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6" r:id="rId2"/>
    <p:sldId id="481" r:id="rId3"/>
    <p:sldId id="495" r:id="rId4"/>
    <p:sldId id="496" r:id="rId5"/>
    <p:sldId id="501" r:id="rId6"/>
    <p:sldId id="503" r:id="rId7"/>
    <p:sldId id="505" r:id="rId8"/>
    <p:sldId id="512" r:id="rId9"/>
    <p:sldId id="516" r:id="rId10"/>
    <p:sldId id="517" r:id="rId11"/>
    <p:sldId id="1478" r:id="rId12"/>
    <p:sldId id="1479" r:id="rId13"/>
    <p:sldId id="1480" r:id="rId14"/>
    <p:sldId id="524" r:id="rId15"/>
    <p:sldId id="525" r:id="rId16"/>
    <p:sldId id="526" r:id="rId17"/>
    <p:sldId id="527" r:id="rId18"/>
    <p:sldId id="528" r:id="rId19"/>
    <p:sldId id="529" r:id="rId20"/>
    <p:sldId id="530" r:id="rId21"/>
    <p:sldId id="532" r:id="rId22"/>
    <p:sldId id="533" r:id="rId23"/>
    <p:sldId id="534" r:id="rId24"/>
    <p:sldId id="535" r:id="rId25"/>
    <p:sldId id="536" r:id="rId26"/>
    <p:sldId id="537" r:id="rId27"/>
    <p:sldId id="538" r:id="rId28"/>
    <p:sldId id="539" r:id="rId29"/>
    <p:sldId id="540" r:id="rId30"/>
    <p:sldId id="541" r:id="rId31"/>
    <p:sldId id="542" r:id="rId32"/>
    <p:sldId id="543" r:id="rId33"/>
    <p:sldId id="544" r:id="rId34"/>
    <p:sldId id="545" r:id="rId35"/>
    <p:sldId id="546" r:id="rId36"/>
    <p:sldId id="547" r:id="rId37"/>
    <p:sldId id="548" r:id="rId38"/>
    <p:sldId id="549" r:id="rId39"/>
    <p:sldId id="550" r:id="rId40"/>
    <p:sldId id="551" r:id="rId41"/>
    <p:sldId id="552" r:id="rId42"/>
    <p:sldId id="553" r:id="rId43"/>
    <p:sldId id="554" r:id="rId44"/>
    <p:sldId id="555" r:id="rId45"/>
    <p:sldId id="556" r:id="rId46"/>
    <p:sldId id="604" r:id="rId47"/>
    <p:sldId id="603" r:id="rId48"/>
    <p:sldId id="609" r:id="rId49"/>
    <p:sldId id="612" r:id="rId50"/>
    <p:sldId id="605" r:id="rId51"/>
    <p:sldId id="557" r:id="rId52"/>
    <p:sldId id="558" r:id="rId53"/>
    <p:sldId id="559" r:id="rId54"/>
    <p:sldId id="562" r:id="rId55"/>
    <p:sldId id="563" r:id="rId56"/>
    <p:sldId id="608" r:id="rId57"/>
    <p:sldId id="610" r:id="rId58"/>
    <p:sldId id="611" r:id="rId59"/>
    <p:sldId id="606" r:id="rId60"/>
    <p:sldId id="607" r:id="rId61"/>
    <p:sldId id="561" r:id="rId62"/>
    <p:sldId id="568" r:id="rId63"/>
    <p:sldId id="1477" r:id="rId64"/>
    <p:sldId id="569" r:id="rId65"/>
    <p:sldId id="570" r:id="rId66"/>
    <p:sldId id="571" r:id="rId67"/>
    <p:sldId id="572" r:id="rId68"/>
    <p:sldId id="573" r:id="rId69"/>
    <p:sldId id="574" r:id="rId70"/>
    <p:sldId id="575" r:id="rId71"/>
    <p:sldId id="576" r:id="rId72"/>
    <p:sldId id="577" r:id="rId73"/>
    <p:sldId id="578" r:id="rId74"/>
    <p:sldId id="579" r:id="rId75"/>
    <p:sldId id="580" r:id="rId76"/>
    <p:sldId id="581" r:id="rId77"/>
    <p:sldId id="582" r:id="rId78"/>
    <p:sldId id="583" r:id="rId79"/>
    <p:sldId id="584" r:id="rId80"/>
    <p:sldId id="585" r:id="rId81"/>
    <p:sldId id="586" r:id="rId82"/>
    <p:sldId id="587" r:id="rId83"/>
    <p:sldId id="588" r:id="rId84"/>
    <p:sldId id="589" r:id="rId85"/>
    <p:sldId id="590" r:id="rId86"/>
    <p:sldId id="591" r:id="rId87"/>
    <p:sldId id="592" r:id="rId88"/>
    <p:sldId id="593" r:id="rId89"/>
    <p:sldId id="594" r:id="rId90"/>
    <p:sldId id="595" r:id="rId91"/>
    <p:sldId id="596" r:id="rId92"/>
    <p:sldId id="597" r:id="rId93"/>
    <p:sldId id="598" r:id="rId94"/>
    <p:sldId id="599" r:id="rId95"/>
    <p:sldId id="600" r:id="rId96"/>
    <p:sldId id="601" r:id="rId97"/>
    <p:sldId id="602"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348409-715A-47CF-A74E-DC1C6F8C41B4}" type="datetimeFigureOut">
              <a:rPr lang="en-US" smtClean="0"/>
              <a:t>11/21/2019</a:t>
            </a:fld>
            <a:endParaRPr lang="en-US"/>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0BA853-A697-4C78-B962-DF41487B2089}" type="slidenum">
              <a:rPr lang="en-US" smtClean="0"/>
              <a:t>‹#›</a:t>
            </a:fld>
            <a:endParaRPr lang="en-US"/>
          </a:p>
        </p:txBody>
      </p:sp>
    </p:spTree>
    <p:extLst>
      <p:ext uri="{BB962C8B-B14F-4D97-AF65-F5344CB8AC3E}">
        <p14:creationId xmlns:p14="http://schemas.microsoft.com/office/powerpoint/2010/main" val="820750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389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8418" indent="-284007" eaLnBrk="0" hangingPunct="0">
              <a:spcBef>
                <a:spcPct val="30000"/>
              </a:spcBef>
              <a:defRPr sz="1200">
                <a:solidFill>
                  <a:schemeClr val="tx1"/>
                </a:solidFill>
                <a:latin typeface="Calibri" pitchFamily="34" charset="0"/>
              </a:defRPr>
            </a:lvl2pPr>
            <a:lvl3pPr marL="1136028" indent="-227206" eaLnBrk="0" hangingPunct="0">
              <a:spcBef>
                <a:spcPct val="30000"/>
              </a:spcBef>
              <a:defRPr sz="1200">
                <a:solidFill>
                  <a:schemeClr val="tx1"/>
                </a:solidFill>
                <a:latin typeface="Calibri" pitchFamily="34" charset="0"/>
              </a:defRPr>
            </a:lvl3pPr>
            <a:lvl4pPr marL="1590439" indent="-227206" eaLnBrk="0" hangingPunct="0">
              <a:spcBef>
                <a:spcPct val="30000"/>
              </a:spcBef>
              <a:defRPr sz="1200">
                <a:solidFill>
                  <a:schemeClr val="tx1"/>
                </a:solidFill>
                <a:latin typeface="Calibri" pitchFamily="34" charset="0"/>
              </a:defRPr>
            </a:lvl4pPr>
            <a:lvl5pPr marL="2044850" indent="-227206" eaLnBrk="0" hangingPunct="0">
              <a:spcBef>
                <a:spcPct val="30000"/>
              </a:spcBef>
              <a:defRPr sz="1200">
                <a:solidFill>
                  <a:schemeClr val="tx1"/>
                </a:solidFill>
                <a:latin typeface="Calibri" pitchFamily="34" charset="0"/>
              </a:defRPr>
            </a:lvl5pPr>
            <a:lvl6pPr marL="2499261" indent="-227206" eaLnBrk="0" fontAlgn="base" hangingPunct="0">
              <a:spcBef>
                <a:spcPct val="30000"/>
              </a:spcBef>
              <a:spcAft>
                <a:spcPct val="0"/>
              </a:spcAft>
              <a:defRPr sz="1200">
                <a:solidFill>
                  <a:schemeClr val="tx1"/>
                </a:solidFill>
                <a:latin typeface="Calibri" pitchFamily="34" charset="0"/>
              </a:defRPr>
            </a:lvl6pPr>
            <a:lvl7pPr marL="2953672" indent="-227206" eaLnBrk="0" fontAlgn="base" hangingPunct="0">
              <a:spcBef>
                <a:spcPct val="30000"/>
              </a:spcBef>
              <a:spcAft>
                <a:spcPct val="0"/>
              </a:spcAft>
              <a:defRPr sz="1200">
                <a:solidFill>
                  <a:schemeClr val="tx1"/>
                </a:solidFill>
                <a:latin typeface="Calibri" pitchFamily="34" charset="0"/>
              </a:defRPr>
            </a:lvl7pPr>
            <a:lvl8pPr marL="3408083" indent="-227206" eaLnBrk="0" fontAlgn="base" hangingPunct="0">
              <a:spcBef>
                <a:spcPct val="30000"/>
              </a:spcBef>
              <a:spcAft>
                <a:spcPct val="0"/>
              </a:spcAft>
              <a:defRPr sz="1200">
                <a:solidFill>
                  <a:schemeClr val="tx1"/>
                </a:solidFill>
                <a:latin typeface="Calibri" pitchFamily="34" charset="0"/>
              </a:defRPr>
            </a:lvl8pPr>
            <a:lvl9pPr marL="3862494" indent="-22720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1633426-D833-4FB4-93A5-A626BDC77289}" type="slidenum">
              <a:rPr lang="ru-RU" altLang="ru-RU" smtClean="0"/>
              <a:pPr eaLnBrk="1" hangingPunct="1">
                <a:spcBef>
                  <a:spcPct val="0"/>
                </a:spcBef>
              </a:pPr>
              <a:t>32</a:t>
            </a:fld>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Образ слайда 1"/>
          <p:cNvSpPr>
            <a:spLocks noGrp="1" noRot="1" noChangeAspect="1" noTextEdit="1"/>
          </p:cNvSpPr>
          <p:nvPr>
            <p:ph type="sldImg"/>
          </p:nvPr>
        </p:nvSpPr>
        <p:spPr bwMode="auto">
          <a:noFill/>
          <a:ln>
            <a:solidFill>
              <a:srgbClr val="000000"/>
            </a:solidFill>
            <a:miter lim="800000"/>
            <a:headEnd/>
            <a:tailEnd/>
          </a:ln>
        </p:spPr>
      </p:sp>
      <p:sp>
        <p:nvSpPr>
          <p:cNvPr id="11161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a:p>
        </p:txBody>
      </p:sp>
      <p:sp>
        <p:nvSpPr>
          <p:cNvPr id="11162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10FCBE-04AE-4525-82BC-11E8E9A25632}" type="slidenum">
              <a:rPr lang="ru-RU" smtClean="0">
                <a:cs typeface="Arial" pitchFamily="34" charset="0"/>
              </a:rPr>
              <a:pPr/>
              <a:t>85</a:t>
            </a:fld>
            <a:endParaRPr lang="ru-RU">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раз слайда 1"/>
          <p:cNvSpPr>
            <a:spLocks noGrp="1" noRot="1" noChangeAspect="1" noTextEdit="1"/>
          </p:cNvSpPr>
          <p:nvPr>
            <p:ph type="sldImg"/>
          </p:nvPr>
        </p:nvSpPr>
        <p:spPr bwMode="auto">
          <a:noFill/>
          <a:ln>
            <a:solidFill>
              <a:srgbClr val="000000"/>
            </a:solidFill>
            <a:miter lim="800000"/>
            <a:headEnd/>
            <a:tailEnd/>
          </a:ln>
        </p:spPr>
      </p:sp>
      <p:sp>
        <p:nvSpPr>
          <p:cNvPr id="11264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a:p>
        </p:txBody>
      </p:sp>
      <p:sp>
        <p:nvSpPr>
          <p:cNvPr id="1126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88F7E9-5992-4AC6-B3AD-BD1CEA94844C}" type="slidenum">
              <a:rPr lang="ru-RU" smtClean="0">
                <a:cs typeface="Arial" pitchFamily="34" charset="0"/>
              </a:rPr>
              <a:pPr/>
              <a:t>86</a:t>
            </a:fld>
            <a:endParaRPr lang="ru-RU">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Образ слайда 1"/>
          <p:cNvSpPr>
            <a:spLocks noGrp="1" noRot="1" noChangeAspect="1" noTextEdit="1"/>
          </p:cNvSpPr>
          <p:nvPr>
            <p:ph type="sldImg"/>
          </p:nvPr>
        </p:nvSpPr>
        <p:spPr bwMode="auto">
          <a:noFill/>
          <a:ln>
            <a:solidFill>
              <a:srgbClr val="000000"/>
            </a:solidFill>
            <a:miter lim="800000"/>
            <a:headEnd/>
            <a:tailEnd/>
          </a:ln>
        </p:spPr>
      </p:sp>
      <p:sp>
        <p:nvSpPr>
          <p:cNvPr id="1136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a:p>
        </p:txBody>
      </p:sp>
      <p:sp>
        <p:nvSpPr>
          <p:cNvPr id="11366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1802C-4579-4F4C-8234-400DB940ED86}" type="slidenum">
              <a:rPr lang="ru-RU" altLang="ru-RU" smtClean="0">
                <a:cs typeface="Arial" pitchFamily="34" charset="0"/>
              </a:rPr>
              <a:pPr/>
              <a:t>96</a:t>
            </a:fld>
            <a:endParaRPr lang="ru-RU" altLang="ru-RU">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399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8418" indent="-284007" eaLnBrk="0" hangingPunct="0">
              <a:spcBef>
                <a:spcPct val="30000"/>
              </a:spcBef>
              <a:defRPr sz="1200">
                <a:solidFill>
                  <a:schemeClr val="tx1"/>
                </a:solidFill>
                <a:latin typeface="Calibri" pitchFamily="34" charset="0"/>
              </a:defRPr>
            </a:lvl2pPr>
            <a:lvl3pPr marL="1136028" indent="-227206" eaLnBrk="0" hangingPunct="0">
              <a:spcBef>
                <a:spcPct val="30000"/>
              </a:spcBef>
              <a:defRPr sz="1200">
                <a:solidFill>
                  <a:schemeClr val="tx1"/>
                </a:solidFill>
                <a:latin typeface="Calibri" pitchFamily="34" charset="0"/>
              </a:defRPr>
            </a:lvl3pPr>
            <a:lvl4pPr marL="1590439" indent="-227206" eaLnBrk="0" hangingPunct="0">
              <a:spcBef>
                <a:spcPct val="30000"/>
              </a:spcBef>
              <a:defRPr sz="1200">
                <a:solidFill>
                  <a:schemeClr val="tx1"/>
                </a:solidFill>
                <a:latin typeface="Calibri" pitchFamily="34" charset="0"/>
              </a:defRPr>
            </a:lvl4pPr>
            <a:lvl5pPr marL="2044850" indent="-227206" eaLnBrk="0" hangingPunct="0">
              <a:spcBef>
                <a:spcPct val="30000"/>
              </a:spcBef>
              <a:defRPr sz="1200">
                <a:solidFill>
                  <a:schemeClr val="tx1"/>
                </a:solidFill>
                <a:latin typeface="Calibri" pitchFamily="34" charset="0"/>
              </a:defRPr>
            </a:lvl5pPr>
            <a:lvl6pPr marL="2499261" indent="-227206" eaLnBrk="0" fontAlgn="base" hangingPunct="0">
              <a:spcBef>
                <a:spcPct val="30000"/>
              </a:spcBef>
              <a:spcAft>
                <a:spcPct val="0"/>
              </a:spcAft>
              <a:defRPr sz="1200">
                <a:solidFill>
                  <a:schemeClr val="tx1"/>
                </a:solidFill>
                <a:latin typeface="Calibri" pitchFamily="34" charset="0"/>
              </a:defRPr>
            </a:lvl6pPr>
            <a:lvl7pPr marL="2953672" indent="-227206" eaLnBrk="0" fontAlgn="base" hangingPunct="0">
              <a:spcBef>
                <a:spcPct val="30000"/>
              </a:spcBef>
              <a:spcAft>
                <a:spcPct val="0"/>
              </a:spcAft>
              <a:defRPr sz="1200">
                <a:solidFill>
                  <a:schemeClr val="tx1"/>
                </a:solidFill>
                <a:latin typeface="Calibri" pitchFamily="34" charset="0"/>
              </a:defRPr>
            </a:lvl7pPr>
            <a:lvl8pPr marL="3408083" indent="-227206" eaLnBrk="0" fontAlgn="base" hangingPunct="0">
              <a:spcBef>
                <a:spcPct val="30000"/>
              </a:spcBef>
              <a:spcAft>
                <a:spcPct val="0"/>
              </a:spcAft>
              <a:defRPr sz="1200">
                <a:solidFill>
                  <a:schemeClr val="tx1"/>
                </a:solidFill>
                <a:latin typeface="Calibri" pitchFamily="34" charset="0"/>
              </a:defRPr>
            </a:lvl8pPr>
            <a:lvl9pPr marL="3862494" indent="-22720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70AECA0-E534-4F25-9E6F-D8CE328FC5DD}" type="slidenum">
              <a:rPr lang="ru-RU" altLang="ru-RU" smtClean="0"/>
              <a:pPr eaLnBrk="1" hangingPunct="1">
                <a:spcBef>
                  <a:spcPct val="0"/>
                </a:spcBef>
              </a:pPr>
              <a:t>35</a:t>
            </a:fld>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419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8418" indent="-284007" eaLnBrk="0" hangingPunct="0">
              <a:spcBef>
                <a:spcPct val="30000"/>
              </a:spcBef>
              <a:defRPr sz="1200">
                <a:solidFill>
                  <a:schemeClr val="tx1"/>
                </a:solidFill>
                <a:latin typeface="Calibri" pitchFamily="34" charset="0"/>
              </a:defRPr>
            </a:lvl2pPr>
            <a:lvl3pPr marL="1136028" indent="-227206" eaLnBrk="0" hangingPunct="0">
              <a:spcBef>
                <a:spcPct val="30000"/>
              </a:spcBef>
              <a:defRPr sz="1200">
                <a:solidFill>
                  <a:schemeClr val="tx1"/>
                </a:solidFill>
                <a:latin typeface="Calibri" pitchFamily="34" charset="0"/>
              </a:defRPr>
            </a:lvl3pPr>
            <a:lvl4pPr marL="1590439" indent="-227206" eaLnBrk="0" hangingPunct="0">
              <a:spcBef>
                <a:spcPct val="30000"/>
              </a:spcBef>
              <a:defRPr sz="1200">
                <a:solidFill>
                  <a:schemeClr val="tx1"/>
                </a:solidFill>
                <a:latin typeface="Calibri" pitchFamily="34" charset="0"/>
              </a:defRPr>
            </a:lvl4pPr>
            <a:lvl5pPr marL="2044850" indent="-227206" eaLnBrk="0" hangingPunct="0">
              <a:spcBef>
                <a:spcPct val="30000"/>
              </a:spcBef>
              <a:defRPr sz="1200">
                <a:solidFill>
                  <a:schemeClr val="tx1"/>
                </a:solidFill>
                <a:latin typeface="Calibri" pitchFamily="34" charset="0"/>
              </a:defRPr>
            </a:lvl5pPr>
            <a:lvl6pPr marL="2499261" indent="-227206" eaLnBrk="0" fontAlgn="base" hangingPunct="0">
              <a:spcBef>
                <a:spcPct val="30000"/>
              </a:spcBef>
              <a:spcAft>
                <a:spcPct val="0"/>
              </a:spcAft>
              <a:defRPr sz="1200">
                <a:solidFill>
                  <a:schemeClr val="tx1"/>
                </a:solidFill>
                <a:latin typeface="Calibri" pitchFamily="34" charset="0"/>
              </a:defRPr>
            </a:lvl6pPr>
            <a:lvl7pPr marL="2953672" indent="-227206" eaLnBrk="0" fontAlgn="base" hangingPunct="0">
              <a:spcBef>
                <a:spcPct val="30000"/>
              </a:spcBef>
              <a:spcAft>
                <a:spcPct val="0"/>
              </a:spcAft>
              <a:defRPr sz="1200">
                <a:solidFill>
                  <a:schemeClr val="tx1"/>
                </a:solidFill>
                <a:latin typeface="Calibri" pitchFamily="34" charset="0"/>
              </a:defRPr>
            </a:lvl7pPr>
            <a:lvl8pPr marL="3408083" indent="-227206" eaLnBrk="0" fontAlgn="base" hangingPunct="0">
              <a:spcBef>
                <a:spcPct val="30000"/>
              </a:spcBef>
              <a:spcAft>
                <a:spcPct val="0"/>
              </a:spcAft>
              <a:defRPr sz="1200">
                <a:solidFill>
                  <a:schemeClr val="tx1"/>
                </a:solidFill>
                <a:latin typeface="Calibri" pitchFamily="34" charset="0"/>
              </a:defRPr>
            </a:lvl8pPr>
            <a:lvl9pPr marL="3862494" indent="-22720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65EF0B5-CDFD-46DA-85D2-0EDCD0081B98}" type="slidenum">
              <a:rPr lang="ru-RU" altLang="ru-RU" smtClean="0"/>
              <a:pPr eaLnBrk="1" hangingPunct="1">
                <a:spcBef>
                  <a:spcPct val="0"/>
                </a:spcBef>
              </a:pPr>
              <a:t>51</a:t>
            </a:fld>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430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8418" indent="-284007" eaLnBrk="0" hangingPunct="0">
              <a:spcBef>
                <a:spcPct val="30000"/>
              </a:spcBef>
              <a:defRPr sz="1200">
                <a:solidFill>
                  <a:schemeClr val="tx1"/>
                </a:solidFill>
                <a:latin typeface="Calibri" pitchFamily="34" charset="0"/>
              </a:defRPr>
            </a:lvl2pPr>
            <a:lvl3pPr marL="1136028" indent="-227206" eaLnBrk="0" hangingPunct="0">
              <a:spcBef>
                <a:spcPct val="30000"/>
              </a:spcBef>
              <a:defRPr sz="1200">
                <a:solidFill>
                  <a:schemeClr val="tx1"/>
                </a:solidFill>
                <a:latin typeface="Calibri" pitchFamily="34" charset="0"/>
              </a:defRPr>
            </a:lvl3pPr>
            <a:lvl4pPr marL="1590439" indent="-227206" eaLnBrk="0" hangingPunct="0">
              <a:spcBef>
                <a:spcPct val="30000"/>
              </a:spcBef>
              <a:defRPr sz="1200">
                <a:solidFill>
                  <a:schemeClr val="tx1"/>
                </a:solidFill>
                <a:latin typeface="Calibri" pitchFamily="34" charset="0"/>
              </a:defRPr>
            </a:lvl4pPr>
            <a:lvl5pPr marL="2044850" indent="-227206" eaLnBrk="0" hangingPunct="0">
              <a:spcBef>
                <a:spcPct val="30000"/>
              </a:spcBef>
              <a:defRPr sz="1200">
                <a:solidFill>
                  <a:schemeClr val="tx1"/>
                </a:solidFill>
                <a:latin typeface="Calibri" pitchFamily="34" charset="0"/>
              </a:defRPr>
            </a:lvl5pPr>
            <a:lvl6pPr marL="2499261" indent="-227206" eaLnBrk="0" fontAlgn="base" hangingPunct="0">
              <a:spcBef>
                <a:spcPct val="30000"/>
              </a:spcBef>
              <a:spcAft>
                <a:spcPct val="0"/>
              </a:spcAft>
              <a:defRPr sz="1200">
                <a:solidFill>
                  <a:schemeClr val="tx1"/>
                </a:solidFill>
                <a:latin typeface="Calibri" pitchFamily="34" charset="0"/>
              </a:defRPr>
            </a:lvl6pPr>
            <a:lvl7pPr marL="2953672" indent="-227206" eaLnBrk="0" fontAlgn="base" hangingPunct="0">
              <a:spcBef>
                <a:spcPct val="30000"/>
              </a:spcBef>
              <a:spcAft>
                <a:spcPct val="0"/>
              </a:spcAft>
              <a:defRPr sz="1200">
                <a:solidFill>
                  <a:schemeClr val="tx1"/>
                </a:solidFill>
                <a:latin typeface="Calibri" pitchFamily="34" charset="0"/>
              </a:defRPr>
            </a:lvl7pPr>
            <a:lvl8pPr marL="3408083" indent="-227206" eaLnBrk="0" fontAlgn="base" hangingPunct="0">
              <a:spcBef>
                <a:spcPct val="30000"/>
              </a:spcBef>
              <a:spcAft>
                <a:spcPct val="0"/>
              </a:spcAft>
              <a:defRPr sz="1200">
                <a:solidFill>
                  <a:schemeClr val="tx1"/>
                </a:solidFill>
                <a:latin typeface="Calibri" pitchFamily="34" charset="0"/>
              </a:defRPr>
            </a:lvl8pPr>
            <a:lvl9pPr marL="3862494" indent="-22720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5494C05-C159-405D-B926-E823705FC94D}" type="slidenum">
              <a:rPr lang="ru-RU" altLang="ru-RU" smtClean="0"/>
              <a:pPr eaLnBrk="1" hangingPunct="1">
                <a:spcBef>
                  <a:spcPct val="0"/>
                </a:spcBef>
              </a:pPr>
              <a:t>52</a:t>
            </a:fld>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40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8418" indent="-284007" eaLnBrk="0" hangingPunct="0">
              <a:spcBef>
                <a:spcPct val="30000"/>
              </a:spcBef>
              <a:defRPr sz="1200">
                <a:solidFill>
                  <a:schemeClr val="tx1"/>
                </a:solidFill>
                <a:latin typeface="Calibri" pitchFamily="34" charset="0"/>
              </a:defRPr>
            </a:lvl2pPr>
            <a:lvl3pPr marL="1136028" indent="-227206" eaLnBrk="0" hangingPunct="0">
              <a:spcBef>
                <a:spcPct val="30000"/>
              </a:spcBef>
              <a:defRPr sz="1200">
                <a:solidFill>
                  <a:schemeClr val="tx1"/>
                </a:solidFill>
                <a:latin typeface="Calibri" pitchFamily="34" charset="0"/>
              </a:defRPr>
            </a:lvl3pPr>
            <a:lvl4pPr marL="1590439" indent="-227206" eaLnBrk="0" hangingPunct="0">
              <a:spcBef>
                <a:spcPct val="30000"/>
              </a:spcBef>
              <a:defRPr sz="1200">
                <a:solidFill>
                  <a:schemeClr val="tx1"/>
                </a:solidFill>
                <a:latin typeface="Calibri" pitchFamily="34" charset="0"/>
              </a:defRPr>
            </a:lvl4pPr>
            <a:lvl5pPr marL="2044850" indent="-227206" eaLnBrk="0" hangingPunct="0">
              <a:spcBef>
                <a:spcPct val="30000"/>
              </a:spcBef>
              <a:defRPr sz="1200">
                <a:solidFill>
                  <a:schemeClr val="tx1"/>
                </a:solidFill>
                <a:latin typeface="Calibri" pitchFamily="34" charset="0"/>
              </a:defRPr>
            </a:lvl5pPr>
            <a:lvl6pPr marL="2499261" indent="-227206" eaLnBrk="0" fontAlgn="base" hangingPunct="0">
              <a:spcBef>
                <a:spcPct val="30000"/>
              </a:spcBef>
              <a:spcAft>
                <a:spcPct val="0"/>
              </a:spcAft>
              <a:defRPr sz="1200">
                <a:solidFill>
                  <a:schemeClr val="tx1"/>
                </a:solidFill>
                <a:latin typeface="Calibri" pitchFamily="34" charset="0"/>
              </a:defRPr>
            </a:lvl6pPr>
            <a:lvl7pPr marL="2953672" indent="-227206" eaLnBrk="0" fontAlgn="base" hangingPunct="0">
              <a:spcBef>
                <a:spcPct val="30000"/>
              </a:spcBef>
              <a:spcAft>
                <a:spcPct val="0"/>
              </a:spcAft>
              <a:defRPr sz="1200">
                <a:solidFill>
                  <a:schemeClr val="tx1"/>
                </a:solidFill>
                <a:latin typeface="Calibri" pitchFamily="34" charset="0"/>
              </a:defRPr>
            </a:lvl7pPr>
            <a:lvl8pPr marL="3408083" indent="-227206" eaLnBrk="0" fontAlgn="base" hangingPunct="0">
              <a:spcBef>
                <a:spcPct val="30000"/>
              </a:spcBef>
              <a:spcAft>
                <a:spcPct val="0"/>
              </a:spcAft>
              <a:defRPr sz="1200">
                <a:solidFill>
                  <a:schemeClr val="tx1"/>
                </a:solidFill>
                <a:latin typeface="Calibri" pitchFamily="34" charset="0"/>
              </a:defRPr>
            </a:lvl8pPr>
            <a:lvl9pPr marL="3862494" indent="-22720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BC75F6A-F53F-49DD-892C-C9B85CC00459}" type="slidenum">
              <a:rPr lang="ru-RU" altLang="ru-RU" smtClean="0"/>
              <a:pPr eaLnBrk="1" hangingPunct="1">
                <a:spcBef>
                  <a:spcPct val="0"/>
                </a:spcBef>
              </a:pPr>
              <a:t>59</a:t>
            </a:fld>
            <a:endParaRPr lang="ru-RU"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8418" indent="-284007" eaLnBrk="0" hangingPunct="0">
              <a:spcBef>
                <a:spcPct val="30000"/>
              </a:spcBef>
              <a:defRPr sz="1200">
                <a:solidFill>
                  <a:schemeClr val="tx1"/>
                </a:solidFill>
                <a:latin typeface="Calibri" pitchFamily="34" charset="0"/>
              </a:defRPr>
            </a:lvl2pPr>
            <a:lvl3pPr marL="1136028" indent="-227206" eaLnBrk="0" hangingPunct="0">
              <a:spcBef>
                <a:spcPct val="30000"/>
              </a:spcBef>
              <a:defRPr sz="1200">
                <a:solidFill>
                  <a:schemeClr val="tx1"/>
                </a:solidFill>
                <a:latin typeface="Calibri" pitchFamily="34" charset="0"/>
              </a:defRPr>
            </a:lvl3pPr>
            <a:lvl4pPr marL="1590439" indent="-227206" eaLnBrk="0" hangingPunct="0">
              <a:spcBef>
                <a:spcPct val="30000"/>
              </a:spcBef>
              <a:defRPr sz="1200">
                <a:solidFill>
                  <a:schemeClr val="tx1"/>
                </a:solidFill>
                <a:latin typeface="Calibri" pitchFamily="34" charset="0"/>
              </a:defRPr>
            </a:lvl4pPr>
            <a:lvl5pPr marL="2044850" indent="-227206" eaLnBrk="0" hangingPunct="0">
              <a:spcBef>
                <a:spcPct val="30000"/>
              </a:spcBef>
              <a:defRPr sz="1200">
                <a:solidFill>
                  <a:schemeClr val="tx1"/>
                </a:solidFill>
                <a:latin typeface="Calibri" pitchFamily="34" charset="0"/>
              </a:defRPr>
            </a:lvl5pPr>
            <a:lvl6pPr marL="2499261" indent="-227206" eaLnBrk="0" fontAlgn="base" hangingPunct="0">
              <a:spcBef>
                <a:spcPct val="30000"/>
              </a:spcBef>
              <a:spcAft>
                <a:spcPct val="0"/>
              </a:spcAft>
              <a:defRPr sz="1200">
                <a:solidFill>
                  <a:schemeClr val="tx1"/>
                </a:solidFill>
                <a:latin typeface="Calibri" pitchFamily="34" charset="0"/>
              </a:defRPr>
            </a:lvl6pPr>
            <a:lvl7pPr marL="2953672" indent="-227206" eaLnBrk="0" fontAlgn="base" hangingPunct="0">
              <a:spcBef>
                <a:spcPct val="30000"/>
              </a:spcBef>
              <a:spcAft>
                <a:spcPct val="0"/>
              </a:spcAft>
              <a:defRPr sz="1200">
                <a:solidFill>
                  <a:schemeClr val="tx1"/>
                </a:solidFill>
                <a:latin typeface="Calibri" pitchFamily="34" charset="0"/>
              </a:defRPr>
            </a:lvl7pPr>
            <a:lvl8pPr marL="3408083" indent="-227206" eaLnBrk="0" fontAlgn="base" hangingPunct="0">
              <a:spcBef>
                <a:spcPct val="30000"/>
              </a:spcBef>
              <a:spcAft>
                <a:spcPct val="0"/>
              </a:spcAft>
              <a:defRPr sz="1200">
                <a:solidFill>
                  <a:schemeClr val="tx1"/>
                </a:solidFill>
                <a:latin typeface="Calibri" pitchFamily="34" charset="0"/>
              </a:defRPr>
            </a:lvl8pPr>
            <a:lvl9pPr marL="3862494" indent="-22720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3B43BC8-F6D1-4D7D-9246-4352047DF36A}" type="slidenum">
              <a:rPr lang="ru-RU" altLang="ru-RU" smtClean="0"/>
              <a:pPr eaLnBrk="1" hangingPunct="1">
                <a:spcBef>
                  <a:spcPct val="0"/>
                </a:spcBef>
              </a:pPr>
              <a:t>60</a:t>
            </a:fld>
            <a:endParaRPr lang="ru-RU"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Образ слайда 1"/>
          <p:cNvSpPr>
            <a:spLocks noGrp="1" noRot="1" noChangeAspect="1" noTextEdit="1"/>
          </p:cNvSpPr>
          <p:nvPr>
            <p:ph type="sldImg"/>
          </p:nvPr>
        </p:nvSpPr>
        <p:spPr bwMode="auto">
          <a:noFill/>
          <a:ln>
            <a:solidFill>
              <a:srgbClr val="000000"/>
            </a:solidFill>
            <a:miter lim="800000"/>
            <a:headEnd/>
            <a:tailEnd/>
          </a:ln>
        </p:spPr>
      </p:sp>
      <p:sp>
        <p:nvSpPr>
          <p:cNvPr id="10752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a:p>
        </p:txBody>
      </p:sp>
      <p:sp>
        <p:nvSpPr>
          <p:cNvPr id="10752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82CA0B-1601-42F0-8358-E880EE8F582E}" type="slidenum">
              <a:rPr lang="ru-RU" altLang="ru-RU" smtClean="0">
                <a:cs typeface="Arial" pitchFamily="34" charset="0"/>
              </a:rPr>
              <a:pPr/>
              <a:t>74</a:t>
            </a:fld>
            <a:endParaRPr lang="ru-RU" altLang="ru-RU">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Образ слайда 1"/>
          <p:cNvSpPr>
            <a:spLocks noGrp="1" noRot="1" noChangeAspect="1" noTextEdit="1"/>
          </p:cNvSpPr>
          <p:nvPr>
            <p:ph type="sldImg"/>
          </p:nvPr>
        </p:nvSpPr>
        <p:spPr bwMode="auto">
          <a:noFill/>
          <a:ln>
            <a:solidFill>
              <a:srgbClr val="000000"/>
            </a:solidFill>
            <a:miter lim="800000"/>
            <a:headEnd/>
            <a:tailEnd/>
          </a:ln>
        </p:spPr>
      </p:sp>
      <p:sp>
        <p:nvSpPr>
          <p:cNvPr id="10957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a:p>
        </p:txBody>
      </p:sp>
      <p:sp>
        <p:nvSpPr>
          <p:cNvPr id="10957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AD0BD9-1725-4197-84C1-A16BA536ABBF}" type="slidenum">
              <a:rPr lang="ru-RU" altLang="ru-RU" smtClean="0">
                <a:cs typeface="Arial" pitchFamily="34" charset="0"/>
              </a:rPr>
              <a:pPr/>
              <a:t>81</a:t>
            </a:fld>
            <a:endParaRPr lang="ru-RU" altLang="ru-RU">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Образ слайда 1"/>
          <p:cNvSpPr>
            <a:spLocks noGrp="1" noRot="1" noChangeAspect="1" noTextEdit="1"/>
          </p:cNvSpPr>
          <p:nvPr>
            <p:ph type="sldImg"/>
          </p:nvPr>
        </p:nvSpPr>
        <p:spPr bwMode="auto">
          <a:noFill/>
          <a:ln>
            <a:solidFill>
              <a:srgbClr val="000000"/>
            </a:solidFill>
            <a:miter lim="800000"/>
            <a:headEnd/>
            <a:tailEnd/>
          </a:ln>
        </p:spPr>
      </p:sp>
      <p:sp>
        <p:nvSpPr>
          <p:cNvPr id="110595"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a:p>
        </p:txBody>
      </p:sp>
      <p:sp>
        <p:nvSpPr>
          <p:cNvPr id="11059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9BB1A2-5145-478A-9BAA-87587D1220E5}" type="slidenum">
              <a:rPr lang="ru-RU" smtClean="0">
                <a:cs typeface="Arial" pitchFamily="34" charset="0"/>
              </a:rPr>
              <a:pPr/>
              <a:t>84</a:t>
            </a:fld>
            <a:endParaRPr lang="ru-RU">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9F80D7F8-6DDF-4EBA-A354-4DD0A335605F}" type="datetimeFigureOut">
              <a:rPr lang="en-US" smtClean="0"/>
              <a:t>11/21/2019</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912CCA5-B23E-4B57-9DCA-383A20862C8E}" type="slidenum">
              <a:rPr lang="en-US" smtClean="0"/>
              <a:t>‹#›</a:t>
            </a:fld>
            <a:endParaRPr lang="en-US"/>
          </a:p>
        </p:txBody>
      </p:sp>
    </p:spTree>
    <p:extLst>
      <p:ext uri="{BB962C8B-B14F-4D97-AF65-F5344CB8AC3E}">
        <p14:creationId xmlns:p14="http://schemas.microsoft.com/office/powerpoint/2010/main" val="1770250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F80D7F8-6DDF-4EBA-A354-4DD0A335605F}" type="datetimeFigureOut">
              <a:rPr lang="en-US" smtClean="0"/>
              <a:t>11/21/2019</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912CCA5-B23E-4B57-9DCA-383A20862C8E}" type="slidenum">
              <a:rPr lang="en-US" smtClean="0"/>
              <a:t>‹#›</a:t>
            </a:fld>
            <a:endParaRPr lang="en-US"/>
          </a:p>
        </p:txBody>
      </p:sp>
    </p:spTree>
    <p:extLst>
      <p:ext uri="{BB962C8B-B14F-4D97-AF65-F5344CB8AC3E}">
        <p14:creationId xmlns:p14="http://schemas.microsoft.com/office/powerpoint/2010/main" val="48954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F80D7F8-6DDF-4EBA-A354-4DD0A335605F}" type="datetimeFigureOut">
              <a:rPr lang="en-US" smtClean="0"/>
              <a:t>11/21/2019</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912CCA5-B23E-4B57-9DCA-383A20862C8E}" type="slidenum">
              <a:rPr lang="en-US" smtClean="0"/>
              <a:t>‹#›</a:t>
            </a:fld>
            <a:endParaRPr lang="en-US"/>
          </a:p>
        </p:txBody>
      </p:sp>
    </p:spTree>
    <p:extLst>
      <p:ext uri="{BB962C8B-B14F-4D97-AF65-F5344CB8AC3E}">
        <p14:creationId xmlns:p14="http://schemas.microsoft.com/office/powerpoint/2010/main" val="56452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F80D7F8-6DDF-4EBA-A354-4DD0A335605F}" type="datetimeFigureOut">
              <a:rPr lang="en-US" smtClean="0"/>
              <a:t>11/21/2019</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912CCA5-B23E-4B57-9DCA-383A20862C8E}" type="slidenum">
              <a:rPr lang="en-US" smtClean="0"/>
              <a:t>‹#›</a:t>
            </a:fld>
            <a:endParaRPr lang="en-US"/>
          </a:p>
        </p:txBody>
      </p:sp>
    </p:spTree>
    <p:extLst>
      <p:ext uri="{BB962C8B-B14F-4D97-AF65-F5344CB8AC3E}">
        <p14:creationId xmlns:p14="http://schemas.microsoft.com/office/powerpoint/2010/main" val="2172839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F80D7F8-6DDF-4EBA-A354-4DD0A335605F}" type="datetimeFigureOut">
              <a:rPr lang="en-US" smtClean="0"/>
              <a:t>11/21/2019</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912CCA5-B23E-4B57-9DCA-383A20862C8E}" type="slidenum">
              <a:rPr lang="en-US" smtClean="0"/>
              <a:t>‹#›</a:t>
            </a:fld>
            <a:endParaRPr lang="en-US"/>
          </a:p>
        </p:txBody>
      </p:sp>
    </p:spTree>
    <p:extLst>
      <p:ext uri="{BB962C8B-B14F-4D97-AF65-F5344CB8AC3E}">
        <p14:creationId xmlns:p14="http://schemas.microsoft.com/office/powerpoint/2010/main" val="3081628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9F80D7F8-6DDF-4EBA-A354-4DD0A335605F}" type="datetimeFigureOut">
              <a:rPr lang="en-US" smtClean="0"/>
              <a:t>11/21/2019</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9912CCA5-B23E-4B57-9DCA-383A20862C8E}" type="slidenum">
              <a:rPr lang="en-US" smtClean="0"/>
              <a:t>‹#›</a:t>
            </a:fld>
            <a:endParaRPr lang="en-US"/>
          </a:p>
        </p:txBody>
      </p:sp>
    </p:spTree>
    <p:extLst>
      <p:ext uri="{BB962C8B-B14F-4D97-AF65-F5344CB8AC3E}">
        <p14:creationId xmlns:p14="http://schemas.microsoft.com/office/powerpoint/2010/main" val="3082815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9F80D7F8-6DDF-4EBA-A354-4DD0A335605F}" type="datetimeFigureOut">
              <a:rPr lang="en-US" smtClean="0"/>
              <a:t>11/21/2019</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9912CCA5-B23E-4B57-9DCA-383A20862C8E}" type="slidenum">
              <a:rPr lang="en-US" smtClean="0"/>
              <a:t>‹#›</a:t>
            </a:fld>
            <a:endParaRPr lang="en-US"/>
          </a:p>
        </p:txBody>
      </p:sp>
    </p:spTree>
    <p:extLst>
      <p:ext uri="{BB962C8B-B14F-4D97-AF65-F5344CB8AC3E}">
        <p14:creationId xmlns:p14="http://schemas.microsoft.com/office/powerpoint/2010/main" val="152049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9F80D7F8-6DDF-4EBA-A354-4DD0A335605F}" type="datetimeFigureOut">
              <a:rPr lang="en-US" smtClean="0"/>
              <a:t>11/21/2019</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9912CCA5-B23E-4B57-9DCA-383A20862C8E}" type="slidenum">
              <a:rPr lang="en-US" smtClean="0"/>
              <a:t>‹#›</a:t>
            </a:fld>
            <a:endParaRPr lang="en-US"/>
          </a:p>
        </p:txBody>
      </p:sp>
    </p:spTree>
    <p:extLst>
      <p:ext uri="{BB962C8B-B14F-4D97-AF65-F5344CB8AC3E}">
        <p14:creationId xmlns:p14="http://schemas.microsoft.com/office/powerpoint/2010/main" val="538283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F80D7F8-6DDF-4EBA-A354-4DD0A335605F}" type="datetimeFigureOut">
              <a:rPr lang="en-US" smtClean="0"/>
              <a:t>11/21/2019</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9912CCA5-B23E-4B57-9DCA-383A20862C8E}" type="slidenum">
              <a:rPr lang="en-US" smtClean="0"/>
              <a:t>‹#›</a:t>
            </a:fld>
            <a:endParaRPr lang="en-US"/>
          </a:p>
        </p:txBody>
      </p:sp>
    </p:spTree>
    <p:extLst>
      <p:ext uri="{BB962C8B-B14F-4D97-AF65-F5344CB8AC3E}">
        <p14:creationId xmlns:p14="http://schemas.microsoft.com/office/powerpoint/2010/main" val="1019674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F80D7F8-6DDF-4EBA-A354-4DD0A335605F}" type="datetimeFigureOut">
              <a:rPr lang="en-US" smtClean="0"/>
              <a:t>11/21/2019</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9912CCA5-B23E-4B57-9DCA-383A20862C8E}" type="slidenum">
              <a:rPr lang="en-US" smtClean="0"/>
              <a:t>‹#›</a:t>
            </a:fld>
            <a:endParaRPr lang="en-US"/>
          </a:p>
        </p:txBody>
      </p:sp>
    </p:spTree>
    <p:extLst>
      <p:ext uri="{BB962C8B-B14F-4D97-AF65-F5344CB8AC3E}">
        <p14:creationId xmlns:p14="http://schemas.microsoft.com/office/powerpoint/2010/main" val="1286169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F80D7F8-6DDF-4EBA-A354-4DD0A335605F}" type="datetimeFigureOut">
              <a:rPr lang="en-US" smtClean="0"/>
              <a:t>11/21/2019</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9912CCA5-B23E-4B57-9DCA-383A20862C8E}" type="slidenum">
              <a:rPr lang="en-US" smtClean="0"/>
              <a:t>‹#›</a:t>
            </a:fld>
            <a:endParaRPr lang="en-US"/>
          </a:p>
        </p:txBody>
      </p:sp>
    </p:spTree>
    <p:extLst>
      <p:ext uri="{BB962C8B-B14F-4D97-AF65-F5344CB8AC3E}">
        <p14:creationId xmlns:p14="http://schemas.microsoft.com/office/powerpoint/2010/main" val="1175643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0D7F8-6DDF-4EBA-A354-4DD0A335605F}" type="datetimeFigureOut">
              <a:rPr lang="en-US" smtClean="0"/>
              <a:t>11/21/2019</a:t>
            </a:fld>
            <a:endParaRPr lang="en-U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2CCA5-B23E-4B57-9DCA-383A20862C8E}" type="slidenum">
              <a:rPr lang="en-US" smtClean="0"/>
              <a:t>‹#›</a:t>
            </a:fld>
            <a:endParaRPr lang="en-US"/>
          </a:p>
        </p:txBody>
      </p:sp>
    </p:spTree>
    <p:extLst>
      <p:ext uri="{BB962C8B-B14F-4D97-AF65-F5344CB8AC3E}">
        <p14:creationId xmlns:p14="http://schemas.microsoft.com/office/powerpoint/2010/main" val="765455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google.ru/url?sa=i&amp;rct=j&amp;q=&amp;esrc=s&amp;source=images&amp;cd=&amp;cad=rja&amp;uact=8&amp;ved=0ahUKEwjJhKj7kNHJAhVqp3IKHdUVClcQjRwIBw&amp;url=http://www.nanowerk.com/news2/space/newsid=34543.php&amp;psig=AFQjCNFPn4QyLX89MMKZlIG7gdlFGV0eaQ&amp;ust=1449831351158603"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3.w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upload.wikimedia.org/wikipedia/commons/b/ba/Herschel-Galaxy.png" TargetMode="External"/><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hyperlink" Target="http://upload.wikimedia.org/wikipedia/commons/0/0a/Milkyway_pan1.jpg" TargetMode="Externa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hyperlink" Target="http://www.google.ru/url?sa=i&amp;rct=j&amp;q=&amp;esrc=s&amp;source=images&amp;cd=&amp;cad=rja&amp;uact=8&amp;ved=0ahUKEwj1o9-L967JAhXifnIKHZLYDXwQjRwIBw&amp;url=http://www.astronomy.ohio-state.edu/~pogge/Ast162/Unit4/spirals.html&amp;psig=AFQjCNEFA-joErK4fflrBCw1fv9LkDYUYw&amp;ust=1448656203494874"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en.wikipedia.org/wiki/Image:GalacticRotation2.sv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NUL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24.png"/><Relationship Id="rId4" Type="http://schemas.openxmlformats.org/officeDocument/2006/relationships/image" Target="../media/image123.w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6.xml"/><Relationship Id="rId5" Type="http://schemas.openxmlformats.org/officeDocument/2006/relationships/image" Target="../media/image136.png"/><Relationship Id="rId4" Type="http://schemas.openxmlformats.org/officeDocument/2006/relationships/image" Target="../media/image135.png"/></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a:t>Общая астрофизика</a:t>
            </a:r>
            <a:endParaRPr lang="en-US" dirty="0"/>
          </a:p>
        </p:txBody>
      </p:sp>
      <p:sp>
        <p:nvSpPr>
          <p:cNvPr id="3" name="Подзаголовок 2"/>
          <p:cNvSpPr>
            <a:spLocks noGrp="1"/>
          </p:cNvSpPr>
          <p:nvPr>
            <p:ph type="subTitle" idx="1"/>
          </p:nvPr>
        </p:nvSpPr>
        <p:spPr/>
        <p:txBody>
          <a:bodyPr/>
          <a:lstStyle/>
          <a:p>
            <a:r>
              <a:rPr lang="ru-RU" dirty="0"/>
              <a:t>Межзвёздная среда и звездообразование</a:t>
            </a:r>
            <a:endParaRPr lang="en-US" dirty="0"/>
          </a:p>
        </p:txBody>
      </p:sp>
    </p:spTree>
    <p:extLst>
      <p:ext uri="{BB962C8B-B14F-4D97-AF65-F5344CB8AC3E}">
        <p14:creationId xmlns:p14="http://schemas.microsoft.com/office/powerpoint/2010/main" val="2570932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Grp="1" noChangeArrowheads="1"/>
          </p:cNvSpPr>
          <p:nvPr>
            <p:ph type="title"/>
          </p:nvPr>
        </p:nvSpPr>
        <p:spPr>
          <a:xfrm>
            <a:off x="0" y="98772"/>
            <a:ext cx="9144000" cy="752128"/>
          </a:xfrm>
        </p:spPr>
        <p:txBody>
          <a:bodyPr>
            <a:normAutofit fontScale="90000"/>
          </a:bodyPr>
          <a:lstStyle/>
          <a:p>
            <a:r>
              <a:rPr lang="ru-RU" dirty="0"/>
              <a:t>Достоинства и недостатки моделей</a:t>
            </a:r>
          </a:p>
        </p:txBody>
      </p:sp>
      <p:sp>
        <p:nvSpPr>
          <p:cNvPr id="72709" name="Rectangle 5"/>
          <p:cNvSpPr>
            <a:spLocks noGrp="1" noChangeArrowheads="1"/>
          </p:cNvSpPr>
          <p:nvPr>
            <p:ph type="body" sz="half" idx="1"/>
          </p:nvPr>
        </p:nvSpPr>
        <p:spPr>
          <a:xfrm>
            <a:off x="639763" y="1524000"/>
            <a:ext cx="3810000" cy="4114800"/>
          </a:xfrm>
        </p:spPr>
        <p:txBody>
          <a:bodyPr/>
          <a:lstStyle/>
          <a:p>
            <a:r>
              <a:rPr lang="ru-RU" sz="2000" dirty="0"/>
              <a:t>Низкая эффективность звездообразования</a:t>
            </a:r>
          </a:p>
          <a:p>
            <a:r>
              <a:rPr lang="ru-RU" sz="2000" dirty="0"/>
              <a:t>Профили плотности и скорости</a:t>
            </a:r>
          </a:p>
          <a:p>
            <a:r>
              <a:rPr lang="ru-RU" sz="2000" dirty="0"/>
              <a:t>Химические возрасты</a:t>
            </a:r>
          </a:p>
          <a:p>
            <a:endParaRPr lang="ru-RU" sz="2000" dirty="0"/>
          </a:p>
          <a:p>
            <a:r>
              <a:rPr lang="ru-RU" sz="2000" dirty="0"/>
              <a:t>Статистика</a:t>
            </a:r>
          </a:p>
          <a:p>
            <a:r>
              <a:rPr lang="ru-RU" sz="2000" dirty="0"/>
              <a:t>Степень ионизации</a:t>
            </a:r>
          </a:p>
        </p:txBody>
      </p:sp>
      <p:sp>
        <p:nvSpPr>
          <p:cNvPr id="72710" name="Rectangle 6"/>
          <p:cNvSpPr>
            <a:spLocks noGrp="1" noChangeArrowheads="1"/>
          </p:cNvSpPr>
          <p:nvPr>
            <p:ph type="body" sz="half" idx="2"/>
          </p:nvPr>
        </p:nvSpPr>
        <p:spPr>
          <a:xfrm>
            <a:off x="4602163" y="1524000"/>
            <a:ext cx="3810000" cy="4114800"/>
          </a:xfrm>
        </p:spPr>
        <p:txBody>
          <a:bodyPr/>
          <a:lstStyle/>
          <a:p>
            <a:r>
              <a:rPr lang="ru-RU" sz="2000" dirty="0"/>
              <a:t>Единство модели</a:t>
            </a:r>
          </a:p>
          <a:p>
            <a:r>
              <a:rPr lang="ru-RU" sz="2000" dirty="0"/>
              <a:t>Статистика</a:t>
            </a:r>
          </a:p>
          <a:p>
            <a:r>
              <a:rPr lang="ru-RU" sz="2000" dirty="0"/>
              <a:t>Профили плотности</a:t>
            </a:r>
          </a:p>
          <a:p>
            <a:endParaRPr lang="ru-RU" sz="2000" dirty="0"/>
          </a:p>
          <a:p>
            <a:endParaRPr lang="ru-RU" sz="2000" dirty="0"/>
          </a:p>
          <a:p>
            <a:r>
              <a:rPr lang="ru-RU" sz="2000" dirty="0"/>
              <a:t>Высокая эффективность звездообразования</a:t>
            </a:r>
          </a:p>
          <a:p>
            <a:r>
              <a:rPr lang="ru-RU" sz="2000" dirty="0"/>
              <a:t>Профили скорости</a:t>
            </a:r>
          </a:p>
          <a:p>
            <a:r>
              <a:rPr lang="ru-RU" sz="2000" dirty="0"/>
              <a:t>Химические возрасты</a:t>
            </a:r>
          </a:p>
          <a:p>
            <a:r>
              <a:rPr lang="ru-RU" sz="2000" dirty="0"/>
              <a:t>Диссипация турбулентности</a:t>
            </a:r>
          </a:p>
          <a:p>
            <a:endParaRPr lang="ru-RU" sz="2000" dirty="0"/>
          </a:p>
          <a:p>
            <a:endParaRPr lang="ru-RU" sz="2000" dirty="0"/>
          </a:p>
        </p:txBody>
      </p:sp>
      <p:sp>
        <p:nvSpPr>
          <p:cNvPr id="72711" name="Text Box 7"/>
          <p:cNvSpPr txBox="1">
            <a:spLocks noChangeArrowheads="1"/>
          </p:cNvSpPr>
          <p:nvPr/>
        </p:nvSpPr>
        <p:spPr bwMode="auto">
          <a:xfrm>
            <a:off x="1081088" y="850900"/>
            <a:ext cx="5747535" cy="369332"/>
          </a:xfrm>
          <a:prstGeom prst="rect">
            <a:avLst/>
          </a:prstGeom>
          <a:noFill/>
          <a:ln w="12700">
            <a:noFill/>
            <a:miter lim="800000"/>
            <a:headEnd/>
            <a:tailEnd/>
          </a:ln>
          <a:effectLst/>
        </p:spPr>
        <p:txBody>
          <a:bodyPr wrap="none">
            <a:spAutoFit/>
          </a:bodyPr>
          <a:lstStyle/>
          <a:p>
            <a:r>
              <a:rPr lang="ru-RU" dirty="0"/>
              <a:t>Магнитная			</a:t>
            </a:r>
            <a:r>
              <a:rPr lang="ru-RU" dirty="0" err="1"/>
              <a:t>Гравотурбулентная</a:t>
            </a:r>
            <a:endParaRPr lang="ru-RU" dirty="0"/>
          </a:p>
        </p:txBody>
      </p:sp>
      <p:sp>
        <p:nvSpPr>
          <p:cNvPr id="72712" name="Text Box 8"/>
          <p:cNvSpPr txBox="1">
            <a:spLocks noChangeArrowheads="1"/>
          </p:cNvSpPr>
          <p:nvPr/>
        </p:nvSpPr>
        <p:spPr bwMode="auto">
          <a:xfrm>
            <a:off x="1401763" y="635000"/>
            <a:ext cx="184150" cy="457200"/>
          </a:xfrm>
          <a:prstGeom prst="rect">
            <a:avLst/>
          </a:prstGeom>
          <a:noFill/>
          <a:ln w="12700">
            <a:noFill/>
            <a:miter lim="800000"/>
            <a:headEnd/>
            <a:tailEnd/>
          </a:ln>
          <a:effectLst/>
        </p:spPr>
        <p:txBody>
          <a:bodyPr wrap="none">
            <a:spAutoFit/>
          </a:bodyPr>
          <a:lstStyle/>
          <a:p>
            <a:endParaRPr lang="ru-RU"/>
          </a:p>
        </p:txBody>
      </p:sp>
      <p:sp>
        <p:nvSpPr>
          <p:cNvPr id="72713" name="Text Box 9"/>
          <p:cNvSpPr txBox="1">
            <a:spLocks noChangeArrowheads="1"/>
          </p:cNvSpPr>
          <p:nvPr/>
        </p:nvSpPr>
        <p:spPr bwMode="auto">
          <a:xfrm>
            <a:off x="1296988" y="5348288"/>
            <a:ext cx="7091436" cy="646331"/>
          </a:xfrm>
          <a:prstGeom prst="rect">
            <a:avLst/>
          </a:prstGeom>
          <a:noFill/>
          <a:ln w="12700">
            <a:solidFill>
              <a:schemeClr val="hlink"/>
            </a:solidFill>
            <a:miter lim="800000"/>
            <a:headEnd/>
            <a:tailEnd/>
          </a:ln>
          <a:effectLst/>
        </p:spPr>
        <p:txBody>
          <a:bodyPr wrap="square">
            <a:spAutoFit/>
          </a:bodyPr>
          <a:lstStyle/>
          <a:p>
            <a:r>
              <a:rPr lang="ru-RU" dirty="0">
                <a:solidFill>
                  <a:srgbClr val="0348F5"/>
                </a:solidFill>
              </a:rPr>
              <a:t>Добавить			Добавить</a:t>
            </a:r>
          </a:p>
          <a:p>
            <a:r>
              <a:rPr lang="ru-RU" dirty="0">
                <a:solidFill>
                  <a:srgbClr val="0348F5"/>
                </a:solidFill>
              </a:rPr>
              <a:t>турбулентность		</a:t>
            </a:r>
            <a:r>
              <a:rPr lang="en-US">
                <a:solidFill>
                  <a:srgbClr val="0348F5"/>
                </a:solidFill>
              </a:rPr>
              <a:t>	</a:t>
            </a:r>
            <a:r>
              <a:rPr lang="ru-RU">
                <a:solidFill>
                  <a:srgbClr val="0348F5"/>
                </a:solidFill>
              </a:rPr>
              <a:t>магнитное </a:t>
            </a:r>
            <a:r>
              <a:rPr lang="ru-RU" dirty="0">
                <a:solidFill>
                  <a:srgbClr val="0348F5"/>
                </a:solidFill>
              </a:rPr>
              <a:t>поле</a:t>
            </a:r>
          </a:p>
        </p:txBody>
      </p:sp>
      <p:cxnSp>
        <p:nvCxnSpPr>
          <p:cNvPr id="3" name="Прямая соединительная линия 2"/>
          <p:cNvCxnSpPr/>
          <p:nvPr/>
        </p:nvCxnSpPr>
        <p:spPr>
          <a:xfrm flipV="1">
            <a:off x="660903" y="3250194"/>
            <a:ext cx="7641125" cy="90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3568" y="6286701"/>
            <a:ext cx="5586979" cy="369332"/>
          </a:xfrm>
          <a:prstGeom prst="rect">
            <a:avLst/>
          </a:prstGeom>
          <a:noFill/>
        </p:spPr>
        <p:txBody>
          <a:bodyPr wrap="none" rtlCol="0">
            <a:spAutoFit/>
          </a:bodyPr>
          <a:lstStyle/>
          <a:p>
            <a:r>
              <a:rPr lang="ru-RU" b="1" dirty="0">
                <a:solidFill>
                  <a:srgbClr val="FF0000"/>
                </a:solidFill>
              </a:rPr>
              <a:t>Ещё одна проблема — образование массивных звёзд</a:t>
            </a:r>
          </a:p>
        </p:txBody>
      </p:sp>
    </p:spTree>
    <p:extLst>
      <p:ext uri="{BB962C8B-B14F-4D97-AF65-F5344CB8AC3E}">
        <p14:creationId xmlns:p14="http://schemas.microsoft.com/office/powerpoint/2010/main" val="15413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850106"/>
          </a:xfrm>
        </p:spPr>
        <p:txBody>
          <a:bodyPr/>
          <a:lstStyle/>
          <a:p>
            <a:r>
              <a:rPr lang="ru-RU" dirty="0"/>
              <a:t>Инфракрасные тёмные облака</a:t>
            </a:r>
          </a:p>
        </p:txBody>
      </p:sp>
      <p:pic>
        <p:nvPicPr>
          <p:cNvPr id="86018" name="Picture 2" descr="http://www.nanowerk.com/news2/space/id34543_l.jpg">
            <a:hlinkClick r:id="rId2"/>
          </p:cNvPr>
          <p:cNvPicPr>
            <a:picLocks noChangeAspect="1" noChangeArrowheads="1"/>
          </p:cNvPicPr>
          <p:nvPr/>
        </p:nvPicPr>
        <p:blipFill>
          <a:blip r:embed="rId3" cstate="print"/>
          <a:srcRect/>
          <a:stretch>
            <a:fillRect/>
          </a:stretch>
        </p:blipFill>
        <p:spPr bwMode="auto">
          <a:xfrm>
            <a:off x="1835696" y="1124744"/>
            <a:ext cx="5581650" cy="5334001"/>
          </a:xfrm>
          <a:prstGeom prst="rect">
            <a:avLst/>
          </a:prstGeom>
          <a:noFill/>
        </p:spPr>
      </p:pic>
    </p:spTree>
    <p:extLst>
      <p:ext uri="{BB962C8B-B14F-4D97-AF65-F5344CB8AC3E}">
        <p14:creationId xmlns:p14="http://schemas.microsoft.com/office/powerpoint/2010/main" val="3887947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42863" y="1157288"/>
            <a:ext cx="8993187" cy="4575175"/>
          </a:xfrm>
          <a:prstGeom prst="rect">
            <a:avLst/>
          </a:prstGeom>
          <a:noFill/>
          <a:ln w="9525">
            <a:noFill/>
            <a:miter lim="800000"/>
            <a:headEnd/>
            <a:tailEnd/>
          </a:ln>
        </p:spPr>
      </p:pic>
    </p:spTree>
    <p:extLst>
      <p:ext uri="{BB962C8B-B14F-4D97-AF65-F5344CB8AC3E}">
        <p14:creationId xmlns:p14="http://schemas.microsoft.com/office/powerpoint/2010/main" val="3227259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762000" y="3003550"/>
            <a:ext cx="7620000" cy="3810000"/>
          </a:xfrm>
          <a:prstGeom prst="rect">
            <a:avLst/>
          </a:prstGeom>
          <a:noFill/>
          <a:ln w="9525">
            <a:noFill/>
            <a:miter lim="800000"/>
            <a:headEnd/>
            <a:tailEnd/>
          </a:ln>
        </p:spPr>
      </p:pic>
      <p:pic>
        <p:nvPicPr>
          <p:cNvPr id="88067" name="Picture 3"/>
          <p:cNvPicPr>
            <a:picLocks noChangeAspect="1" noChangeArrowheads="1"/>
          </p:cNvPicPr>
          <p:nvPr/>
        </p:nvPicPr>
        <p:blipFill>
          <a:blip r:embed="rId3" cstate="print"/>
          <a:srcRect b="26921"/>
          <a:stretch>
            <a:fillRect/>
          </a:stretch>
        </p:blipFill>
        <p:spPr bwMode="auto">
          <a:xfrm>
            <a:off x="766763" y="115888"/>
            <a:ext cx="7610475" cy="2798762"/>
          </a:xfrm>
          <a:prstGeom prst="rect">
            <a:avLst/>
          </a:prstGeom>
          <a:noFill/>
          <a:ln w="9525">
            <a:noFill/>
            <a:miter lim="800000"/>
            <a:headEnd/>
            <a:tailEnd/>
          </a:ln>
        </p:spPr>
      </p:pic>
    </p:spTree>
    <p:extLst>
      <p:ext uri="{BB962C8B-B14F-4D97-AF65-F5344CB8AC3E}">
        <p14:creationId xmlns:p14="http://schemas.microsoft.com/office/powerpoint/2010/main" val="47978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115888"/>
            <a:ext cx="8229600" cy="850900"/>
          </a:xfrm>
        </p:spPr>
        <p:txBody>
          <a:bodyPr rtlCol="0">
            <a:normAutofit/>
          </a:bodyPr>
          <a:lstStyle/>
          <a:p>
            <a:pPr eaLnBrk="1" fontAlgn="auto" hangingPunct="1">
              <a:spcAft>
                <a:spcPts val="0"/>
              </a:spcAft>
              <a:defRPr/>
            </a:pPr>
            <a:r>
              <a:rPr lang="ru-RU" sz="3600" dirty="0"/>
              <a:t>Базовый сценарий звездообразования</a:t>
            </a:r>
          </a:p>
        </p:txBody>
      </p:sp>
      <p:pic>
        <p:nvPicPr>
          <p:cNvPr id="12291" name="Содержимое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51673"/>
          <a:stretch/>
        </p:blipFill>
        <p:spPr>
          <a:xfrm>
            <a:off x="971600" y="1628800"/>
            <a:ext cx="6984776" cy="2646608"/>
          </a:xfrm>
          <a:solidFill>
            <a:schemeClr val="accent1"/>
          </a:solidFill>
        </p:spPr>
      </p:pic>
    </p:spTree>
    <p:extLst>
      <p:ext uri="{BB962C8B-B14F-4D97-AF65-F5344CB8AC3E}">
        <p14:creationId xmlns:p14="http://schemas.microsoft.com/office/powerpoint/2010/main" val="3909241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Формирование диска и </a:t>
            </a:r>
            <a:r>
              <a:rPr lang="ru-RU" dirty="0" err="1"/>
              <a:t>джета</a:t>
            </a:r>
            <a:endParaRPr lang="ru-RU" dirty="0"/>
          </a:p>
        </p:txBody>
      </p:sp>
      <p:pic>
        <p:nvPicPr>
          <p:cNvPr id="259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717386"/>
            <a:ext cx="6552728" cy="4914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865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634082"/>
          </a:xfrm>
        </p:spPr>
        <p:txBody>
          <a:bodyPr>
            <a:normAutofit fontScale="90000"/>
          </a:bodyPr>
          <a:lstStyle/>
          <a:p>
            <a:r>
              <a:rPr lang="ru-RU" dirty="0"/>
              <a:t>Объекты </a:t>
            </a:r>
            <a:r>
              <a:rPr lang="ru-RU" dirty="0" err="1"/>
              <a:t>Хербига-Аро</a:t>
            </a:r>
            <a:endParaRPr lang="ru-RU" dirty="0"/>
          </a:p>
        </p:txBody>
      </p:sp>
      <p:pic>
        <p:nvPicPr>
          <p:cNvPr id="264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344" y="908720"/>
            <a:ext cx="7620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414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617739"/>
          </a:xfrm>
        </p:spPr>
        <p:txBody>
          <a:bodyPr>
            <a:normAutofit fontScale="90000"/>
          </a:bodyPr>
          <a:lstStyle/>
          <a:p>
            <a:r>
              <a:rPr lang="en-US" dirty="0"/>
              <a:t>HH 901 </a:t>
            </a:r>
            <a:r>
              <a:rPr lang="ru-RU" dirty="0"/>
              <a:t>и </a:t>
            </a:r>
            <a:r>
              <a:rPr lang="en-US" dirty="0"/>
              <a:t>HH 902</a:t>
            </a:r>
            <a:endParaRPr lang="ru-RU" dirty="0"/>
          </a:p>
        </p:txBody>
      </p:sp>
      <p:sp>
        <p:nvSpPr>
          <p:cNvPr id="3" name="Номер слайда 2"/>
          <p:cNvSpPr>
            <a:spLocks noGrp="1"/>
          </p:cNvSpPr>
          <p:nvPr>
            <p:ph type="sldNum" sz="quarter" idx="4294967295"/>
          </p:nvPr>
        </p:nvSpPr>
        <p:spPr>
          <a:xfrm>
            <a:off x="6553200" y="6356350"/>
            <a:ext cx="2133600" cy="365125"/>
          </a:xfrm>
          <a:prstGeom prst="rect">
            <a:avLst/>
          </a:prstGeom>
        </p:spPr>
        <p:txBody>
          <a:bodyPr/>
          <a:lstStyle/>
          <a:p>
            <a:fld id="{12F5B4C2-228C-4E70-999D-AF79E6F6432F}" type="slidenum">
              <a:rPr lang="ru-RU" smtClean="0"/>
              <a:pPr/>
              <a:t>17</a:t>
            </a:fld>
            <a:endParaRPr lang="ru-RU"/>
          </a:p>
        </p:txBody>
      </p:sp>
      <p:pic>
        <p:nvPicPr>
          <p:cNvPr id="265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34371"/>
            <a:ext cx="8568952" cy="612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099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115888"/>
            <a:ext cx="8229600" cy="850900"/>
          </a:xfrm>
        </p:spPr>
        <p:txBody>
          <a:bodyPr rtlCol="0">
            <a:normAutofit/>
          </a:bodyPr>
          <a:lstStyle/>
          <a:p>
            <a:pPr eaLnBrk="1" fontAlgn="auto" hangingPunct="1">
              <a:spcAft>
                <a:spcPts val="0"/>
              </a:spcAft>
              <a:defRPr/>
            </a:pPr>
            <a:r>
              <a:rPr lang="ru-RU" sz="3600" dirty="0"/>
              <a:t>Базовый сценарий звездообразования</a:t>
            </a:r>
          </a:p>
        </p:txBody>
      </p:sp>
      <p:pic>
        <p:nvPicPr>
          <p:cNvPr id="12291" name="Содержимое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980728"/>
            <a:ext cx="6984776" cy="5476452"/>
          </a:xfrm>
          <a:solidFill>
            <a:schemeClr val="accent1"/>
          </a:solidFill>
        </p:spPr>
      </p:pic>
    </p:spTree>
    <p:extLst>
      <p:ext uri="{BB962C8B-B14F-4D97-AF65-F5344CB8AC3E}">
        <p14:creationId xmlns:p14="http://schemas.microsoft.com/office/powerpoint/2010/main" val="2305574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a:xfrm>
            <a:off x="457200" y="192088"/>
            <a:ext cx="8229600" cy="560387"/>
          </a:xfrm>
        </p:spPr>
        <p:txBody>
          <a:bodyPr/>
          <a:lstStyle/>
          <a:p>
            <a:r>
              <a:rPr lang="ru-RU" altLang="ru-RU" sz="2800"/>
              <a:t>Протопланетные диски</a:t>
            </a:r>
          </a:p>
        </p:txBody>
      </p:sp>
      <p:pic>
        <p:nvPicPr>
          <p:cNvPr id="5837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5410" y="1052737"/>
            <a:ext cx="6895804"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900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звездообразование</a:t>
            </a:r>
          </a:p>
        </p:txBody>
      </p:sp>
      <p:sp>
        <p:nvSpPr>
          <p:cNvPr id="5" name="Текст 4"/>
          <p:cNvSpPr>
            <a:spLocks noGrp="1"/>
          </p:cNvSpPr>
          <p:nvPr>
            <p:ph type="body" idx="1"/>
          </p:nvPr>
        </p:nvSpPr>
        <p:spPr/>
        <p:txBody>
          <a:bodyPr/>
          <a:lstStyle/>
          <a:p>
            <a:endParaRPr lang="ru-RU"/>
          </a:p>
        </p:txBody>
      </p:sp>
    </p:spTree>
    <p:extLst>
      <p:ext uri="{BB962C8B-B14F-4D97-AF65-F5344CB8AC3E}">
        <p14:creationId xmlns:p14="http://schemas.microsoft.com/office/powerpoint/2010/main" val="405246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9033" y="260648"/>
            <a:ext cx="3683407" cy="371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60648"/>
            <a:ext cx="3694112"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4134979"/>
            <a:ext cx="3769458" cy="271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1473" y="4077510"/>
            <a:ext cx="2770967" cy="2770967"/>
          </a:xfrm>
          <a:prstGeom prst="rect">
            <a:avLst/>
          </a:prstGeom>
        </p:spPr>
      </p:pic>
    </p:spTree>
    <p:extLst>
      <p:ext uri="{BB962C8B-B14F-4D97-AF65-F5344CB8AC3E}">
        <p14:creationId xmlns:p14="http://schemas.microsoft.com/office/powerpoint/2010/main" val="4156036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Моделирование эволюции галактики</a:t>
            </a:r>
          </a:p>
        </p:txBody>
      </p:sp>
      <p:pic>
        <p:nvPicPr>
          <p:cNvPr id="21505" name="Picture 1"/>
          <p:cNvPicPr>
            <a:picLocks noChangeAspect="1" noChangeArrowheads="1"/>
          </p:cNvPicPr>
          <p:nvPr/>
        </p:nvPicPr>
        <p:blipFill>
          <a:blip r:embed="rId2" cstate="print"/>
          <a:srcRect/>
          <a:stretch>
            <a:fillRect/>
          </a:stretch>
        </p:blipFill>
        <p:spPr bwMode="auto">
          <a:xfrm>
            <a:off x="899592" y="1916832"/>
            <a:ext cx="7632848" cy="1016896"/>
          </a:xfrm>
          <a:prstGeom prst="rect">
            <a:avLst/>
          </a:prstGeom>
          <a:noFill/>
          <a:ln w="9525">
            <a:noFill/>
            <a:miter lim="800000"/>
            <a:headEnd/>
            <a:tailEnd/>
          </a:ln>
        </p:spPr>
      </p:pic>
      <p:pic>
        <p:nvPicPr>
          <p:cNvPr id="21506" name="Picture 2"/>
          <p:cNvPicPr>
            <a:picLocks noChangeAspect="1" noChangeArrowheads="1"/>
          </p:cNvPicPr>
          <p:nvPr/>
        </p:nvPicPr>
        <p:blipFill>
          <a:blip r:embed="rId3" cstate="print"/>
          <a:srcRect/>
          <a:stretch>
            <a:fillRect/>
          </a:stretch>
        </p:blipFill>
        <p:spPr bwMode="auto">
          <a:xfrm>
            <a:off x="323528" y="3284984"/>
            <a:ext cx="8519319" cy="1037986"/>
          </a:xfrm>
          <a:prstGeom prst="rect">
            <a:avLst/>
          </a:prstGeom>
          <a:noFill/>
          <a:ln w="9525">
            <a:noFill/>
            <a:miter lim="800000"/>
            <a:headEnd/>
            <a:tailEnd/>
          </a:ln>
        </p:spPr>
      </p:pic>
      <p:sp>
        <p:nvSpPr>
          <p:cNvPr id="5" name="TextBox 4"/>
          <p:cNvSpPr txBox="1"/>
          <p:nvPr/>
        </p:nvSpPr>
        <p:spPr>
          <a:xfrm>
            <a:off x="611560" y="5301208"/>
            <a:ext cx="8320739" cy="461665"/>
          </a:xfrm>
          <a:prstGeom prst="rect">
            <a:avLst/>
          </a:prstGeom>
          <a:noFill/>
        </p:spPr>
        <p:txBody>
          <a:bodyPr wrap="none" rtlCol="0">
            <a:spAutoFit/>
          </a:bodyPr>
          <a:lstStyle/>
          <a:p>
            <a:r>
              <a:rPr lang="ru-RU" sz="2400" b="1" dirty="0">
                <a:solidFill>
                  <a:srgbClr val="FF0000"/>
                </a:solidFill>
              </a:rPr>
              <a:t>От закона звездообразования к истории звездообразования</a:t>
            </a:r>
          </a:p>
        </p:txBody>
      </p:sp>
    </p:spTree>
    <p:extLst>
      <p:ext uri="{BB962C8B-B14F-4D97-AF65-F5344CB8AC3E}">
        <p14:creationId xmlns:p14="http://schemas.microsoft.com/office/powerpoint/2010/main" val="4100975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850106"/>
          </a:xfrm>
        </p:spPr>
        <p:txBody>
          <a:bodyPr/>
          <a:lstStyle/>
          <a:p>
            <a:r>
              <a:rPr lang="ru-RU" dirty="0"/>
              <a:t>Закон Шмидта</a:t>
            </a:r>
          </a:p>
        </p:txBody>
      </p:sp>
      <p:pic>
        <p:nvPicPr>
          <p:cNvPr id="20482" name="Picture 2"/>
          <p:cNvPicPr>
            <a:picLocks noChangeAspect="1" noChangeArrowheads="1"/>
          </p:cNvPicPr>
          <p:nvPr/>
        </p:nvPicPr>
        <p:blipFill>
          <a:blip r:embed="rId3" cstate="print"/>
          <a:srcRect/>
          <a:stretch>
            <a:fillRect/>
          </a:stretch>
        </p:blipFill>
        <p:spPr bwMode="auto">
          <a:xfrm>
            <a:off x="683568" y="1124744"/>
            <a:ext cx="7961337" cy="3369956"/>
          </a:xfrm>
          <a:prstGeom prst="rect">
            <a:avLst/>
          </a:prstGeom>
          <a:noFill/>
          <a:ln w="9525">
            <a:noFill/>
            <a:miter lim="800000"/>
            <a:headEnd/>
            <a:tailEnd/>
          </a:ln>
        </p:spPr>
      </p:pic>
      <p:graphicFrame>
        <p:nvGraphicFramePr>
          <p:cNvPr id="5" name="Объект 4"/>
          <p:cNvGraphicFramePr>
            <a:graphicFrameLocks noChangeAspect="1"/>
          </p:cNvGraphicFramePr>
          <p:nvPr/>
        </p:nvGraphicFramePr>
        <p:xfrm>
          <a:off x="3491880" y="4941168"/>
          <a:ext cx="2280253" cy="1080120"/>
        </p:xfrm>
        <a:graphic>
          <a:graphicData uri="http://schemas.openxmlformats.org/presentationml/2006/ole">
            <mc:AlternateContent xmlns:mc="http://schemas.openxmlformats.org/markup-compatibility/2006">
              <mc:Choice xmlns:v="urn:schemas-microsoft-com:vml" Requires="v">
                <p:oleObj spid="_x0000_s60444" name="Формула" r:id="rId4" imgW="482400" imgH="228600" progId="Equation.3">
                  <p:embed/>
                </p:oleObj>
              </mc:Choice>
              <mc:Fallback>
                <p:oleObj name="Формула" r:id="rId4" imgW="482400" imgH="228600" progId="Equation.3">
                  <p:embed/>
                  <p:pic>
                    <p:nvPicPr>
                      <p:cNvPr id="5" name="Объект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4941168"/>
                        <a:ext cx="2280253" cy="1080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96827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57200" y="274638"/>
            <a:ext cx="8229600" cy="1011237"/>
          </a:xfrm>
        </p:spPr>
        <p:txBody>
          <a:bodyPr/>
          <a:lstStyle/>
          <a:p>
            <a:r>
              <a:rPr lang="ru-RU" sz="3600" dirty="0"/>
              <a:t>Закон </a:t>
            </a:r>
            <a:r>
              <a:rPr lang="ru-RU" sz="3600" dirty="0" err="1"/>
              <a:t>Кенниката-Шмидта</a:t>
            </a:r>
            <a:endParaRPr lang="ru-RU" sz="3600" dirty="0"/>
          </a:p>
        </p:txBody>
      </p:sp>
      <p:pic>
        <p:nvPicPr>
          <p:cNvPr id="761858" name="Picture 2"/>
          <p:cNvPicPr>
            <a:picLocks noChangeAspect="1" noChangeArrowheads="1"/>
          </p:cNvPicPr>
          <p:nvPr/>
        </p:nvPicPr>
        <p:blipFill>
          <a:blip r:embed="rId3" cstate="print"/>
          <a:srcRect/>
          <a:stretch>
            <a:fillRect/>
          </a:stretch>
        </p:blipFill>
        <p:spPr bwMode="auto">
          <a:xfrm>
            <a:off x="539552" y="2553037"/>
            <a:ext cx="4665513" cy="4304963"/>
          </a:xfrm>
          <a:prstGeom prst="rect">
            <a:avLst/>
          </a:prstGeom>
          <a:noFill/>
          <a:ln w="9525">
            <a:noFill/>
            <a:miter lim="800000"/>
            <a:headEnd/>
            <a:tailEnd/>
          </a:ln>
        </p:spPr>
      </p:pic>
      <p:pic>
        <p:nvPicPr>
          <p:cNvPr id="19457" name="Picture 1"/>
          <p:cNvPicPr>
            <a:picLocks noChangeAspect="1" noChangeArrowheads="1"/>
          </p:cNvPicPr>
          <p:nvPr/>
        </p:nvPicPr>
        <p:blipFill>
          <a:blip r:embed="rId4" cstate="print"/>
          <a:srcRect/>
          <a:stretch>
            <a:fillRect/>
          </a:stretch>
        </p:blipFill>
        <p:spPr bwMode="auto">
          <a:xfrm>
            <a:off x="5652120" y="4869160"/>
            <a:ext cx="3191272" cy="762826"/>
          </a:xfrm>
          <a:prstGeom prst="rect">
            <a:avLst/>
          </a:prstGeom>
          <a:noFill/>
          <a:ln w="9525">
            <a:noFill/>
            <a:miter lim="800000"/>
            <a:headEnd/>
            <a:tailEnd/>
          </a:ln>
        </p:spPr>
      </p:pic>
      <p:pic>
        <p:nvPicPr>
          <p:cNvPr id="19458" name="Picture 2"/>
          <p:cNvPicPr>
            <a:picLocks noChangeAspect="1" noChangeArrowheads="1"/>
          </p:cNvPicPr>
          <p:nvPr/>
        </p:nvPicPr>
        <p:blipFill>
          <a:blip r:embed="rId5" cstate="print"/>
          <a:srcRect/>
          <a:stretch>
            <a:fillRect/>
          </a:stretch>
        </p:blipFill>
        <p:spPr bwMode="auto">
          <a:xfrm>
            <a:off x="1547664" y="1340768"/>
            <a:ext cx="4552950" cy="1200150"/>
          </a:xfrm>
          <a:prstGeom prst="rect">
            <a:avLst/>
          </a:prstGeom>
          <a:noFill/>
          <a:ln w="9525">
            <a:noFill/>
            <a:miter lim="800000"/>
            <a:headEnd/>
            <a:tailEnd/>
          </a:ln>
        </p:spPr>
      </p:pic>
      <p:sp>
        <p:nvSpPr>
          <p:cNvPr id="6" name="TextBox 5"/>
          <p:cNvSpPr txBox="1"/>
          <p:nvPr/>
        </p:nvSpPr>
        <p:spPr>
          <a:xfrm>
            <a:off x="5796136" y="5949280"/>
            <a:ext cx="1972528" cy="461665"/>
          </a:xfrm>
          <a:prstGeom prst="rect">
            <a:avLst/>
          </a:prstGeom>
          <a:noFill/>
        </p:spPr>
        <p:txBody>
          <a:bodyPr wrap="none" rtlCol="0">
            <a:spAutoFit/>
          </a:bodyPr>
          <a:lstStyle/>
          <a:p>
            <a:r>
              <a:rPr lang="ru-RU" sz="2400" b="1" dirty="0">
                <a:solidFill>
                  <a:srgbClr val="FF0000"/>
                </a:solidFill>
              </a:rPr>
              <a:t>Индикаторы!</a:t>
            </a:r>
          </a:p>
        </p:txBody>
      </p:sp>
      <p:graphicFrame>
        <p:nvGraphicFramePr>
          <p:cNvPr id="19459" name="Object 3"/>
          <p:cNvGraphicFramePr>
            <a:graphicFrameLocks noChangeAspect="1"/>
          </p:cNvGraphicFramePr>
          <p:nvPr/>
        </p:nvGraphicFramePr>
        <p:xfrm>
          <a:off x="5580112" y="3068960"/>
          <a:ext cx="3359150" cy="1198563"/>
        </p:xfrm>
        <a:graphic>
          <a:graphicData uri="http://schemas.openxmlformats.org/presentationml/2006/ole">
            <mc:AlternateContent xmlns:mc="http://schemas.openxmlformats.org/markup-compatibility/2006">
              <mc:Choice xmlns:v="urn:schemas-microsoft-com:vml" Requires="v">
                <p:oleObj spid="_x0000_s61468" name="Формула" r:id="rId6" imgW="711000" imgH="253800" progId="Equation.3">
                  <p:embed/>
                </p:oleObj>
              </mc:Choice>
              <mc:Fallback>
                <p:oleObj name="Формула" r:id="rId6" imgW="711000" imgH="253800" progId="Equation.3">
                  <p:embed/>
                  <p:pic>
                    <p:nvPicPr>
                      <p:cNvPr id="19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112" y="3068960"/>
                        <a:ext cx="3359150" cy="1198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9197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3" name="Picture 3"/>
          <p:cNvPicPr>
            <a:picLocks noChangeAspect="1" noChangeArrowheads="1"/>
          </p:cNvPicPr>
          <p:nvPr/>
        </p:nvPicPr>
        <p:blipFill>
          <a:blip r:embed="rId2" cstate="print"/>
          <a:srcRect/>
          <a:stretch>
            <a:fillRect/>
          </a:stretch>
        </p:blipFill>
        <p:spPr bwMode="auto">
          <a:xfrm>
            <a:off x="0" y="1916832"/>
            <a:ext cx="5006503" cy="450040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004048" y="2996952"/>
            <a:ext cx="3750897" cy="2719983"/>
          </a:xfrm>
          <a:prstGeom prst="rect">
            <a:avLst/>
          </a:prstGeom>
          <a:noFill/>
          <a:ln w="9525">
            <a:noFill/>
            <a:miter lim="800000"/>
            <a:headEnd/>
            <a:tailEnd/>
          </a:ln>
        </p:spPr>
      </p:pic>
      <p:sp>
        <p:nvSpPr>
          <p:cNvPr id="8" name="Заголовок 1"/>
          <p:cNvSpPr>
            <a:spLocks noGrp="1"/>
          </p:cNvSpPr>
          <p:nvPr>
            <p:ph type="title"/>
          </p:nvPr>
        </p:nvSpPr>
        <p:spPr>
          <a:xfrm>
            <a:off x="457200" y="274638"/>
            <a:ext cx="8229600" cy="1143000"/>
          </a:xfrm>
        </p:spPr>
        <p:txBody>
          <a:bodyPr>
            <a:normAutofit fontScale="90000"/>
          </a:bodyPr>
          <a:lstStyle/>
          <a:p>
            <a:r>
              <a:rPr lang="ru-RU" dirty="0"/>
              <a:t>Какая величина должна входить в закон КШ</a:t>
            </a:r>
          </a:p>
        </p:txBody>
      </p:sp>
    </p:spTree>
    <p:extLst>
      <p:ext uri="{BB962C8B-B14F-4D97-AF65-F5344CB8AC3E}">
        <p14:creationId xmlns:p14="http://schemas.microsoft.com/office/powerpoint/2010/main" val="3810483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Закон КШ на меньших масштабах</a:t>
            </a:r>
          </a:p>
        </p:txBody>
      </p:sp>
      <p:pic>
        <p:nvPicPr>
          <p:cNvPr id="17409" name="Picture 1"/>
          <p:cNvPicPr>
            <a:picLocks noChangeAspect="1" noChangeArrowheads="1"/>
          </p:cNvPicPr>
          <p:nvPr/>
        </p:nvPicPr>
        <p:blipFill>
          <a:blip r:embed="rId2" cstate="print"/>
          <a:srcRect/>
          <a:stretch>
            <a:fillRect/>
          </a:stretch>
        </p:blipFill>
        <p:spPr bwMode="auto">
          <a:xfrm>
            <a:off x="755576" y="1628799"/>
            <a:ext cx="4320480" cy="4501185"/>
          </a:xfrm>
          <a:prstGeom prst="rect">
            <a:avLst/>
          </a:prstGeom>
          <a:noFill/>
          <a:ln w="9525">
            <a:noFill/>
            <a:miter lim="800000"/>
            <a:headEnd/>
            <a:tailEnd/>
          </a:ln>
        </p:spPr>
      </p:pic>
      <p:pic>
        <p:nvPicPr>
          <p:cNvPr id="17410" name="Picture 2"/>
          <p:cNvPicPr>
            <a:picLocks noChangeAspect="1" noChangeArrowheads="1"/>
          </p:cNvPicPr>
          <p:nvPr/>
        </p:nvPicPr>
        <p:blipFill>
          <a:blip r:embed="rId3" cstate="print"/>
          <a:srcRect/>
          <a:stretch>
            <a:fillRect/>
          </a:stretch>
        </p:blipFill>
        <p:spPr bwMode="auto">
          <a:xfrm>
            <a:off x="5148064" y="1772816"/>
            <a:ext cx="3672408" cy="3894557"/>
          </a:xfrm>
          <a:prstGeom prst="rect">
            <a:avLst/>
          </a:prstGeom>
          <a:noFill/>
          <a:ln w="9525">
            <a:noFill/>
            <a:miter lim="800000"/>
            <a:headEnd/>
            <a:tailEnd/>
          </a:ln>
        </p:spPr>
      </p:pic>
      <p:sp>
        <p:nvSpPr>
          <p:cNvPr id="5" name="TextBox 4"/>
          <p:cNvSpPr txBox="1"/>
          <p:nvPr/>
        </p:nvSpPr>
        <p:spPr>
          <a:xfrm>
            <a:off x="5148064" y="6093296"/>
            <a:ext cx="2263120" cy="369332"/>
          </a:xfrm>
          <a:prstGeom prst="rect">
            <a:avLst/>
          </a:prstGeom>
          <a:noFill/>
        </p:spPr>
        <p:txBody>
          <a:bodyPr wrap="none" rtlCol="0">
            <a:spAutoFit/>
          </a:bodyPr>
          <a:lstStyle/>
          <a:p>
            <a:r>
              <a:rPr lang="en-US" dirty="0" err="1"/>
              <a:t>Kennicutt</a:t>
            </a:r>
            <a:r>
              <a:rPr lang="en-US" dirty="0"/>
              <a:t> et al. (2007)</a:t>
            </a:r>
            <a:endParaRPr lang="ru-RU" dirty="0"/>
          </a:p>
        </p:txBody>
      </p:sp>
    </p:spTree>
    <p:extLst>
      <p:ext uri="{BB962C8B-B14F-4D97-AF65-F5344CB8AC3E}">
        <p14:creationId xmlns:p14="http://schemas.microsoft.com/office/powerpoint/2010/main" val="2255563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179512" y="1268760"/>
            <a:ext cx="8746997" cy="3905225"/>
          </a:xfrm>
          <a:prstGeom prst="rect">
            <a:avLst/>
          </a:prstGeom>
          <a:noFill/>
          <a:ln w="9525">
            <a:noFill/>
            <a:miter lim="800000"/>
            <a:headEnd/>
            <a:tailEnd/>
          </a:ln>
        </p:spPr>
      </p:pic>
      <p:sp>
        <p:nvSpPr>
          <p:cNvPr id="4" name="TextBox 3"/>
          <p:cNvSpPr txBox="1"/>
          <p:nvPr/>
        </p:nvSpPr>
        <p:spPr>
          <a:xfrm>
            <a:off x="971600" y="5877272"/>
            <a:ext cx="1873013" cy="369332"/>
          </a:xfrm>
          <a:prstGeom prst="rect">
            <a:avLst/>
          </a:prstGeom>
          <a:noFill/>
        </p:spPr>
        <p:txBody>
          <a:bodyPr wrap="none" rtlCol="0">
            <a:spAutoFit/>
          </a:bodyPr>
          <a:lstStyle/>
          <a:p>
            <a:r>
              <a:rPr lang="en-US" dirty="0" err="1"/>
              <a:t>Bigiel</a:t>
            </a:r>
            <a:r>
              <a:rPr lang="en-US" dirty="0"/>
              <a:t> et al. (2008)</a:t>
            </a:r>
            <a:endParaRPr lang="ru-RU" dirty="0"/>
          </a:p>
        </p:txBody>
      </p:sp>
    </p:spTree>
    <p:extLst>
      <p:ext uri="{BB962C8B-B14F-4D97-AF65-F5344CB8AC3E}">
        <p14:creationId xmlns:p14="http://schemas.microsoft.com/office/powerpoint/2010/main" val="3243792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48680"/>
          </a:xfrm>
        </p:spPr>
        <p:txBody>
          <a:bodyPr>
            <a:normAutofit/>
          </a:bodyPr>
          <a:lstStyle/>
          <a:p>
            <a:r>
              <a:rPr lang="ru-RU" sz="2800" dirty="0"/>
              <a:t>Звездообразование и атомарный водород</a:t>
            </a:r>
          </a:p>
        </p:txBody>
      </p:sp>
      <p:pic>
        <p:nvPicPr>
          <p:cNvPr id="93186" name="Picture 2"/>
          <p:cNvPicPr>
            <a:picLocks noGrp="1" noChangeAspect="1" noChangeArrowheads="1"/>
          </p:cNvPicPr>
          <p:nvPr>
            <p:ph idx="1"/>
          </p:nvPr>
        </p:nvPicPr>
        <p:blipFill>
          <a:blip r:embed="rId2" cstate="print"/>
          <a:srcRect/>
          <a:stretch>
            <a:fillRect/>
          </a:stretch>
        </p:blipFill>
        <p:spPr bwMode="auto">
          <a:xfrm>
            <a:off x="251520" y="764703"/>
            <a:ext cx="8568952" cy="5719141"/>
          </a:xfrm>
          <a:prstGeom prst="rect">
            <a:avLst/>
          </a:prstGeom>
          <a:noFill/>
          <a:ln w="9525">
            <a:noFill/>
            <a:miter lim="800000"/>
            <a:headEnd/>
            <a:tailEnd/>
          </a:ln>
        </p:spPr>
      </p:pic>
      <p:sp>
        <p:nvSpPr>
          <p:cNvPr id="5" name="TextBox 4"/>
          <p:cNvSpPr txBox="1"/>
          <p:nvPr/>
        </p:nvSpPr>
        <p:spPr>
          <a:xfrm>
            <a:off x="755576" y="6381328"/>
            <a:ext cx="1873013" cy="369332"/>
          </a:xfrm>
          <a:prstGeom prst="rect">
            <a:avLst/>
          </a:prstGeom>
          <a:noFill/>
        </p:spPr>
        <p:txBody>
          <a:bodyPr wrap="none" rtlCol="0">
            <a:spAutoFit/>
          </a:bodyPr>
          <a:lstStyle/>
          <a:p>
            <a:r>
              <a:rPr lang="en-US" dirty="0" err="1"/>
              <a:t>Bigiel</a:t>
            </a:r>
            <a:r>
              <a:rPr lang="en-US" dirty="0"/>
              <a:t> et al. (2010)</a:t>
            </a:r>
            <a:endParaRPr lang="ru-RU" dirty="0"/>
          </a:p>
        </p:txBody>
      </p:sp>
    </p:spTree>
    <p:extLst>
      <p:ext uri="{BB962C8B-B14F-4D97-AF65-F5344CB8AC3E}">
        <p14:creationId xmlns:p14="http://schemas.microsoft.com/office/powerpoint/2010/main" val="1496865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descr="http://news.sciencemag.org/sites/default/files/article_images/sn-milkywa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1" y="106755"/>
            <a:ext cx="8985427" cy="5986541"/>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323528" y="5373216"/>
            <a:ext cx="7772400" cy="1362075"/>
          </a:xfrm>
        </p:spPr>
        <p:txBody>
          <a:bodyPr/>
          <a:lstStyle/>
          <a:p>
            <a:pPr>
              <a:defRPr/>
            </a:pPr>
            <a:r>
              <a:rPr lang="ru-RU" dirty="0">
                <a:solidFill>
                  <a:schemeClr val="bg1"/>
                </a:solidFill>
              </a:rPr>
              <a:t>Обзор</a:t>
            </a:r>
            <a:r>
              <a:rPr lang="ru-RU" dirty="0"/>
              <a:t> строения нашей галактики</a:t>
            </a:r>
          </a:p>
        </p:txBody>
      </p:sp>
      <p:sp>
        <p:nvSpPr>
          <p:cNvPr id="5" name="Текст 4"/>
          <p:cNvSpPr>
            <a:spLocks noGrp="1"/>
          </p:cNvSpPr>
          <p:nvPr>
            <p:ph type="body" idx="1"/>
          </p:nvPr>
        </p:nvSpPr>
        <p:spPr/>
        <p:txBody>
          <a:bodyPr/>
          <a:lstStyle/>
          <a:p>
            <a:pPr>
              <a:buFont typeface="Arial" pitchFamily="34" charset="0"/>
              <a:buNone/>
              <a:defRPr/>
            </a:pPr>
            <a:endParaRPr lang="ru-RU"/>
          </a:p>
        </p:txBody>
      </p:sp>
    </p:spTree>
    <p:extLst>
      <p:ext uri="{BB962C8B-B14F-4D97-AF65-F5344CB8AC3E}">
        <p14:creationId xmlns:p14="http://schemas.microsoft.com/office/powerpoint/2010/main" val="3438243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p:txBody>
          <a:bodyPr/>
          <a:lstStyle/>
          <a:p>
            <a:r>
              <a:rPr lang="ru-RU" altLang="ru-RU"/>
              <a:t>Островные вселенные</a:t>
            </a:r>
          </a:p>
        </p:txBody>
      </p:sp>
      <p:pic>
        <p:nvPicPr>
          <p:cNvPr id="1638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484313"/>
            <a:ext cx="24384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113" y="1509713"/>
            <a:ext cx="252095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1863" y="1468438"/>
            <a:ext cx="2592387"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3"/>
          <p:cNvSpPr txBox="1">
            <a:spLocks noChangeArrowheads="1"/>
          </p:cNvSpPr>
          <p:nvPr/>
        </p:nvSpPr>
        <p:spPr bwMode="auto">
          <a:xfrm>
            <a:off x="684213" y="4972050"/>
            <a:ext cx="1754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Э. Сведенборг</a:t>
            </a:r>
          </a:p>
        </p:txBody>
      </p:sp>
      <p:sp>
        <p:nvSpPr>
          <p:cNvPr id="16391" name="TextBox 7"/>
          <p:cNvSpPr txBox="1">
            <a:spLocks noChangeArrowheads="1"/>
          </p:cNvSpPr>
          <p:nvPr/>
        </p:nvSpPr>
        <p:spPr bwMode="auto">
          <a:xfrm>
            <a:off x="3900488" y="497205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Т. Райт</a:t>
            </a:r>
          </a:p>
        </p:txBody>
      </p:sp>
      <p:sp>
        <p:nvSpPr>
          <p:cNvPr id="16392" name="TextBox 8"/>
          <p:cNvSpPr txBox="1">
            <a:spLocks noChangeArrowheads="1"/>
          </p:cNvSpPr>
          <p:nvPr/>
        </p:nvSpPr>
        <p:spPr bwMode="auto">
          <a:xfrm>
            <a:off x="6875463" y="4972050"/>
            <a:ext cx="977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И. Кант</a:t>
            </a:r>
          </a:p>
        </p:txBody>
      </p:sp>
    </p:spTree>
    <p:extLst>
      <p:ext uri="{BB962C8B-B14F-4D97-AF65-F5344CB8AC3E}">
        <p14:creationId xmlns:p14="http://schemas.microsoft.com/office/powerpoint/2010/main" val="255809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6747" y="175034"/>
            <a:ext cx="7772400" cy="947192"/>
          </a:xfrm>
        </p:spPr>
        <p:txBody>
          <a:bodyPr/>
          <a:lstStyle/>
          <a:p>
            <a:r>
              <a:rPr lang="ru-RU" dirty="0"/>
              <a:t>Молекулярные облака</a:t>
            </a:r>
          </a:p>
        </p:txBody>
      </p:sp>
      <p:pic>
        <p:nvPicPr>
          <p:cNvPr id="171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877428"/>
            <a:ext cx="6533375" cy="2700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6490" y="1268760"/>
            <a:ext cx="8064896" cy="2308324"/>
          </a:xfrm>
          <a:prstGeom prst="rect">
            <a:avLst/>
          </a:prstGeom>
          <a:noFill/>
        </p:spPr>
        <p:txBody>
          <a:bodyPr wrap="square" rtlCol="0">
            <a:spAutoFit/>
          </a:bodyPr>
          <a:lstStyle/>
          <a:p>
            <a:r>
              <a:rPr lang="en-US" dirty="0"/>
              <a:t>Rank et al. (1971)</a:t>
            </a:r>
            <a:r>
              <a:rPr lang="ru-RU" dirty="0"/>
              <a:t> — есть два вида газовых облаков: в одних доминирует линия водорода на длине волны 21 см, в других доминируют молекулярные линии, тогда как водород почти не виден.</a:t>
            </a:r>
          </a:p>
          <a:p>
            <a:endParaRPr lang="ru-RU" dirty="0"/>
          </a:p>
          <a:p>
            <a:r>
              <a:rPr lang="ru-RU" dirty="0"/>
              <a:t>Другие </a:t>
            </a:r>
            <a:r>
              <a:rPr lang="ru-RU" dirty="0" err="1"/>
              <a:t>трейсеры</a:t>
            </a:r>
            <a:r>
              <a:rPr lang="ru-RU" dirty="0"/>
              <a:t> — </a:t>
            </a:r>
            <a:r>
              <a:rPr lang="en-US" dirty="0"/>
              <a:t>NH</a:t>
            </a:r>
            <a:r>
              <a:rPr lang="en-US" baseline="-25000" dirty="0"/>
              <a:t>3</a:t>
            </a:r>
            <a:r>
              <a:rPr lang="en-US" dirty="0"/>
              <a:t>, N</a:t>
            </a:r>
            <a:r>
              <a:rPr lang="en-US" baseline="-25000" dirty="0"/>
              <a:t>2</a:t>
            </a:r>
            <a:r>
              <a:rPr lang="en-US" dirty="0"/>
              <a:t>H</a:t>
            </a:r>
            <a:r>
              <a:rPr lang="en-US" baseline="30000" dirty="0"/>
              <a:t>+</a:t>
            </a:r>
            <a:r>
              <a:rPr lang="en-US" dirty="0"/>
              <a:t>, CS</a:t>
            </a:r>
            <a:endParaRPr lang="ru-RU" dirty="0"/>
          </a:p>
        </p:txBody>
      </p:sp>
      <p:pic>
        <p:nvPicPr>
          <p:cNvPr id="1710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653136"/>
            <a:ext cx="28575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347864" y="4725144"/>
            <a:ext cx="5373522" cy="369332"/>
          </a:xfrm>
          <a:prstGeom prst="rect">
            <a:avLst/>
          </a:prstGeom>
          <a:noFill/>
        </p:spPr>
        <p:txBody>
          <a:bodyPr wrap="none" rtlCol="0">
            <a:spAutoFit/>
          </a:bodyPr>
          <a:lstStyle/>
          <a:p>
            <a:r>
              <a:rPr lang="ru-RU" sz="1800" b="1" dirty="0" err="1">
                <a:solidFill>
                  <a:srgbClr val="FF0000"/>
                </a:solidFill>
              </a:rPr>
              <a:t>Монооксид</a:t>
            </a:r>
            <a:r>
              <a:rPr lang="ru-RU" sz="1800" b="1" dirty="0">
                <a:solidFill>
                  <a:srgbClr val="FF0000"/>
                </a:solidFill>
              </a:rPr>
              <a:t> углерода — изобилие и стабильность!</a:t>
            </a:r>
          </a:p>
        </p:txBody>
      </p:sp>
    </p:spTree>
    <p:extLst>
      <p:ext uri="{BB962C8B-B14F-4D97-AF65-F5344CB8AC3E}">
        <p14:creationId xmlns:p14="http://schemas.microsoft.com/office/powerpoint/2010/main" val="1353244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468313" y="0"/>
            <a:ext cx="8229600" cy="777875"/>
          </a:xfrm>
        </p:spPr>
        <p:txBody>
          <a:bodyPr/>
          <a:lstStyle/>
          <a:p>
            <a:pPr eaLnBrk="1" hangingPunct="1"/>
            <a:r>
              <a:rPr lang="ru-RU" altLang="ru-RU" sz="3600"/>
              <a:t>Млечный Путь — эклиптика для звёзд</a:t>
            </a: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679450"/>
            <a:ext cx="2852738"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3"/>
          <p:cNvSpPr txBox="1">
            <a:spLocks noChangeArrowheads="1"/>
          </p:cNvSpPr>
          <p:nvPr/>
        </p:nvSpPr>
        <p:spPr bwMode="auto">
          <a:xfrm>
            <a:off x="3708400" y="908050"/>
            <a:ext cx="3816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latin typeface="Arial" charset="0"/>
              </a:rPr>
              <a:t>Декарт: каждая звезда, подобно Солнцу, окружена собственным небом</a:t>
            </a:r>
          </a:p>
        </p:txBody>
      </p:sp>
      <p:pic>
        <p:nvPicPr>
          <p:cNvPr id="15365" name="Picture 4" descr="Image:Herschel-Galaxy.pn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03"/>
          <a:stretch/>
        </p:blipFill>
        <p:spPr bwMode="auto">
          <a:xfrm>
            <a:off x="3851275" y="1844675"/>
            <a:ext cx="4885319"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3"/>
          <p:cNvSpPr txBox="1">
            <a:spLocks noChangeArrowheads="1"/>
          </p:cNvSpPr>
          <p:nvPr/>
        </p:nvSpPr>
        <p:spPr bwMode="auto">
          <a:xfrm>
            <a:off x="4211638" y="3429000"/>
            <a:ext cx="42941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dirty="0">
                <a:latin typeface="Arial" charset="0"/>
              </a:rPr>
              <a:t>Гершель: Солнце расположено примерно в центре звёздного диска, толщина которого равна 150 средним расстояниям между звёздами, а поперечник — 800 таким расстояниям</a:t>
            </a:r>
            <a:br>
              <a:rPr lang="ru-RU" altLang="ru-RU" sz="1800" dirty="0">
                <a:latin typeface="Arial" charset="0"/>
              </a:rPr>
            </a:br>
            <a:r>
              <a:rPr lang="ru-RU" altLang="ru-RU" sz="1800" dirty="0">
                <a:latin typeface="Arial" charset="0"/>
              </a:rPr>
              <a:t>(1800 на 340 </a:t>
            </a:r>
            <a:r>
              <a:rPr lang="ru-RU" altLang="ru-RU" sz="1800" dirty="0" err="1">
                <a:latin typeface="Arial" charset="0"/>
              </a:rPr>
              <a:t>пк</a:t>
            </a:r>
            <a:r>
              <a:rPr lang="ru-RU" altLang="ru-RU" sz="1800" dirty="0">
                <a:latin typeface="Arial" charset="0"/>
              </a:rPr>
              <a:t>).</a:t>
            </a:r>
          </a:p>
        </p:txBody>
      </p:sp>
      <p:pic>
        <p:nvPicPr>
          <p:cNvPr id="15367" name="Picture 6" descr="Image:Milkyway pan1.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4438" y="5301208"/>
            <a:ext cx="6667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009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Группа 3"/>
          <p:cNvGrpSpPr>
            <a:grpSpLocks/>
          </p:cNvGrpSpPr>
          <p:nvPr/>
        </p:nvGrpSpPr>
        <p:grpSpPr bwMode="auto">
          <a:xfrm>
            <a:off x="323850" y="188913"/>
            <a:ext cx="8408988" cy="4384675"/>
            <a:chOff x="1619672" y="1281880"/>
            <a:chExt cx="7113775" cy="3723535"/>
          </a:xfrm>
        </p:grpSpPr>
        <p:pic>
          <p:nvPicPr>
            <p:cNvPr id="819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6616" t="19322" r="22276" b="6741"/>
            <a:stretch>
              <a:fillRect/>
            </a:stretch>
          </p:blipFill>
          <p:spPr bwMode="auto">
            <a:xfrm>
              <a:off x="1619672" y="1340768"/>
              <a:ext cx="3115544" cy="360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5352" t="19328" r="25024" b="8183"/>
            <a:stretch>
              <a:fillRect/>
            </a:stretch>
          </p:blipFill>
          <p:spPr bwMode="auto">
            <a:xfrm>
              <a:off x="3637139" y="1376100"/>
              <a:ext cx="3025018" cy="353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27216" t="16199" r="25781" b="7449"/>
            <a:stretch>
              <a:fillRect/>
            </a:stretch>
          </p:blipFill>
          <p:spPr bwMode="auto">
            <a:xfrm>
              <a:off x="5868144" y="1281880"/>
              <a:ext cx="2865303" cy="372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5" name="TextBox 4"/>
          <p:cNvSpPr txBox="1">
            <a:spLocks noChangeArrowheads="1"/>
          </p:cNvSpPr>
          <p:nvPr/>
        </p:nvSpPr>
        <p:spPr bwMode="auto">
          <a:xfrm>
            <a:off x="835025" y="4853260"/>
            <a:ext cx="72723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1400" dirty="0"/>
              <a:t>Поскольку мы, говоря об облике небес, называем окружающую нас яркую зону Млечным Путём, нелишне будет упомянуть несколько весьма примечательных туманностей, которые не только не меньше, но, вероятно, гораздо больше нашей системы; они также вытянуты, и потому обитатели звёзд, из которых они состоят, должны наблюдать такое же явление. По этой причине их также можно называть млечными путями.</a:t>
            </a:r>
          </a:p>
          <a:p>
            <a:pPr eaLnBrk="1" hangingPunct="1"/>
            <a:endParaRPr lang="ru-RU" altLang="ru-RU" sz="1400" dirty="0"/>
          </a:p>
          <a:p>
            <a:pPr eaLnBrk="1" hangingPunct="1"/>
            <a:r>
              <a:rPr lang="ru-RU" altLang="ru-RU" sz="1400" dirty="0"/>
              <a:t>В. Гершель. «Об устройстве небес», 1785</a:t>
            </a:r>
          </a:p>
        </p:txBody>
      </p:sp>
    </p:spTree>
    <p:extLst>
      <p:ext uri="{BB962C8B-B14F-4D97-AF65-F5344CB8AC3E}">
        <p14:creationId xmlns:p14="http://schemas.microsoft.com/office/powerpoint/2010/main" val="4067079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a:xfrm>
            <a:off x="428625" y="142875"/>
            <a:ext cx="8229600" cy="868363"/>
          </a:xfrm>
        </p:spPr>
        <p:txBody>
          <a:bodyPr/>
          <a:lstStyle/>
          <a:p>
            <a:r>
              <a:rPr lang="ru-RU" altLang="ru-RU" sz="3600"/>
              <a:t>Установление истинных размеров</a:t>
            </a:r>
          </a:p>
        </p:txBody>
      </p:sp>
      <p:sp>
        <p:nvSpPr>
          <p:cNvPr id="17411" name="Содержимое 2"/>
          <p:cNvSpPr>
            <a:spLocks noGrp="1"/>
          </p:cNvSpPr>
          <p:nvPr>
            <p:ph idx="1"/>
          </p:nvPr>
        </p:nvSpPr>
        <p:spPr>
          <a:xfrm>
            <a:off x="0" y="3500438"/>
            <a:ext cx="9144000" cy="1584325"/>
          </a:xfrm>
        </p:spPr>
        <p:txBody>
          <a:bodyPr/>
          <a:lstStyle/>
          <a:p>
            <a:r>
              <a:rPr lang="ru-RU" altLang="ru-RU" sz="2800" b="1" i="1"/>
              <a:t>Каптейн</a:t>
            </a:r>
            <a:r>
              <a:rPr lang="ru-RU" altLang="ru-RU" sz="2800"/>
              <a:t>: Галактика — сплюснутый эллипсоид поперечником около 20 кпс: Солнце находится на расстоянии 650 пс от центра</a:t>
            </a:r>
          </a:p>
        </p:txBody>
      </p:sp>
      <p:pic>
        <p:nvPicPr>
          <p:cNvPr id="17412" name="Picture 2" descr="http://cass.ucsd.edu/physics/ph162/images/mw_kaptey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975" y="981075"/>
            <a:ext cx="4881563"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616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179388" y="115888"/>
            <a:ext cx="8856662" cy="1512887"/>
          </a:xfrm>
        </p:spPr>
        <p:txBody>
          <a:bodyPr/>
          <a:lstStyle/>
          <a:p>
            <a:r>
              <a:rPr lang="ru-RU" altLang="ru-RU"/>
              <a:t>Расстояния до звёздных скоплений</a:t>
            </a:r>
          </a:p>
        </p:txBody>
      </p:sp>
      <p:pic>
        <p:nvPicPr>
          <p:cNvPr id="184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156" r="11580" b="3725"/>
          <a:stretch>
            <a:fillRect/>
          </a:stretch>
        </p:blipFill>
        <p:spPr bwMode="auto">
          <a:xfrm>
            <a:off x="323850" y="1916113"/>
            <a:ext cx="352742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2888" y="1844675"/>
            <a:ext cx="4826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517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p:txBody>
          <a:bodyPr>
            <a:normAutofit fontScale="90000"/>
          </a:bodyPr>
          <a:lstStyle/>
          <a:p>
            <a:r>
              <a:rPr lang="ru-RU" altLang="ru-RU"/>
              <a:t>Шаровые и рассеянные скопления</a:t>
            </a:r>
          </a:p>
        </p:txBody>
      </p:sp>
      <p:pic>
        <p:nvPicPr>
          <p:cNvPr id="194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6925" r="23540"/>
          <a:stretch>
            <a:fillRect/>
          </a:stretch>
        </p:blipFill>
        <p:spPr bwMode="auto">
          <a:xfrm>
            <a:off x="5611813" y="2133600"/>
            <a:ext cx="2992437"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2103438"/>
            <a:ext cx="44259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629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428625" y="142875"/>
            <a:ext cx="8229600" cy="868363"/>
          </a:xfrm>
        </p:spPr>
        <p:txBody>
          <a:bodyPr/>
          <a:lstStyle/>
          <a:p>
            <a:r>
              <a:rPr lang="ru-RU" altLang="ru-RU" sz="3600"/>
              <a:t>Установление истинных размеров</a:t>
            </a:r>
          </a:p>
        </p:txBody>
      </p:sp>
      <p:sp>
        <p:nvSpPr>
          <p:cNvPr id="20483" name="Содержимое 2"/>
          <p:cNvSpPr>
            <a:spLocks noGrp="1"/>
          </p:cNvSpPr>
          <p:nvPr>
            <p:ph idx="1"/>
          </p:nvPr>
        </p:nvSpPr>
        <p:spPr>
          <a:xfrm>
            <a:off x="0" y="4581525"/>
            <a:ext cx="9144000" cy="1728788"/>
          </a:xfrm>
        </p:spPr>
        <p:txBody>
          <a:bodyPr>
            <a:normAutofit lnSpcReduction="10000"/>
          </a:bodyPr>
          <a:lstStyle/>
          <a:p>
            <a:r>
              <a:rPr lang="ru-RU" altLang="ru-RU" sz="2800" b="1" i="1" dirty="0"/>
              <a:t>Шепли</a:t>
            </a:r>
            <a:r>
              <a:rPr lang="ru-RU" altLang="ru-RU" sz="2800" dirty="0"/>
              <a:t>: поперечник Галактики 100 </a:t>
            </a:r>
            <a:r>
              <a:rPr lang="ru-RU" altLang="ru-RU" sz="2800" dirty="0" err="1"/>
              <a:t>кпк</a:t>
            </a:r>
            <a:r>
              <a:rPr lang="ru-RU" altLang="ru-RU" sz="2800" dirty="0"/>
              <a:t>; Солнце находится на расстоянии 13 </a:t>
            </a:r>
            <a:r>
              <a:rPr lang="ru-RU" altLang="ru-RU" sz="2800" dirty="0" err="1"/>
              <a:t>кпк</a:t>
            </a:r>
            <a:r>
              <a:rPr lang="ru-RU" altLang="ru-RU" sz="2800" dirty="0"/>
              <a:t> от центра — </a:t>
            </a:r>
            <a:r>
              <a:rPr lang="ru-RU" altLang="ru-RU" sz="2800" i="1" dirty="0">
                <a:solidFill>
                  <a:srgbClr val="FF0000"/>
                </a:solidFill>
              </a:rPr>
              <a:t>первое адекватное представление о размере Галактики и о месте Солнца в ней</a:t>
            </a:r>
            <a:r>
              <a:rPr lang="ru-RU" altLang="ru-RU" sz="2800" dirty="0">
                <a:solidFill>
                  <a:srgbClr val="FF0000"/>
                </a:solidFill>
              </a:rPr>
              <a:t>.</a:t>
            </a:r>
          </a:p>
        </p:txBody>
      </p:sp>
      <p:pic>
        <p:nvPicPr>
          <p:cNvPr id="2048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1019175"/>
            <a:ext cx="24034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475" y="1217613"/>
            <a:ext cx="4922838"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003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p:txBody>
          <a:bodyPr/>
          <a:lstStyle/>
          <a:p>
            <a:r>
              <a:rPr lang="ru-RU" altLang="ru-RU"/>
              <a:t>Иных вселенных нет!</a:t>
            </a:r>
          </a:p>
        </p:txBody>
      </p:sp>
      <p:sp>
        <p:nvSpPr>
          <p:cNvPr id="21507" name="Прямоугольник 2"/>
          <p:cNvSpPr>
            <a:spLocks noChangeArrowheads="1"/>
          </p:cNvSpPr>
          <p:nvPr/>
        </p:nvSpPr>
        <p:spPr bwMode="auto">
          <a:xfrm>
            <a:off x="2411413" y="1700213"/>
            <a:ext cx="45720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200"/>
              <a:t>Говоря кратко, мы получаем, что шаровые скопления, будучи протяжёнными и массивными структурами</a:t>
            </a:r>
            <a:r>
              <a:rPr lang="en-US" altLang="ru-RU" sz="1200"/>
              <a:t>, </a:t>
            </a:r>
            <a:r>
              <a:rPr lang="ru-RU" altLang="ru-RU" sz="1200"/>
              <a:t>являются не более чем подчинёнными элементами куда более крупной системы, контуры которой примерно указаны их позициями</a:t>
            </a:r>
            <a:r>
              <a:rPr lang="en-US" altLang="ru-RU" sz="1200"/>
              <a:t>. </a:t>
            </a:r>
            <a:r>
              <a:rPr lang="ru-RU" altLang="ru-RU" sz="1200"/>
              <a:t>С этой новой точки зрения наша галактическая вселенная предстаёт единым, чрезвычайно большим, всеобъемлющим образованием… Подобная структура не оставляет нам свидетельств множественности звёздных «вселенных»</a:t>
            </a:r>
            <a:r>
              <a:rPr lang="en-US" altLang="ru-RU" sz="1200"/>
              <a:t>. </a:t>
            </a:r>
            <a:r>
              <a:rPr lang="ru-RU" altLang="ru-RU" sz="1200"/>
              <a:t>Даже самые далёкие из известных шаровых скоплений, по-видимому, не являются самостоятельными организациями</a:t>
            </a:r>
            <a:r>
              <a:rPr lang="en-US" altLang="ru-RU" sz="1200"/>
              <a:t>. </a:t>
            </a:r>
            <a:r>
              <a:rPr lang="ru-RU" altLang="ru-RU" sz="1200"/>
              <a:t>Перед гипотезой о том, что отдельными галактическими системами являются спиральные туманности, встают теперь новые трудности… Пока считалось, что диаметр нашей галактической системы не превышает тысячи световых лет или около того</a:t>
            </a:r>
            <a:r>
              <a:rPr lang="en-US" altLang="ru-RU" sz="1200"/>
              <a:t>, </a:t>
            </a:r>
            <a:r>
              <a:rPr lang="ru-RU" altLang="ru-RU" sz="1200"/>
              <a:t>гипотеза «островных вселенных» представлялась весьма вероятной</a:t>
            </a:r>
            <a:r>
              <a:rPr lang="en-US" altLang="ru-RU" sz="1200"/>
              <a:t>. </a:t>
            </a:r>
            <a:r>
              <a:rPr lang="ru-RU" altLang="ru-RU" sz="1200"/>
              <a:t>Но теперь… любая внешняя «вселенная» должна соизмеряться с галактической системой, диаметр которой превышает триста тысяч световых лет.</a:t>
            </a:r>
          </a:p>
          <a:p>
            <a:pPr eaLnBrk="1" hangingPunct="1">
              <a:spcBef>
                <a:spcPct val="0"/>
              </a:spcBef>
              <a:buFontTx/>
              <a:buNone/>
            </a:pPr>
            <a:endParaRPr lang="ru-RU" altLang="ru-RU" sz="1200"/>
          </a:p>
          <a:p>
            <a:pPr algn="r" eaLnBrk="1" hangingPunct="1">
              <a:spcBef>
                <a:spcPct val="0"/>
              </a:spcBef>
              <a:buFontTx/>
              <a:buNone/>
            </a:pPr>
            <a:r>
              <a:rPr lang="ru-RU" altLang="ru-RU" sz="1200"/>
              <a:t>Х. Шепли</a:t>
            </a:r>
          </a:p>
        </p:txBody>
      </p:sp>
    </p:spTree>
    <p:extLst>
      <p:ext uri="{BB962C8B-B14F-4D97-AF65-F5344CB8AC3E}">
        <p14:creationId xmlns:p14="http://schemas.microsoft.com/office/powerpoint/2010/main" val="332535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457200" y="274638"/>
            <a:ext cx="3394075" cy="2290762"/>
          </a:xfrm>
        </p:spPr>
        <p:txBody>
          <a:bodyPr/>
          <a:lstStyle/>
          <a:p>
            <a:pPr eaLnBrk="1" hangingPunct="1"/>
            <a:r>
              <a:rPr lang="ru-RU" altLang="ru-RU"/>
              <a:t>Великий спор 1920 года</a:t>
            </a:r>
          </a:p>
        </p:txBody>
      </p:sp>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3570288"/>
            <a:ext cx="2019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100" y="333375"/>
            <a:ext cx="4303713"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941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p:txBody>
          <a:bodyPr/>
          <a:lstStyle/>
          <a:p>
            <a:pPr eaLnBrk="1" hangingPunct="1"/>
            <a:r>
              <a:rPr lang="ru-RU" altLang="ru-RU"/>
              <a:t>Туманность Андромеды</a:t>
            </a:r>
          </a:p>
        </p:txBody>
      </p:sp>
      <p:pic>
        <p:nvPicPr>
          <p:cNvPr id="22531"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113" y="1663700"/>
            <a:ext cx="329565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Рисунок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938" y="2133600"/>
            <a:ext cx="5386387" cy="354488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2533" name="TextBox 3"/>
          <p:cNvSpPr txBox="1">
            <a:spLocks noChangeArrowheads="1"/>
          </p:cNvSpPr>
          <p:nvPr/>
        </p:nvSpPr>
        <p:spPr bwMode="auto">
          <a:xfrm>
            <a:off x="2597150" y="6021388"/>
            <a:ext cx="5697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ru-RU" altLang="ru-RU"/>
              <a:t>«Вот письмо, которое разрушило мою вселенную!»</a:t>
            </a:r>
          </a:p>
          <a:p>
            <a:pPr algn="r" eaLnBrk="1" hangingPunct="1"/>
            <a:r>
              <a:rPr lang="ru-RU" altLang="ru-RU"/>
              <a:t>Шепли (1924)</a:t>
            </a:r>
          </a:p>
        </p:txBody>
      </p:sp>
    </p:spTree>
    <p:extLst>
      <p:ext uri="{BB962C8B-B14F-4D97-AF65-F5344CB8AC3E}">
        <p14:creationId xmlns:p14="http://schemas.microsoft.com/office/powerpoint/2010/main" val="1630788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471488" y="188913"/>
            <a:ext cx="8229600" cy="1008062"/>
          </a:xfrm>
        </p:spPr>
        <p:txBody>
          <a:bodyPr>
            <a:normAutofit fontScale="90000"/>
          </a:bodyPr>
          <a:lstStyle/>
          <a:p>
            <a:r>
              <a:rPr lang="ru-RU" altLang="ru-RU" sz="3200"/>
              <a:t>Классификация Хаббла: спиральные, эллиптические и неправильные галактики</a:t>
            </a:r>
          </a:p>
        </p:txBody>
      </p:sp>
      <p:sp>
        <p:nvSpPr>
          <p:cNvPr id="26627" name="TextBox 2"/>
          <p:cNvSpPr txBox="1">
            <a:spLocks noChangeArrowheads="1"/>
          </p:cNvSpPr>
          <p:nvPr/>
        </p:nvSpPr>
        <p:spPr bwMode="auto">
          <a:xfrm>
            <a:off x="1619250" y="6237288"/>
            <a:ext cx="1585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a:t>Хаббл (1926)</a:t>
            </a:r>
          </a:p>
        </p:txBody>
      </p:sp>
      <p:pic>
        <p:nvPicPr>
          <p:cNvPr id="266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1268413"/>
            <a:ext cx="3671887"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5200" y="1263650"/>
            <a:ext cx="3527425"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456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698500"/>
          </a:xfrm>
        </p:spPr>
        <p:txBody>
          <a:bodyPr>
            <a:normAutofit fontScale="90000"/>
          </a:bodyPr>
          <a:lstStyle/>
          <a:p>
            <a:pPr>
              <a:defRPr/>
            </a:pPr>
            <a:r>
              <a:rPr lang="ru-RU" dirty="0"/>
              <a:t>Структура молекулярных облаков</a:t>
            </a:r>
          </a:p>
        </p:txBody>
      </p:sp>
      <p:graphicFrame>
        <p:nvGraphicFramePr>
          <p:cNvPr id="3" name="Таблица 2"/>
          <p:cNvGraphicFramePr>
            <a:graphicFrameLocks noGrp="1"/>
          </p:cNvGraphicFramePr>
          <p:nvPr/>
        </p:nvGraphicFramePr>
        <p:xfrm>
          <a:off x="251519" y="1458913"/>
          <a:ext cx="8463856" cy="4262436"/>
        </p:xfrm>
        <a:graphic>
          <a:graphicData uri="http://schemas.openxmlformats.org/drawingml/2006/table">
            <a:tbl>
              <a:tblPr/>
              <a:tblGrid>
                <a:gridCol w="2232249">
                  <a:extLst>
                    <a:ext uri="{9D8B030D-6E8A-4147-A177-3AD203B41FA5}">
                      <a16:colId xmlns:a16="http://schemas.microsoft.com/office/drawing/2014/main" val="20000"/>
                    </a:ext>
                  </a:extLst>
                </a:gridCol>
                <a:gridCol w="1999679">
                  <a:extLst>
                    <a:ext uri="{9D8B030D-6E8A-4147-A177-3AD203B41FA5}">
                      <a16:colId xmlns:a16="http://schemas.microsoft.com/office/drawing/2014/main" val="20001"/>
                    </a:ext>
                  </a:extLst>
                </a:gridCol>
                <a:gridCol w="2115964">
                  <a:extLst>
                    <a:ext uri="{9D8B030D-6E8A-4147-A177-3AD203B41FA5}">
                      <a16:colId xmlns:a16="http://schemas.microsoft.com/office/drawing/2014/main" val="20002"/>
                    </a:ext>
                  </a:extLst>
                </a:gridCol>
                <a:gridCol w="2115964">
                  <a:extLst>
                    <a:ext uri="{9D8B030D-6E8A-4147-A177-3AD203B41FA5}">
                      <a16:colId xmlns:a16="http://schemas.microsoft.com/office/drawing/2014/main" val="20003"/>
                    </a:ext>
                  </a:extLst>
                </a:gridCol>
              </a:tblGrid>
              <a:tr h="333382">
                <a:tc>
                  <a:txBody>
                    <a:bodyPr/>
                    <a:lstStyle/>
                    <a:p>
                      <a:pPr>
                        <a:lnSpc>
                          <a:spcPct val="115000"/>
                        </a:lnSpc>
                        <a:spcAft>
                          <a:spcPts val="0"/>
                        </a:spcAft>
                      </a:pPr>
                      <a:r>
                        <a:rPr lang="ru-RU" sz="1800" b="1" dirty="0">
                          <a:latin typeface="Calibri"/>
                          <a:ea typeface="Calibri"/>
                          <a:cs typeface="Times New Roman"/>
                        </a:rPr>
                        <a:t>Параметр</a:t>
                      </a: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b="1" dirty="0">
                          <a:latin typeface="Calibri"/>
                          <a:ea typeface="Calibri"/>
                          <a:cs typeface="Times New Roman"/>
                        </a:rPr>
                        <a:t>Облако (</a:t>
                      </a:r>
                      <a:r>
                        <a:rPr lang="en-US" sz="1800" b="1" dirty="0">
                          <a:latin typeface="Calibri"/>
                          <a:ea typeface="Calibri"/>
                          <a:cs typeface="Times New Roman"/>
                        </a:rPr>
                        <a:t>cloud</a:t>
                      </a:r>
                      <a:r>
                        <a:rPr lang="ru-RU" sz="1800" b="1" dirty="0">
                          <a:latin typeface="Calibri"/>
                          <a:ea typeface="Calibri"/>
                          <a:cs typeface="Times New Roman"/>
                        </a:rPr>
                        <a:t>)</a:t>
                      </a: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b="1" dirty="0">
                          <a:latin typeface="Calibri"/>
                          <a:ea typeface="Calibri"/>
                          <a:cs typeface="Times New Roman"/>
                        </a:rPr>
                        <a:t>Сгусток</a:t>
                      </a:r>
                      <a:r>
                        <a:rPr lang="en-US" sz="1800" b="1" dirty="0">
                          <a:latin typeface="Calibri"/>
                          <a:ea typeface="Calibri"/>
                          <a:cs typeface="Times New Roman"/>
                        </a:rPr>
                        <a:t> (clump)</a:t>
                      </a:r>
                      <a:endParaRPr lang="ru-RU" sz="1800" b="1"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b="1" dirty="0">
                          <a:latin typeface="Calibri"/>
                          <a:ea typeface="Calibri"/>
                          <a:cs typeface="Times New Roman"/>
                        </a:rPr>
                        <a:t>Ядро</a:t>
                      </a:r>
                      <a:r>
                        <a:rPr lang="en-US" sz="1800" b="1" dirty="0">
                          <a:latin typeface="Calibri"/>
                          <a:ea typeface="Calibri"/>
                          <a:cs typeface="Times New Roman"/>
                        </a:rPr>
                        <a:t> (core)</a:t>
                      </a:r>
                      <a:endParaRPr lang="ru-RU" sz="1800" b="1"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3382">
                <a:tc>
                  <a:txBody>
                    <a:bodyPr/>
                    <a:lstStyle/>
                    <a:p>
                      <a:pPr>
                        <a:lnSpc>
                          <a:spcPct val="115000"/>
                        </a:lnSpc>
                        <a:spcAft>
                          <a:spcPts val="0"/>
                        </a:spcAft>
                      </a:pPr>
                      <a:r>
                        <a:rPr lang="ru-RU" sz="1800" dirty="0">
                          <a:latin typeface="Calibri"/>
                          <a:ea typeface="Calibri"/>
                          <a:cs typeface="Times New Roman"/>
                        </a:rPr>
                        <a:t>Масса </a:t>
                      </a:r>
                      <a:r>
                        <a:rPr lang="en-US" sz="1800" dirty="0">
                          <a:latin typeface="Calibri"/>
                          <a:ea typeface="Calibri"/>
                          <a:cs typeface="Times New Roman"/>
                        </a:rPr>
                        <a:t>(</a:t>
                      </a:r>
                      <a:r>
                        <a:rPr lang="en-US" sz="1800" i="1" dirty="0">
                          <a:latin typeface="Calibri"/>
                          <a:ea typeface="Calibri"/>
                          <a:cs typeface="Times New Roman"/>
                        </a:rPr>
                        <a:t>M</a:t>
                      </a:r>
                      <a:r>
                        <a:rPr kumimoji="0" lang="en-US" sz="1800" b="0" i="0" u="none" strike="noStrike" cap="none" normalizeH="0" baseline="-25000" dirty="0">
                          <a:ln>
                            <a:noFill/>
                          </a:ln>
                          <a:solidFill>
                            <a:schemeClr val="tx1"/>
                          </a:solidFill>
                          <a:effectLst/>
                          <a:latin typeface="Wingdings" pitchFamily="2" charset="2"/>
                        </a:rPr>
                        <a:t>¤</a:t>
                      </a:r>
                      <a:r>
                        <a:rPr lang="en-US" sz="1800" dirty="0">
                          <a:latin typeface="Calibri"/>
                          <a:ea typeface="Calibri"/>
                          <a:cs typeface="Times New Roman"/>
                        </a:rPr>
                        <a:t>)</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Calibri"/>
                          <a:cs typeface="Times New Roman"/>
                        </a:rPr>
                        <a:t>10</a:t>
                      </a:r>
                      <a:r>
                        <a:rPr lang="en-US" sz="1800" baseline="30000" dirty="0">
                          <a:latin typeface="Calibri"/>
                          <a:ea typeface="Calibri"/>
                          <a:cs typeface="Times New Roman"/>
                        </a:rPr>
                        <a:t>3</a:t>
                      </a:r>
                      <a:r>
                        <a:rPr lang="en-US" sz="1800" dirty="0">
                          <a:latin typeface="Calibri"/>
                          <a:ea typeface="Calibri"/>
                          <a:cs typeface="Times New Roman"/>
                        </a:rPr>
                        <a:t>–10</a:t>
                      </a:r>
                      <a:r>
                        <a:rPr lang="en-US" sz="1800" baseline="30000" dirty="0">
                          <a:latin typeface="Calibri"/>
                          <a:ea typeface="Calibri"/>
                          <a:cs typeface="Times New Roman"/>
                        </a:rPr>
                        <a:t>4</a:t>
                      </a:r>
                      <a:endParaRPr lang="ru-RU" sz="1800" baseline="300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50–500</a:t>
                      </a:r>
                      <a:endParaRPr lang="ru-RU" sz="180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0.5–5</a:t>
                      </a:r>
                      <a:endParaRPr lang="ru-RU" sz="180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3382">
                <a:tc>
                  <a:txBody>
                    <a:bodyPr/>
                    <a:lstStyle/>
                    <a:p>
                      <a:pPr>
                        <a:lnSpc>
                          <a:spcPct val="115000"/>
                        </a:lnSpc>
                        <a:spcAft>
                          <a:spcPts val="0"/>
                        </a:spcAft>
                      </a:pPr>
                      <a:r>
                        <a:rPr lang="ru-RU" sz="1800" dirty="0">
                          <a:latin typeface="Calibri"/>
                          <a:ea typeface="Calibri"/>
                          <a:cs typeface="Times New Roman"/>
                        </a:rPr>
                        <a:t>Размер </a:t>
                      </a:r>
                      <a:r>
                        <a:rPr lang="en-US" sz="1800" dirty="0">
                          <a:latin typeface="Calibri"/>
                          <a:ea typeface="Calibri"/>
                          <a:cs typeface="Times New Roman"/>
                        </a:rPr>
                        <a:t>(</a:t>
                      </a:r>
                      <a:r>
                        <a:rPr lang="ru-RU" sz="1800" dirty="0" err="1">
                          <a:latin typeface="Calibri"/>
                          <a:ea typeface="Calibri"/>
                          <a:cs typeface="Times New Roman"/>
                        </a:rPr>
                        <a:t>пк</a:t>
                      </a:r>
                      <a:r>
                        <a:rPr lang="en-US" sz="1800" dirty="0">
                          <a:latin typeface="Calibri"/>
                          <a:ea typeface="Calibri"/>
                          <a:cs typeface="Times New Roman"/>
                        </a:rPr>
                        <a:t>)</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2–15</a:t>
                      </a:r>
                      <a:endParaRPr lang="ru-RU" sz="180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0.3–3</a:t>
                      </a:r>
                      <a:endParaRPr lang="ru-RU" sz="180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0.03–0.2</a:t>
                      </a:r>
                      <a:endParaRPr lang="ru-RU" sz="180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3382">
                <a:tc>
                  <a:txBody>
                    <a:bodyPr/>
                    <a:lstStyle/>
                    <a:p>
                      <a:pPr>
                        <a:lnSpc>
                          <a:spcPct val="115000"/>
                        </a:lnSpc>
                        <a:spcAft>
                          <a:spcPts val="0"/>
                        </a:spcAft>
                      </a:pPr>
                      <a:r>
                        <a:rPr lang="ru-RU" sz="1800" dirty="0">
                          <a:latin typeface="Calibri"/>
                          <a:ea typeface="Calibri"/>
                          <a:cs typeface="Times New Roman"/>
                        </a:rPr>
                        <a:t>Плотность </a:t>
                      </a:r>
                      <a:r>
                        <a:rPr lang="en-US" sz="1800" dirty="0">
                          <a:latin typeface="Calibri"/>
                          <a:ea typeface="Calibri"/>
                          <a:cs typeface="Times New Roman"/>
                        </a:rPr>
                        <a:t>(</a:t>
                      </a:r>
                      <a:r>
                        <a:rPr lang="ru-RU" sz="1800" dirty="0">
                          <a:latin typeface="Calibri"/>
                          <a:ea typeface="Calibri"/>
                          <a:cs typeface="Times New Roman"/>
                        </a:rPr>
                        <a:t>см</a:t>
                      </a:r>
                      <a:r>
                        <a:rPr lang="en-US" sz="1800" baseline="30000" dirty="0">
                          <a:latin typeface="Calibri"/>
                          <a:ea typeface="Calibri"/>
                          <a:cs typeface="Times New Roman"/>
                        </a:rPr>
                        <a:t>−3</a:t>
                      </a:r>
                      <a:r>
                        <a:rPr lang="en-US" sz="1800" dirty="0">
                          <a:latin typeface="Calibri"/>
                          <a:ea typeface="Calibri"/>
                          <a:cs typeface="Times New Roman"/>
                        </a:rPr>
                        <a:t>)</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Calibri"/>
                          <a:cs typeface="Times New Roman"/>
                        </a:rPr>
                        <a:t>50–500</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Calibri"/>
                          <a:cs typeface="Times New Roman"/>
                        </a:rPr>
                        <a:t>10</a:t>
                      </a:r>
                      <a:r>
                        <a:rPr lang="en-US" sz="1800" baseline="30000" dirty="0">
                          <a:latin typeface="Calibri"/>
                          <a:ea typeface="Calibri"/>
                          <a:cs typeface="Times New Roman"/>
                        </a:rPr>
                        <a:t>3</a:t>
                      </a:r>
                      <a:r>
                        <a:rPr lang="en-US" sz="1800" dirty="0">
                          <a:latin typeface="Calibri"/>
                          <a:ea typeface="Calibri"/>
                          <a:cs typeface="Times New Roman"/>
                        </a:rPr>
                        <a:t>–10</a:t>
                      </a:r>
                      <a:r>
                        <a:rPr lang="en-US" sz="1800" baseline="30000" dirty="0">
                          <a:latin typeface="Calibri"/>
                          <a:ea typeface="Calibri"/>
                          <a:cs typeface="Times New Roman"/>
                        </a:rPr>
                        <a:t>4</a:t>
                      </a:r>
                      <a:endParaRPr lang="ru-RU" sz="1800" baseline="300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Calibri"/>
                          <a:cs typeface="Times New Roman"/>
                        </a:rPr>
                        <a:t>10</a:t>
                      </a:r>
                      <a:r>
                        <a:rPr lang="en-US" sz="1800" baseline="30000" dirty="0">
                          <a:latin typeface="Calibri"/>
                          <a:ea typeface="Calibri"/>
                          <a:cs typeface="Times New Roman"/>
                        </a:rPr>
                        <a:t>4</a:t>
                      </a:r>
                      <a:r>
                        <a:rPr lang="en-US" sz="1800" dirty="0">
                          <a:latin typeface="Calibri"/>
                          <a:ea typeface="Calibri"/>
                          <a:cs typeface="Times New Roman"/>
                        </a:rPr>
                        <a:t>–10</a:t>
                      </a:r>
                      <a:r>
                        <a:rPr lang="en-US" sz="1800" baseline="30000" dirty="0">
                          <a:latin typeface="Calibri"/>
                          <a:ea typeface="Calibri"/>
                          <a:cs typeface="Times New Roman"/>
                        </a:rPr>
                        <a:t>5</a:t>
                      </a:r>
                      <a:endParaRPr lang="ru-RU" sz="1800" baseline="300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66766">
                <a:tc>
                  <a:txBody>
                    <a:bodyPr/>
                    <a:lstStyle/>
                    <a:p>
                      <a:pPr>
                        <a:lnSpc>
                          <a:spcPct val="115000"/>
                        </a:lnSpc>
                        <a:spcAft>
                          <a:spcPts val="0"/>
                        </a:spcAft>
                      </a:pPr>
                      <a:r>
                        <a:rPr lang="ru-RU" sz="1800" dirty="0">
                          <a:latin typeface="Calibri"/>
                          <a:ea typeface="Calibri"/>
                          <a:cs typeface="Times New Roman"/>
                        </a:rPr>
                        <a:t>Дисперсия скоростей </a:t>
                      </a:r>
                      <a:r>
                        <a:rPr lang="en-US" sz="1800" dirty="0">
                          <a:latin typeface="Calibri"/>
                          <a:ea typeface="Calibri"/>
                          <a:cs typeface="Times New Roman"/>
                        </a:rPr>
                        <a:t>(</a:t>
                      </a:r>
                      <a:r>
                        <a:rPr lang="ru-RU" sz="1800" dirty="0">
                          <a:latin typeface="Calibri"/>
                          <a:ea typeface="Calibri"/>
                          <a:cs typeface="Times New Roman"/>
                        </a:rPr>
                        <a:t>км с</a:t>
                      </a:r>
                      <a:r>
                        <a:rPr lang="en-US" sz="1800" baseline="30000" dirty="0">
                          <a:latin typeface="Calibri"/>
                          <a:ea typeface="Calibri"/>
                          <a:cs typeface="Times New Roman"/>
                        </a:rPr>
                        <a:t>−1</a:t>
                      </a:r>
                      <a:r>
                        <a:rPr lang="en-US" sz="1800" dirty="0">
                          <a:latin typeface="Calibri"/>
                          <a:ea typeface="Calibri"/>
                          <a:cs typeface="Times New Roman"/>
                        </a:rPr>
                        <a:t>)</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Calibri"/>
                          <a:cs typeface="Times New Roman"/>
                        </a:rPr>
                        <a:t>2–5</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0.3–3</a:t>
                      </a:r>
                      <a:endParaRPr lang="ru-RU" sz="180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0.1–0.3</a:t>
                      </a:r>
                      <a:endParaRPr lang="ru-RU" sz="180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66766">
                <a:tc>
                  <a:txBody>
                    <a:bodyPr/>
                    <a:lstStyle/>
                    <a:p>
                      <a:pPr>
                        <a:lnSpc>
                          <a:spcPct val="115000"/>
                        </a:lnSpc>
                        <a:spcAft>
                          <a:spcPts val="0"/>
                        </a:spcAft>
                      </a:pPr>
                      <a:r>
                        <a:rPr lang="ru-RU" sz="1800" dirty="0">
                          <a:latin typeface="Calibri"/>
                          <a:ea typeface="Calibri"/>
                          <a:cs typeface="Times New Roman"/>
                        </a:rPr>
                        <a:t>Динамическое время </a:t>
                      </a:r>
                      <a:r>
                        <a:rPr lang="en-US" sz="1800" dirty="0">
                          <a:latin typeface="Calibri"/>
                          <a:ea typeface="Calibri"/>
                          <a:cs typeface="Times New Roman"/>
                        </a:rPr>
                        <a:t>(</a:t>
                      </a:r>
                      <a:r>
                        <a:rPr lang="ru-RU" sz="1800" dirty="0" err="1">
                          <a:latin typeface="Calibri"/>
                          <a:ea typeface="Calibri"/>
                          <a:cs typeface="Times New Roman"/>
                        </a:rPr>
                        <a:t>млн</a:t>
                      </a:r>
                      <a:r>
                        <a:rPr lang="en-US" sz="1800" dirty="0">
                          <a:latin typeface="Calibri"/>
                          <a:ea typeface="Calibri"/>
                          <a:cs typeface="Times New Roman"/>
                        </a:rPr>
                        <a:t>.</a:t>
                      </a:r>
                      <a:r>
                        <a:rPr lang="ru-RU" sz="1800" dirty="0">
                          <a:latin typeface="Calibri"/>
                          <a:ea typeface="Calibri"/>
                          <a:cs typeface="Times New Roman"/>
                        </a:rPr>
                        <a:t> лет</a:t>
                      </a:r>
                      <a:r>
                        <a:rPr lang="en-US" sz="1800" dirty="0">
                          <a:latin typeface="Calibri"/>
                          <a:ea typeface="Calibri"/>
                          <a:cs typeface="Times New Roman"/>
                        </a:rPr>
                        <a:t>)</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Calibri"/>
                          <a:cs typeface="Times New Roman"/>
                        </a:rPr>
                        <a:t>2–4</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≈1</a:t>
                      </a:r>
                      <a:endParaRPr lang="ru-RU" sz="180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0.5–1</a:t>
                      </a:r>
                      <a:endParaRPr lang="ru-RU" sz="180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30997">
                <a:tc>
                  <a:txBody>
                    <a:bodyPr/>
                    <a:lstStyle/>
                    <a:p>
                      <a:pPr>
                        <a:lnSpc>
                          <a:spcPct val="115000"/>
                        </a:lnSpc>
                        <a:spcAft>
                          <a:spcPts val="0"/>
                        </a:spcAft>
                      </a:pPr>
                      <a:r>
                        <a:rPr lang="ru-RU" sz="1800" dirty="0">
                          <a:latin typeface="Calibri"/>
                          <a:ea typeface="Calibri"/>
                          <a:cs typeface="Times New Roman"/>
                        </a:rPr>
                        <a:t>Температура газа </a:t>
                      </a:r>
                      <a:r>
                        <a:rPr lang="en-US" sz="1800" dirty="0">
                          <a:latin typeface="Calibri"/>
                          <a:ea typeface="Calibri"/>
                          <a:cs typeface="Times New Roman"/>
                        </a:rPr>
                        <a:t>(K)</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Calibri"/>
                          <a:cs typeface="Times New Roman"/>
                        </a:rPr>
                        <a:t>≈</a:t>
                      </a:r>
                      <a:r>
                        <a:rPr lang="ru-RU" sz="1800" dirty="0">
                          <a:latin typeface="Calibri"/>
                          <a:ea typeface="Calibri"/>
                          <a:cs typeface="Times New Roman"/>
                        </a:rPr>
                        <a:t>5</a:t>
                      </a:r>
                      <a:r>
                        <a:rPr lang="en-US" sz="1800" dirty="0">
                          <a:latin typeface="Calibri"/>
                          <a:ea typeface="Calibri"/>
                          <a:cs typeface="Times New Roman"/>
                        </a:rPr>
                        <a:t>0</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Calibri"/>
                          <a:cs typeface="Times New Roman"/>
                        </a:rPr>
                        <a:t>10–20</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8–12</a:t>
                      </a:r>
                      <a:endParaRPr lang="ru-RU" sz="180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30997">
                <a:tc>
                  <a:txBody>
                    <a:bodyPr/>
                    <a:lstStyle/>
                    <a:p>
                      <a:pPr>
                        <a:lnSpc>
                          <a:spcPct val="115000"/>
                        </a:lnSpc>
                        <a:spcAft>
                          <a:spcPts val="0"/>
                        </a:spcAft>
                      </a:pPr>
                      <a:r>
                        <a:rPr lang="ru-RU" sz="1800" dirty="0">
                          <a:latin typeface="Calibri"/>
                          <a:ea typeface="Calibri"/>
                          <a:cs typeface="Times New Roman"/>
                        </a:rPr>
                        <a:t>Магнитное поле</a:t>
                      </a:r>
                      <a:r>
                        <a:rPr lang="ru-RU" sz="1800" baseline="0" dirty="0">
                          <a:latin typeface="Calibri"/>
                          <a:ea typeface="Calibri"/>
                          <a:cs typeface="Times New Roman"/>
                        </a:rPr>
                        <a:t> (</a:t>
                      </a:r>
                      <a:r>
                        <a:rPr lang="ru-RU" sz="1800" baseline="0" dirty="0" err="1">
                          <a:latin typeface="Calibri"/>
                          <a:ea typeface="Calibri"/>
                          <a:cs typeface="Times New Roman"/>
                        </a:rPr>
                        <a:t>мкГс</a:t>
                      </a:r>
                      <a:r>
                        <a:rPr lang="ru-RU" sz="1800" baseline="0" dirty="0">
                          <a:latin typeface="Calibri"/>
                          <a:ea typeface="Calibri"/>
                          <a:cs typeface="Times New Roman"/>
                        </a:rPr>
                        <a:t>)</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dirty="0">
                          <a:latin typeface="Calibri"/>
                          <a:ea typeface="Calibri"/>
                          <a:cs typeface="Times New Roman"/>
                        </a:rPr>
                        <a:t>1</a:t>
                      </a:r>
                      <a:r>
                        <a:rPr lang="en-US" sz="1800" dirty="0">
                          <a:latin typeface="Calibri"/>
                          <a:ea typeface="Calibri"/>
                          <a:cs typeface="Times New Roman"/>
                        </a:rPr>
                        <a:t>–</a:t>
                      </a:r>
                      <a:r>
                        <a:rPr lang="ru-RU" sz="1800" dirty="0">
                          <a:latin typeface="Calibri"/>
                          <a:ea typeface="Calibri"/>
                          <a:cs typeface="Times New Roman"/>
                        </a:rPr>
                        <a:t>10</a:t>
                      </a: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800" dirty="0">
                          <a:latin typeface="Calibri"/>
                          <a:ea typeface="Calibri"/>
                          <a:cs typeface="Times New Roman"/>
                        </a:rPr>
                        <a:t>3</a:t>
                      </a:r>
                      <a:r>
                        <a:rPr lang="en-US" sz="1800" dirty="0">
                          <a:latin typeface="Calibri"/>
                          <a:ea typeface="Calibri"/>
                          <a:cs typeface="Times New Roman"/>
                        </a:rPr>
                        <a:t>–</a:t>
                      </a:r>
                      <a:r>
                        <a:rPr lang="ru-RU" sz="1800" dirty="0">
                          <a:latin typeface="Calibri"/>
                          <a:ea typeface="Calibri"/>
                          <a:cs typeface="Times New Roman"/>
                        </a:rPr>
                        <a:t>3</a:t>
                      </a:r>
                      <a:r>
                        <a:rPr lang="en-US" sz="1800" dirty="0">
                          <a:latin typeface="Calibri"/>
                          <a:ea typeface="Calibri"/>
                          <a:cs typeface="Times New Roman"/>
                        </a:rPr>
                        <a:t>0</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800" dirty="0">
                          <a:latin typeface="Calibri"/>
                          <a:ea typeface="Calibri"/>
                          <a:cs typeface="Times New Roman"/>
                        </a:rPr>
                        <a:t>10</a:t>
                      </a:r>
                      <a:r>
                        <a:rPr lang="en-US" sz="1800" dirty="0">
                          <a:latin typeface="Calibri"/>
                          <a:ea typeface="Calibri"/>
                          <a:cs typeface="Times New Roman"/>
                        </a:rPr>
                        <a:t>–</a:t>
                      </a:r>
                      <a:r>
                        <a:rPr lang="ru-RU" sz="1800" dirty="0">
                          <a:latin typeface="Calibri"/>
                          <a:ea typeface="Calibri"/>
                          <a:cs typeface="Times New Roman"/>
                        </a:rPr>
                        <a:t>5</a:t>
                      </a:r>
                      <a:r>
                        <a:rPr lang="en-US" sz="1800" dirty="0">
                          <a:latin typeface="Calibri"/>
                          <a:ea typeface="Calibri"/>
                          <a:cs typeface="Times New Roman"/>
                        </a:rPr>
                        <a:t>0</a:t>
                      </a:r>
                      <a:endParaRPr lang="ru-RU" sz="1800" dirty="0">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33382">
                <a:tc>
                  <a:txBody>
                    <a:bodyPr/>
                    <a:lstStyle/>
                    <a:p>
                      <a:pPr>
                        <a:lnSpc>
                          <a:spcPct val="115000"/>
                        </a:lnSpc>
                        <a:spcAft>
                          <a:spcPts val="0"/>
                        </a:spcAft>
                      </a:pPr>
                      <a:r>
                        <a:rPr lang="ru-RU" sz="1800">
                          <a:latin typeface="Calibri"/>
                          <a:ea typeface="Calibri"/>
                          <a:cs typeface="Times New Roman"/>
                        </a:rPr>
                        <a:t>Примеры</a:t>
                      </a: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dirty="0">
                          <a:latin typeface="Calibri"/>
                          <a:ea typeface="Calibri"/>
                          <a:cs typeface="Times New Roman"/>
                        </a:rPr>
                        <a:t>Телец, Змееносец</a:t>
                      </a: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B</a:t>
                      </a:r>
                      <a:r>
                        <a:rPr lang="ru-RU" sz="1800">
                          <a:latin typeface="Calibri"/>
                          <a:ea typeface="Calibri"/>
                          <a:cs typeface="Times New Roman"/>
                        </a:rPr>
                        <a:t>213, </a:t>
                      </a:r>
                      <a:r>
                        <a:rPr lang="en-US" sz="1800">
                          <a:latin typeface="Calibri"/>
                          <a:ea typeface="Calibri"/>
                          <a:cs typeface="Times New Roman"/>
                        </a:rPr>
                        <a:t>L</a:t>
                      </a:r>
                      <a:r>
                        <a:rPr lang="ru-RU" sz="1800">
                          <a:latin typeface="Calibri"/>
                          <a:ea typeface="Calibri"/>
                          <a:cs typeface="Times New Roman"/>
                        </a:rPr>
                        <a:t>1709</a:t>
                      </a: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Calibri"/>
                          <a:cs typeface="Times New Roman"/>
                        </a:rPr>
                        <a:t>L</a:t>
                      </a:r>
                      <a:r>
                        <a:rPr lang="ru-RU" sz="1800" dirty="0">
                          <a:latin typeface="Calibri"/>
                          <a:ea typeface="Calibri"/>
                          <a:cs typeface="Times New Roman"/>
                        </a:rPr>
                        <a:t>1544, </a:t>
                      </a:r>
                      <a:r>
                        <a:rPr lang="en-US" sz="1800" dirty="0">
                          <a:latin typeface="Calibri"/>
                          <a:ea typeface="Calibri"/>
                          <a:cs typeface="Times New Roman"/>
                        </a:rPr>
                        <a:t>L</a:t>
                      </a:r>
                      <a:r>
                        <a:rPr lang="ru-RU" sz="1800" dirty="0">
                          <a:latin typeface="Calibri"/>
                          <a:ea typeface="Calibri"/>
                          <a:cs typeface="Times New Roman"/>
                        </a:rPr>
                        <a:t>1498, </a:t>
                      </a:r>
                      <a:r>
                        <a:rPr lang="en-US" sz="1800" dirty="0">
                          <a:latin typeface="Calibri"/>
                          <a:ea typeface="Calibri"/>
                          <a:cs typeface="Times New Roman"/>
                        </a:rPr>
                        <a:t>B</a:t>
                      </a:r>
                      <a:r>
                        <a:rPr lang="ru-RU" sz="1800" dirty="0">
                          <a:latin typeface="Calibri"/>
                          <a:ea typeface="Calibri"/>
                          <a:cs typeface="Times New Roman"/>
                        </a:rPr>
                        <a:t>68</a:t>
                      </a: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1559" name="TextBox 3"/>
          <p:cNvSpPr txBox="1">
            <a:spLocks noChangeArrowheads="1"/>
          </p:cNvSpPr>
          <p:nvPr/>
        </p:nvSpPr>
        <p:spPr bwMode="auto">
          <a:xfrm>
            <a:off x="1100138" y="6088063"/>
            <a:ext cx="2168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sz="1600"/>
              <a:t>Bergin &amp; Tafalla (2007)</a:t>
            </a:r>
            <a:endParaRPr lang="ru-RU" altLang="ru-RU" sz="1600"/>
          </a:p>
        </p:txBody>
      </p:sp>
    </p:spTree>
    <p:extLst>
      <p:ext uri="{BB962C8B-B14F-4D97-AF65-F5344CB8AC3E}">
        <p14:creationId xmlns:p14="http://schemas.microsoft.com/office/powerpoint/2010/main" val="3612992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471488" y="188913"/>
            <a:ext cx="8229600" cy="1008062"/>
          </a:xfrm>
        </p:spPr>
        <p:txBody>
          <a:bodyPr/>
          <a:lstStyle/>
          <a:p>
            <a:r>
              <a:rPr lang="ru-RU" altLang="ru-RU" sz="3200"/>
              <a:t>Камертон Хаббла (1936)</a:t>
            </a:r>
          </a:p>
        </p:txBody>
      </p:sp>
      <p:sp>
        <p:nvSpPr>
          <p:cNvPr id="27651" name="TextBox 2"/>
          <p:cNvSpPr txBox="1">
            <a:spLocks noChangeArrowheads="1"/>
          </p:cNvSpPr>
          <p:nvPr/>
        </p:nvSpPr>
        <p:spPr bwMode="auto">
          <a:xfrm>
            <a:off x="1619250" y="6237288"/>
            <a:ext cx="6621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a:t>Классификация только по морфологии, но не по светимости</a:t>
            </a:r>
          </a:p>
        </p:txBody>
      </p:sp>
      <p:pic>
        <p:nvPicPr>
          <p:cNvPr id="27652"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1700213"/>
            <a:ext cx="79549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930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p:txBody>
          <a:bodyPr>
            <a:normAutofit fontScale="90000"/>
          </a:bodyPr>
          <a:lstStyle/>
          <a:p>
            <a:r>
              <a:rPr lang="ru-RU" altLang="ru-RU"/>
              <a:t>Эллиптические галактики и шаровые скопления</a:t>
            </a:r>
          </a:p>
        </p:txBody>
      </p:sp>
      <p:pic>
        <p:nvPicPr>
          <p:cNvPr id="2867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2205038"/>
            <a:ext cx="3803650"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4513" y="2203450"/>
            <a:ext cx="400367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2"/>
          <p:cNvSpPr txBox="1">
            <a:spLocks noChangeArrowheads="1"/>
          </p:cNvSpPr>
          <p:nvPr/>
        </p:nvSpPr>
        <p:spPr bwMode="auto">
          <a:xfrm>
            <a:off x="2843213" y="6165850"/>
            <a:ext cx="1965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a:t>Лундмарк (1930)</a:t>
            </a:r>
          </a:p>
        </p:txBody>
      </p:sp>
      <p:sp>
        <p:nvSpPr>
          <p:cNvPr id="28678" name="TextBox 3"/>
          <p:cNvSpPr txBox="1">
            <a:spLocks noChangeArrowheads="1"/>
          </p:cNvSpPr>
          <p:nvPr/>
        </p:nvSpPr>
        <p:spPr bwMode="auto">
          <a:xfrm>
            <a:off x="1244600" y="1755775"/>
            <a:ext cx="196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a:t>Омега Центавра</a:t>
            </a:r>
          </a:p>
        </p:txBody>
      </p:sp>
      <p:sp>
        <p:nvSpPr>
          <p:cNvPr id="28679" name="TextBox 6"/>
          <p:cNvSpPr txBox="1">
            <a:spLocks noChangeArrowheads="1"/>
          </p:cNvSpPr>
          <p:nvPr/>
        </p:nvSpPr>
        <p:spPr bwMode="auto">
          <a:xfrm>
            <a:off x="6038850" y="1747838"/>
            <a:ext cx="633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t>M32</a:t>
            </a:r>
            <a:endParaRPr lang="ru-RU" altLang="ru-RU"/>
          </a:p>
        </p:txBody>
      </p:sp>
    </p:spTree>
    <p:extLst>
      <p:ext uri="{BB962C8B-B14F-4D97-AF65-F5344CB8AC3E}">
        <p14:creationId xmlns:p14="http://schemas.microsoft.com/office/powerpoint/2010/main" val="2803225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Вращение Галактики</a:t>
            </a:r>
          </a:p>
        </p:txBody>
      </p:sp>
      <p:pic>
        <p:nvPicPr>
          <p:cNvPr id="401410" name="Picture 2" descr="http://www.astronomy.ohio-state.edu/~pogge/Ast162/Unit4/Images/DiffRot.gif">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466752"/>
            <a:ext cx="6858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767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a:xfrm>
            <a:off x="457200" y="274638"/>
            <a:ext cx="8229600" cy="706437"/>
          </a:xfrm>
        </p:spPr>
        <p:txBody>
          <a:bodyPr>
            <a:normAutofit fontScale="90000"/>
          </a:bodyPr>
          <a:lstStyle/>
          <a:p>
            <a:r>
              <a:rPr lang="ru-RU" altLang="ru-RU"/>
              <a:t>Звёздные потоки</a:t>
            </a:r>
          </a:p>
        </p:txBody>
      </p:sp>
      <p:sp>
        <p:nvSpPr>
          <p:cNvPr id="22531" name="Объект 3"/>
          <p:cNvSpPr>
            <a:spLocks noGrp="1"/>
          </p:cNvSpPr>
          <p:nvPr>
            <p:ph idx="1"/>
          </p:nvPr>
        </p:nvSpPr>
        <p:spPr>
          <a:xfrm>
            <a:off x="539750" y="1035050"/>
            <a:ext cx="8229600" cy="2836863"/>
          </a:xfrm>
        </p:spPr>
        <p:txBody>
          <a:bodyPr/>
          <a:lstStyle/>
          <a:p>
            <a:r>
              <a:rPr lang="ru-RU" altLang="ru-RU"/>
              <a:t>Линдблад, Оорт — звёздные подсистемы</a:t>
            </a:r>
          </a:p>
          <a:p>
            <a:pPr lvl="1"/>
            <a:r>
              <a:rPr lang="ru-RU" altLang="ru-RU"/>
              <a:t>Подсистема шаровых скоплений: медленное вращение и значительная дисперсия скоростей</a:t>
            </a:r>
          </a:p>
          <a:p>
            <a:pPr lvl="1"/>
            <a:r>
              <a:rPr lang="ru-RU" altLang="ru-RU"/>
              <a:t>Подсистема ярких звёзд: быстрое вращение и меньшая дисперсия скоростей</a:t>
            </a:r>
          </a:p>
        </p:txBody>
      </p:sp>
      <p:pic>
        <p:nvPicPr>
          <p:cNvPr id="2253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3789363"/>
            <a:ext cx="5624512"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850" y="4024313"/>
            <a:ext cx="2686050" cy="262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8184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539750" y="115888"/>
            <a:ext cx="8075613" cy="490537"/>
          </a:xfrm>
        </p:spPr>
        <p:txBody>
          <a:bodyPr/>
          <a:lstStyle/>
          <a:p>
            <a:r>
              <a:rPr lang="ru-RU" altLang="ru-RU" sz="2400"/>
              <a:t>Туманность Андромеды</a:t>
            </a:r>
          </a:p>
        </p:txBody>
      </p:sp>
      <p:pic>
        <p:nvPicPr>
          <p:cNvPr id="23555" name="Picture 5" descr="http://images.astronet.ru/pubd/2008/01/24/0001225742/M31_hall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836613"/>
            <a:ext cx="8532813"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025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468313" y="115888"/>
            <a:ext cx="8229600" cy="720725"/>
          </a:xfrm>
        </p:spPr>
        <p:txBody>
          <a:bodyPr>
            <a:normAutofit fontScale="90000"/>
          </a:bodyPr>
          <a:lstStyle/>
          <a:p>
            <a:r>
              <a:rPr lang="ru-RU" altLang="ru-RU"/>
              <a:t>Звёздные населения</a:t>
            </a:r>
          </a:p>
        </p:txBody>
      </p:sp>
      <p:sp>
        <p:nvSpPr>
          <p:cNvPr id="24579" name="Объект 2"/>
          <p:cNvSpPr>
            <a:spLocks noGrp="1"/>
          </p:cNvSpPr>
          <p:nvPr>
            <p:ph idx="1"/>
          </p:nvPr>
        </p:nvSpPr>
        <p:spPr>
          <a:xfrm>
            <a:off x="1851025" y="866775"/>
            <a:ext cx="5357813" cy="2160588"/>
          </a:xfrm>
        </p:spPr>
        <p:txBody>
          <a:bodyPr/>
          <a:lstStyle/>
          <a:p>
            <a:r>
              <a:rPr lang="ru-RU" altLang="ru-RU" sz="2400"/>
              <a:t>Шаровые и рассеянные звёздные скопления — диаграммы ГР</a:t>
            </a:r>
          </a:p>
          <a:p>
            <a:r>
              <a:rPr lang="ru-RU" altLang="ru-RU" sz="2400"/>
              <a:t>Население </a:t>
            </a:r>
            <a:r>
              <a:rPr lang="en-US" altLang="ru-RU" sz="2400"/>
              <a:t>I </a:t>
            </a:r>
            <a:r>
              <a:rPr lang="ru-RU" altLang="ru-RU" sz="2400"/>
              <a:t>и </a:t>
            </a:r>
            <a:r>
              <a:rPr lang="en-US" altLang="ru-RU" sz="2400"/>
              <a:t>II </a:t>
            </a:r>
            <a:r>
              <a:rPr lang="ru-RU" altLang="ru-RU" sz="2400"/>
              <a:t>типа — кинематика</a:t>
            </a:r>
          </a:p>
        </p:txBody>
      </p:sp>
      <p:pic>
        <p:nvPicPr>
          <p:cNvPr id="2458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3972" r="5051"/>
          <a:stretch>
            <a:fillRect/>
          </a:stretch>
        </p:blipFill>
        <p:spPr bwMode="auto">
          <a:xfrm>
            <a:off x="152400" y="908050"/>
            <a:ext cx="1731963"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28671" t="25626" r="27908" b="29367"/>
          <a:stretch>
            <a:fillRect/>
          </a:stretch>
        </p:blipFill>
        <p:spPr bwMode="auto">
          <a:xfrm>
            <a:off x="2614613" y="2276475"/>
            <a:ext cx="24622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5413" y="4424363"/>
            <a:ext cx="233838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
          <p:cNvSpPr txBox="1">
            <a:spLocks noChangeArrowheads="1"/>
          </p:cNvSpPr>
          <p:nvPr/>
        </p:nvSpPr>
        <p:spPr bwMode="auto">
          <a:xfrm>
            <a:off x="2614613" y="2297113"/>
            <a:ext cx="61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a:solidFill>
                  <a:schemeClr val="bg1"/>
                </a:solidFill>
              </a:rPr>
              <a:t>M37</a:t>
            </a:r>
            <a:endParaRPr lang="ru-RU" altLang="ru-RU" sz="1800">
              <a:solidFill>
                <a:schemeClr val="bg1"/>
              </a:solidFill>
            </a:endParaRPr>
          </a:p>
        </p:txBody>
      </p:sp>
      <p:sp>
        <p:nvSpPr>
          <p:cNvPr id="24585" name="TextBox 9"/>
          <p:cNvSpPr txBox="1">
            <a:spLocks noChangeArrowheads="1"/>
          </p:cNvSpPr>
          <p:nvPr/>
        </p:nvSpPr>
        <p:spPr bwMode="auto">
          <a:xfrm>
            <a:off x="2765425" y="6237288"/>
            <a:ext cx="1077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a:solidFill>
                  <a:schemeClr val="bg1"/>
                </a:solidFill>
              </a:rPr>
              <a:t>M15</a:t>
            </a:r>
            <a:endParaRPr lang="ru-RU" altLang="ru-RU" sz="1800">
              <a:solidFill>
                <a:schemeClr val="bg1"/>
              </a:solidFill>
            </a:endParaRPr>
          </a:p>
        </p:txBody>
      </p:sp>
      <p:pic>
        <p:nvPicPr>
          <p:cNvPr id="24586"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8925" y="3716338"/>
            <a:ext cx="3667125"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Box 14"/>
          <p:cNvSpPr txBox="1">
            <a:spLocks noChangeArrowheads="1"/>
          </p:cNvSpPr>
          <p:nvPr/>
        </p:nvSpPr>
        <p:spPr bwMode="auto">
          <a:xfrm>
            <a:off x="5643563" y="3995738"/>
            <a:ext cx="498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a:solidFill>
                  <a:schemeClr val="bg1"/>
                </a:solidFill>
              </a:rPr>
              <a:t>M3</a:t>
            </a:r>
            <a:endParaRPr lang="ru-RU" altLang="ru-RU" sz="1800">
              <a:solidFill>
                <a:schemeClr val="bg1"/>
              </a:solidFill>
            </a:endParaRPr>
          </a:p>
        </p:txBody>
      </p:sp>
      <p:pic>
        <p:nvPicPr>
          <p:cNvPr id="436225" name="Picture 1"/>
          <p:cNvPicPr>
            <a:picLocks noChangeAspect="1" noChangeArrowheads="1"/>
          </p:cNvPicPr>
          <p:nvPr/>
        </p:nvPicPr>
        <p:blipFill>
          <a:blip r:embed="rId6" cstate="print"/>
          <a:srcRect/>
          <a:stretch>
            <a:fillRect/>
          </a:stretch>
        </p:blipFill>
        <p:spPr bwMode="auto">
          <a:xfrm>
            <a:off x="40797" y="4149080"/>
            <a:ext cx="2514979" cy="2247330"/>
          </a:xfrm>
          <a:prstGeom prst="rect">
            <a:avLst/>
          </a:prstGeom>
          <a:noFill/>
          <a:ln w="9525">
            <a:noFill/>
            <a:miter lim="800000"/>
            <a:headEnd/>
            <a:tailEnd/>
          </a:ln>
        </p:spPr>
      </p:pic>
    </p:spTree>
    <p:extLst>
      <p:ext uri="{BB962C8B-B14F-4D97-AF65-F5344CB8AC3E}">
        <p14:creationId xmlns:p14="http://schemas.microsoft.com/office/powerpoint/2010/main" val="4130004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792088"/>
          </a:xfrm>
        </p:spPr>
        <p:txBody>
          <a:bodyPr/>
          <a:lstStyle/>
          <a:p>
            <a:r>
              <a:rPr lang="ru-RU" dirty="0"/>
              <a:t>Субкарлики</a:t>
            </a:r>
          </a:p>
        </p:txBody>
      </p:sp>
      <p:pic>
        <p:nvPicPr>
          <p:cNvPr id="952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0732" y="886291"/>
            <a:ext cx="7505684" cy="5783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80112" y="3573016"/>
            <a:ext cx="1671035" cy="369332"/>
          </a:xfrm>
          <a:prstGeom prst="rect">
            <a:avLst/>
          </a:prstGeom>
          <a:noFill/>
        </p:spPr>
        <p:txBody>
          <a:bodyPr wrap="none" rtlCol="0">
            <a:spAutoFit/>
          </a:bodyPr>
          <a:lstStyle/>
          <a:p>
            <a:r>
              <a:rPr lang="en-US" dirty="0" err="1"/>
              <a:t>Jao</a:t>
            </a:r>
            <a:r>
              <a:rPr lang="en-US" dirty="0"/>
              <a:t> et al. (2008)</a:t>
            </a:r>
            <a:endParaRPr lang="ru-RU" dirty="0"/>
          </a:p>
        </p:txBody>
      </p:sp>
    </p:spTree>
    <p:extLst>
      <p:ext uri="{BB962C8B-B14F-4D97-AF65-F5344CB8AC3E}">
        <p14:creationId xmlns:p14="http://schemas.microsoft.com/office/powerpoint/2010/main" val="983444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Ультрафиолетовый избыток</a:t>
            </a:r>
          </a:p>
        </p:txBody>
      </p:sp>
      <p:pic>
        <p:nvPicPr>
          <p:cNvPr id="942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4680519" cy="5104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5436096" y="2505670"/>
            <a:ext cx="3203848" cy="923330"/>
          </a:xfrm>
          <a:prstGeom prst="rect">
            <a:avLst/>
          </a:prstGeom>
        </p:spPr>
        <p:txBody>
          <a:bodyPr wrap="square">
            <a:spAutoFit/>
          </a:bodyPr>
          <a:lstStyle/>
          <a:p>
            <a:r>
              <a:rPr lang="en-GB" dirty="0" err="1"/>
              <a:t>Eggen</a:t>
            </a:r>
            <a:r>
              <a:rPr lang="en-GB" dirty="0"/>
              <a:t>, O., Lynden-Bell, D., &amp; </a:t>
            </a:r>
            <a:r>
              <a:rPr lang="en-GB" dirty="0" err="1"/>
              <a:t>Sandage</a:t>
            </a:r>
            <a:r>
              <a:rPr lang="en-GB" dirty="0"/>
              <a:t>, A. R. 1962, </a:t>
            </a:r>
            <a:r>
              <a:rPr lang="en-GB" dirty="0" err="1"/>
              <a:t>ApJ</a:t>
            </a:r>
            <a:r>
              <a:rPr lang="en-GB" dirty="0"/>
              <a:t>, 136, 748 (ELS)</a:t>
            </a:r>
            <a:endParaRPr lang="ru-RU" dirty="0"/>
          </a:p>
        </p:txBody>
      </p:sp>
    </p:spTree>
    <p:extLst>
      <p:ext uri="{BB962C8B-B14F-4D97-AF65-F5344CB8AC3E}">
        <p14:creationId xmlns:p14="http://schemas.microsoft.com/office/powerpoint/2010/main" val="921716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p:cNvSpPr>
            <a:spLocks noGrp="1"/>
          </p:cNvSpPr>
          <p:nvPr>
            <p:ph type="title"/>
          </p:nvPr>
        </p:nvSpPr>
        <p:spPr>
          <a:xfrm>
            <a:off x="457200" y="274638"/>
            <a:ext cx="8229600" cy="633412"/>
          </a:xfrm>
        </p:spPr>
        <p:txBody>
          <a:bodyPr>
            <a:normAutofit fontScale="90000"/>
          </a:bodyPr>
          <a:lstStyle/>
          <a:p>
            <a:r>
              <a:rPr lang="ru-RU" altLang="ru-RU"/>
              <a:t>Шаровые скопления</a:t>
            </a:r>
          </a:p>
        </p:txBody>
      </p:sp>
      <p:pic>
        <p:nvPicPr>
          <p:cNvPr id="348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052513"/>
            <a:ext cx="280828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275" y="1052513"/>
            <a:ext cx="510698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3906838"/>
            <a:ext cx="1871662"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4438" y="3906838"/>
            <a:ext cx="3690937"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663" y="3906838"/>
            <a:ext cx="276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566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864096"/>
          </a:xfrm>
        </p:spPr>
        <p:txBody>
          <a:bodyPr/>
          <a:lstStyle/>
          <a:p>
            <a:r>
              <a:rPr lang="ru-RU" dirty="0"/>
              <a:t>Анатомия </a:t>
            </a:r>
            <a:r>
              <a:rPr lang="en-US" dirty="0"/>
              <a:t>HR-</a:t>
            </a:r>
            <a:r>
              <a:rPr lang="ru-RU" dirty="0"/>
              <a:t>диаграммы ШЗС</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895032"/>
            <a:ext cx="6953208" cy="5825807"/>
          </a:xfrm>
          <a:prstGeom prst="rect">
            <a:avLst/>
          </a:prstGeom>
        </p:spPr>
      </p:pic>
    </p:spTree>
    <p:extLst>
      <p:ext uri="{BB962C8B-B14F-4D97-AF65-F5344CB8AC3E}">
        <p14:creationId xmlns:p14="http://schemas.microsoft.com/office/powerpoint/2010/main" val="292190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a:xfrm>
            <a:off x="457200" y="115888"/>
            <a:ext cx="8229600" cy="779462"/>
          </a:xfrm>
        </p:spPr>
        <p:txBody>
          <a:bodyPr/>
          <a:lstStyle/>
          <a:p>
            <a:r>
              <a:rPr lang="ru-RU" dirty="0"/>
              <a:t>Стадии коллапса</a:t>
            </a:r>
          </a:p>
        </p:txBody>
      </p:sp>
      <p:sp>
        <p:nvSpPr>
          <p:cNvPr id="40963" name="Содержимое 2"/>
          <p:cNvSpPr>
            <a:spLocks noGrp="1"/>
          </p:cNvSpPr>
          <p:nvPr>
            <p:ph idx="1"/>
          </p:nvPr>
        </p:nvSpPr>
        <p:spPr>
          <a:xfrm>
            <a:off x="395536" y="836613"/>
            <a:ext cx="8496943" cy="2836862"/>
          </a:xfrm>
        </p:spPr>
        <p:txBody>
          <a:bodyPr>
            <a:normAutofit/>
          </a:bodyPr>
          <a:lstStyle/>
          <a:p>
            <a:r>
              <a:rPr lang="ru-RU" sz="2000" i="1" dirty="0"/>
              <a:t>Дозвёздное ядро</a:t>
            </a:r>
            <a:r>
              <a:rPr lang="ru-RU" sz="2000" dirty="0"/>
              <a:t>: почти изотермическое, </a:t>
            </a:r>
            <a:r>
              <a:rPr lang="ru-RU" sz="2000" dirty="0">
                <a:solidFill>
                  <a:srgbClr val="FF0000"/>
                </a:solidFill>
              </a:rPr>
              <a:t>проявляется как источник субмиллиметрового излучения и молекулярных линий (</a:t>
            </a:r>
            <a:r>
              <a:rPr lang="en-US" sz="2000" dirty="0">
                <a:solidFill>
                  <a:srgbClr val="FF0000"/>
                </a:solidFill>
              </a:rPr>
              <a:t>CO, CS, </a:t>
            </a:r>
            <a:r>
              <a:rPr lang="ru-RU" sz="2000" dirty="0">
                <a:solidFill>
                  <a:srgbClr val="FF0000"/>
                </a:solidFill>
              </a:rPr>
              <a:t>аммиак)</a:t>
            </a:r>
          </a:p>
          <a:p>
            <a:r>
              <a:rPr lang="ru-RU" sz="2000" i="1" dirty="0"/>
              <a:t>Первое гидростатическое ядро</a:t>
            </a:r>
            <a:r>
              <a:rPr lang="ru-RU" sz="2000" dirty="0"/>
              <a:t>: от повышения непрозрачности до испарения пыли</a:t>
            </a:r>
            <a:r>
              <a:rPr lang="en-US" sz="2000" dirty="0"/>
              <a:t>.</a:t>
            </a:r>
          </a:p>
          <a:p>
            <a:r>
              <a:rPr lang="ru-RU" sz="2000" i="1" dirty="0"/>
              <a:t>Главная фаза аккреции</a:t>
            </a:r>
            <a:r>
              <a:rPr lang="ru-RU" sz="2000" dirty="0"/>
              <a:t>, протозвезда </a:t>
            </a:r>
            <a:r>
              <a:rPr lang="ru-RU" sz="2000" dirty="0">
                <a:solidFill>
                  <a:srgbClr val="FF0000"/>
                </a:solidFill>
              </a:rPr>
              <a:t>проявляется как источник ИК-излучения</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068960"/>
            <a:ext cx="3129753" cy="3129753"/>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3183028"/>
            <a:ext cx="3545071" cy="3015685"/>
          </a:xfrm>
          <a:prstGeom prst="rect">
            <a:avLst/>
          </a:prstGeom>
          <a:solidFill>
            <a:schemeClr val="bg2"/>
          </a:solidFill>
        </p:spPr>
      </p:pic>
      <p:sp>
        <p:nvSpPr>
          <p:cNvPr id="7" name="TextBox 2"/>
          <p:cNvSpPr txBox="1">
            <a:spLocks noChangeArrowheads="1"/>
          </p:cNvSpPr>
          <p:nvPr/>
        </p:nvSpPr>
        <p:spPr bwMode="auto">
          <a:xfrm>
            <a:off x="827584" y="6412882"/>
            <a:ext cx="6242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ru-RU" b="1" dirty="0">
                <a:solidFill>
                  <a:srgbClr val="FF0000"/>
                </a:solidFill>
              </a:rPr>
              <a:t>Протозвезду нужно наблюдать как инфракрасный источник</a:t>
            </a:r>
          </a:p>
        </p:txBody>
      </p:sp>
      <p:cxnSp>
        <p:nvCxnSpPr>
          <p:cNvPr id="5" name="Прямая соединительная линия 4"/>
          <p:cNvCxnSpPr/>
          <p:nvPr/>
        </p:nvCxnSpPr>
        <p:spPr>
          <a:xfrm flipV="1">
            <a:off x="2051720" y="3183028"/>
            <a:ext cx="2592288" cy="13260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2051720" y="4633836"/>
            <a:ext cx="2592288" cy="15648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563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Металличность</a:t>
            </a:r>
            <a:r>
              <a:rPr lang="ru-RU" dirty="0"/>
              <a:t> шаровых скоплений</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484784"/>
            <a:ext cx="6912768" cy="5116537"/>
          </a:xfrm>
        </p:spPr>
      </p:pic>
      <p:sp>
        <p:nvSpPr>
          <p:cNvPr id="5" name="Прямоугольник 4"/>
          <p:cNvSpPr/>
          <p:nvPr/>
        </p:nvSpPr>
        <p:spPr>
          <a:xfrm>
            <a:off x="2606686" y="1916832"/>
            <a:ext cx="3930628" cy="369332"/>
          </a:xfrm>
          <a:prstGeom prst="rect">
            <a:avLst/>
          </a:prstGeom>
        </p:spPr>
        <p:txBody>
          <a:bodyPr wrap="none">
            <a:spAutoFit/>
          </a:bodyPr>
          <a:lstStyle/>
          <a:p>
            <a:r>
              <a:rPr lang="nl-NL" dirty="0"/>
              <a:t>Searle, L., &amp; Zinn, R. 1978, ApJ, 225, 357</a:t>
            </a:r>
            <a:endParaRPr lang="ru-RU" dirty="0"/>
          </a:p>
        </p:txBody>
      </p:sp>
    </p:spTree>
    <p:extLst>
      <p:ext uri="{BB962C8B-B14F-4D97-AF65-F5344CB8AC3E}">
        <p14:creationId xmlns:p14="http://schemas.microsoft.com/office/powerpoint/2010/main" val="3191171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468313" y="188913"/>
            <a:ext cx="8229600" cy="706437"/>
          </a:xfrm>
        </p:spPr>
        <p:txBody>
          <a:bodyPr>
            <a:normAutofit fontScale="90000"/>
          </a:bodyPr>
          <a:lstStyle/>
          <a:p>
            <a:r>
              <a:rPr lang="ru-RU" altLang="ru-RU"/>
              <a:t>Население </a:t>
            </a:r>
            <a:r>
              <a:rPr lang="en-US" altLang="ru-RU"/>
              <a:t>I: </a:t>
            </a:r>
            <a:r>
              <a:rPr lang="ru-RU" altLang="ru-RU"/>
              <a:t>тонкий диск</a:t>
            </a:r>
          </a:p>
        </p:txBody>
      </p:sp>
      <p:sp>
        <p:nvSpPr>
          <p:cNvPr id="26627" name="Объект 2"/>
          <p:cNvSpPr>
            <a:spLocks noGrp="1"/>
          </p:cNvSpPr>
          <p:nvPr>
            <p:ph idx="1"/>
          </p:nvPr>
        </p:nvSpPr>
        <p:spPr>
          <a:xfrm>
            <a:off x="468313" y="1052513"/>
            <a:ext cx="8229600" cy="4608512"/>
          </a:xfrm>
        </p:spPr>
        <p:txBody>
          <a:bodyPr>
            <a:normAutofit fontScale="92500" lnSpcReduction="10000"/>
          </a:bodyPr>
          <a:lstStyle/>
          <a:p>
            <a:r>
              <a:rPr lang="ru-RU" altLang="ru-RU" dirty="0"/>
              <a:t>Солнечная </a:t>
            </a:r>
            <a:r>
              <a:rPr lang="ru-RU" altLang="ru-RU" dirty="0" err="1"/>
              <a:t>металличность</a:t>
            </a:r>
            <a:r>
              <a:rPr lang="ru-RU" altLang="ru-RU" dirty="0"/>
              <a:t> (градиент)</a:t>
            </a:r>
          </a:p>
          <a:p>
            <a:r>
              <a:rPr lang="ru-RU" altLang="ru-RU" dirty="0"/>
              <a:t>Разброс возрастов от нуля до 10 млрд. лет</a:t>
            </a:r>
            <a:endParaRPr lang="en-US" altLang="ru-RU" dirty="0"/>
          </a:p>
          <a:p>
            <a:r>
              <a:rPr lang="ru-RU" altLang="ru-RU" dirty="0"/>
              <a:t>Вращение</a:t>
            </a:r>
          </a:p>
          <a:p>
            <a:r>
              <a:rPr lang="ru-RU" altLang="ru-RU" dirty="0"/>
              <a:t>Массивные звёзды, в том числе, классические цефеиды</a:t>
            </a:r>
          </a:p>
          <a:p>
            <a:r>
              <a:rPr lang="ru-RU" altLang="ru-RU" dirty="0"/>
              <a:t>Рассеянные звёздные скопления и ассоциации</a:t>
            </a:r>
          </a:p>
          <a:p>
            <a:r>
              <a:rPr lang="ru-RU" altLang="ru-RU" dirty="0"/>
              <a:t>Межзвёздная среда</a:t>
            </a:r>
          </a:p>
          <a:p>
            <a:r>
              <a:rPr lang="ru-RU" altLang="ru-RU" dirty="0"/>
              <a:t>Толщина диска зависит от возраста объектов, по которым она определяется</a:t>
            </a:r>
          </a:p>
        </p:txBody>
      </p:sp>
    </p:spTree>
    <p:extLst>
      <p:ext uri="{BB962C8B-B14F-4D97-AF65-F5344CB8AC3E}">
        <p14:creationId xmlns:p14="http://schemas.microsoft.com/office/powerpoint/2010/main" val="269311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xfrm>
            <a:off x="539750" y="188913"/>
            <a:ext cx="8229600" cy="511175"/>
          </a:xfrm>
        </p:spPr>
        <p:txBody>
          <a:bodyPr>
            <a:normAutofit fontScale="90000"/>
          </a:bodyPr>
          <a:lstStyle/>
          <a:p>
            <a:r>
              <a:rPr lang="ru-RU" altLang="ru-RU"/>
              <a:t>Структура</a:t>
            </a:r>
            <a:r>
              <a:rPr lang="en-US" altLang="ru-RU"/>
              <a:t> </a:t>
            </a:r>
            <a:r>
              <a:rPr lang="ru-RU" altLang="ru-RU"/>
              <a:t>тонкого диска</a:t>
            </a:r>
          </a:p>
        </p:txBody>
      </p:sp>
      <p:sp>
        <p:nvSpPr>
          <p:cNvPr id="28675" name="Содержимое 6"/>
          <p:cNvSpPr>
            <a:spLocks noGrp="1"/>
          </p:cNvSpPr>
          <p:nvPr>
            <p:ph idx="1"/>
          </p:nvPr>
        </p:nvSpPr>
        <p:spPr>
          <a:xfrm>
            <a:off x="500063" y="714375"/>
            <a:ext cx="3214687" cy="4525963"/>
          </a:xfrm>
        </p:spPr>
        <p:txBody>
          <a:bodyPr/>
          <a:lstStyle/>
          <a:p>
            <a:r>
              <a:rPr lang="ru-RU" altLang="ru-RU" sz="1800"/>
              <a:t>Александер (1852), Проктор (1869), Росс ???, Истон (1900)…</a:t>
            </a:r>
          </a:p>
          <a:p>
            <a:r>
              <a:rPr lang="ru-RU" altLang="ru-RU" sz="1800"/>
              <a:t>Морган, Шарплесс, Остерброк (1952)</a:t>
            </a:r>
          </a:p>
        </p:txBody>
      </p:sp>
      <p:pic>
        <p:nvPicPr>
          <p:cNvPr id="2867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100" y="908050"/>
            <a:ext cx="47625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5"/>
          <p:cNvSpPr txBox="1">
            <a:spLocks noChangeArrowheads="1"/>
          </p:cNvSpPr>
          <p:nvPr/>
        </p:nvSpPr>
        <p:spPr bwMode="auto">
          <a:xfrm>
            <a:off x="6072188" y="5327650"/>
            <a:ext cx="2863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600">
                <a:latin typeface="Arial" charset="0"/>
              </a:rPr>
              <a:t>Georgelin &amp; Georgelin (1976)</a:t>
            </a:r>
            <a:endParaRPr lang="ru-RU" altLang="ru-RU" sz="1600">
              <a:latin typeface="Arial" charset="0"/>
            </a:endParaRPr>
          </a:p>
        </p:txBody>
      </p:sp>
      <p:pic>
        <p:nvPicPr>
          <p:cNvPr id="28678" name="Picture 6" descr="See Explanation.  Clicking on the picture will download&#10; the highest resolution version avail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813" y="2357438"/>
            <a:ext cx="28575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5"/>
          <p:cNvSpPr txBox="1">
            <a:spLocks noChangeArrowheads="1"/>
          </p:cNvSpPr>
          <p:nvPr/>
        </p:nvSpPr>
        <p:spPr bwMode="auto">
          <a:xfrm>
            <a:off x="2357438" y="2428875"/>
            <a:ext cx="1274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a:solidFill>
                  <a:schemeClr val="bg1"/>
                </a:solidFill>
                <a:latin typeface="Arial" charset="0"/>
              </a:rPr>
              <a:t>NGC</a:t>
            </a:r>
            <a:r>
              <a:rPr lang="ru-RU" altLang="ru-RU" sz="1800">
                <a:solidFill>
                  <a:schemeClr val="bg1"/>
                </a:solidFill>
                <a:latin typeface="Arial" charset="0"/>
              </a:rPr>
              <a:t> 3370</a:t>
            </a:r>
          </a:p>
        </p:txBody>
      </p:sp>
    </p:spTree>
    <p:extLst>
      <p:ext uri="{BB962C8B-B14F-4D97-AF65-F5344CB8AC3E}">
        <p14:creationId xmlns:p14="http://schemas.microsoft.com/office/powerpoint/2010/main" val="2237273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4363" y="-100013"/>
            <a:ext cx="7367587"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p:cNvSpPr txBox="1">
            <a:spLocks/>
          </p:cNvSpPr>
          <p:nvPr/>
        </p:nvSpPr>
        <p:spPr>
          <a:xfrm>
            <a:off x="0" y="0"/>
            <a:ext cx="1884363" cy="1857375"/>
          </a:xfrm>
          <a:prstGeom prst="rect">
            <a:avLst/>
          </a:prstGeom>
        </p:spPr>
        <p:txBody>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pitchFamily="34" charset="0"/>
              </a:defRPr>
            </a:lvl2pPr>
            <a:lvl3pPr algn="ctr" rtl="0" eaLnBrk="0" fontAlgn="base" hangingPunct="0">
              <a:spcBef>
                <a:spcPct val="0"/>
              </a:spcBef>
              <a:spcAft>
                <a:spcPct val="0"/>
              </a:spcAft>
              <a:defRPr sz="3600">
                <a:solidFill>
                  <a:schemeClr val="tx2"/>
                </a:solidFill>
                <a:latin typeface="Arial" pitchFamily="34" charset="0"/>
              </a:defRPr>
            </a:lvl3pPr>
            <a:lvl4pPr algn="ctr" rtl="0" eaLnBrk="0" fontAlgn="base" hangingPunct="0">
              <a:spcBef>
                <a:spcPct val="0"/>
              </a:spcBef>
              <a:spcAft>
                <a:spcPct val="0"/>
              </a:spcAft>
              <a:defRPr sz="3600">
                <a:solidFill>
                  <a:schemeClr val="tx2"/>
                </a:solidFill>
                <a:latin typeface="Arial" pitchFamily="34" charset="0"/>
              </a:defRPr>
            </a:lvl4pPr>
            <a:lvl5pPr algn="ctr" rtl="0" eaLnBrk="0" fontAlgn="base" hangingPunct="0">
              <a:spcBef>
                <a:spcPct val="0"/>
              </a:spcBef>
              <a:spcAft>
                <a:spcPct val="0"/>
              </a:spcAft>
              <a:defRPr sz="3600">
                <a:solidFill>
                  <a:schemeClr val="tx2"/>
                </a:solidFill>
                <a:latin typeface="Arial" pitchFamily="34" charset="0"/>
              </a:defRPr>
            </a:lvl5pPr>
            <a:lvl6pPr marL="457200" algn="ctr" rtl="0" fontAlgn="base">
              <a:spcBef>
                <a:spcPct val="0"/>
              </a:spcBef>
              <a:spcAft>
                <a:spcPct val="0"/>
              </a:spcAft>
              <a:defRPr sz="3600">
                <a:solidFill>
                  <a:schemeClr val="tx2"/>
                </a:solidFill>
                <a:latin typeface="Arial" pitchFamily="34" charset="0"/>
              </a:defRPr>
            </a:lvl6pPr>
            <a:lvl7pPr marL="914400" algn="ctr" rtl="0" fontAlgn="base">
              <a:spcBef>
                <a:spcPct val="0"/>
              </a:spcBef>
              <a:spcAft>
                <a:spcPct val="0"/>
              </a:spcAft>
              <a:defRPr sz="3600">
                <a:solidFill>
                  <a:schemeClr val="tx2"/>
                </a:solidFill>
                <a:latin typeface="Arial" pitchFamily="34" charset="0"/>
              </a:defRPr>
            </a:lvl7pPr>
            <a:lvl8pPr marL="1371600" algn="ctr" rtl="0" fontAlgn="base">
              <a:spcBef>
                <a:spcPct val="0"/>
              </a:spcBef>
              <a:spcAft>
                <a:spcPct val="0"/>
              </a:spcAft>
              <a:defRPr sz="3600">
                <a:solidFill>
                  <a:schemeClr val="tx2"/>
                </a:solidFill>
                <a:latin typeface="Arial" pitchFamily="34" charset="0"/>
              </a:defRPr>
            </a:lvl8pPr>
            <a:lvl9pPr marL="1828800" algn="ctr" rtl="0" fontAlgn="base">
              <a:spcBef>
                <a:spcPct val="0"/>
              </a:spcBef>
              <a:spcAft>
                <a:spcPct val="0"/>
              </a:spcAft>
              <a:defRPr sz="3600">
                <a:solidFill>
                  <a:schemeClr val="tx2"/>
                </a:solidFill>
                <a:latin typeface="Arial" pitchFamily="34" charset="0"/>
              </a:defRPr>
            </a:lvl9pPr>
          </a:lstStyle>
          <a:p>
            <a:pPr algn="l" eaLnBrk="1" hangingPunct="1">
              <a:defRPr/>
            </a:pPr>
            <a:r>
              <a:rPr lang="ru-RU" altLang="ru-RU" sz="2000" kern="0" dirty="0"/>
              <a:t>Современная карта Галактики</a:t>
            </a:r>
          </a:p>
        </p:txBody>
      </p:sp>
    </p:spTree>
    <p:extLst>
      <p:ext uri="{BB962C8B-B14F-4D97-AF65-F5344CB8AC3E}">
        <p14:creationId xmlns:p14="http://schemas.microsoft.com/office/powerpoint/2010/main" val="79628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Толстый диск</a:t>
            </a: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1104" y="1340768"/>
            <a:ext cx="3937850"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6876256" y="4077072"/>
            <a:ext cx="1814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dirty="0" err="1"/>
              <a:t>Fuhrmann</a:t>
            </a:r>
            <a:r>
              <a:rPr lang="en-US" altLang="ru-RU" sz="1800" dirty="0"/>
              <a:t> (2008)</a:t>
            </a:r>
            <a:endParaRPr lang="ru-RU" altLang="ru-RU" sz="1800" dirty="0"/>
          </a:p>
        </p:txBody>
      </p:sp>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13" y="1340768"/>
            <a:ext cx="4943591" cy="3944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99278" y="2420888"/>
            <a:ext cx="2271135" cy="369332"/>
          </a:xfrm>
          <a:prstGeom prst="rect">
            <a:avLst/>
          </a:prstGeom>
          <a:noFill/>
        </p:spPr>
        <p:txBody>
          <a:bodyPr wrap="none" rtlCol="0">
            <a:spAutoFit/>
          </a:bodyPr>
          <a:lstStyle/>
          <a:p>
            <a:r>
              <a:rPr lang="en-US" dirty="0"/>
              <a:t>Gilmore &amp; Reid (</a:t>
            </a:r>
            <a:r>
              <a:rPr lang="ru-RU" dirty="0"/>
              <a:t>1983</a:t>
            </a:r>
            <a:r>
              <a:rPr lang="en-US" dirty="0"/>
              <a:t>)</a:t>
            </a:r>
            <a:endParaRPr lang="ru-RU" dirty="0"/>
          </a:p>
        </p:txBody>
      </p:sp>
      <p:sp>
        <p:nvSpPr>
          <p:cNvPr id="3" name="TextBox 2"/>
          <p:cNvSpPr txBox="1"/>
          <p:nvPr/>
        </p:nvSpPr>
        <p:spPr>
          <a:xfrm>
            <a:off x="1187624" y="2348880"/>
            <a:ext cx="816249" cy="369332"/>
          </a:xfrm>
          <a:prstGeom prst="rect">
            <a:avLst/>
          </a:prstGeom>
          <a:noFill/>
        </p:spPr>
        <p:txBody>
          <a:bodyPr wrap="none" rtlCol="0">
            <a:spAutoFit/>
          </a:bodyPr>
          <a:lstStyle/>
          <a:p>
            <a:r>
              <a:rPr lang="en-US" dirty="0"/>
              <a:t>300 </a:t>
            </a:r>
            <a:r>
              <a:rPr lang="ru-RU" dirty="0" err="1"/>
              <a:t>пк</a:t>
            </a:r>
            <a:endParaRPr lang="ru-RU" dirty="0"/>
          </a:p>
        </p:txBody>
      </p:sp>
      <p:sp>
        <p:nvSpPr>
          <p:cNvPr id="9" name="TextBox 8"/>
          <p:cNvSpPr txBox="1"/>
          <p:nvPr/>
        </p:nvSpPr>
        <p:spPr>
          <a:xfrm>
            <a:off x="3395711" y="3563724"/>
            <a:ext cx="933269" cy="369332"/>
          </a:xfrm>
          <a:prstGeom prst="rect">
            <a:avLst/>
          </a:prstGeom>
          <a:noFill/>
        </p:spPr>
        <p:txBody>
          <a:bodyPr wrap="none" rtlCol="0">
            <a:spAutoFit/>
          </a:bodyPr>
          <a:lstStyle/>
          <a:p>
            <a:r>
              <a:rPr lang="ru-RU" dirty="0"/>
              <a:t>1</a:t>
            </a:r>
            <a:r>
              <a:rPr lang="en-US" dirty="0"/>
              <a:t>3</a:t>
            </a:r>
            <a:r>
              <a:rPr lang="ru-RU" dirty="0"/>
              <a:t>5</a:t>
            </a:r>
            <a:r>
              <a:rPr lang="en-US" dirty="0"/>
              <a:t>0 </a:t>
            </a:r>
            <a:r>
              <a:rPr lang="ru-RU" dirty="0" err="1"/>
              <a:t>пк</a:t>
            </a:r>
            <a:endParaRPr lang="ru-RU" dirty="0"/>
          </a:p>
        </p:txBody>
      </p:sp>
    </p:spTree>
    <p:extLst>
      <p:ext uri="{BB962C8B-B14F-4D97-AF65-F5344CB8AC3E}">
        <p14:creationId xmlns:p14="http://schemas.microsoft.com/office/powerpoint/2010/main" val="4025062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457200" y="115888"/>
            <a:ext cx="8229600" cy="779462"/>
          </a:xfrm>
        </p:spPr>
        <p:txBody>
          <a:bodyPr/>
          <a:lstStyle/>
          <a:p>
            <a:r>
              <a:rPr lang="ru-RU" altLang="ru-RU" dirty="0" err="1"/>
              <a:t>Балджи</a:t>
            </a:r>
            <a:r>
              <a:rPr lang="ru-RU" altLang="ru-RU" dirty="0"/>
              <a:t> и </a:t>
            </a:r>
            <a:r>
              <a:rPr lang="ru-RU" altLang="ru-RU" dirty="0" err="1"/>
              <a:t>псевдобалджи</a:t>
            </a:r>
            <a:endParaRPr lang="ru-RU" altLang="ru-RU" dirty="0"/>
          </a:p>
        </p:txBody>
      </p:sp>
      <p:sp>
        <p:nvSpPr>
          <p:cNvPr id="31747" name="Объект 2"/>
          <p:cNvSpPr>
            <a:spLocks noGrp="1"/>
          </p:cNvSpPr>
          <p:nvPr>
            <p:ph idx="1"/>
          </p:nvPr>
        </p:nvSpPr>
        <p:spPr>
          <a:xfrm>
            <a:off x="468313" y="1196975"/>
            <a:ext cx="8229600" cy="2551113"/>
          </a:xfrm>
        </p:spPr>
        <p:txBody>
          <a:bodyPr>
            <a:normAutofit fontScale="92500" lnSpcReduction="10000"/>
          </a:bodyPr>
          <a:lstStyle/>
          <a:p>
            <a:r>
              <a:rPr lang="ru-RU" altLang="ru-RU" dirty="0"/>
              <a:t>Умеренно низкая металличность</a:t>
            </a:r>
          </a:p>
          <a:p>
            <a:r>
              <a:rPr lang="ru-RU" altLang="ru-RU" dirty="0"/>
              <a:t>Повышенное содержание </a:t>
            </a:r>
            <a:r>
              <a:rPr lang="en-US" altLang="ru-RU" dirty="0">
                <a:latin typeface="Symbol" panose="05050102010706020507" pitchFamily="18" charset="2"/>
              </a:rPr>
              <a:t>a</a:t>
            </a:r>
            <a:r>
              <a:rPr lang="en-US" altLang="ru-RU" dirty="0"/>
              <a:t>-</a:t>
            </a:r>
            <a:r>
              <a:rPr lang="ru-RU" altLang="ru-RU" dirty="0"/>
              <a:t>элементов по отношению к железу</a:t>
            </a:r>
          </a:p>
          <a:p>
            <a:r>
              <a:rPr lang="ru-RU" altLang="ru-RU" dirty="0"/>
              <a:t>Вращение</a:t>
            </a:r>
          </a:p>
          <a:p>
            <a:r>
              <a:rPr lang="ru-RU" altLang="ru-RU" dirty="0"/>
              <a:t>Возраст</a:t>
            </a:r>
          </a:p>
        </p:txBody>
      </p:sp>
      <p:pic>
        <p:nvPicPr>
          <p:cNvPr id="317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581128"/>
            <a:ext cx="33242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upload.wikimedia.org/wikipedia/commons/thumb/6/63/Messier_81_HST.jpg/1280px-Messier_81_H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2996952"/>
            <a:ext cx="5400600" cy="361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841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normAutofit fontScale="90000"/>
          </a:bodyPr>
          <a:lstStyle/>
          <a:p>
            <a:r>
              <a:rPr lang="ru-RU" altLang="ru-RU"/>
              <a:t>Население </a:t>
            </a:r>
            <a:r>
              <a:rPr lang="en-US" altLang="ru-RU"/>
              <a:t>II: </a:t>
            </a:r>
            <a:r>
              <a:rPr lang="ru-RU" altLang="ru-RU"/>
              <a:t>шаровые звёздные скопления и звёздные потоки</a:t>
            </a:r>
          </a:p>
        </p:txBody>
      </p:sp>
      <p:sp>
        <p:nvSpPr>
          <p:cNvPr id="33795" name="Объект 2"/>
          <p:cNvSpPr>
            <a:spLocks noGrp="1"/>
          </p:cNvSpPr>
          <p:nvPr>
            <p:ph idx="1"/>
          </p:nvPr>
        </p:nvSpPr>
        <p:spPr>
          <a:xfrm>
            <a:off x="179388" y="1628775"/>
            <a:ext cx="7775575" cy="4032250"/>
          </a:xfrm>
        </p:spPr>
        <p:txBody>
          <a:bodyPr/>
          <a:lstStyle/>
          <a:p>
            <a:r>
              <a:rPr lang="ru-RU" altLang="ru-RU" dirty="0"/>
              <a:t>Низкая </a:t>
            </a:r>
            <a:r>
              <a:rPr lang="ru-RU" altLang="ru-RU" dirty="0" err="1"/>
              <a:t>металличность</a:t>
            </a:r>
            <a:endParaRPr lang="ru-RU" altLang="ru-RU" dirty="0"/>
          </a:p>
          <a:p>
            <a:r>
              <a:rPr lang="ru-RU" altLang="ru-RU" dirty="0"/>
              <a:t>Повышенное содержание </a:t>
            </a:r>
            <a:r>
              <a:rPr lang="en-US" altLang="ru-RU" dirty="0">
                <a:latin typeface="Symbol" panose="05050102010706020507" pitchFamily="18" charset="2"/>
              </a:rPr>
              <a:t>a</a:t>
            </a:r>
            <a:r>
              <a:rPr lang="en-US" altLang="ru-RU" dirty="0"/>
              <a:t>-</a:t>
            </a:r>
            <a:r>
              <a:rPr lang="ru-RU" altLang="ru-RU" dirty="0"/>
              <a:t>элементов по отношению к железу</a:t>
            </a:r>
          </a:p>
          <a:p>
            <a:r>
              <a:rPr lang="ru-RU" altLang="ru-RU" dirty="0"/>
              <a:t>Большой возраст</a:t>
            </a:r>
          </a:p>
          <a:p>
            <a:r>
              <a:rPr lang="ru-RU" altLang="ru-RU" dirty="0"/>
              <a:t>Хаотичность движения</a:t>
            </a:r>
          </a:p>
          <a:p>
            <a:r>
              <a:rPr lang="ru-RU" altLang="ru-RU" dirty="0"/>
              <a:t>Неравномерность распре-</a:t>
            </a:r>
            <a:br>
              <a:rPr lang="ru-RU" altLang="ru-RU" dirty="0"/>
            </a:br>
            <a:r>
              <a:rPr lang="ru-RU" altLang="ru-RU" dirty="0"/>
              <a:t>деления (звёздные потоки)?</a:t>
            </a:r>
          </a:p>
        </p:txBody>
      </p:sp>
      <p:pic>
        <p:nvPicPr>
          <p:cNvPr id="33796"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8925" y="3716338"/>
            <a:ext cx="3667125"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839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3"/>
          <p:cNvSpPr>
            <a:spLocks noGrp="1"/>
          </p:cNvSpPr>
          <p:nvPr>
            <p:ph type="title"/>
          </p:nvPr>
        </p:nvSpPr>
        <p:spPr/>
        <p:txBody>
          <a:bodyPr/>
          <a:lstStyle/>
          <a:p>
            <a:r>
              <a:rPr lang="ru-RU" altLang="ru-RU"/>
              <a:t>Звёздные потоки </a:t>
            </a:r>
            <a:r>
              <a:rPr lang="en-US" altLang="ru-RU"/>
              <a:t>SDSS</a:t>
            </a:r>
            <a:endParaRPr lang="ru-RU" altLang="ru-RU"/>
          </a:p>
        </p:txBody>
      </p:sp>
      <p:pic>
        <p:nvPicPr>
          <p:cNvPr id="358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3025" y="1412875"/>
            <a:ext cx="6378575"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9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Омега Центавра</a:t>
            </a:r>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127" y="1700808"/>
            <a:ext cx="4829175"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131840" y="5301208"/>
            <a:ext cx="1996444" cy="369332"/>
          </a:xfrm>
          <a:prstGeom prst="rect">
            <a:avLst/>
          </a:prstGeom>
        </p:spPr>
        <p:txBody>
          <a:bodyPr wrap="none">
            <a:spAutoFit/>
          </a:bodyPr>
          <a:lstStyle/>
          <a:p>
            <a:r>
              <a:rPr lang="en-GB" dirty="0"/>
              <a:t>Bellini et al. (2010)</a:t>
            </a:r>
            <a:endParaRPr lang="ru-RU" dirty="0"/>
          </a:p>
        </p:txBody>
      </p:sp>
    </p:spTree>
    <p:extLst>
      <p:ext uri="{BB962C8B-B14F-4D97-AF65-F5344CB8AC3E}">
        <p14:creationId xmlns:p14="http://schemas.microsoft.com/office/powerpoint/2010/main" val="3235026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a:xfrm>
            <a:off x="0" y="142875"/>
            <a:ext cx="9144000" cy="654050"/>
          </a:xfrm>
        </p:spPr>
        <p:txBody>
          <a:bodyPr>
            <a:normAutofit fontScale="90000"/>
          </a:bodyPr>
          <a:lstStyle/>
          <a:p>
            <a:r>
              <a:rPr lang="ru-RU" altLang="ru-RU"/>
              <a:t>Галактика и место Солнца в ней</a:t>
            </a:r>
          </a:p>
        </p:txBody>
      </p:sp>
      <p:sp>
        <p:nvSpPr>
          <p:cNvPr id="25603" name="Содержимое 5"/>
          <p:cNvSpPr>
            <a:spLocks noGrp="1"/>
          </p:cNvSpPr>
          <p:nvPr>
            <p:ph idx="1"/>
          </p:nvPr>
        </p:nvSpPr>
        <p:spPr>
          <a:xfrm>
            <a:off x="250825" y="836613"/>
            <a:ext cx="4900613" cy="3868737"/>
          </a:xfrm>
        </p:spPr>
        <p:txBody>
          <a:bodyPr/>
          <a:lstStyle/>
          <a:p>
            <a:r>
              <a:rPr lang="ru-RU" altLang="ru-RU" sz="1600" b="1" i="1" dirty="0"/>
              <a:t>Тонкий диск </a:t>
            </a:r>
            <a:r>
              <a:rPr lang="ru-RU" altLang="ru-RU" sz="1600" dirty="0"/>
              <a:t>— шкала высот порядка</a:t>
            </a:r>
            <a:br>
              <a:rPr lang="ru-RU" altLang="ru-RU" sz="1600" dirty="0"/>
            </a:br>
            <a:r>
              <a:rPr lang="ru-RU" altLang="ru-RU" sz="1600" dirty="0"/>
              <a:t>100–700 </a:t>
            </a:r>
            <a:r>
              <a:rPr lang="ru-RU" altLang="ru-RU" sz="1600" dirty="0" err="1"/>
              <a:t>пс</a:t>
            </a:r>
            <a:r>
              <a:rPr lang="ru-RU" altLang="ru-RU" sz="1600" dirty="0"/>
              <a:t>, примерно 10</a:t>
            </a:r>
            <a:r>
              <a:rPr lang="ru-RU" altLang="ru-RU" sz="1600" baseline="30000" dirty="0"/>
              <a:t>11</a:t>
            </a:r>
            <a:r>
              <a:rPr lang="ru-RU" altLang="ru-RU" sz="1600" dirty="0"/>
              <a:t> масс Солнца, радиус не менее 20 </a:t>
            </a:r>
            <a:r>
              <a:rPr lang="ru-RU" altLang="ru-RU" sz="1600" dirty="0" err="1"/>
              <a:t>кпс</a:t>
            </a:r>
            <a:endParaRPr lang="ru-RU" altLang="ru-RU" sz="1600" dirty="0"/>
          </a:p>
          <a:p>
            <a:r>
              <a:rPr lang="ru-RU" altLang="ru-RU" sz="1600" b="1" i="1" dirty="0">
                <a:solidFill>
                  <a:srgbClr val="FF0000"/>
                </a:solidFill>
              </a:rPr>
              <a:t>Солнце </a:t>
            </a:r>
            <a:r>
              <a:rPr lang="ru-RU" altLang="ru-RU" sz="1600" dirty="0">
                <a:solidFill>
                  <a:srgbClr val="FF0000"/>
                </a:solidFill>
              </a:rPr>
              <a:t>— звезда диска, 8 </a:t>
            </a:r>
            <a:r>
              <a:rPr lang="ru-RU" altLang="ru-RU" sz="1600" dirty="0" err="1">
                <a:solidFill>
                  <a:srgbClr val="FF0000"/>
                </a:solidFill>
              </a:rPr>
              <a:t>кпк</a:t>
            </a:r>
            <a:r>
              <a:rPr lang="ru-RU" altLang="ru-RU" sz="1600" dirty="0">
                <a:solidFill>
                  <a:srgbClr val="FF0000"/>
                </a:solidFill>
              </a:rPr>
              <a:t> от центра Галактики, 10–30 </a:t>
            </a:r>
            <a:r>
              <a:rPr lang="ru-RU" altLang="ru-RU" sz="1600" dirty="0" err="1">
                <a:solidFill>
                  <a:srgbClr val="FF0000"/>
                </a:solidFill>
              </a:rPr>
              <a:t>пк</a:t>
            </a:r>
            <a:r>
              <a:rPr lang="ru-RU" altLang="ru-RU" sz="1600" dirty="0">
                <a:solidFill>
                  <a:srgbClr val="FF0000"/>
                </a:solidFill>
              </a:rPr>
              <a:t> над плоскостью диска</a:t>
            </a:r>
          </a:p>
          <a:p>
            <a:r>
              <a:rPr lang="ru-RU" altLang="ru-RU" sz="1600" b="1" i="1" dirty="0" err="1"/>
              <a:t>Балдж</a:t>
            </a:r>
            <a:r>
              <a:rPr lang="ru-RU" altLang="ru-RU" sz="1600" b="1" i="1" dirty="0"/>
              <a:t> </a:t>
            </a:r>
            <a:r>
              <a:rPr lang="ru-RU" altLang="ru-RU" sz="1600" dirty="0"/>
              <a:t>— несколько </a:t>
            </a:r>
            <a:r>
              <a:rPr lang="ru-RU" altLang="ru-RU" sz="1600" dirty="0" err="1"/>
              <a:t>кпк</a:t>
            </a:r>
            <a:r>
              <a:rPr lang="ru-RU" altLang="ru-RU" sz="1600" dirty="0"/>
              <a:t>, примерно</a:t>
            </a:r>
            <a:br>
              <a:rPr lang="ru-RU" altLang="ru-RU" sz="1600" dirty="0"/>
            </a:br>
            <a:r>
              <a:rPr lang="ru-RU" altLang="ru-RU" sz="1600" dirty="0"/>
              <a:t>10</a:t>
            </a:r>
            <a:r>
              <a:rPr lang="ru-RU" altLang="ru-RU" sz="1600" baseline="30000" dirty="0"/>
              <a:t>10</a:t>
            </a:r>
            <a:r>
              <a:rPr lang="ru-RU" altLang="ru-RU" sz="1600" dirty="0"/>
              <a:t> масс Солнца, звезды различных спектральных классов и </a:t>
            </a:r>
            <a:r>
              <a:rPr lang="ru-RU" altLang="ru-RU" sz="1600" dirty="0" err="1"/>
              <a:t>металличностей</a:t>
            </a:r>
            <a:endParaRPr lang="ru-RU" altLang="ru-RU" sz="1600" dirty="0"/>
          </a:p>
          <a:p>
            <a:r>
              <a:rPr lang="ru-RU" altLang="ru-RU" sz="1600" b="1" i="1" dirty="0"/>
              <a:t>Толстый диск </a:t>
            </a:r>
            <a:r>
              <a:rPr lang="ru-RU" altLang="ru-RU" sz="1600" dirty="0"/>
              <a:t>— шкала высот порядка</a:t>
            </a:r>
            <a:br>
              <a:rPr lang="ru-RU" altLang="ru-RU" sz="1600" dirty="0"/>
            </a:br>
            <a:r>
              <a:rPr lang="ru-RU" altLang="ru-RU" sz="1600" dirty="0"/>
              <a:t>1–1.5 </a:t>
            </a:r>
            <a:r>
              <a:rPr lang="ru-RU" altLang="ru-RU" sz="1600" dirty="0" err="1"/>
              <a:t>кпк</a:t>
            </a:r>
            <a:r>
              <a:rPr lang="ru-RU" altLang="ru-RU" sz="1600" dirty="0"/>
              <a:t>, примерно 10</a:t>
            </a:r>
            <a:r>
              <a:rPr lang="ru-RU" altLang="ru-RU" sz="1600" baseline="30000" dirty="0"/>
              <a:t>10</a:t>
            </a:r>
            <a:r>
              <a:rPr lang="ru-RU" altLang="ru-RU" sz="1600" dirty="0"/>
              <a:t> масс Солнца</a:t>
            </a:r>
          </a:p>
          <a:p>
            <a:r>
              <a:rPr lang="ru-RU" altLang="ru-RU" sz="1600" b="1" i="1" dirty="0"/>
              <a:t>Гало</a:t>
            </a:r>
            <a:r>
              <a:rPr lang="ru-RU" altLang="ru-RU" sz="1600" dirty="0"/>
              <a:t> — сферическая подсистема, десятки </a:t>
            </a:r>
            <a:r>
              <a:rPr lang="ru-RU" altLang="ru-RU" sz="1600" dirty="0" err="1"/>
              <a:t>кпк</a:t>
            </a:r>
            <a:r>
              <a:rPr lang="ru-RU" altLang="ru-RU" sz="1600" dirty="0"/>
              <a:t>, примерно 10</a:t>
            </a:r>
            <a:r>
              <a:rPr lang="ru-RU" altLang="ru-RU" sz="1600" baseline="30000" dirty="0"/>
              <a:t>9</a:t>
            </a:r>
            <a:r>
              <a:rPr lang="ru-RU" altLang="ru-RU" sz="1600" dirty="0"/>
              <a:t> масс Солнца, шаровые скопления, </a:t>
            </a:r>
            <a:r>
              <a:rPr lang="ru-RU" altLang="ru-RU" sz="1600" dirty="0" err="1"/>
              <a:t>малометалличные</a:t>
            </a:r>
            <a:r>
              <a:rPr lang="ru-RU" altLang="ru-RU" sz="1600" dirty="0"/>
              <a:t> звезды, в т. ч., экстремально низкой металличности</a:t>
            </a:r>
          </a:p>
        </p:txBody>
      </p:sp>
      <p:pic>
        <p:nvPicPr>
          <p:cNvPr id="25604" name="Picture 6" descr="http://cass.ucsd.edu/public/tutorial/images/m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0" y="1071563"/>
            <a:ext cx="3570288"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8888" y="4627563"/>
            <a:ext cx="3055937"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6429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2" cstate="print"/>
          <a:srcRect/>
          <a:stretch>
            <a:fillRect/>
          </a:stretch>
        </p:blipFill>
        <p:spPr bwMode="auto">
          <a:xfrm>
            <a:off x="1762100" y="1929086"/>
            <a:ext cx="6115050" cy="4391025"/>
          </a:xfrm>
          <a:prstGeom prst="rect">
            <a:avLst/>
          </a:prstGeom>
          <a:noFill/>
          <a:ln w="12700">
            <a:noFill/>
            <a:miter lim="800000"/>
            <a:headEnd/>
            <a:tailEnd/>
          </a:ln>
        </p:spPr>
      </p:pic>
      <p:pic>
        <p:nvPicPr>
          <p:cNvPr id="83975" name="Picture 7"/>
          <p:cNvPicPr>
            <a:picLocks noChangeAspect="1" noChangeArrowheads="1"/>
          </p:cNvPicPr>
          <p:nvPr/>
        </p:nvPicPr>
        <p:blipFill>
          <a:blip r:embed="rId3" cstate="print"/>
          <a:srcRect/>
          <a:stretch>
            <a:fillRect/>
          </a:stretch>
        </p:blipFill>
        <p:spPr bwMode="auto">
          <a:xfrm>
            <a:off x="1763688" y="2060848"/>
            <a:ext cx="6073775" cy="4119563"/>
          </a:xfrm>
          <a:prstGeom prst="rect">
            <a:avLst/>
          </a:prstGeom>
          <a:noFill/>
          <a:ln w="12700">
            <a:noFill/>
            <a:miter lim="800000"/>
            <a:headEnd/>
            <a:tailEnd/>
          </a:ln>
        </p:spPr>
      </p:pic>
      <p:sp>
        <p:nvSpPr>
          <p:cNvPr id="8" name="Заголовок 7"/>
          <p:cNvSpPr>
            <a:spLocks noGrp="1"/>
          </p:cNvSpPr>
          <p:nvPr>
            <p:ph type="title"/>
          </p:nvPr>
        </p:nvSpPr>
        <p:spPr>
          <a:xfrm>
            <a:off x="0" y="150813"/>
            <a:ext cx="9144000" cy="1143000"/>
          </a:xfrm>
        </p:spPr>
        <p:txBody>
          <a:bodyPr>
            <a:normAutofit fontScale="90000"/>
          </a:bodyPr>
          <a:lstStyle/>
          <a:p>
            <a:pPr>
              <a:defRPr/>
            </a:pPr>
            <a:r>
              <a:rPr lang="ru-RU" dirty="0"/>
              <a:t>Место рождения звёзд — молекулярные (</a:t>
            </a:r>
            <a:r>
              <a:rPr lang="ru-RU" dirty="0" err="1"/>
              <a:t>газо-пылевые</a:t>
            </a:r>
            <a:r>
              <a:rPr lang="ru-RU" dirty="0"/>
              <a:t>) облака</a:t>
            </a:r>
          </a:p>
        </p:txBody>
      </p:sp>
    </p:spTree>
    <p:extLst>
      <p:ext uri="{BB962C8B-B14F-4D97-AF65-F5344CB8AC3E}">
        <p14:creationId xmlns:p14="http://schemas.microsoft.com/office/powerpoint/2010/main" val="319966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975"/>
                                        </p:tgtEl>
                                        <p:attrNameLst>
                                          <p:attrName>style.visibility</p:attrName>
                                        </p:attrNameLst>
                                      </p:cBhvr>
                                      <p:to>
                                        <p:strVal val="visible"/>
                                      </p:to>
                                    </p:set>
                                    <p:animEffect transition="in" filter="fade">
                                      <p:cBhvr>
                                        <p:cTn id="7" dur="2000"/>
                                        <p:tgtEl>
                                          <p:spTgt spid="83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a:xfrm>
            <a:off x="428625" y="0"/>
            <a:ext cx="8229600" cy="654050"/>
          </a:xfrm>
        </p:spPr>
        <p:txBody>
          <a:bodyPr>
            <a:normAutofit fontScale="90000"/>
          </a:bodyPr>
          <a:lstStyle/>
          <a:p>
            <a:r>
              <a:rPr lang="ru-RU" altLang="ru-RU"/>
              <a:t>Движение Солнца в Галактике</a:t>
            </a:r>
          </a:p>
        </p:txBody>
      </p:sp>
      <p:sp>
        <p:nvSpPr>
          <p:cNvPr id="30723" name="Содержимое 7"/>
          <p:cNvSpPr>
            <a:spLocks noGrp="1"/>
          </p:cNvSpPr>
          <p:nvPr>
            <p:ph idx="1"/>
          </p:nvPr>
        </p:nvSpPr>
        <p:spPr>
          <a:xfrm>
            <a:off x="0" y="714375"/>
            <a:ext cx="9144000" cy="3786188"/>
          </a:xfrm>
        </p:spPr>
        <p:txBody>
          <a:bodyPr/>
          <a:lstStyle/>
          <a:p>
            <a:r>
              <a:rPr lang="ru-RU" altLang="ru-RU" sz="2800" dirty="0"/>
              <a:t>Вращение (движение относительно сферической составляющей): слегка вытянутая орбита, период около 200 млн. лет, скорость 250 км/с</a:t>
            </a:r>
          </a:p>
          <a:p>
            <a:r>
              <a:rPr lang="ru-RU" altLang="ru-RU" sz="2800" dirty="0"/>
              <a:t>Апекс: скорость около 20 км/с, направление — Геркулес</a:t>
            </a:r>
          </a:p>
          <a:p>
            <a:r>
              <a:rPr lang="ru-RU" altLang="ru-RU" sz="2800" dirty="0"/>
              <a:t>Движение относительно местной системы отсчёта: 13–15 км/с, направление — Змея</a:t>
            </a:r>
          </a:p>
          <a:p>
            <a:r>
              <a:rPr lang="ru-RU" altLang="ru-RU" sz="2800" dirty="0"/>
              <a:t>Колебание относительно плоскости диска, период несколько (десятков) миллионов лет, амплитуда 70 </a:t>
            </a:r>
            <a:r>
              <a:rPr lang="ru-RU" altLang="ru-RU" sz="2800" dirty="0" err="1"/>
              <a:t>пк</a:t>
            </a:r>
            <a:endParaRPr lang="ru-RU" altLang="ru-RU" sz="2800" dirty="0"/>
          </a:p>
        </p:txBody>
      </p:sp>
      <p:pic>
        <p:nvPicPr>
          <p:cNvPr id="30724" name="Picture 4" descr="http://upload.wikimedia.org/wikipedia/commons/thumb/b/b9/GalacticRotation2.svg/300px-GalacticRotation2.svg.png">
            <a:hlinkClick r:id="rId3" tooltip="Rotation curve of a typical spiral galaxy: predicted (A) and observed (B). Fig. 1"/>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313" y="4643438"/>
            <a:ext cx="28575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Прямая соединительная линия 4"/>
          <p:cNvCxnSpPr/>
          <p:nvPr/>
        </p:nvCxnSpPr>
        <p:spPr>
          <a:xfrm flipV="1">
            <a:off x="500063" y="4786313"/>
            <a:ext cx="2214562" cy="1571625"/>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30726" name="TextBox 9"/>
          <p:cNvSpPr txBox="1">
            <a:spLocks noChangeArrowheads="1"/>
          </p:cNvSpPr>
          <p:nvPr/>
        </p:nvSpPr>
        <p:spPr bwMode="auto">
          <a:xfrm>
            <a:off x="3000375" y="5929313"/>
            <a:ext cx="4214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solidFill>
                  <a:srgbClr val="00B050"/>
                </a:solidFill>
                <a:latin typeface="Arial" charset="0"/>
              </a:rPr>
              <a:t>Кеплеровская скорость</a:t>
            </a:r>
          </a:p>
        </p:txBody>
      </p:sp>
      <p:sp>
        <p:nvSpPr>
          <p:cNvPr id="30727" name="TextBox 10"/>
          <p:cNvSpPr txBox="1">
            <a:spLocks noChangeArrowheads="1"/>
          </p:cNvSpPr>
          <p:nvPr/>
        </p:nvSpPr>
        <p:spPr bwMode="auto">
          <a:xfrm>
            <a:off x="3000375" y="5072063"/>
            <a:ext cx="4214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solidFill>
                  <a:srgbClr val="00B050"/>
                </a:solidFill>
                <a:latin typeface="Arial" charset="0"/>
              </a:rPr>
              <a:t>Наблюдаемая скорость</a:t>
            </a:r>
          </a:p>
        </p:txBody>
      </p:sp>
      <p:sp>
        <p:nvSpPr>
          <p:cNvPr id="30728" name="TextBox 11"/>
          <p:cNvSpPr txBox="1">
            <a:spLocks noChangeArrowheads="1"/>
          </p:cNvSpPr>
          <p:nvPr/>
        </p:nvSpPr>
        <p:spPr bwMode="auto">
          <a:xfrm>
            <a:off x="2786063" y="4572000"/>
            <a:ext cx="5357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solidFill>
                  <a:srgbClr val="00B050"/>
                </a:solidFill>
                <a:latin typeface="Arial" charset="0"/>
              </a:rPr>
              <a:t>Скорость вращения спирального узора</a:t>
            </a:r>
          </a:p>
        </p:txBody>
      </p:sp>
      <p:cxnSp>
        <p:nvCxnSpPr>
          <p:cNvPr id="14" name="Прямая соединительная линия 13"/>
          <p:cNvCxnSpPr/>
          <p:nvPr/>
        </p:nvCxnSpPr>
        <p:spPr>
          <a:xfrm>
            <a:off x="0" y="4572000"/>
            <a:ext cx="9144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Соединительная линия уступом 16"/>
          <p:cNvCxnSpPr/>
          <p:nvPr/>
        </p:nvCxnSpPr>
        <p:spPr>
          <a:xfrm flipV="1">
            <a:off x="2143125" y="5500688"/>
            <a:ext cx="4714875" cy="142875"/>
          </a:xfrm>
          <a:prstGeom prst="bentConnector3">
            <a:avLst>
              <a:gd name="adj1" fmla="val 50000"/>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rot="5400000">
            <a:off x="1356519" y="5644357"/>
            <a:ext cx="1571625" cy="158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0732" name="TextBox 25"/>
          <p:cNvSpPr txBox="1">
            <a:spLocks noChangeArrowheads="1"/>
          </p:cNvSpPr>
          <p:nvPr/>
        </p:nvSpPr>
        <p:spPr bwMode="auto">
          <a:xfrm>
            <a:off x="6929438" y="5214938"/>
            <a:ext cx="193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b="1" i="1">
                <a:solidFill>
                  <a:schemeClr val="tx2"/>
                </a:solidFill>
                <a:latin typeface="Arial" charset="0"/>
              </a:rPr>
              <a:t>Коротация</a:t>
            </a:r>
          </a:p>
        </p:txBody>
      </p:sp>
      <p:pic>
        <p:nvPicPr>
          <p:cNvPr id="3073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5125" y="5643563"/>
            <a:ext cx="2312988"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2965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468313" y="115888"/>
            <a:ext cx="8229600" cy="720725"/>
          </a:xfrm>
        </p:spPr>
        <p:txBody>
          <a:bodyPr>
            <a:normAutofit fontScale="90000"/>
          </a:bodyPr>
          <a:lstStyle/>
          <a:p>
            <a:r>
              <a:rPr lang="ru-RU" altLang="ru-RU"/>
              <a:t>Околоядерная область</a:t>
            </a:r>
          </a:p>
        </p:txBody>
      </p:sp>
      <p:pic>
        <p:nvPicPr>
          <p:cNvPr id="32771"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33375" y="2708275"/>
            <a:ext cx="4040188"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2013" y="1095375"/>
            <a:ext cx="4351337"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113" y="809625"/>
            <a:ext cx="24003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2998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p:cNvSpPr>
            <a:spLocks noGrp="1"/>
          </p:cNvSpPr>
          <p:nvPr>
            <p:ph type="title"/>
          </p:nvPr>
        </p:nvSpPr>
        <p:spPr/>
        <p:txBody>
          <a:bodyPr>
            <a:normAutofit fontScale="90000"/>
          </a:bodyPr>
          <a:lstStyle/>
          <a:p>
            <a:r>
              <a:rPr lang="ru-RU" altLang="ru-RU"/>
              <a:t>Кривая вращения и тёмное вещество</a:t>
            </a:r>
          </a:p>
        </p:txBody>
      </p:sp>
      <p:pic>
        <p:nvPicPr>
          <p:cNvPr id="36867" name="Объект 1"/>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331913" y="1844675"/>
            <a:ext cx="6434137" cy="4525963"/>
          </a:xfrm>
        </p:spPr>
      </p:pic>
      <p:sp>
        <p:nvSpPr>
          <p:cNvPr id="36868" name="TextBox 2"/>
          <p:cNvSpPr txBox="1">
            <a:spLocks noChangeArrowheads="1"/>
          </p:cNvSpPr>
          <p:nvPr/>
        </p:nvSpPr>
        <p:spPr bwMode="auto">
          <a:xfrm>
            <a:off x="2555875" y="5229225"/>
            <a:ext cx="171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a:t>Xue et al. (2008)</a:t>
            </a:r>
            <a:endParaRPr lang="ru-RU" altLang="ru-RU" sz="1800"/>
          </a:p>
        </p:txBody>
      </p:sp>
    </p:spTree>
    <p:extLst>
      <p:ext uri="{BB962C8B-B14F-4D97-AF65-F5344CB8AC3E}">
        <p14:creationId xmlns:p14="http://schemas.microsoft.com/office/powerpoint/2010/main" val="1390248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60648"/>
            <a:ext cx="7772400" cy="864096"/>
          </a:xfrm>
        </p:spPr>
        <p:txBody>
          <a:bodyPr/>
          <a:lstStyle/>
          <a:p>
            <a:r>
              <a:rPr lang="ru-RU" dirty="0"/>
              <a:t>Кривая вращения Галактики</a:t>
            </a:r>
          </a:p>
        </p:txBody>
      </p:sp>
      <p:pic>
        <p:nvPicPr>
          <p:cNvPr id="1136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268760"/>
            <a:ext cx="6013345" cy="5126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268760"/>
            <a:ext cx="2645038"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TextBox 3"/>
              <p:cNvSpPr txBox="1"/>
              <p:nvPr/>
            </p:nvSpPr>
            <p:spPr>
              <a:xfrm>
                <a:off x="6493922" y="3562323"/>
                <a:ext cx="2551661" cy="18142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i="1" smtClean="0">
                          <a:latin typeface="Cambria Math"/>
                          <a:ea typeface="Cambria Math"/>
                        </a:rPr>
                        <m:t>𝜔</m:t>
                      </m:r>
                      <m:r>
                        <a:rPr lang="ru-RU" b="0" i="1" smtClean="0">
                          <a:latin typeface="Cambria Math"/>
                          <a:ea typeface="Cambria Math"/>
                        </a:rPr>
                        <m:t>=</m:t>
                      </m:r>
                      <m:f>
                        <m:fPr>
                          <m:ctrlPr>
                            <a:rPr lang="ru-RU" b="0" i="1" smtClean="0">
                              <a:latin typeface="Cambria Math" panose="02040503050406030204" pitchFamily="18" charset="0"/>
                              <a:ea typeface="Cambria Math"/>
                            </a:rPr>
                          </m:ctrlPr>
                        </m:fPr>
                        <m:num>
                          <m:r>
                            <a:rPr lang="en-US" b="0" i="1" smtClean="0">
                              <a:latin typeface="Cambria Math"/>
                              <a:ea typeface="Cambria Math"/>
                            </a:rPr>
                            <m:t>𝑣</m:t>
                          </m:r>
                        </m:num>
                        <m:den>
                          <m:r>
                            <a:rPr lang="en-US" b="0" i="1" smtClean="0">
                              <a:latin typeface="Cambria Math"/>
                              <a:ea typeface="Cambria Math"/>
                            </a:rPr>
                            <m:t>𝑟</m:t>
                          </m:r>
                        </m:den>
                      </m:f>
                      <m:r>
                        <a:rPr lang="ru-RU" b="0" i="1" smtClean="0">
                          <a:latin typeface="Cambria Math"/>
                          <a:ea typeface="Cambria Math"/>
                        </a:rPr>
                        <m:t>⟹</m:t>
                      </m:r>
                      <m:r>
                        <a:rPr lang="en-US" b="0" i="1" smtClean="0">
                          <a:latin typeface="Cambria Math"/>
                          <a:ea typeface="Cambria Math"/>
                        </a:rPr>
                        <m:t>𝑣</m:t>
                      </m:r>
                      <m:r>
                        <a:rPr lang="en-US" b="0" i="1" smtClean="0">
                          <a:latin typeface="Cambria Math"/>
                          <a:ea typeface="Cambria Math"/>
                        </a:rPr>
                        <m:t>=</m:t>
                      </m:r>
                      <m:r>
                        <a:rPr lang="en-US" b="0" i="1" smtClean="0">
                          <a:latin typeface="Cambria Math"/>
                          <a:ea typeface="Cambria Math"/>
                        </a:rPr>
                        <m:t>𝜔</m:t>
                      </m:r>
                      <m:r>
                        <a:rPr lang="en-US" b="0" i="1" smtClean="0">
                          <a:latin typeface="Cambria Math"/>
                          <a:ea typeface="Cambria Math"/>
                        </a:rPr>
                        <m:t>𝑟</m:t>
                      </m:r>
                    </m:oMath>
                  </m:oMathPara>
                </a14:m>
                <a:endParaRPr lang="en-US" b="0" dirty="0">
                  <a:ea typeface="Cambria Math"/>
                </a:endParaRPr>
              </a:p>
              <a:p>
                <a:pPr/>
                <a14:m>
                  <m:oMathPara xmlns:m="http://schemas.openxmlformats.org/officeDocument/2006/math">
                    <m:oMathParaPr>
                      <m:jc m:val="centerGroup"/>
                    </m:oMathParaPr>
                    <m:oMath xmlns:m="http://schemas.openxmlformats.org/officeDocument/2006/math">
                      <m:r>
                        <a:rPr lang="en-US" b="0" i="1" smtClean="0">
                          <a:latin typeface="Cambria Math"/>
                        </a:rPr>
                        <m:t>𝑣</m:t>
                      </m:r>
                      <m:r>
                        <a:rPr lang="en-US" b="0" i="1" smtClean="0">
                          <a:latin typeface="Cambria Math"/>
                        </a:rPr>
                        <m:t>=</m:t>
                      </m:r>
                      <m:rad>
                        <m:radPr>
                          <m:degHide m:val="on"/>
                          <m:ctrlPr>
                            <a:rPr lang="en-US" b="0" i="1" smtClean="0">
                              <a:latin typeface="Cambria Math" panose="02040503050406030204" pitchFamily="18" charset="0"/>
                            </a:rPr>
                          </m:ctrlPr>
                        </m:radPr>
                        <m:deg/>
                        <m:e>
                          <m:r>
                            <a:rPr lang="en-US" b="0" i="1" smtClean="0">
                              <a:latin typeface="Cambria Math"/>
                            </a:rPr>
                            <m:t>𝐺</m:t>
                          </m:r>
                          <m:f>
                            <m:fPr>
                              <m:ctrlPr>
                                <a:rPr lang="en-US" b="0" i="1" smtClean="0">
                                  <a:latin typeface="Cambria Math" panose="02040503050406030204" pitchFamily="18" charset="0"/>
                                </a:rPr>
                              </m:ctrlPr>
                            </m:fPr>
                            <m:num>
                              <m:r>
                                <a:rPr lang="en-US" b="0" i="1" smtClean="0">
                                  <a:latin typeface="Cambria Math"/>
                                </a:rPr>
                                <m:t>𝑀</m:t>
                              </m:r>
                            </m:num>
                            <m:den>
                              <m:r>
                                <a:rPr lang="en-US" b="0" i="1" smtClean="0">
                                  <a:latin typeface="Cambria Math"/>
                                </a:rPr>
                                <m:t>𝑟</m:t>
                              </m:r>
                            </m:den>
                          </m:f>
                        </m:e>
                      </m:rad>
                    </m:oMath>
                  </m:oMathPara>
                </a14:m>
                <a:endParaRPr lang="ru-RU" dirty="0"/>
              </a:p>
            </p:txBody>
          </p:sp>
        </mc:Choice>
        <mc:Fallback xmlns="">
          <p:sp>
            <p:nvSpPr>
              <p:cNvPr id="4" name="TextBox 3"/>
              <p:cNvSpPr txBox="1">
                <a:spLocks noRot="1" noChangeAspect="1" noMove="1" noResize="1" noEditPoints="1" noAdjustHandles="1" noChangeArrowheads="1" noChangeShapeType="1" noTextEdit="1"/>
              </p:cNvSpPr>
              <p:nvPr/>
            </p:nvSpPr>
            <p:spPr>
              <a:xfrm>
                <a:off x="6493922" y="3562323"/>
                <a:ext cx="2551661" cy="1814279"/>
              </a:xfrm>
              <a:prstGeom prst="rect">
                <a:avLst/>
              </a:prstGeom>
              <a:blipFill rotWithShape="1">
                <a:blip r:embed="rId4" cstate="print"/>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10967087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468313" y="0"/>
            <a:ext cx="8229600" cy="777875"/>
          </a:xfrm>
        </p:spPr>
        <p:txBody>
          <a:bodyPr/>
          <a:lstStyle/>
          <a:p>
            <a:r>
              <a:rPr lang="ru-RU" altLang="ru-RU"/>
              <a:t>Химический состав</a:t>
            </a:r>
          </a:p>
        </p:txBody>
      </p:sp>
      <p:sp>
        <p:nvSpPr>
          <p:cNvPr id="3075" name="Содержимое 2"/>
          <p:cNvSpPr>
            <a:spLocks noGrp="1"/>
          </p:cNvSpPr>
          <p:nvPr>
            <p:ph idx="1"/>
          </p:nvPr>
        </p:nvSpPr>
        <p:spPr>
          <a:xfrm>
            <a:off x="468313" y="765175"/>
            <a:ext cx="8229600" cy="5400675"/>
          </a:xfrm>
        </p:spPr>
        <p:txBody>
          <a:bodyPr/>
          <a:lstStyle/>
          <a:p>
            <a:r>
              <a:rPr lang="ru-RU" altLang="ru-RU"/>
              <a:t>Характеристики:</a:t>
            </a:r>
          </a:p>
          <a:p>
            <a:pPr lvl="1"/>
            <a:r>
              <a:rPr lang="ru-RU" altLang="ru-RU"/>
              <a:t>Радиальный градиент</a:t>
            </a:r>
          </a:p>
          <a:p>
            <a:pPr lvl="1"/>
            <a:r>
              <a:rPr lang="ru-RU" altLang="ru-RU"/>
              <a:t>Вертикальный градиент</a:t>
            </a:r>
          </a:p>
          <a:p>
            <a:pPr lvl="1"/>
            <a:r>
              <a:rPr lang="ru-RU" altLang="ru-RU"/>
              <a:t>Соотношение «возраст-металличность»</a:t>
            </a:r>
          </a:p>
          <a:p>
            <a:pPr lvl="1"/>
            <a:r>
              <a:rPr lang="ru-RU" altLang="ru-RU"/>
              <a:t>Соотношение «</a:t>
            </a:r>
            <a:r>
              <a:rPr lang="en-US" altLang="ru-RU"/>
              <a:t>[</a:t>
            </a:r>
            <a:r>
              <a:rPr lang="en-US" altLang="ru-RU">
                <a:latin typeface="Symbol" pitchFamily="18" charset="2"/>
              </a:rPr>
              <a:t>a</a:t>
            </a:r>
            <a:r>
              <a:rPr lang="en-US" altLang="ru-RU"/>
              <a:t>/Fe]</a:t>
            </a:r>
            <a:r>
              <a:rPr lang="ru-RU" altLang="ru-RU"/>
              <a:t>-возраст»</a:t>
            </a:r>
          </a:p>
          <a:p>
            <a:r>
              <a:rPr lang="ru-RU" altLang="ru-RU"/>
              <a:t>Проблемы:</a:t>
            </a:r>
          </a:p>
          <a:p>
            <a:pPr lvl="1"/>
            <a:r>
              <a:rPr lang="ru-RU" altLang="ru-RU"/>
              <a:t>Звёзды экстремально низкой металличности</a:t>
            </a:r>
          </a:p>
          <a:p>
            <a:pPr lvl="1"/>
            <a:r>
              <a:rPr lang="ru-RU" altLang="ru-RU"/>
              <a:t>Химически пекулярные звёзды (поверхностный состав)</a:t>
            </a:r>
          </a:p>
          <a:p>
            <a:pPr lvl="1"/>
            <a:r>
              <a:rPr lang="ru-RU" altLang="ru-RU"/>
              <a:t>Сверхметалличные звёзды</a:t>
            </a:r>
          </a:p>
        </p:txBody>
      </p:sp>
    </p:spTree>
    <p:extLst>
      <p:ext uri="{BB962C8B-B14F-4D97-AF65-F5344CB8AC3E}">
        <p14:creationId xmlns:p14="http://schemas.microsoft.com/office/powerpoint/2010/main" val="18094545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468313" y="115888"/>
            <a:ext cx="8229600" cy="922337"/>
          </a:xfrm>
        </p:spPr>
        <p:txBody>
          <a:bodyPr/>
          <a:lstStyle/>
          <a:p>
            <a:r>
              <a:rPr lang="ru-RU" altLang="ru-RU"/>
              <a:t>Камертон Хаббла</a:t>
            </a:r>
          </a:p>
        </p:txBody>
      </p:sp>
      <p:sp>
        <p:nvSpPr>
          <p:cNvPr id="32771" name="Содержимое 2"/>
          <p:cNvSpPr>
            <a:spLocks noGrp="1"/>
          </p:cNvSpPr>
          <p:nvPr>
            <p:ph idx="1"/>
          </p:nvPr>
        </p:nvSpPr>
        <p:spPr>
          <a:xfrm>
            <a:off x="395288" y="981075"/>
            <a:ext cx="8229600" cy="1871663"/>
          </a:xfrm>
        </p:spPr>
        <p:txBody>
          <a:bodyPr/>
          <a:lstStyle/>
          <a:p>
            <a:r>
              <a:rPr lang="ru-RU" altLang="ru-RU"/>
              <a:t>Эллиптические</a:t>
            </a:r>
          </a:p>
          <a:p>
            <a:r>
              <a:rPr lang="ru-RU" altLang="ru-RU"/>
              <a:t>Спиральные (с перемычкой и без)</a:t>
            </a:r>
          </a:p>
          <a:p>
            <a:r>
              <a:rPr lang="ru-RU" altLang="ru-RU"/>
              <a:t>Неправильные (иррегулярные)</a:t>
            </a:r>
          </a:p>
        </p:txBody>
      </p:sp>
      <p:pic>
        <p:nvPicPr>
          <p:cNvPr id="32772" name="Picture 4"/>
          <p:cNvPicPr>
            <a:picLocks noChangeAspect="1" noChangeArrowheads="1"/>
          </p:cNvPicPr>
          <p:nvPr/>
        </p:nvPicPr>
        <p:blipFill>
          <a:blip r:embed="rId2" cstate="print"/>
          <a:srcRect/>
          <a:stretch>
            <a:fillRect/>
          </a:stretch>
        </p:blipFill>
        <p:spPr bwMode="auto">
          <a:xfrm>
            <a:off x="2411413" y="3284538"/>
            <a:ext cx="4043362" cy="3332162"/>
          </a:xfrm>
          <a:prstGeom prst="rect">
            <a:avLst/>
          </a:prstGeom>
          <a:noFill/>
          <a:ln w="9525">
            <a:noFill/>
            <a:miter lim="800000"/>
            <a:headEnd/>
            <a:tailEnd/>
          </a:ln>
        </p:spPr>
      </p:pic>
    </p:spTree>
    <p:extLst>
      <p:ext uri="{BB962C8B-B14F-4D97-AF65-F5344CB8AC3E}">
        <p14:creationId xmlns:p14="http://schemas.microsoft.com/office/powerpoint/2010/main" val="1340697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619250" y="1412875"/>
            <a:ext cx="5616575" cy="5056188"/>
          </a:xfrm>
          <a:prstGeom prst="rect">
            <a:avLst/>
          </a:prstGeom>
          <a:noFill/>
          <a:ln w="9525">
            <a:noFill/>
            <a:miter lim="800000"/>
            <a:headEnd/>
            <a:tailEnd/>
          </a:ln>
        </p:spPr>
      </p:pic>
      <p:sp>
        <p:nvSpPr>
          <p:cNvPr id="33795" name="Заголовок 3"/>
          <p:cNvSpPr>
            <a:spLocks noGrp="1"/>
          </p:cNvSpPr>
          <p:nvPr>
            <p:ph type="title"/>
          </p:nvPr>
        </p:nvSpPr>
        <p:spPr/>
        <p:txBody>
          <a:bodyPr/>
          <a:lstStyle/>
          <a:p>
            <a:r>
              <a:rPr lang="en-US" altLang="ru-RU"/>
              <a:t>NGC 1132</a:t>
            </a:r>
            <a:endParaRPr lang="ru-RU" altLang="ru-RU"/>
          </a:p>
        </p:txBody>
      </p:sp>
    </p:spTree>
    <p:extLst>
      <p:ext uri="{BB962C8B-B14F-4D97-AF65-F5344CB8AC3E}">
        <p14:creationId xmlns:p14="http://schemas.microsoft.com/office/powerpoint/2010/main" val="31621878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p:cNvSpPr>
            <a:spLocks noGrp="1"/>
          </p:cNvSpPr>
          <p:nvPr>
            <p:ph type="title"/>
          </p:nvPr>
        </p:nvSpPr>
        <p:spPr>
          <a:xfrm>
            <a:off x="457200" y="188913"/>
            <a:ext cx="8229600" cy="777875"/>
          </a:xfrm>
        </p:spPr>
        <p:txBody>
          <a:bodyPr/>
          <a:lstStyle/>
          <a:p>
            <a:r>
              <a:rPr lang="ru-RU" altLang="ru-RU"/>
              <a:t>Спиральные галактики</a:t>
            </a:r>
          </a:p>
        </p:txBody>
      </p:sp>
      <p:pic>
        <p:nvPicPr>
          <p:cNvPr id="34819" name="Picture 3"/>
          <p:cNvPicPr>
            <a:picLocks noChangeAspect="1" noChangeArrowheads="1"/>
          </p:cNvPicPr>
          <p:nvPr/>
        </p:nvPicPr>
        <p:blipFill>
          <a:blip r:embed="rId2" cstate="print"/>
          <a:srcRect/>
          <a:stretch>
            <a:fillRect/>
          </a:stretch>
        </p:blipFill>
        <p:spPr bwMode="auto">
          <a:xfrm>
            <a:off x="1081088" y="1052513"/>
            <a:ext cx="6981825" cy="2857500"/>
          </a:xfrm>
          <a:prstGeom prst="rect">
            <a:avLst/>
          </a:prstGeom>
          <a:noFill/>
          <a:ln w="9525">
            <a:noFill/>
            <a:miter lim="800000"/>
            <a:headEnd/>
            <a:tailEnd/>
          </a:ln>
        </p:spPr>
      </p:pic>
      <p:pic>
        <p:nvPicPr>
          <p:cNvPr id="34820" name="Picture 4"/>
          <p:cNvPicPr>
            <a:picLocks noChangeAspect="1" noChangeArrowheads="1"/>
          </p:cNvPicPr>
          <p:nvPr/>
        </p:nvPicPr>
        <p:blipFill>
          <a:blip r:embed="rId3" cstate="print"/>
          <a:srcRect/>
          <a:stretch>
            <a:fillRect/>
          </a:stretch>
        </p:blipFill>
        <p:spPr bwMode="auto">
          <a:xfrm>
            <a:off x="3203575" y="3930650"/>
            <a:ext cx="3421063" cy="2774950"/>
          </a:xfrm>
          <a:prstGeom prst="rect">
            <a:avLst/>
          </a:prstGeom>
          <a:noFill/>
          <a:ln w="9525">
            <a:noFill/>
            <a:miter lim="800000"/>
            <a:headEnd/>
            <a:tailEnd/>
          </a:ln>
        </p:spPr>
      </p:pic>
    </p:spTree>
    <p:extLst>
      <p:ext uri="{BB962C8B-B14F-4D97-AF65-F5344CB8AC3E}">
        <p14:creationId xmlns:p14="http://schemas.microsoft.com/office/powerpoint/2010/main" val="9178641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1"/>
          <p:cNvSpPr>
            <a:spLocks noGrp="1"/>
          </p:cNvSpPr>
          <p:nvPr>
            <p:ph type="title"/>
          </p:nvPr>
        </p:nvSpPr>
        <p:spPr>
          <a:xfrm>
            <a:off x="457200" y="260350"/>
            <a:ext cx="8229600" cy="993775"/>
          </a:xfrm>
        </p:spPr>
        <p:txBody>
          <a:bodyPr/>
          <a:lstStyle/>
          <a:p>
            <a:r>
              <a:rPr lang="ru-RU" altLang="ru-RU" sz="3200"/>
              <a:t>Неправильные (иррегулярные) галактики</a:t>
            </a:r>
          </a:p>
        </p:txBody>
      </p:sp>
      <p:pic>
        <p:nvPicPr>
          <p:cNvPr id="35843" name="Рисунок 2"/>
          <p:cNvPicPr>
            <a:picLocks noChangeAspect="1"/>
          </p:cNvPicPr>
          <p:nvPr/>
        </p:nvPicPr>
        <p:blipFill>
          <a:blip r:embed="rId2" cstate="print"/>
          <a:srcRect/>
          <a:stretch>
            <a:fillRect/>
          </a:stretch>
        </p:blipFill>
        <p:spPr bwMode="auto">
          <a:xfrm>
            <a:off x="395288" y="1628775"/>
            <a:ext cx="4562475" cy="4581525"/>
          </a:xfrm>
          <a:prstGeom prst="rect">
            <a:avLst/>
          </a:prstGeom>
          <a:noFill/>
          <a:ln w="9525">
            <a:noFill/>
            <a:miter lim="800000"/>
            <a:headEnd/>
            <a:tailEnd/>
          </a:ln>
        </p:spPr>
      </p:pic>
      <p:pic>
        <p:nvPicPr>
          <p:cNvPr id="35844" name="Рисунок 3"/>
          <p:cNvPicPr>
            <a:picLocks noChangeAspect="1"/>
          </p:cNvPicPr>
          <p:nvPr/>
        </p:nvPicPr>
        <p:blipFill>
          <a:blip r:embed="rId3" cstate="print"/>
          <a:srcRect l="8922" t="9760" r="9737" b="16151"/>
          <a:stretch>
            <a:fillRect/>
          </a:stretch>
        </p:blipFill>
        <p:spPr bwMode="auto">
          <a:xfrm>
            <a:off x="5364163" y="1268413"/>
            <a:ext cx="3522662" cy="5081587"/>
          </a:xfrm>
          <a:prstGeom prst="rect">
            <a:avLst/>
          </a:prstGeom>
          <a:noFill/>
          <a:ln w="9525">
            <a:noFill/>
            <a:miter lim="800000"/>
            <a:headEnd/>
            <a:tailEnd/>
          </a:ln>
        </p:spPr>
      </p:pic>
    </p:spTree>
    <p:extLst>
      <p:ext uri="{BB962C8B-B14F-4D97-AF65-F5344CB8AC3E}">
        <p14:creationId xmlns:p14="http://schemas.microsoft.com/office/powerpoint/2010/main" val="34239263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892175" y="1557338"/>
            <a:ext cx="7500938" cy="3816350"/>
          </a:xfrm>
          <a:prstGeom prst="rect">
            <a:avLst/>
          </a:prstGeom>
          <a:noFill/>
          <a:ln w="9525">
            <a:noFill/>
            <a:miter lim="800000"/>
            <a:headEnd/>
            <a:tailEnd/>
          </a:ln>
        </p:spPr>
      </p:pic>
    </p:spTree>
    <p:extLst>
      <p:ext uri="{BB962C8B-B14F-4D97-AF65-F5344CB8AC3E}">
        <p14:creationId xmlns:p14="http://schemas.microsoft.com/office/powerpoint/2010/main" val="3245837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55576" y="188640"/>
            <a:ext cx="7772400" cy="1143000"/>
          </a:xfrm>
        </p:spPr>
        <p:txBody>
          <a:bodyPr>
            <a:normAutofit fontScale="90000"/>
          </a:bodyPr>
          <a:lstStyle/>
          <a:p>
            <a:r>
              <a:rPr lang="ru-RU" dirty="0"/>
              <a:t>«Стандартная» модель звездообразования</a:t>
            </a:r>
          </a:p>
        </p:txBody>
      </p:sp>
      <p:sp>
        <p:nvSpPr>
          <p:cNvPr id="22531" name="Rectangle 4"/>
          <p:cNvSpPr>
            <a:spLocks noGrp="1" noChangeArrowheads="1"/>
          </p:cNvSpPr>
          <p:nvPr>
            <p:ph type="body" idx="1"/>
          </p:nvPr>
        </p:nvSpPr>
        <p:spPr>
          <a:xfrm>
            <a:off x="1189038" y="1625600"/>
            <a:ext cx="7032625" cy="4335463"/>
          </a:xfrm>
        </p:spPr>
        <p:txBody>
          <a:bodyPr>
            <a:normAutofit/>
          </a:bodyPr>
          <a:lstStyle/>
          <a:p>
            <a:pPr>
              <a:lnSpc>
                <a:spcPct val="90000"/>
              </a:lnSpc>
            </a:pPr>
            <a:r>
              <a:rPr lang="ru-RU" sz="2000" dirty="0"/>
              <a:t>Молекулярные облака гравитационно неустойчивы</a:t>
            </a:r>
          </a:p>
          <a:p>
            <a:pPr>
              <a:lnSpc>
                <a:spcPct val="90000"/>
              </a:lnSpc>
            </a:pPr>
            <a:r>
              <a:rPr lang="ru-RU" sz="2000" dirty="0"/>
              <a:t>Скорость звездообразования в Галактике должна быть существенно выше наблюдаемой,</a:t>
            </a:r>
          </a:p>
          <a:p>
            <a:pPr algn="ctr">
              <a:lnSpc>
                <a:spcPct val="90000"/>
              </a:lnSpc>
              <a:buFontTx/>
              <a:buNone/>
            </a:pPr>
            <a:r>
              <a:rPr lang="ru-RU" sz="2000" dirty="0"/>
              <a:t>НО</a:t>
            </a:r>
          </a:p>
          <a:p>
            <a:pPr>
              <a:lnSpc>
                <a:spcPct val="90000"/>
              </a:lnSpc>
            </a:pPr>
            <a:r>
              <a:rPr lang="ru-RU" sz="2000" dirty="0"/>
              <a:t>Скорость звездообразования в Галактике невелика</a:t>
            </a:r>
          </a:p>
          <a:p>
            <a:pPr>
              <a:lnSpc>
                <a:spcPct val="90000"/>
              </a:lnSpc>
            </a:pPr>
            <a:r>
              <a:rPr lang="ru-RU" sz="2000" dirty="0"/>
              <a:t>Молекулярные облака — долгоживущие объекты</a:t>
            </a:r>
            <a:endParaRPr lang="en-US" sz="2000" dirty="0"/>
          </a:p>
          <a:p>
            <a:pPr>
              <a:lnSpc>
                <a:spcPct val="90000"/>
              </a:lnSpc>
            </a:pPr>
            <a:r>
              <a:rPr lang="ru-RU" sz="2000" dirty="0"/>
              <a:t>Эффективность звездообразования не превышает нескольких процентов</a:t>
            </a:r>
          </a:p>
          <a:p>
            <a:pPr algn="ctr">
              <a:lnSpc>
                <a:spcPct val="90000"/>
              </a:lnSpc>
              <a:buFontTx/>
              <a:buNone/>
            </a:pPr>
            <a:r>
              <a:rPr lang="ru-RU" sz="2000" dirty="0"/>
              <a:t>ЗНАЧИТ</a:t>
            </a:r>
          </a:p>
          <a:p>
            <a:pPr>
              <a:lnSpc>
                <a:spcPct val="90000"/>
              </a:lnSpc>
            </a:pPr>
            <a:r>
              <a:rPr lang="ru-RU" sz="2000" dirty="0"/>
              <a:t>Имеется фактор, удерживающий облака от сжатия — магнитное поле</a:t>
            </a:r>
          </a:p>
          <a:p>
            <a:pPr>
              <a:lnSpc>
                <a:spcPct val="90000"/>
              </a:lnSpc>
            </a:pPr>
            <a:r>
              <a:rPr lang="ru-RU" sz="2000" dirty="0"/>
              <a:t>Поддержка магнитного поля медленно теряется и приводит к медленному образованию звёзд</a:t>
            </a:r>
            <a:endParaRPr lang="en-US" sz="2000" dirty="0"/>
          </a:p>
        </p:txBody>
      </p:sp>
    </p:spTree>
    <p:extLst>
      <p:ext uri="{BB962C8B-B14F-4D97-AF65-F5344CB8AC3E}">
        <p14:creationId xmlns:p14="http://schemas.microsoft.com/office/powerpoint/2010/main" val="11597633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1646238" y="1233488"/>
            <a:ext cx="5851525" cy="4389437"/>
          </a:xfrm>
          <a:prstGeom prst="rect">
            <a:avLst/>
          </a:prstGeom>
          <a:noFill/>
          <a:ln w="9525">
            <a:noFill/>
            <a:miter lim="800000"/>
            <a:headEnd/>
            <a:tailEnd/>
          </a:ln>
        </p:spPr>
      </p:pic>
    </p:spTree>
    <p:extLst>
      <p:ext uri="{BB962C8B-B14F-4D97-AF65-F5344CB8AC3E}">
        <p14:creationId xmlns:p14="http://schemas.microsoft.com/office/powerpoint/2010/main" val="2052711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277813" y="549275"/>
            <a:ext cx="8542337" cy="5543550"/>
          </a:xfrm>
          <a:prstGeom prst="rect">
            <a:avLst/>
          </a:prstGeom>
          <a:noFill/>
          <a:ln w="9525">
            <a:noFill/>
            <a:miter lim="800000"/>
            <a:headEnd/>
            <a:tailEnd/>
          </a:ln>
        </p:spPr>
      </p:pic>
    </p:spTree>
    <p:extLst>
      <p:ext uri="{BB962C8B-B14F-4D97-AF65-F5344CB8AC3E}">
        <p14:creationId xmlns:p14="http://schemas.microsoft.com/office/powerpoint/2010/main" val="40757311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2032000" y="736600"/>
            <a:ext cx="5080000" cy="5384800"/>
          </a:xfrm>
          <a:prstGeom prst="rect">
            <a:avLst/>
          </a:prstGeom>
          <a:noFill/>
          <a:ln w="9525">
            <a:noFill/>
            <a:miter lim="800000"/>
            <a:headEnd/>
            <a:tailEnd/>
          </a:ln>
        </p:spPr>
      </p:pic>
    </p:spTree>
    <p:extLst>
      <p:ext uri="{BB962C8B-B14F-4D97-AF65-F5344CB8AC3E}">
        <p14:creationId xmlns:p14="http://schemas.microsoft.com/office/powerpoint/2010/main" val="24545233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p:txBody>
          <a:bodyPr>
            <a:normAutofit fontScale="90000"/>
          </a:bodyPr>
          <a:lstStyle/>
          <a:p>
            <a:r>
              <a:rPr lang="ru-RU" altLang="ru-RU"/>
              <a:t>Переход от спиральных к эллиптическим</a:t>
            </a:r>
          </a:p>
        </p:txBody>
      </p:sp>
      <p:pic>
        <p:nvPicPr>
          <p:cNvPr id="40963" name="Picture 2"/>
          <p:cNvPicPr>
            <a:picLocks noChangeAspect="1" noChangeArrowheads="1"/>
          </p:cNvPicPr>
          <p:nvPr/>
        </p:nvPicPr>
        <p:blipFill>
          <a:blip r:embed="rId2" cstate="print"/>
          <a:srcRect b="6003"/>
          <a:stretch>
            <a:fillRect/>
          </a:stretch>
        </p:blipFill>
        <p:spPr bwMode="auto">
          <a:xfrm>
            <a:off x="1547813" y="1700213"/>
            <a:ext cx="6042025" cy="4545012"/>
          </a:xfrm>
          <a:prstGeom prst="rect">
            <a:avLst/>
          </a:prstGeom>
          <a:noFill/>
          <a:ln w="9525">
            <a:noFill/>
            <a:miter lim="800000"/>
            <a:headEnd/>
            <a:tailEnd/>
          </a:ln>
        </p:spPr>
      </p:pic>
    </p:spTree>
    <p:extLst>
      <p:ext uri="{BB962C8B-B14F-4D97-AF65-F5344CB8AC3E}">
        <p14:creationId xmlns:p14="http://schemas.microsoft.com/office/powerpoint/2010/main" val="188912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3"/>
          <p:cNvSpPr>
            <a:spLocks noGrp="1"/>
          </p:cNvSpPr>
          <p:nvPr>
            <p:ph type="title"/>
          </p:nvPr>
        </p:nvSpPr>
        <p:spPr>
          <a:xfrm>
            <a:off x="457200" y="71438"/>
            <a:ext cx="8229600" cy="582612"/>
          </a:xfrm>
        </p:spPr>
        <p:txBody>
          <a:bodyPr>
            <a:normAutofit fontScale="90000"/>
          </a:bodyPr>
          <a:lstStyle/>
          <a:p>
            <a:r>
              <a:rPr lang="ru-RU" altLang="ru-RU"/>
              <a:t>Вокруг Галактики</a:t>
            </a:r>
          </a:p>
        </p:txBody>
      </p:sp>
      <p:pic>
        <p:nvPicPr>
          <p:cNvPr id="41987" name="Picture 7"/>
          <p:cNvPicPr>
            <a:picLocks noChangeAspect="1" noChangeArrowheads="1"/>
          </p:cNvPicPr>
          <p:nvPr/>
        </p:nvPicPr>
        <p:blipFill>
          <a:blip r:embed="rId3" cstate="print"/>
          <a:srcRect/>
          <a:stretch>
            <a:fillRect/>
          </a:stretch>
        </p:blipFill>
        <p:spPr bwMode="auto">
          <a:xfrm>
            <a:off x="666750" y="803275"/>
            <a:ext cx="7977188" cy="5983288"/>
          </a:xfrm>
          <a:prstGeom prst="rect">
            <a:avLst/>
          </a:prstGeom>
          <a:noFill/>
          <a:ln w="9525">
            <a:noFill/>
            <a:miter lim="800000"/>
            <a:headEnd/>
            <a:tailEnd/>
          </a:ln>
        </p:spPr>
      </p:pic>
    </p:spTree>
    <p:extLst>
      <p:ext uri="{BB962C8B-B14F-4D97-AF65-F5344CB8AC3E}">
        <p14:creationId xmlns:p14="http://schemas.microsoft.com/office/powerpoint/2010/main" val="21117876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3"/>
          <p:cNvSpPr>
            <a:spLocks noGrp="1"/>
          </p:cNvSpPr>
          <p:nvPr>
            <p:ph type="title"/>
          </p:nvPr>
        </p:nvSpPr>
        <p:spPr>
          <a:xfrm>
            <a:off x="468313" y="188913"/>
            <a:ext cx="8229600" cy="1209675"/>
          </a:xfrm>
        </p:spPr>
        <p:txBody>
          <a:bodyPr/>
          <a:lstStyle/>
          <a:p>
            <a:r>
              <a:rPr lang="ru-RU" altLang="ru-RU"/>
              <a:t>Магеллановы Облака</a:t>
            </a:r>
          </a:p>
        </p:txBody>
      </p:sp>
      <p:pic>
        <p:nvPicPr>
          <p:cNvPr id="44035" name="Рисунок 1"/>
          <p:cNvPicPr>
            <a:picLocks noChangeAspect="1"/>
          </p:cNvPicPr>
          <p:nvPr/>
        </p:nvPicPr>
        <p:blipFill>
          <a:blip r:embed="rId2" cstate="print"/>
          <a:srcRect t="9573"/>
          <a:stretch>
            <a:fillRect/>
          </a:stretch>
        </p:blipFill>
        <p:spPr bwMode="auto">
          <a:xfrm>
            <a:off x="626060" y="1124744"/>
            <a:ext cx="7762364" cy="5616624"/>
          </a:xfrm>
          <a:prstGeom prst="rect">
            <a:avLst/>
          </a:prstGeom>
          <a:noFill/>
          <a:ln w="9525">
            <a:noFill/>
            <a:miter lim="800000"/>
            <a:headEnd/>
            <a:tailEnd/>
          </a:ln>
        </p:spPr>
      </p:pic>
    </p:spTree>
    <p:extLst>
      <p:ext uri="{BB962C8B-B14F-4D97-AF65-F5344CB8AC3E}">
        <p14:creationId xmlns:p14="http://schemas.microsoft.com/office/powerpoint/2010/main" val="22563099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1"/>
          <p:cNvSpPr>
            <a:spLocks noGrp="1"/>
          </p:cNvSpPr>
          <p:nvPr>
            <p:ph type="title"/>
          </p:nvPr>
        </p:nvSpPr>
        <p:spPr>
          <a:xfrm>
            <a:off x="468313" y="115888"/>
            <a:ext cx="8229600" cy="635000"/>
          </a:xfrm>
        </p:spPr>
        <p:txBody>
          <a:bodyPr>
            <a:normAutofit fontScale="90000"/>
          </a:bodyPr>
          <a:lstStyle/>
          <a:p>
            <a:r>
              <a:rPr lang="ru-RU" altLang="ru-RU"/>
              <a:t>Тарантул</a:t>
            </a:r>
          </a:p>
        </p:txBody>
      </p:sp>
      <p:pic>
        <p:nvPicPr>
          <p:cNvPr id="45059" name="Рисунок 2"/>
          <p:cNvPicPr>
            <a:picLocks noChangeAspect="1"/>
          </p:cNvPicPr>
          <p:nvPr/>
        </p:nvPicPr>
        <p:blipFill>
          <a:blip r:embed="rId2" cstate="print"/>
          <a:srcRect/>
          <a:stretch>
            <a:fillRect/>
          </a:stretch>
        </p:blipFill>
        <p:spPr bwMode="auto">
          <a:xfrm>
            <a:off x="971550" y="836613"/>
            <a:ext cx="7272338" cy="5819775"/>
          </a:xfrm>
          <a:prstGeom prst="rect">
            <a:avLst/>
          </a:prstGeom>
          <a:noFill/>
          <a:ln w="9525">
            <a:noFill/>
            <a:miter lim="800000"/>
            <a:headEnd/>
            <a:tailEnd/>
          </a:ln>
        </p:spPr>
      </p:pic>
      <p:pic>
        <p:nvPicPr>
          <p:cNvPr id="76802" name="Picture 2"/>
          <p:cNvPicPr>
            <a:picLocks noChangeAspect="1" noChangeArrowheads="1"/>
          </p:cNvPicPr>
          <p:nvPr/>
        </p:nvPicPr>
        <p:blipFill>
          <a:blip r:embed="rId3" cstate="print"/>
          <a:srcRect/>
          <a:stretch>
            <a:fillRect/>
          </a:stretch>
        </p:blipFill>
        <p:spPr bwMode="auto">
          <a:xfrm>
            <a:off x="1741488" y="873125"/>
            <a:ext cx="5591175" cy="5715000"/>
          </a:xfrm>
          <a:prstGeom prst="rect">
            <a:avLst/>
          </a:prstGeom>
          <a:noFill/>
          <a:ln w="9525">
            <a:noFill/>
            <a:miter lim="800000"/>
            <a:headEnd/>
            <a:tailEnd/>
          </a:ln>
        </p:spPr>
      </p:pic>
    </p:spTree>
    <p:extLst>
      <p:ext uri="{BB962C8B-B14F-4D97-AF65-F5344CB8AC3E}">
        <p14:creationId xmlns:p14="http://schemas.microsoft.com/office/powerpoint/2010/main" val="2615182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p:cNvSpPr>
            <a:spLocks noGrp="1"/>
          </p:cNvSpPr>
          <p:nvPr>
            <p:ph type="title"/>
          </p:nvPr>
        </p:nvSpPr>
        <p:spPr/>
        <p:txBody>
          <a:bodyPr>
            <a:normAutofit fontScale="90000"/>
          </a:bodyPr>
          <a:lstStyle/>
          <a:p>
            <a:r>
              <a:rPr lang="ru-RU" altLang="ru-RU"/>
              <a:t>Молодые шаровые скопления в БМО</a:t>
            </a:r>
          </a:p>
        </p:txBody>
      </p:sp>
      <p:pic>
        <p:nvPicPr>
          <p:cNvPr id="47107" name="Picture 2"/>
          <p:cNvPicPr>
            <a:picLocks noChangeAspect="1" noChangeArrowheads="1"/>
          </p:cNvPicPr>
          <p:nvPr/>
        </p:nvPicPr>
        <p:blipFill>
          <a:blip r:embed="rId2" cstate="print"/>
          <a:srcRect/>
          <a:stretch>
            <a:fillRect/>
          </a:stretch>
        </p:blipFill>
        <p:spPr bwMode="auto">
          <a:xfrm>
            <a:off x="1331913" y="1585913"/>
            <a:ext cx="6356350" cy="4854575"/>
          </a:xfrm>
          <a:prstGeom prst="rect">
            <a:avLst/>
          </a:prstGeom>
          <a:noFill/>
          <a:ln w="9525">
            <a:noFill/>
            <a:miter lim="800000"/>
            <a:headEnd/>
            <a:tailEnd/>
          </a:ln>
        </p:spPr>
      </p:pic>
    </p:spTree>
    <p:extLst>
      <p:ext uri="{BB962C8B-B14F-4D97-AF65-F5344CB8AC3E}">
        <p14:creationId xmlns:p14="http://schemas.microsoft.com/office/powerpoint/2010/main" val="35032974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p:txBody>
          <a:bodyPr/>
          <a:lstStyle/>
          <a:p>
            <a:r>
              <a:rPr lang="ru-RU" altLang="ru-RU"/>
              <a:t>Сверхновая 1987</a:t>
            </a:r>
            <a:r>
              <a:rPr lang="en-US" altLang="ru-RU"/>
              <a:t>A</a:t>
            </a:r>
            <a:endParaRPr lang="ru-RU" altLang="ru-RU"/>
          </a:p>
        </p:txBody>
      </p:sp>
      <p:pic>
        <p:nvPicPr>
          <p:cNvPr id="48131" name="Picture 3"/>
          <p:cNvPicPr>
            <a:picLocks noChangeAspect="1" noChangeArrowheads="1"/>
          </p:cNvPicPr>
          <p:nvPr/>
        </p:nvPicPr>
        <p:blipFill>
          <a:blip r:embed="rId2" cstate="print"/>
          <a:srcRect/>
          <a:stretch>
            <a:fillRect/>
          </a:stretch>
        </p:blipFill>
        <p:spPr bwMode="auto">
          <a:xfrm>
            <a:off x="763588" y="1538288"/>
            <a:ext cx="7535862" cy="4986337"/>
          </a:xfrm>
          <a:prstGeom prst="rect">
            <a:avLst/>
          </a:prstGeom>
          <a:noFill/>
          <a:ln w="9525">
            <a:noFill/>
            <a:miter lim="800000"/>
            <a:headEnd/>
            <a:tailEnd/>
          </a:ln>
        </p:spPr>
      </p:pic>
    </p:spTree>
    <p:extLst>
      <p:ext uri="{BB962C8B-B14F-4D97-AF65-F5344CB8AC3E}">
        <p14:creationId xmlns:p14="http://schemas.microsoft.com/office/powerpoint/2010/main" val="19136737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Заголовок 1"/>
          <p:cNvSpPr>
            <a:spLocks noGrp="1"/>
          </p:cNvSpPr>
          <p:nvPr>
            <p:ph type="title"/>
          </p:nvPr>
        </p:nvSpPr>
        <p:spPr>
          <a:xfrm>
            <a:off x="179388" y="274638"/>
            <a:ext cx="8713787" cy="1143000"/>
          </a:xfrm>
        </p:spPr>
        <p:txBody>
          <a:bodyPr/>
          <a:lstStyle/>
          <a:p>
            <a:r>
              <a:rPr lang="ru-RU" altLang="ru-RU"/>
              <a:t>Разрушение карликовых галактик</a:t>
            </a:r>
          </a:p>
        </p:txBody>
      </p:sp>
      <p:pic>
        <p:nvPicPr>
          <p:cNvPr id="49155" name="Рисунок 2"/>
          <p:cNvPicPr>
            <a:picLocks noChangeAspect="1"/>
          </p:cNvPicPr>
          <p:nvPr/>
        </p:nvPicPr>
        <p:blipFill>
          <a:blip r:embed="rId2" cstate="print"/>
          <a:srcRect l="5052" t="2020" r="4123" b="9355"/>
          <a:stretch>
            <a:fillRect/>
          </a:stretch>
        </p:blipFill>
        <p:spPr bwMode="auto">
          <a:xfrm>
            <a:off x="444500" y="1484313"/>
            <a:ext cx="8304213" cy="4157662"/>
          </a:xfrm>
          <a:prstGeom prst="rect">
            <a:avLst/>
          </a:prstGeom>
          <a:noFill/>
          <a:ln w="9525">
            <a:noFill/>
            <a:miter lim="800000"/>
            <a:headEnd/>
            <a:tailEnd/>
          </a:ln>
        </p:spPr>
      </p:pic>
      <p:sp>
        <p:nvSpPr>
          <p:cNvPr id="49156" name="TextBox 3"/>
          <p:cNvSpPr txBox="1">
            <a:spLocks noChangeArrowheads="1"/>
          </p:cNvSpPr>
          <p:nvPr/>
        </p:nvSpPr>
        <p:spPr bwMode="auto">
          <a:xfrm>
            <a:off x="684213" y="1700213"/>
            <a:ext cx="2171700" cy="369887"/>
          </a:xfrm>
          <a:prstGeom prst="rect">
            <a:avLst/>
          </a:prstGeom>
          <a:noFill/>
          <a:ln w="9525">
            <a:noFill/>
            <a:miter lim="800000"/>
            <a:headEnd/>
            <a:tailEnd/>
          </a:ln>
        </p:spPr>
        <p:txBody>
          <a:bodyPr wrap="none">
            <a:spAutoFit/>
          </a:bodyPr>
          <a:lstStyle/>
          <a:p>
            <a:r>
              <a:rPr lang="ru-RU" altLang="ru-RU">
                <a:solidFill>
                  <a:schemeClr val="bg1"/>
                </a:solidFill>
              </a:rPr>
              <a:t>Магелланов Поток</a:t>
            </a:r>
          </a:p>
        </p:txBody>
      </p:sp>
    </p:spTree>
    <p:extLst>
      <p:ext uri="{BB962C8B-B14F-4D97-AF65-F5344CB8AC3E}">
        <p14:creationId xmlns:p14="http://schemas.microsoft.com/office/powerpoint/2010/main" val="3377631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Гравотурбулентная</a:t>
            </a:r>
            <a:r>
              <a:rPr lang="ru-RU" dirty="0"/>
              <a:t> модель</a:t>
            </a:r>
          </a:p>
        </p:txBody>
      </p:sp>
      <p:sp>
        <p:nvSpPr>
          <p:cNvPr id="3" name="Содержимое 2"/>
          <p:cNvSpPr>
            <a:spLocks noGrp="1"/>
          </p:cNvSpPr>
          <p:nvPr>
            <p:ph idx="1"/>
          </p:nvPr>
        </p:nvSpPr>
        <p:spPr/>
        <p:txBody>
          <a:bodyPr/>
          <a:lstStyle/>
          <a:p>
            <a:r>
              <a:rPr lang="ru-RU" dirty="0"/>
              <a:t>Молекулярные облака — короткоживущие объекты</a:t>
            </a:r>
          </a:p>
          <a:p>
            <a:r>
              <a:rPr lang="ru-RU" dirty="0"/>
              <a:t>Звёзды образуются в местах схождения турбулентных течений</a:t>
            </a:r>
          </a:p>
          <a:p>
            <a:r>
              <a:rPr lang="ru-RU" dirty="0"/>
              <a:t>Роль магнитного поля либо пренебрежимо мала, либо не является решающей.</a:t>
            </a:r>
          </a:p>
        </p:txBody>
      </p:sp>
    </p:spTree>
    <p:extLst>
      <p:ext uri="{BB962C8B-B14F-4D97-AF65-F5344CB8AC3E}">
        <p14:creationId xmlns:p14="http://schemas.microsoft.com/office/powerpoint/2010/main" val="15446469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a:xfrm>
            <a:off x="457200" y="188913"/>
            <a:ext cx="8229600" cy="677862"/>
          </a:xfrm>
        </p:spPr>
        <p:txBody>
          <a:bodyPr>
            <a:normAutofit fontScale="90000"/>
          </a:bodyPr>
          <a:lstStyle/>
          <a:p>
            <a:r>
              <a:rPr lang="ru-RU" altLang="ru-RU"/>
              <a:t>Галактика в Стрельце</a:t>
            </a:r>
          </a:p>
        </p:txBody>
      </p:sp>
      <p:sp>
        <p:nvSpPr>
          <p:cNvPr id="50179" name="TextBox 2"/>
          <p:cNvSpPr txBox="1">
            <a:spLocks noChangeArrowheads="1"/>
          </p:cNvSpPr>
          <p:nvPr/>
        </p:nvSpPr>
        <p:spPr bwMode="auto">
          <a:xfrm>
            <a:off x="395288" y="6132513"/>
            <a:ext cx="4103687" cy="369887"/>
          </a:xfrm>
          <a:prstGeom prst="rect">
            <a:avLst/>
          </a:prstGeom>
          <a:noFill/>
          <a:ln w="9525">
            <a:noFill/>
            <a:miter lim="800000"/>
            <a:headEnd/>
            <a:tailEnd/>
          </a:ln>
        </p:spPr>
        <p:txBody>
          <a:bodyPr wrap="none">
            <a:spAutoFit/>
          </a:bodyPr>
          <a:lstStyle/>
          <a:p>
            <a:r>
              <a:rPr lang="ru-RU" altLang="ru-RU"/>
              <a:t>Солнце </a:t>
            </a:r>
            <a:r>
              <a:rPr lang="en-US" altLang="ru-RU"/>
              <a:t>— </a:t>
            </a:r>
            <a:r>
              <a:rPr lang="ru-RU" altLang="ru-RU"/>
              <a:t>из галактики в Стрельце?</a:t>
            </a:r>
          </a:p>
        </p:txBody>
      </p:sp>
      <p:pic>
        <p:nvPicPr>
          <p:cNvPr id="50180" name="Picture 4"/>
          <p:cNvPicPr>
            <a:picLocks noChangeAspect="1" noChangeArrowheads="1"/>
          </p:cNvPicPr>
          <p:nvPr/>
        </p:nvPicPr>
        <p:blipFill>
          <a:blip r:embed="rId2" cstate="print"/>
          <a:srcRect/>
          <a:stretch>
            <a:fillRect/>
          </a:stretch>
        </p:blipFill>
        <p:spPr bwMode="auto">
          <a:xfrm>
            <a:off x="1619250" y="909638"/>
            <a:ext cx="6283325" cy="5026025"/>
          </a:xfrm>
          <a:prstGeom prst="rect">
            <a:avLst/>
          </a:prstGeom>
          <a:noFill/>
          <a:ln w="9525">
            <a:noFill/>
            <a:miter lim="800000"/>
            <a:headEnd/>
            <a:tailEnd/>
          </a:ln>
        </p:spPr>
      </p:pic>
    </p:spTree>
    <p:extLst>
      <p:ext uri="{BB962C8B-B14F-4D97-AF65-F5344CB8AC3E}">
        <p14:creationId xmlns:p14="http://schemas.microsoft.com/office/powerpoint/2010/main" val="27446652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Заголовок 1"/>
          <p:cNvSpPr>
            <a:spLocks noGrp="1"/>
          </p:cNvSpPr>
          <p:nvPr>
            <p:ph type="title"/>
          </p:nvPr>
        </p:nvSpPr>
        <p:spPr>
          <a:xfrm>
            <a:off x="428625" y="0"/>
            <a:ext cx="8229600" cy="571500"/>
          </a:xfrm>
        </p:spPr>
        <p:txBody>
          <a:bodyPr>
            <a:normAutofit fontScale="90000"/>
          </a:bodyPr>
          <a:lstStyle/>
          <a:p>
            <a:r>
              <a:rPr lang="ru-RU" altLang="ru-RU"/>
              <a:t>Местная группа</a:t>
            </a:r>
          </a:p>
        </p:txBody>
      </p:sp>
      <p:pic>
        <p:nvPicPr>
          <p:cNvPr id="51203" name="Picture 2"/>
          <p:cNvPicPr>
            <a:picLocks noChangeAspect="1" noChangeArrowheads="1"/>
          </p:cNvPicPr>
          <p:nvPr/>
        </p:nvPicPr>
        <p:blipFill>
          <a:blip r:embed="rId3" cstate="print"/>
          <a:srcRect/>
          <a:stretch>
            <a:fillRect/>
          </a:stretch>
        </p:blipFill>
        <p:spPr bwMode="auto">
          <a:xfrm>
            <a:off x="500063" y="642938"/>
            <a:ext cx="8191500" cy="6143625"/>
          </a:xfrm>
          <a:prstGeom prst="rect">
            <a:avLst/>
          </a:prstGeom>
          <a:noFill/>
          <a:ln w="9525">
            <a:noFill/>
            <a:miter lim="800000"/>
            <a:headEnd/>
            <a:tailEnd/>
          </a:ln>
        </p:spPr>
      </p:pic>
    </p:spTree>
    <p:extLst>
      <p:ext uri="{BB962C8B-B14F-4D97-AF65-F5344CB8AC3E}">
        <p14:creationId xmlns:p14="http://schemas.microsoft.com/office/powerpoint/2010/main" val="29551584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250825" y="1412875"/>
            <a:ext cx="8642350" cy="4751388"/>
          </a:xfrm>
          <a:prstGeom prst="rect">
            <a:avLst/>
          </a:prstGeom>
          <a:noFill/>
          <a:ln w="9525">
            <a:noFill/>
            <a:miter lim="800000"/>
            <a:headEnd/>
            <a:tailEnd/>
          </a:ln>
        </p:spPr>
      </p:pic>
      <p:sp>
        <p:nvSpPr>
          <p:cNvPr id="52227" name="Заголовок 4"/>
          <p:cNvSpPr>
            <a:spLocks noGrp="1"/>
          </p:cNvSpPr>
          <p:nvPr>
            <p:ph type="title"/>
          </p:nvPr>
        </p:nvSpPr>
        <p:spPr/>
        <p:txBody>
          <a:bodyPr/>
          <a:lstStyle/>
          <a:p>
            <a:r>
              <a:rPr lang="ru-RU" altLang="ru-RU"/>
              <a:t>Туманность Андромеды</a:t>
            </a:r>
          </a:p>
        </p:txBody>
      </p:sp>
    </p:spTree>
    <p:extLst>
      <p:ext uri="{BB962C8B-B14F-4D97-AF65-F5344CB8AC3E}">
        <p14:creationId xmlns:p14="http://schemas.microsoft.com/office/powerpoint/2010/main" val="11852622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Заголовок 1"/>
          <p:cNvSpPr>
            <a:spLocks noGrp="1"/>
          </p:cNvSpPr>
          <p:nvPr>
            <p:ph type="title"/>
          </p:nvPr>
        </p:nvSpPr>
        <p:spPr>
          <a:xfrm>
            <a:off x="468313" y="260350"/>
            <a:ext cx="8229600" cy="635000"/>
          </a:xfrm>
        </p:spPr>
        <p:txBody>
          <a:bodyPr>
            <a:normAutofit fontScale="90000"/>
          </a:bodyPr>
          <a:lstStyle/>
          <a:p>
            <a:r>
              <a:rPr lang="ru-RU" sz="3600"/>
              <a:t>Туманность Андромеды и Млечный Путь</a:t>
            </a:r>
          </a:p>
        </p:txBody>
      </p:sp>
      <p:graphicFrame>
        <p:nvGraphicFramePr>
          <p:cNvPr id="4" name="Объект 3"/>
          <p:cNvGraphicFramePr>
            <a:graphicFrameLocks noGrp="1"/>
          </p:cNvGraphicFramePr>
          <p:nvPr>
            <p:ph idx="1"/>
          </p:nvPr>
        </p:nvGraphicFramePr>
        <p:xfrm>
          <a:off x="539750" y="981075"/>
          <a:ext cx="8229600" cy="48463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252000">
                <a:tc>
                  <a:txBody>
                    <a:bodyPr/>
                    <a:lstStyle/>
                    <a:p>
                      <a:r>
                        <a:rPr lang="ru-RU" sz="1200" dirty="0"/>
                        <a:t>Параметр</a:t>
                      </a:r>
                    </a:p>
                  </a:txBody>
                  <a:tcPr/>
                </a:tc>
                <a:tc>
                  <a:txBody>
                    <a:bodyPr/>
                    <a:lstStyle/>
                    <a:p>
                      <a:r>
                        <a:rPr lang="en-US" sz="1200" dirty="0"/>
                        <a:t>M31</a:t>
                      </a:r>
                      <a:endParaRPr lang="ru-RU" sz="1200" dirty="0"/>
                    </a:p>
                  </a:txBody>
                  <a:tcPr/>
                </a:tc>
                <a:tc>
                  <a:txBody>
                    <a:bodyPr/>
                    <a:lstStyle/>
                    <a:p>
                      <a:r>
                        <a:rPr lang="ru-RU" sz="1200" dirty="0"/>
                        <a:t>Млечный Путь</a:t>
                      </a:r>
                    </a:p>
                  </a:txBody>
                  <a:tcPr/>
                </a:tc>
                <a:extLst>
                  <a:ext uri="{0D108BD9-81ED-4DB2-BD59-A6C34878D82A}">
                    <a16:rowId xmlns:a16="http://schemas.microsoft.com/office/drawing/2014/main" val="10000"/>
                  </a:ext>
                </a:extLst>
              </a:tr>
              <a:tr h="252000">
                <a:tc>
                  <a:txBody>
                    <a:bodyPr/>
                    <a:lstStyle/>
                    <a:p>
                      <a:r>
                        <a:rPr lang="ru-RU" sz="1200" dirty="0" err="1"/>
                        <a:t>Хаббловский</a:t>
                      </a:r>
                      <a:r>
                        <a:rPr lang="ru-RU" sz="1200" dirty="0"/>
                        <a:t> тип</a:t>
                      </a:r>
                    </a:p>
                  </a:txBody>
                  <a:tcPr/>
                </a:tc>
                <a:tc>
                  <a:txBody>
                    <a:bodyPr/>
                    <a:lstStyle/>
                    <a:p>
                      <a:r>
                        <a:rPr lang="en-US" sz="1200" dirty="0" err="1"/>
                        <a:t>Sb</a:t>
                      </a:r>
                      <a:endParaRPr lang="ru-RU" sz="1200" dirty="0"/>
                    </a:p>
                  </a:txBody>
                  <a:tcPr/>
                </a:tc>
                <a:tc>
                  <a:txBody>
                    <a:bodyPr/>
                    <a:lstStyle/>
                    <a:p>
                      <a:r>
                        <a:rPr lang="en-US" sz="1200" dirty="0"/>
                        <a:t>S(B)</a:t>
                      </a:r>
                      <a:r>
                        <a:rPr lang="en-US" sz="1200" dirty="0" err="1"/>
                        <a:t>bc</a:t>
                      </a:r>
                      <a:endParaRPr lang="ru-RU" sz="1200" dirty="0"/>
                    </a:p>
                  </a:txBody>
                  <a:tcPr/>
                </a:tc>
                <a:extLst>
                  <a:ext uri="{0D108BD9-81ED-4DB2-BD59-A6C34878D82A}">
                    <a16:rowId xmlns:a16="http://schemas.microsoft.com/office/drawing/2014/main" val="10001"/>
                  </a:ext>
                </a:extLst>
              </a:tr>
              <a:tr h="252000">
                <a:tc gridSpan="3">
                  <a:txBody>
                    <a:bodyPr/>
                    <a:lstStyle/>
                    <a:p>
                      <a:pPr algn="ctr"/>
                      <a:r>
                        <a:rPr lang="ru-RU" sz="1200" b="1" dirty="0" err="1"/>
                        <a:t>Балдж</a:t>
                      </a:r>
                      <a:endParaRPr lang="ru-RU" sz="1200" b="1" dirty="0"/>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10002"/>
                  </a:ext>
                </a:extLst>
              </a:tr>
              <a:tr h="252000">
                <a:tc>
                  <a:txBody>
                    <a:bodyPr/>
                    <a:lstStyle/>
                    <a:p>
                      <a:r>
                        <a:rPr lang="ru-RU" sz="1200" dirty="0"/>
                        <a:t>Светимость</a:t>
                      </a:r>
                      <a:r>
                        <a:rPr lang="en-US" sz="1200" dirty="0"/>
                        <a:t>, </a:t>
                      </a:r>
                      <a:r>
                        <a:rPr lang="en-US" sz="1200" i="1" dirty="0"/>
                        <a:t>L</a:t>
                      </a:r>
                      <a:r>
                        <a:rPr lang="en-US" sz="1200" baseline="-25000" dirty="0">
                          <a:latin typeface="Wingdings" panose="05000000000000000000" pitchFamily="2" charset="2"/>
                        </a:rPr>
                        <a:t>¤</a:t>
                      </a:r>
                      <a:endParaRPr lang="ru-RU" sz="1200" baseline="-25000" dirty="0"/>
                    </a:p>
                  </a:txBody>
                  <a:tcPr/>
                </a:tc>
                <a:tc>
                  <a:txBody>
                    <a:bodyPr/>
                    <a:lstStyle/>
                    <a:p>
                      <a:r>
                        <a:rPr lang="ru-RU" sz="1200" dirty="0"/>
                        <a:t>7.7 · 10</a:t>
                      </a:r>
                      <a:r>
                        <a:rPr lang="ru-RU" sz="1200" baseline="30000" dirty="0"/>
                        <a:t>9</a:t>
                      </a:r>
                    </a:p>
                  </a:txBody>
                  <a:tcPr/>
                </a:tc>
                <a:tc>
                  <a:txBody>
                    <a:bodyPr/>
                    <a:lstStyle/>
                    <a:p>
                      <a:r>
                        <a:rPr lang="ru-RU" sz="1200" dirty="0"/>
                        <a:t>2 · 10</a:t>
                      </a:r>
                      <a:r>
                        <a:rPr lang="ru-RU" sz="1200" baseline="30000" dirty="0"/>
                        <a:t>9</a:t>
                      </a:r>
                    </a:p>
                  </a:txBody>
                  <a:tcPr/>
                </a:tc>
                <a:extLst>
                  <a:ext uri="{0D108BD9-81ED-4DB2-BD59-A6C34878D82A}">
                    <a16:rowId xmlns:a16="http://schemas.microsoft.com/office/drawing/2014/main" val="10003"/>
                  </a:ext>
                </a:extLst>
              </a:tr>
              <a:tr h="252000">
                <a:tc>
                  <a:txBody>
                    <a:bodyPr/>
                    <a:lstStyle/>
                    <a:p>
                      <a:r>
                        <a:rPr lang="ru-RU" sz="1200" dirty="0"/>
                        <a:t>Относительная светимость</a:t>
                      </a:r>
                    </a:p>
                  </a:txBody>
                  <a:tcPr/>
                </a:tc>
                <a:tc>
                  <a:txBody>
                    <a:bodyPr/>
                    <a:lstStyle/>
                    <a:p>
                      <a:r>
                        <a:rPr lang="ru-RU" sz="1200" dirty="0"/>
                        <a:t>0.25</a:t>
                      </a:r>
                    </a:p>
                  </a:txBody>
                  <a:tcPr/>
                </a:tc>
                <a:tc>
                  <a:txBody>
                    <a:bodyPr/>
                    <a:lstStyle/>
                    <a:p>
                      <a:r>
                        <a:rPr lang="ru-RU" sz="1200" dirty="0"/>
                        <a:t>0.12</a:t>
                      </a:r>
                    </a:p>
                  </a:txBody>
                  <a:tcPr/>
                </a:tc>
                <a:extLst>
                  <a:ext uri="{0D108BD9-81ED-4DB2-BD59-A6C34878D82A}">
                    <a16:rowId xmlns:a16="http://schemas.microsoft.com/office/drawing/2014/main" val="10004"/>
                  </a:ext>
                </a:extLst>
              </a:tr>
              <a:tr h="252000">
                <a:tc>
                  <a:txBody>
                    <a:bodyPr/>
                    <a:lstStyle/>
                    <a:p>
                      <a:r>
                        <a:rPr lang="ru-RU" sz="1200" dirty="0"/>
                        <a:t>Радиус, </a:t>
                      </a:r>
                      <a:r>
                        <a:rPr lang="ru-RU" sz="1200" dirty="0" err="1"/>
                        <a:t>кпк</a:t>
                      </a:r>
                      <a:endParaRPr lang="ru-RU" sz="1200" dirty="0"/>
                    </a:p>
                  </a:txBody>
                  <a:tcPr/>
                </a:tc>
                <a:tc>
                  <a:txBody>
                    <a:bodyPr/>
                    <a:lstStyle/>
                    <a:p>
                      <a:r>
                        <a:rPr lang="ru-RU" sz="1200" dirty="0"/>
                        <a:t>2.2</a:t>
                      </a:r>
                    </a:p>
                  </a:txBody>
                  <a:tcPr/>
                </a:tc>
                <a:tc>
                  <a:txBody>
                    <a:bodyPr/>
                    <a:lstStyle/>
                    <a:p>
                      <a:r>
                        <a:rPr lang="ru-RU" sz="1200" dirty="0"/>
                        <a:t>2.7</a:t>
                      </a:r>
                    </a:p>
                  </a:txBody>
                  <a:tcPr/>
                </a:tc>
                <a:extLst>
                  <a:ext uri="{0D108BD9-81ED-4DB2-BD59-A6C34878D82A}">
                    <a16:rowId xmlns:a16="http://schemas.microsoft.com/office/drawing/2014/main" val="10005"/>
                  </a:ext>
                </a:extLst>
              </a:tr>
              <a:tr h="252000">
                <a:tc>
                  <a:txBody>
                    <a:bodyPr/>
                    <a:lstStyle/>
                    <a:p>
                      <a:r>
                        <a:rPr lang="ru-RU" sz="1200" dirty="0"/>
                        <a:t>Отношение осей</a:t>
                      </a:r>
                    </a:p>
                  </a:txBody>
                  <a:tcPr/>
                </a:tc>
                <a:tc>
                  <a:txBody>
                    <a:bodyPr/>
                    <a:lstStyle/>
                    <a:p>
                      <a:r>
                        <a:rPr lang="ru-RU" sz="1200" dirty="0"/>
                        <a:t>0.57</a:t>
                      </a:r>
                    </a:p>
                  </a:txBody>
                  <a:tcPr/>
                </a:tc>
                <a:tc>
                  <a:txBody>
                    <a:bodyPr/>
                    <a:lstStyle/>
                    <a:p>
                      <a:r>
                        <a:rPr lang="ru-RU" sz="1200" dirty="0"/>
                        <a:t>0.85</a:t>
                      </a:r>
                    </a:p>
                  </a:txBody>
                  <a:tcPr/>
                </a:tc>
                <a:extLst>
                  <a:ext uri="{0D108BD9-81ED-4DB2-BD59-A6C34878D82A}">
                    <a16:rowId xmlns:a16="http://schemas.microsoft.com/office/drawing/2014/main" val="10006"/>
                  </a:ext>
                </a:extLst>
              </a:tr>
              <a:tr h="252000">
                <a:tc>
                  <a:txBody>
                    <a:bodyPr/>
                    <a:lstStyle/>
                    <a:p>
                      <a:r>
                        <a:rPr lang="ru-RU" sz="1200" dirty="0"/>
                        <a:t>Дисперсия скоростей, км/с</a:t>
                      </a:r>
                    </a:p>
                  </a:txBody>
                  <a:tcPr/>
                </a:tc>
                <a:tc>
                  <a:txBody>
                    <a:bodyPr/>
                    <a:lstStyle/>
                    <a:p>
                      <a:r>
                        <a:rPr lang="ru-RU" sz="1200" dirty="0"/>
                        <a:t>155</a:t>
                      </a:r>
                    </a:p>
                  </a:txBody>
                  <a:tcPr/>
                </a:tc>
                <a:tc>
                  <a:txBody>
                    <a:bodyPr/>
                    <a:lstStyle/>
                    <a:p>
                      <a:r>
                        <a:rPr lang="ru-RU" sz="1200" dirty="0"/>
                        <a:t>130</a:t>
                      </a:r>
                    </a:p>
                  </a:txBody>
                  <a:tcPr/>
                </a:tc>
                <a:extLst>
                  <a:ext uri="{0D108BD9-81ED-4DB2-BD59-A6C34878D82A}">
                    <a16:rowId xmlns:a16="http://schemas.microsoft.com/office/drawing/2014/main" val="10007"/>
                  </a:ext>
                </a:extLst>
              </a:tr>
              <a:tr h="252000">
                <a:tc>
                  <a:txBody>
                    <a:bodyPr/>
                    <a:lstStyle/>
                    <a:p>
                      <a:r>
                        <a:rPr lang="ru-RU" sz="1200" dirty="0"/>
                        <a:t>Количество ШЗС</a:t>
                      </a:r>
                    </a:p>
                  </a:txBody>
                  <a:tcPr/>
                </a:tc>
                <a:tc>
                  <a:txBody>
                    <a:bodyPr/>
                    <a:lstStyle/>
                    <a:p>
                      <a:r>
                        <a:rPr lang="ru-RU" sz="1200" dirty="0"/>
                        <a:t>400-500</a:t>
                      </a:r>
                    </a:p>
                  </a:txBody>
                  <a:tcPr/>
                </a:tc>
                <a:tc>
                  <a:txBody>
                    <a:bodyPr/>
                    <a:lstStyle/>
                    <a:p>
                      <a:r>
                        <a:rPr lang="ru-RU" sz="1200" dirty="0"/>
                        <a:t>160-200</a:t>
                      </a:r>
                    </a:p>
                  </a:txBody>
                  <a:tcPr/>
                </a:tc>
                <a:extLst>
                  <a:ext uri="{0D108BD9-81ED-4DB2-BD59-A6C34878D82A}">
                    <a16:rowId xmlns:a16="http://schemas.microsoft.com/office/drawing/2014/main" val="10008"/>
                  </a:ext>
                </a:extLst>
              </a:tr>
              <a:tr h="252000">
                <a:tc gridSpan="3">
                  <a:txBody>
                    <a:bodyPr/>
                    <a:lstStyle/>
                    <a:p>
                      <a:pPr algn="ctr"/>
                      <a:r>
                        <a:rPr lang="ru-RU" sz="1200" b="1" dirty="0"/>
                        <a:t>Диск</a:t>
                      </a:r>
                    </a:p>
                  </a:txBody>
                  <a:tcPr/>
                </a:tc>
                <a:tc hMerge="1">
                  <a:txBody>
                    <a:bodyPr/>
                    <a:lstStyle/>
                    <a:p>
                      <a:endParaRPr lang="ru-RU" sz="1200" dirty="0"/>
                    </a:p>
                  </a:txBody>
                  <a:tcPr/>
                </a:tc>
                <a:tc hMerge="1">
                  <a:txBody>
                    <a:bodyPr/>
                    <a:lstStyle/>
                    <a:p>
                      <a:endParaRPr lang="ru-RU" sz="1200" dirty="0"/>
                    </a:p>
                  </a:txBody>
                  <a:tcPr/>
                </a:tc>
                <a:extLst>
                  <a:ext uri="{0D108BD9-81ED-4DB2-BD59-A6C34878D82A}">
                    <a16:rowId xmlns:a16="http://schemas.microsoft.com/office/drawing/2014/main" val="10009"/>
                  </a:ext>
                </a:extLst>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Светимость</a:t>
                      </a:r>
                      <a:r>
                        <a:rPr lang="en-US" sz="1200" dirty="0"/>
                        <a:t>, </a:t>
                      </a:r>
                      <a:r>
                        <a:rPr lang="en-US" sz="1200" i="1" dirty="0"/>
                        <a:t>L</a:t>
                      </a:r>
                      <a:r>
                        <a:rPr lang="en-US" sz="1200" baseline="-25000" dirty="0">
                          <a:latin typeface="Wingdings" panose="05000000000000000000" pitchFamily="2" charset="2"/>
                        </a:rPr>
                        <a:t>¤</a:t>
                      </a:r>
                      <a:endParaRPr lang="ru-RU" sz="1200" baseline="-25000" dirty="0"/>
                    </a:p>
                  </a:txBody>
                  <a:tcPr/>
                </a:tc>
                <a:tc>
                  <a:txBody>
                    <a:bodyPr/>
                    <a:lstStyle/>
                    <a:p>
                      <a:r>
                        <a:rPr lang="ru-RU" sz="1200" dirty="0"/>
                        <a:t>2.4 · 10</a:t>
                      </a:r>
                      <a:r>
                        <a:rPr lang="ru-RU" sz="1200" baseline="30000" dirty="0"/>
                        <a:t>10</a:t>
                      </a:r>
                    </a:p>
                  </a:txBody>
                  <a:tcPr/>
                </a:tc>
                <a:tc>
                  <a:txBody>
                    <a:bodyPr/>
                    <a:lstStyle/>
                    <a:p>
                      <a:r>
                        <a:rPr lang="ru-RU" sz="1200" dirty="0"/>
                        <a:t>1.7 · 10</a:t>
                      </a:r>
                      <a:r>
                        <a:rPr lang="ru-RU" sz="1200" baseline="30000" dirty="0"/>
                        <a:t>10</a:t>
                      </a:r>
                    </a:p>
                  </a:txBody>
                  <a:tcPr/>
                </a:tc>
                <a:extLst>
                  <a:ext uri="{0D108BD9-81ED-4DB2-BD59-A6C34878D82A}">
                    <a16:rowId xmlns:a16="http://schemas.microsoft.com/office/drawing/2014/main" val="10010"/>
                  </a:ext>
                </a:extLst>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Масштаб диска, </a:t>
                      </a:r>
                      <a:r>
                        <a:rPr lang="ru-RU" sz="1200" dirty="0" err="1"/>
                        <a:t>кпк</a:t>
                      </a:r>
                      <a:endParaRPr lang="ru-RU" sz="1200" dirty="0"/>
                    </a:p>
                  </a:txBody>
                  <a:tcPr/>
                </a:tc>
                <a:tc>
                  <a:txBody>
                    <a:bodyPr/>
                    <a:lstStyle/>
                    <a:p>
                      <a:r>
                        <a:rPr lang="ru-RU" sz="1200" dirty="0"/>
                        <a:t>6.4</a:t>
                      </a:r>
                    </a:p>
                  </a:txBody>
                  <a:tcPr/>
                </a:tc>
                <a:tc>
                  <a:txBody>
                    <a:bodyPr/>
                    <a:lstStyle/>
                    <a:p>
                      <a:r>
                        <a:rPr lang="ru-RU" sz="1200" dirty="0"/>
                        <a:t>3-5</a:t>
                      </a:r>
                    </a:p>
                  </a:txBody>
                  <a:tcPr/>
                </a:tc>
                <a:extLst>
                  <a:ext uri="{0D108BD9-81ED-4DB2-BD59-A6C34878D82A}">
                    <a16:rowId xmlns:a16="http://schemas.microsoft.com/office/drawing/2014/main" val="10011"/>
                  </a:ext>
                </a:extLst>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Показатель</a:t>
                      </a:r>
                      <a:r>
                        <a:rPr lang="ru-RU" sz="1200" baseline="0" dirty="0"/>
                        <a:t> цвета </a:t>
                      </a:r>
                      <a:r>
                        <a:rPr lang="en-US" sz="1200" baseline="0" dirty="0"/>
                        <a:t>B–V</a:t>
                      </a:r>
                      <a:endParaRPr lang="ru-RU" sz="1200" dirty="0"/>
                    </a:p>
                  </a:txBody>
                  <a:tcPr/>
                </a:tc>
                <a:tc>
                  <a:txBody>
                    <a:bodyPr/>
                    <a:lstStyle/>
                    <a:p>
                      <a:r>
                        <a:rPr lang="en-US" sz="1200" dirty="0"/>
                        <a:t>0.76</a:t>
                      </a:r>
                      <a:endParaRPr lang="ru-RU" sz="1200" dirty="0"/>
                    </a:p>
                  </a:txBody>
                  <a:tcPr/>
                </a:tc>
                <a:tc>
                  <a:txBody>
                    <a:bodyPr/>
                    <a:lstStyle/>
                    <a:p>
                      <a:r>
                        <a:rPr lang="en-US" sz="1200" dirty="0"/>
                        <a:t>0.85</a:t>
                      </a:r>
                      <a:endParaRPr lang="ru-RU" sz="1200" dirty="0"/>
                    </a:p>
                  </a:txBody>
                  <a:tcPr/>
                </a:tc>
                <a:extLst>
                  <a:ext uri="{0D108BD9-81ED-4DB2-BD59-A6C34878D82A}">
                    <a16:rowId xmlns:a16="http://schemas.microsoft.com/office/drawing/2014/main" val="10012"/>
                  </a:ext>
                </a:extLst>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Содержание атомарного водорода</a:t>
                      </a:r>
                      <a:r>
                        <a:rPr lang="en-US" sz="1200" dirty="0"/>
                        <a:t>, </a:t>
                      </a:r>
                      <a:r>
                        <a:rPr lang="en-US" sz="1200" i="1" dirty="0"/>
                        <a:t>M</a:t>
                      </a:r>
                      <a:r>
                        <a:rPr lang="en-US" sz="1200" baseline="-25000" dirty="0">
                          <a:latin typeface="Wingdings" panose="05000000000000000000" pitchFamily="2" charset="2"/>
                        </a:rPr>
                        <a:t>¤</a:t>
                      </a:r>
                      <a:endParaRPr lang="ru-RU" sz="1200" dirty="0"/>
                    </a:p>
                  </a:txBody>
                  <a:tcPr/>
                </a:tc>
                <a:tc>
                  <a:txBody>
                    <a:bodyPr/>
                    <a:lstStyle/>
                    <a:p>
                      <a:r>
                        <a:rPr lang="ru-RU" sz="1200" dirty="0"/>
                        <a:t>3 · 10</a:t>
                      </a:r>
                      <a:r>
                        <a:rPr lang="ru-RU" sz="1200" baseline="30000" dirty="0"/>
                        <a:t>9</a:t>
                      </a:r>
                    </a:p>
                  </a:txBody>
                  <a:tcPr/>
                </a:tc>
                <a:tc>
                  <a:txBody>
                    <a:bodyPr/>
                    <a:lstStyle/>
                    <a:p>
                      <a:r>
                        <a:rPr lang="ru-RU" sz="1200" dirty="0"/>
                        <a:t>4 · 10</a:t>
                      </a:r>
                      <a:r>
                        <a:rPr lang="ru-RU" sz="1200" baseline="30000" dirty="0"/>
                        <a:t>9</a:t>
                      </a:r>
                    </a:p>
                  </a:txBody>
                  <a:tcPr/>
                </a:tc>
                <a:extLst>
                  <a:ext uri="{0D108BD9-81ED-4DB2-BD59-A6C34878D82A}">
                    <a16:rowId xmlns:a16="http://schemas.microsoft.com/office/drawing/2014/main" val="10013"/>
                  </a:ext>
                </a:extLst>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Скорость вращения, км/с</a:t>
                      </a:r>
                    </a:p>
                  </a:txBody>
                  <a:tcPr/>
                </a:tc>
                <a:tc>
                  <a:txBody>
                    <a:bodyPr/>
                    <a:lstStyle/>
                    <a:p>
                      <a:r>
                        <a:rPr lang="ru-RU" sz="1200" dirty="0"/>
                        <a:t>260</a:t>
                      </a:r>
                    </a:p>
                  </a:txBody>
                  <a:tcPr/>
                </a:tc>
                <a:tc>
                  <a:txBody>
                    <a:bodyPr/>
                    <a:lstStyle/>
                    <a:p>
                      <a:r>
                        <a:rPr lang="ru-RU" sz="1200" dirty="0"/>
                        <a:t>220-240</a:t>
                      </a:r>
                    </a:p>
                  </a:txBody>
                  <a:tcPr/>
                </a:tc>
                <a:extLst>
                  <a:ext uri="{0D108BD9-81ED-4DB2-BD59-A6C34878D82A}">
                    <a16:rowId xmlns:a16="http://schemas.microsoft.com/office/drawing/2014/main" val="10014"/>
                  </a:ext>
                </a:extLst>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ИК-светимость,</a:t>
                      </a:r>
                      <a:r>
                        <a:rPr lang="en-US" sz="1200" dirty="0"/>
                        <a:t> </a:t>
                      </a:r>
                      <a:r>
                        <a:rPr lang="en-US" sz="1200" i="1" dirty="0"/>
                        <a:t>L</a:t>
                      </a:r>
                      <a:r>
                        <a:rPr lang="en-US" sz="1200" baseline="-25000" dirty="0">
                          <a:latin typeface="Wingdings" panose="05000000000000000000" pitchFamily="2" charset="2"/>
                        </a:rPr>
                        <a:t>¤</a:t>
                      </a:r>
                      <a:endParaRPr lang="ru-RU" sz="1200" dirty="0"/>
                    </a:p>
                  </a:txBody>
                  <a:tcPr/>
                </a:tc>
                <a:tc>
                  <a:txBody>
                    <a:bodyPr/>
                    <a:lstStyle/>
                    <a:p>
                      <a:r>
                        <a:rPr lang="ru-RU" sz="1200" dirty="0"/>
                        <a:t>2.6 · 10</a:t>
                      </a:r>
                      <a:r>
                        <a:rPr lang="ru-RU" sz="1200" baseline="30000" dirty="0"/>
                        <a:t>9</a:t>
                      </a:r>
                    </a:p>
                  </a:txBody>
                  <a:tcPr/>
                </a:tc>
                <a:tc>
                  <a:txBody>
                    <a:bodyPr/>
                    <a:lstStyle/>
                    <a:p>
                      <a:r>
                        <a:rPr lang="ru-RU" sz="1200" dirty="0"/>
                        <a:t>1.5 · 10</a:t>
                      </a:r>
                      <a:r>
                        <a:rPr lang="ru-RU" sz="1200" baseline="30000" dirty="0"/>
                        <a:t>10</a:t>
                      </a:r>
                    </a:p>
                  </a:txBody>
                  <a:tcPr/>
                </a:tc>
                <a:extLst>
                  <a:ext uri="{0D108BD9-81ED-4DB2-BD59-A6C34878D82A}">
                    <a16:rowId xmlns:a16="http://schemas.microsoft.com/office/drawing/2014/main" val="10015"/>
                  </a:ext>
                </a:extLst>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Градиент металличности</a:t>
                      </a:r>
                    </a:p>
                  </a:txBody>
                  <a:tcPr/>
                </a:tc>
                <a:tc>
                  <a:txBody>
                    <a:bodyPr/>
                    <a:lstStyle/>
                    <a:p>
                      <a:r>
                        <a:rPr lang="ru-RU" sz="1200" dirty="0"/>
                        <a:t>-0.04</a:t>
                      </a:r>
                    </a:p>
                  </a:txBody>
                  <a:tcPr/>
                </a:tc>
                <a:tc>
                  <a:txBody>
                    <a:bodyPr/>
                    <a:lstStyle/>
                    <a:p>
                      <a:r>
                        <a:rPr lang="ru-RU" sz="1200" dirty="0"/>
                        <a:t>-0.08</a:t>
                      </a:r>
                    </a:p>
                  </a:txBody>
                  <a:tcPr/>
                </a:tc>
                <a:extLst>
                  <a:ext uri="{0D108BD9-81ED-4DB2-BD59-A6C34878D82A}">
                    <a16:rowId xmlns:a16="http://schemas.microsoft.com/office/drawing/2014/main" val="10016"/>
                  </a:ext>
                </a:extLst>
              </a:tr>
            </a:tbl>
          </a:graphicData>
        </a:graphic>
      </p:graphicFrame>
      <p:sp>
        <p:nvSpPr>
          <p:cNvPr id="53325" name="TextBox 4"/>
          <p:cNvSpPr txBox="1">
            <a:spLocks noChangeArrowheads="1"/>
          </p:cNvSpPr>
          <p:nvPr/>
        </p:nvSpPr>
        <p:spPr bwMode="auto">
          <a:xfrm>
            <a:off x="1042988" y="6165850"/>
            <a:ext cx="6642100" cy="368300"/>
          </a:xfrm>
          <a:prstGeom prst="rect">
            <a:avLst/>
          </a:prstGeom>
          <a:noFill/>
          <a:ln w="9525">
            <a:noFill/>
            <a:miter lim="800000"/>
            <a:headEnd/>
            <a:tailEnd/>
          </a:ln>
        </p:spPr>
        <p:txBody>
          <a:bodyPr wrap="none">
            <a:spAutoFit/>
          </a:bodyPr>
          <a:lstStyle/>
          <a:p>
            <a:r>
              <a:rPr lang="ru-RU"/>
              <a:t>Доля галактик типа Млечного Пути среди спиралей — менее 10%</a:t>
            </a:r>
          </a:p>
        </p:txBody>
      </p:sp>
    </p:spTree>
    <p:extLst>
      <p:ext uri="{BB962C8B-B14F-4D97-AF65-F5344CB8AC3E}">
        <p14:creationId xmlns:p14="http://schemas.microsoft.com/office/powerpoint/2010/main" val="31493378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1"/>
          <p:cNvSpPr>
            <a:spLocks noGrp="1"/>
          </p:cNvSpPr>
          <p:nvPr>
            <p:ph type="title"/>
          </p:nvPr>
        </p:nvSpPr>
        <p:spPr>
          <a:xfrm>
            <a:off x="500063" y="0"/>
            <a:ext cx="8229600" cy="654050"/>
          </a:xfrm>
        </p:spPr>
        <p:txBody>
          <a:bodyPr>
            <a:normAutofit fontScale="90000"/>
          </a:bodyPr>
          <a:lstStyle/>
          <a:p>
            <a:r>
              <a:rPr lang="ru-RU" altLang="ru-RU"/>
              <a:t>Близкие группы галактик</a:t>
            </a:r>
          </a:p>
        </p:txBody>
      </p:sp>
      <p:sp>
        <p:nvSpPr>
          <p:cNvPr id="54275" name="Содержимое 4"/>
          <p:cNvSpPr>
            <a:spLocks noGrp="1"/>
          </p:cNvSpPr>
          <p:nvPr>
            <p:ph idx="1"/>
          </p:nvPr>
        </p:nvSpPr>
        <p:spPr>
          <a:xfrm>
            <a:off x="428625" y="785813"/>
            <a:ext cx="8229600" cy="4525962"/>
          </a:xfrm>
        </p:spPr>
        <p:txBody>
          <a:bodyPr/>
          <a:lstStyle/>
          <a:p>
            <a:r>
              <a:rPr lang="ru-RU" altLang="ru-RU" sz="2400" b="1" i="1"/>
              <a:t>Местная группа</a:t>
            </a:r>
            <a:r>
              <a:rPr lang="ru-RU" altLang="ru-RU" sz="2400"/>
              <a:t>: две подгруппы, три спиральных галактики, несколько неправильных галактик и много карликовых эллиптических и сфероидальных галактик (всего несколько десятков), диски спутников Млечного Пути и М31?</a:t>
            </a:r>
          </a:p>
          <a:p>
            <a:r>
              <a:rPr lang="ru-RU" altLang="ru-RU" sz="2400" b="1" i="1"/>
              <a:t>Близкие группы</a:t>
            </a:r>
            <a:r>
              <a:rPr lang="ru-RU" altLang="ru-RU" sz="2400"/>
              <a:t>: похожи на Местную (группируются вокруг двух основных галактик)</a:t>
            </a:r>
          </a:p>
          <a:p>
            <a:r>
              <a:rPr lang="ru-RU" altLang="ru-RU" sz="2400" b="1" i="1"/>
              <a:t>Другие группы</a:t>
            </a:r>
            <a:r>
              <a:rPr lang="ru-RU" altLang="ru-RU" sz="2400"/>
              <a:t>: чем они разреженнее, тем более неправильна структура</a:t>
            </a:r>
          </a:p>
        </p:txBody>
      </p:sp>
      <p:pic>
        <p:nvPicPr>
          <p:cNvPr id="54276" name="Picture 2"/>
          <p:cNvPicPr>
            <a:picLocks noChangeAspect="1" noChangeArrowheads="1"/>
          </p:cNvPicPr>
          <p:nvPr/>
        </p:nvPicPr>
        <p:blipFill>
          <a:blip r:embed="rId3" cstate="print"/>
          <a:srcRect/>
          <a:stretch>
            <a:fillRect/>
          </a:stretch>
        </p:blipFill>
        <p:spPr bwMode="auto">
          <a:xfrm>
            <a:off x="428625" y="4586288"/>
            <a:ext cx="4857750" cy="1557337"/>
          </a:xfrm>
          <a:prstGeom prst="rect">
            <a:avLst/>
          </a:prstGeom>
          <a:noFill/>
          <a:ln w="9525">
            <a:solidFill>
              <a:srgbClr val="000000"/>
            </a:solidFill>
            <a:miter lim="800000"/>
            <a:headEnd/>
            <a:tailEnd/>
          </a:ln>
        </p:spPr>
      </p:pic>
      <p:sp>
        <p:nvSpPr>
          <p:cNvPr id="6" name="TextBox 5"/>
          <p:cNvSpPr txBox="1"/>
          <p:nvPr/>
        </p:nvSpPr>
        <p:spPr>
          <a:xfrm>
            <a:off x="5429250" y="4586288"/>
            <a:ext cx="3500438" cy="1477962"/>
          </a:xfrm>
          <a:prstGeom prst="rect">
            <a:avLst/>
          </a:prstGeom>
          <a:noFill/>
        </p:spPr>
        <p:txBody>
          <a:bodyPr>
            <a:spAutoFit/>
          </a:bodyPr>
          <a:lstStyle/>
          <a:p>
            <a:pPr>
              <a:defRPr/>
            </a:pPr>
            <a:r>
              <a:rPr lang="ru-RU" dirty="0">
                <a:solidFill>
                  <a:schemeClr val="accent2">
                    <a:lumMod val="75000"/>
                  </a:schemeClr>
                </a:solidFill>
                <a:latin typeface="Arial" charset="0"/>
              </a:rPr>
              <a:t>85% галактик — члены групп и галактики поля</a:t>
            </a:r>
          </a:p>
          <a:p>
            <a:pPr>
              <a:defRPr/>
            </a:pPr>
            <a:endParaRPr lang="ru-RU" dirty="0">
              <a:solidFill>
                <a:schemeClr val="accent2">
                  <a:lumMod val="75000"/>
                </a:schemeClr>
              </a:solidFill>
              <a:latin typeface="Arial" charset="0"/>
            </a:endParaRPr>
          </a:p>
          <a:p>
            <a:pPr>
              <a:defRPr/>
            </a:pPr>
            <a:r>
              <a:rPr lang="ru-RU" dirty="0">
                <a:solidFill>
                  <a:schemeClr val="accent2">
                    <a:lumMod val="75000"/>
                  </a:schemeClr>
                </a:solidFill>
                <a:latin typeface="Arial" charset="0"/>
              </a:rPr>
              <a:t>Массивные скопления содержат всего 2% звезд</a:t>
            </a:r>
          </a:p>
        </p:txBody>
      </p:sp>
    </p:spTree>
    <p:extLst>
      <p:ext uri="{BB962C8B-B14F-4D97-AF65-F5344CB8AC3E}">
        <p14:creationId xmlns:p14="http://schemas.microsoft.com/office/powerpoint/2010/main" val="479915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p:nvPr>
        </p:nvSpPr>
        <p:spPr>
          <a:xfrm>
            <a:off x="428625" y="0"/>
            <a:ext cx="8229600" cy="582613"/>
          </a:xfrm>
        </p:spPr>
        <p:txBody>
          <a:bodyPr>
            <a:normAutofit fontScale="90000"/>
          </a:bodyPr>
          <a:lstStyle/>
          <a:p>
            <a:r>
              <a:rPr lang="ru-RU" altLang="ru-RU"/>
              <a:t>Местный объем</a:t>
            </a:r>
          </a:p>
        </p:txBody>
      </p:sp>
      <p:pic>
        <p:nvPicPr>
          <p:cNvPr id="55299" name="Picture 2" descr="http://upload.wikimedia.org/wikipedia/commons/9/94/Nearest_Groups_of_Galaxies_atlasoftheuniverse.gif"/>
          <p:cNvPicPr>
            <a:picLocks noChangeAspect="1" noChangeArrowheads="1"/>
          </p:cNvPicPr>
          <p:nvPr/>
        </p:nvPicPr>
        <p:blipFill>
          <a:blip r:embed="rId3" cstate="print"/>
          <a:srcRect/>
          <a:stretch>
            <a:fillRect/>
          </a:stretch>
        </p:blipFill>
        <p:spPr bwMode="auto">
          <a:xfrm>
            <a:off x="642938" y="714375"/>
            <a:ext cx="7929562" cy="5946775"/>
          </a:xfrm>
          <a:prstGeom prst="rect">
            <a:avLst/>
          </a:prstGeom>
          <a:noFill/>
          <a:ln w="9525">
            <a:noFill/>
            <a:miter lim="800000"/>
            <a:headEnd/>
            <a:tailEnd/>
          </a:ln>
        </p:spPr>
      </p:pic>
      <p:pic>
        <p:nvPicPr>
          <p:cNvPr id="55300" name="Picture 4" descr="http://www.astr.ua.edu/gifimages/maffei1.gif"/>
          <p:cNvPicPr>
            <a:picLocks noChangeAspect="1" noChangeArrowheads="1"/>
          </p:cNvPicPr>
          <p:nvPr/>
        </p:nvPicPr>
        <p:blipFill>
          <a:blip r:embed="rId4" cstate="print"/>
          <a:srcRect/>
          <a:stretch>
            <a:fillRect/>
          </a:stretch>
        </p:blipFill>
        <p:spPr bwMode="auto">
          <a:xfrm>
            <a:off x="0" y="4546600"/>
            <a:ext cx="2284413" cy="2311400"/>
          </a:xfrm>
          <a:prstGeom prst="rect">
            <a:avLst/>
          </a:prstGeom>
          <a:noFill/>
          <a:ln w="9525">
            <a:noFill/>
            <a:miter lim="800000"/>
            <a:headEnd/>
            <a:tailEnd/>
          </a:ln>
        </p:spPr>
      </p:pic>
      <p:sp>
        <p:nvSpPr>
          <p:cNvPr id="5" name="TextBox 4"/>
          <p:cNvSpPr txBox="1"/>
          <p:nvPr/>
        </p:nvSpPr>
        <p:spPr>
          <a:xfrm>
            <a:off x="0" y="4572000"/>
            <a:ext cx="1308100" cy="369888"/>
          </a:xfrm>
          <a:prstGeom prst="rect">
            <a:avLst/>
          </a:prstGeom>
          <a:noFill/>
        </p:spPr>
        <p:txBody>
          <a:bodyPr wrap="none">
            <a:spAutoFit/>
          </a:bodyPr>
          <a:lstStyle/>
          <a:p>
            <a:pPr>
              <a:defRPr/>
            </a:pPr>
            <a:r>
              <a:rPr lang="ru-RU" b="1" dirty="0" err="1">
                <a:solidFill>
                  <a:schemeClr val="bg1"/>
                </a:solidFill>
                <a:effectLst>
                  <a:outerShdw blurRad="38100" dist="38100" dir="2700000" algn="tl">
                    <a:srgbClr val="000000">
                      <a:alpha val="43137"/>
                    </a:srgbClr>
                  </a:outerShdw>
                </a:effectLst>
                <a:latin typeface="Arial" charset="0"/>
              </a:rPr>
              <a:t>Маффей</a:t>
            </a:r>
            <a:r>
              <a:rPr lang="ru-RU" b="1" dirty="0">
                <a:solidFill>
                  <a:schemeClr val="bg1"/>
                </a:solidFill>
                <a:effectLst>
                  <a:outerShdw blurRad="38100" dist="38100" dir="2700000" algn="tl">
                    <a:srgbClr val="000000">
                      <a:alpha val="43137"/>
                    </a:srgbClr>
                  </a:outerShdw>
                </a:effectLst>
                <a:latin typeface="Arial" charset="0"/>
              </a:rPr>
              <a:t> </a:t>
            </a:r>
            <a:r>
              <a:rPr lang="en-US" b="1" dirty="0">
                <a:solidFill>
                  <a:schemeClr val="bg1"/>
                </a:solidFill>
                <a:effectLst>
                  <a:outerShdw blurRad="38100" dist="38100" dir="2700000" algn="tl">
                    <a:srgbClr val="000000">
                      <a:alpha val="43137"/>
                    </a:srgbClr>
                  </a:outerShdw>
                </a:effectLst>
                <a:latin typeface="Arial" charset="0"/>
              </a:rPr>
              <a:t>I</a:t>
            </a:r>
            <a:endParaRPr lang="ru-RU" b="1" dirty="0">
              <a:solidFill>
                <a:schemeClr val="bg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2722757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Заголовок 1"/>
          <p:cNvSpPr>
            <a:spLocks noGrp="1"/>
          </p:cNvSpPr>
          <p:nvPr>
            <p:ph type="title"/>
          </p:nvPr>
        </p:nvSpPr>
        <p:spPr>
          <a:xfrm>
            <a:off x="428625" y="0"/>
            <a:ext cx="8229600" cy="571500"/>
          </a:xfrm>
        </p:spPr>
        <p:txBody>
          <a:bodyPr>
            <a:normAutofit fontScale="90000"/>
          </a:bodyPr>
          <a:lstStyle/>
          <a:p>
            <a:r>
              <a:rPr lang="ru-RU" altLang="ru-RU"/>
              <a:t>Местное сверхскопление</a:t>
            </a:r>
          </a:p>
        </p:txBody>
      </p:sp>
      <p:pic>
        <p:nvPicPr>
          <p:cNvPr id="56323" name="Picture 2" descr="http://upload.wikimedia.org/wikipedia/commons/8/8f/Virgosupercluster_atlasoftheuniverse.gif"/>
          <p:cNvPicPr>
            <a:picLocks noChangeAspect="1" noChangeArrowheads="1"/>
          </p:cNvPicPr>
          <p:nvPr/>
        </p:nvPicPr>
        <p:blipFill>
          <a:blip r:embed="rId3" cstate="print"/>
          <a:srcRect/>
          <a:stretch>
            <a:fillRect/>
          </a:stretch>
        </p:blipFill>
        <p:spPr bwMode="auto">
          <a:xfrm>
            <a:off x="571500" y="714375"/>
            <a:ext cx="7929563" cy="5946775"/>
          </a:xfrm>
          <a:prstGeom prst="rect">
            <a:avLst/>
          </a:prstGeom>
          <a:noFill/>
          <a:ln w="9525">
            <a:noFill/>
            <a:miter lim="800000"/>
            <a:headEnd/>
            <a:tailEnd/>
          </a:ln>
        </p:spPr>
      </p:pic>
    </p:spTree>
    <p:extLst>
      <p:ext uri="{BB962C8B-B14F-4D97-AF65-F5344CB8AC3E}">
        <p14:creationId xmlns:p14="http://schemas.microsoft.com/office/powerpoint/2010/main" val="25344624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Заголовок 3"/>
          <p:cNvSpPr>
            <a:spLocks noGrp="1"/>
          </p:cNvSpPr>
          <p:nvPr>
            <p:ph type="title"/>
          </p:nvPr>
        </p:nvSpPr>
        <p:spPr/>
        <p:txBody>
          <a:bodyPr/>
          <a:lstStyle/>
          <a:p>
            <a:r>
              <a:rPr lang="ru-RU" altLang="ru-RU"/>
              <a:t>Функция Шехтера</a:t>
            </a:r>
          </a:p>
        </p:txBody>
      </p:sp>
      <p:graphicFrame>
        <p:nvGraphicFramePr>
          <p:cNvPr id="58371" name="Объект 4"/>
          <p:cNvGraphicFramePr>
            <a:graphicFrameLocks noChangeAspect="1"/>
          </p:cNvGraphicFramePr>
          <p:nvPr/>
        </p:nvGraphicFramePr>
        <p:xfrm>
          <a:off x="2051050" y="1412875"/>
          <a:ext cx="5086350" cy="481013"/>
        </p:xfrm>
        <a:graphic>
          <a:graphicData uri="http://schemas.openxmlformats.org/presentationml/2006/ole">
            <mc:AlternateContent xmlns:mc="http://schemas.openxmlformats.org/markup-compatibility/2006">
              <mc:Choice xmlns:v="urn:schemas-microsoft-com:vml" Requires="v">
                <p:oleObj spid="_x0000_s62492" name="Формула" r:id="rId3" imgW="2552700" imgH="241300" progId="Equation.3">
                  <p:embed/>
                </p:oleObj>
              </mc:Choice>
              <mc:Fallback>
                <p:oleObj name="Формула" r:id="rId3" imgW="2552700" imgH="241300" progId="Equation.3">
                  <p:embed/>
                  <p:pic>
                    <p:nvPicPr>
                      <p:cNvPr id="58371" name="Объект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1412875"/>
                        <a:ext cx="5086350" cy="481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8372" name="Picture 2"/>
          <p:cNvPicPr>
            <a:picLocks noChangeAspect="1" noChangeArrowheads="1"/>
          </p:cNvPicPr>
          <p:nvPr/>
        </p:nvPicPr>
        <p:blipFill>
          <a:blip r:embed="rId5" cstate="print"/>
          <a:srcRect/>
          <a:stretch>
            <a:fillRect/>
          </a:stretch>
        </p:blipFill>
        <p:spPr bwMode="auto">
          <a:xfrm>
            <a:off x="4427538" y="2109788"/>
            <a:ext cx="3529012" cy="4310062"/>
          </a:xfrm>
          <a:prstGeom prst="rect">
            <a:avLst/>
          </a:prstGeom>
          <a:noFill/>
          <a:ln w="9525">
            <a:noFill/>
            <a:miter lim="800000"/>
            <a:headEnd/>
            <a:tailEnd/>
          </a:ln>
        </p:spPr>
      </p:pic>
      <p:sp>
        <p:nvSpPr>
          <p:cNvPr id="58373" name="TextBox 5"/>
          <p:cNvSpPr txBox="1">
            <a:spLocks noChangeArrowheads="1"/>
          </p:cNvSpPr>
          <p:nvPr/>
        </p:nvSpPr>
        <p:spPr bwMode="auto">
          <a:xfrm>
            <a:off x="1187450" y="4076700"/>
            <a:ext cx="1722438" cy="1200150"/>
          </a:xfrm>
          <a:prstGeom prst="rect">
            <a:avLst/>
          </a:prstGeom>
          <a:noFill/>
          <a:ln w="9525">
            <a:noFill/>
            <a:miter lim="800000"/>
            <a:headEnd/>
            <a:tailEnd/>
          </a:ln>
        </p:spPr>
        <p:txBody>
          <a:bodyPr wrap="none">
            <a:spAutoFit/>
          </a:bodyPr>
          <a:lstStyle/>
          <a:p>
            <a:r>
              <a:rPr lang="ru-RU" altLang="ru-RU">
                <a:latin typeface="Arial" pitchFamily="34" charset="0"/>
              </a:rPr>
              <a:t>Шехтер (1976)</a:t>
            </a:r>
          </a:p>
          <a:p>
            <a:endParaRPr lang="ru-RU" altLang="ru-RU">
              <a:latin typeface="Arial" pitchFamily="34" charset="0"/>
            </a:endParaRPr>
          </a:p>
          <a:p>
            <a:r>
              <a:rPr lang="en-US" altLang="ru-RU" i="1">
                <a:latin typeface="Arial" pitchFamily="34" charset="0"/>
              </a:rPr>
              <a:t>L</a:t>
            </a:r>
            <a:r>
              <a:rPr lang="en-US" altLang="ru-RU" baseline="-25000">
                <a:latin typeface="Arial" pitchFamily="34" charset="0"/>
              </a:rPr>
              <a:t>*</a:t>
            </a:r>
            <a:r>
              <a:rPr lang="en-US" altLang="ru-RU">
                <a:latin typeface="Arial" pitchFamily="34" charset="0"/>
              </a:rPr>
              <a:t> = 2·10</a:t>
            </a:r>
            <a:r>
              <a:rPr lang="en-US" altLang="ru-RU" baseline="30000">
                <a:latin typeface="Arial" pitchFamily="34" charset="0"/>
              </a:rPr>
              <a:t>10</a:t>
            </a:r>
            <a:r>
              <a:rPr lang="en-US" altLang="ru-RU">
                <a:latin typeface="Arial" pitchFamily="34" charset="0"/>
              </a:rPr>
              <a:t> </a:t>
            </a:r>
            <a:r>
              <a:rPr lang="en-US" altLang="ru-RU" i="1">
                <a:latin typeface="Arial" pitchFamily="34" charset="0"/>
              </a:rPr>
              <a:t>L</a:t>
            </a:r>
            <a:r>
              <a:rPr lang="en-US" altLang="ru-RU" baseline="-25000">
                <a:latin typeface="Wingdings" pitchFamily="2" charset="2"/>
              </a:rPr>
              <a:t>¤</a:t>
            </a:r>
          </a:p>
          <a:p>
            <a:r>
              <a:rPr lang="en-US" altLang="ru-RU">
                <a:latin typeface="Arial" pitchFamily="34" charset="0"/>
              </a:rPr>
              <a:t>M</a:t>
            </a:r>
            <a:r>
              <a:rPr lang="en-US" altLang="ru-RU" baseline="-25000">
                <a:latin typeface="Arial" pitchFamily="34" charset="0"/>
              </a:rPr>
              <a:t>*</a:t>
            </a:r>
            <a:r>
              <a:rPr lang="en-US" altLang="ru-RU">
                <a:latin typeface="Arial" pitchFamily="34" charset="0"/>
              </a:rPr>
              <a:t> = –21</a:t>
            </a:r>
            <a:r>
              <a:rPr lang="en-US" altLang="ru-RU" baseline="30000">
                <a:latin typeface="Arial" pitchFamily="34" charset="0"/>
              </a:rPr>
              <a:t>m</a:t>
            </a:r>
            <a:endParaRPr lang="ru-RU" altLang="ru-RU" baseline="30000">
              <a:latin typeface="Arial" pitchFamily="34" charset="0"/>
            </a:endParaRPr>
          </a:p>
        </p:txBody>
      </p:sp>
    </p:spTree>
    <p:extLst>
      <p:ext uri="{BB962C8B-B14F-4D97-AF65-F5344CB8AC3E}">
        <p14:creationId xmlns:p14="http://schemas.microsoft.com/office/powerpoint/2010/main" val="24501733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Заголовок 1"/>
          <p:cNvSpPr>
            <a:spLocks noGrp="1"/>
          </p:cNvSpPr>
          <p:nvPr>
            <p:ph type="title"/>
          </p:nvPr>
        </p:nvSpPr>
        <p:spPr/>
        <p:txBody>
          <a:bodyPr>
            <a:normAutofit fontScale="90000"/>
          </a:bodyPr>
          <a:lstStyle/>
          <a:p>
            <a:r>
              <a:rPr lang="ru-RU" altLang="ru-RU"/>
              <a:t>Относительная численность галактик</a:t>
            </a:r>
          </a:p>
        </p:txBody>
      </p:sp>
      <p:graphicFrame>
        <p:nvGraphicFramePr>
          <p:cNvPr id="4" name="Объект 3"/>
          <p:cNvGraphicFramePr>
            <a:graphicFrameLocks noGrp="1"/>
          </p:cNvGraphicFramePr>
          <p:nvPr>
            <p:ph idx="1"/>
          </p:nvPr>
        </p:nvGraphicFramePr>
        <p:xfrm>
          <a:off x="468313" y="1773238"/>
          <a:ext cx="8229600" cy="3978273"/>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99">
                <a:tc>
                  <a:txBody>
                    <a:bodyPr/>
                    <a:lstStyle/>
                    <a:p>
                      <a:r>
                        <a:rPr lang="ru-RU" sz="1800" dirty="0"/>
                        <a:t>Тип объекта</a:t>
                      </a:r>
                    </a:p>
                  </a:txBody>
                  <a:tcPr marT="45727" marB="45727"/>
                </a:tc>
                <a:tc>
                  <a:txBody>
                    <a:bodyPr/>
                    <a:lstStyle/>
                    <a:p>
                      <a:pPr algn="ctr"/>
                      <a:r>
                        <a:rPr lang="ru-RU" sz="1800" dirty="0"/>
                        <a:t>Относительное количество</a:t>
                      </a:r>
                    </a:p>
                  </a:txBody>
                  <a:tcPr marT="45727" marB="45727"/>
                </a:tc>
                <a:extLst>
                  <a:ext uri="{0D108BD9-81ED-4DB2-BD59-A6C34878D82A}">
                    <a16:rowId xmlns:a16="http://schemas.microsoft.com/office/drawing/2014/main" val="10000"/>
                  </a:ext>
                </a:extLst>
              </a:tr>
              <a:tr h="370899">
                <a:tc>
                  <a:txBody>
                    <a:bodyPr/>
                    <a:lstStyle/>
                    <a:p>
                      <a:r>
                        <a:rPr lang="ru-RU" sz="1800" dirty="0"/>
                        <a:t>Спиральные галактики</a:t>
                      </a:r>
                    </a:p>
                  </a:txBody>
                  <a:tcPr marT="45727" marB="45727"/>
                </a:tc>
                <a:tc>
                  <a:txBody>
                    <a:bodyPr/>
                    <a:lstStyle/>
                    <a:p>
                      <a:pPr algn="ctr"/>
                      <a:r>
                        <a:rPr lang="ru-RU" sz="1800" dirty="0"/>
                        <a:t>1</a:t>
                      </a:r>
                    </a:p>
                  </a:txBody>
                  <a:tcPr marT="45727" marB="45727"/>
                </a:tc>
                <a:extLst>
                  <a:ext uri="{0D108BD9-81ED-4DB2-BD59-A6C34878D82A}">
                    <a16:rowId xmlns:a16="http://schemas.microsoft.com/office/drawing/2014/main" val="10001"/>
                  </a:ext>
                </a:extLst>
              </a:tr>
              <a:tr h="370899">
                <a:tc>
                  <a:txBody>
                    <a:bodyPr/>
                    <a:lstStyle/>
                    <a:p>
                      <a:r>
                        <a:rPr lang="ru-RU" sz="1800" dirty="0"/>
                        <a:t>Линзовидные галактики</a:t>
                      </a:r>
                    </a:p>
                  </a:txBody>
                  <a:tcPr marT="45727" marB="45727"/>
                </a:tc>
                <a:tc>
                  <a:txBody>
                    <a:bodyPr/>
                    <a:lstStyle/>
                    <a:p>
                      <a:pPr algn="ctr"/>
                      <a:r>
                        <a:rPr lang="ru-RU" sz="1800" dirty="0"/>
                        <a:t>0.1</a:t>
                      </a:r>
                    </a:p>
                  </a:txBody>
                  <a:tcPr marT="45727" marB="45727"/>
                </a:tc>
                <a:extLst>
                  <a:ext uri="{0D108BD9-81ED-4DB2-BD59-A6C34878D82A}">
                    <a16:rowId xmlns:a16="http://schemas.microsoft.com/office/drawing/2014/main" val="10002"/>
                  </a:ext>
                </a:extLst>
              </a:tr>
              <a:tr h="370899">
                <a:tc>
                  <a:txBody>
                    <a:bodyPr/>
                    <a:lstStyle/>
                    <a:p>
                      <a:r>
                        <a:rPr lang="ru-RU" sz="1800" dirty="0"/>
                        <a:t>Эллиптические галактики</a:t>
                      </a:r>
                    </a:p>
                  </a:txBody>
                  <a:tcPr marT="45727" marB="45727"/>
                </a:tc>
                <a:tc>
                  <a:txBody>
                    <a:bodyPr/>
                    <a:lstStyle/>
                    <a:p>
                      <a:pPr algn="ctr"/>
                      <a:r>
                        <a:rPr lang="ru-RU" sz="1800" dirty="0"/>
                        <a:t>0.2</a:t>
                      </a:r>
                    </a:p>
                  </a:txBody>
                  <a:tcPr marT="45727" marB="45727"/>
                </a:tc>
                <a:extLst>
                  <a:ext uri="{0D108BD9-81ED-4DB2-BD59-A6C34878D82A}">
                    <a16:rowId xmlns:a16="http://schemas.microsoft.com/office/drawing/2014/main" val="10003"/>
                  </a:ext>
                </a:extLst>
              </a:tr>
              <a:tr h="370899">
                <a:tc>
                  <a:txBody>
                    <a:bodyPr/>
                    <a:lstStyle/>
                    <a:p>
                      <a:r>
                        <a:rPr lang="ru-RU" sz="1800" dirty="0"/>
                        <a:t>Карликовые галактики</a:t>
                      </a:r>
                    </a:p>
                  </a:txBody>
                  <a:tcPr marT="45727" marB="45727"/>
                </a:tc>
                <a:tc>
                  <a:txBody>
                    <a:bodyPr/>
                    <a:lstStyle/>
                    <a:p>
                      <a:pPr algn="ctr"/>
                      <a:r>
                        <a:rPr lang="ru-RU" sz="1800" dirty="0"/>
                        <a:t>10</a:t>
                      </a:r>
                    </a:p>
                  </a:txBody>
                  <a:tcPr marT="45727" marB="45727"/>
                </a:tc>
                <a:extLst>
                  <a:ext uri="{0D108BD9-81ED-4DB2-BD59-A6C34878D82A}">
                    <a16:rowId xmlns:a16="http://schemas.microsoft.com/office/drawing/2014/main" val="10004"/>
                  </a:ext>
                </a:extLst>
              </a:tr>
              <a:tr h="370899">
                <a:tc>
                  <a:txBody>
                    <a:bodyPr/>
                    <a:lstStyle/>
                    <a:p>
                      <a:r>
                        <a:rPr lang="ru-RU" sz="1800" dirty="0"/>
                        <a:t>Пекулярные галактики</a:t>
                      </a:r>
                    </a:p>
                  </a:txBody>
                  <a:tcPr marT="45727" marB="45727"/>
                </a:tc>
                <a:tc>
                  <a:txBody>
                    <a:bodyPr/>
                    <a:lstStyle/>
                    <a:p>
                      <a:pPr algn="ctr"/>
                      <a:r>
                        <a:rPr lang="ru-RU" sz="1800" dirty="0"/>
                        <a:t>0.05</a:t>
                      </a:r>
                    </a:p>
                  </a:txBody>
                  <a:tcPr marT="45727" marB="45727"/>
                </a:tc>
                <a:extLst>
                  <a:ext uri="{0D108BD9-81ED-4DB2-BD59-A6C34878D82A}">
                    <a16:rowId xmlns:a16="http://schemas.microsoft.com/office/drawing/2014/main" val="10005"/>
                  </a:ext>
                </a:extLst>
              </a:tr>
              <a:tr h="640182">
                <a:tc>
                  <a:txBody>
                    <a:bodyPr/>
                    <a:lstStyle/>
                    <a:p>
                      <a:r>
                        <a:rPr lang="ru-RU" sz="1800" dirty="0"/>
                        <a:t>Галактики со вспышкой звездообразования</a:t>
                      </a:r>
                    </a:p>
                  </a:txBody>
                  <a:tcPr marT="45727" marB="45727"/>
                </a:tc>
                <a:tc>
                  <a:txBody>
                    <a:bodyPr/>
                    <a:lstStyle/>
                    <a:p>
                      <a:pPr algn="ctr"/>
                      <a:r>
                        <a:rPr lang="ru-RU" sz="1800" dirty="0"/>
                        <a:t>0.1</a:t>
                      </a:r>
                    </a:p>
                  </a:txBody>
                  <a:tcPr marT="45727" marB="45727"/>
                </a:tc>
                <a:extLst>
                  <a:ext uri="{0D108BD9-81ED-4DB2-BD59-A6C34878D82A}">
                    <a16:rowId xmlns:a16="http://schemas.microsoft.com/office/drawing/2014/main" val="10006"/>
                  </a:ext>
                </a:extLst>
              </a:tr>
              <a:tr h="370899">
                <a:tc>
                  <a:txBody>
                    <a:bodyPr/>
                    <a:lstStyle/>
                    <a:p>
                      <a:r>
                        <a:rPr lang="ru-RU" sz="1800" dirty="0" err="1"/>
                        <a:t>Сейфертовские</a:t>
                      </a:r>
                      <a:r>
                        <a:rPr lang="ru-RU" sz="1800" dirty="0"/>
                        <a:t> галактики</a:t>
                      </a:r>
                    </a:p>
                  </a:txBody>
                  <a:tcPr marT="45727" marB="45727"/>
                </a:tc>
                <a:tc>
                  <a:txBody>
                    <a:bodyPr/>
                    <a:lstStyle/>
                    <a:p>
                      <a:pPr algn="ctr"/>
                      <a:r>
                        <a:rPr lang="ru-RU" sz="1800" dirty="0"/>
                        <a:t>10</a:t>
                      </a:r>
                      <a:r>
                        <a:rPr lang="ru-RU" sz="1800" baseline="30000" dirty="0"/>
                        <a:t>–2</a:t>
                      </a:r>
                    </a:p>
                  </a:txBody>
                  <a:tcPr marT="45727" marB="45727"/>
                </a:tc>
                <a:extLst>
                  <a:ext uri="{0D108BD9-81ED-4DB2-BD59-A6C34878D82A}">
                    <a16:rowId xmlns:a16="http://schemas.microsoft.com/office/drawing/2014/main" val="10007"/>
                  </a:ext>
                </a:extLst>
              </a:tr>
              <a:tr h="370899">
                <a:tc>
                  <a:txBody>
                    <a:bodyPr/>
                    <a:lstStyle/>
                    <a:p>
                      <a:r>
                        <a:rPr lang="ru-RU" sz="1800" dirty="0"/>
                        <a:t>Радиогалактики</a:t>
                      </a:r>
                    </a:p>
                  </a:txBody>
                  <a:tcPr marT="45727" marB="45727"/>
                </a:tc>
                <a:tc>
                  <a:txBody>
                    <a:bodyPr/>
                    <a:lstStyle/>
                    <a:p>
                      <a:pPr algn="ctr"/>
                      <a:r>
                        <a:rPr lang="ru-RU" sz="1800" dirty="0"/>
                        <a:t>10</a:t>
                      </a:r>
                      <a:r>
                        <a:rPr lang="ru-RU" sz="1800" baseline="30000" dirty="0"/>
                        <a:t>–4</a:t>
                      </a:r>
                    </a:p>
                  </a:txBody>
                  <a:tcPr marT="45727" marB="45727"/>
                </a:tc>
                <a:extLst>
                  <a:ext uri="{0D108BD9-81ED-4DB2-BD59-A6C34878D82A}">
                    <a16:rowId xmlns:a16="http://schemas.microsoft.com/office/drawing/2014/main" val="10008"/>
                  </a:ext>
                </a:extLst>
              </a:tr>
              <a:tr h="370899">
                <a:tc>
                  <a:txBody>
                    <a:bodyPr/>
                    <a:lstStyle/>
                    <a:p>
                      <a:r>
                        <a:rPr lang="ru-RU" sz="1800" dirty="0"/>
                        <a:t>Квазары</a:t>
                      </a:r>
                    </a:p>
                  </a:txBody>
                  <a:tcPr marT="45727" marB="45727"/>
                </a:tc>
                <a:tc>
                  <a:txBody>
                    <a:bodyPr/>
                    <a:lstStyle/>
                    <a:p>
                      <a:pPr algn="ctr"/>
                      <a:r>
                        <a:rPr lang="ru-RU" sz="1800" dirty="0"/>
                        <a:t>10</a:t>
                      </a:r>
                      <a:r>
                        <a:rPr lang="ru-RU" sz="1800" baseline="30000" dirty="0"/>
                        <a:t>–5</a:t>
                      </a:r>
                    </a:p>
                  </a:txBody>
                  <a:tcPr marT="45727" marB="45727"/>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06464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3"/>
          <p:cNvSpPr>
            <a:spLocks noGrp="1"/>
          </p:cNvSpPr>
          <p:nvPr>
            <p:ph type="title"/>
          </p:nvPr>
        </p:nvSpPr>
        <p:spPr/>
        <p:txBody>
          <a:bodyPr/>
          <a:lstStyle/>
          <a:p>
            <a:r>
              <a:rPr lang="ru-RU" altLang="ru-RU"/>
              <a:t>Зависимость от типа и окружения</a:t>
            </a:r>
          </a:p>
        </p:txBody>
      </p:sp>
      <p:pic>
        <p:nvPicPr>
          <p:cNvPr id="59395" name="Рисунок 4"/>
          <p:cNvPicPr>
            <a:picLocks noChangeAspect="1"/>
          </p:cNvPicPr>
          <p:nvPr/>
        </p:nvPicPr>
        <p:blipFill>
          <a:blip r:embed="rId2" cstate="print"/>
          <a:srcRect/>
          <a:stretch>
            <a:fillRect/>
          </a:stretch>
        </p:blipFill>
        <p:spPr bwMode="auto">
          <a:xfrm>
            <a:off x="647700" y="1484313"/>
            <a:ext cx="7896225" cy="4972050"/>
          </a:xfrm>
          <a:prstGeom prst="rect">
            <a:avLst/>
          </a:prstGeom>
          <a:noFill/>
          <a:ln w="9525">
            <a:noFill/>
            <a:miter lim="800000"/>
            <a:headEnd/>
            <a:tailEnd/>
          </a:ln>
        </p:spPr>
      </p:pic>
    </p:spTree>
    <p:extLst>
      <p:ext uri="{BB962C8B-B14F-4D97-AF65-F5344CB8AC3E}">
        <p14:creationId xmlns:p14="http://schemas.microsoft.com/office/powerpoint/2010/main" val="759023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864096"/>
          </a:xfrm>
        </p:spPr>
        <p:txBody>
          <a:bodyPr/>
          <a:lstStyle/>
          <a:p>
            <a:r>
              <a:rPr lang="ru-RU" dirty="0"/>
              <a:t>Волокна «Гершеля»</a:t>
            </a:r>
          </a:p>
        </p:txBody>
      </p:sp>
      <p:sp>
        <p:nvSpPr>
          <p:cNvPr id="3" name="Номер слайда 2"/>
          <p:cNvSpPr>
            <a:spLocks noGrp="1"/>
          </p:cNvSpPr>
          <p:nvPr>
            <p:ph type="sldNum" sz="quarter" idx="4294967295"/>
          </p:nvPr>
        </p:nvSpPr>
        <p:spPr>
          <a:xfrm>
            <a:off x="6553200" y="6356350"/>
            <a:ext cx="2133600" cy="365125"/>
          </a:xfrm>
          <a:prstGeom prst="rect">
            <a:avLst/>
          </a:prstGeom>
        </p:spPr>
        <p:txBody>
          <a:bodyPr/>
          <a:lstStyle/>
          <a:p>
            <a:fld id="{12F5B4C2-228C-4E70-999D-AF79E6F6432F}" type="slidenum">
              <a:rPr lang="ru-RU" smtClean="0"/>
              <a:pPr/>
              <a:t>9</a:t>
            </a:fld>
            <a:endParaRPr lang="ru-RU"/>
          </a:p>
        </p:txBody>
      </p:sp>
      <p:pic>
        <p:nvPicPr>
          <p:cNvPr id="262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805891"/>
            <a:ext cx="6192688" cy="5920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21258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Заголовок 3"/>
          <p:cNvSpPr>
            <a:spLocks noGrp="1"/>
          </p:cNvSpPr>
          <p:nvPr>
            <p:ph type="title"/>
          </p:nvPr>
        </p:nvSpPr>
        <p:spPr/>
        <p:txBody>
          <a:bodyPr/>
          <a:lstStyle/>
          <a:p>
            <a:r>
              <a:rPr lang="ru-RU" altLang="ru-RU"/>
              <a:t>Зависимость от типа и окружения</a:t>
            </a:r>
          </a:p>
        </p:txBody>
      </p:sp>
      <p:pic>
        <p:nvPicPr>
          <p:cNvPr id="60419" name="Рисунок 4"/>
          <p:cNvPicPr>
            <a:picLocks noChangeAspect="1"/>
          </p:cNvPicPr>
          <p:nvPr/>
        </p:nvPicPr>
        <p:blipFill>
          <a:blip r:embed="rId2" cstate="print"/>
          <a:srcRect/>
          <a:stretch>
            <a:fillRect/>
          </a:stretch>
        </p:blipFill>
        <p:spPr bwMode="auto">
          <a:xfrm>
            <a:off x="1616075" y="1484313"/>
            <a:ext cx="5959475" cy="4972050"/>
          </a:xfrm>
          <a:prstGeom prst="rect">
            <a:avLst/>
          </a:prstGeom>
          <a:noFill/>
          <a:ln w="9525">
            <a:noFill/>
            <a:miter lim="800000"/>
            <a:headEnd/>
            <a:tailEnd/>
          </a:ln>
        </p:spPr>
      </p:pic>
    </p:spTree>
    <p:extLst>
      <p:ext uri="{BB962C8B-B14F-4D97-AF65-F5344CB8AC3E}">
        <p14:creationId xmlns:p14="http://schemas.microsoft.com/office/powerpoint/2010/main" val="18432331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Заголовок 1"/>
          <p:cNvSpPr>
            <a:spLocks noGrp="1"/>
          </p:cNvSpPr>
          <p:nvPr>
            <p:ph type="title"/>
          </p:nvPr>
        </p:nvSpPr>
        <p:spPr>
          <a:xfrm>
            <a:off x="571500" y="0"/>
            <a:ext cx="8229600" cy="796925"/>
          </a:xfrm>
        </p:spPr>
        <p:txBody>
          <a:bodyPr/>
          <a:lstStyle/>
          <a:p>
            <a:r>
              <a:rPr lang="ru-RU" altLang="ru-RU"/>
              <a:t>Скрытая масса</a:t>
            </a:r>
            <a:r>
              <a:rPr lang="en-US" altLang="ru-RU"/>
              <a:t> </a:t>
            </a:r>
            <a:r>
              <a:rPr lang="ru-RU" altLang="ru-RU"/>
              <a:t>и </a:t>
            </a:r>
            <a:r>
              <a:rPr lang="en-US" altLang="ru-RU">
                <a:latin typeface="Symbol" pitchFamily="18" charset="2"/>
              </a:rPr>
              <a:t>L</a:t>
            </a:r>
            <a:r>
              <a:rPr lang="en-US" altLang="ru-RU"/>
              <a:t>-CDM</a:t>
            </a:r>
            <a:endParaRPr lang="ru-RU" altLang="ru-RU"/>
          </a:p>
        </p:txBody>
      </p:sp>
      <p:pic>
        <p:nvPicPr>
          <p:cNvPr id="61443" name="Picture 4"/>
          <p:cNvPicPr>
            <a:picLocks noChangeAspect="1" noChangeArrowheads="1"/>
          </p:cNvPicPr>
          <p:nvPr/>
        </p:nvPicPr>
        <p:blipFill>
          <a:blip r:embed="rId2" cstate="print"/>
          <a:srcRect l="11719" r="10645"/>
          <a:stretch>
            <a:fillRect/>
          </a:stretch>
        </p:blipFill>
        <p:spPr bwMode="auto">
          <a:xfrm>
            <a:off x="285750" y="1214438"/>
            <a:ext cx="3786188" cy="3657600"/>
          </a:xfrm>
          <a:prstGeom prst="rect">
            <a:avLst/>
          </a:prstGeom>
          <a:noFill/>
          <a:ln w="9525">
            <a:noFill/>
            <a:miter lim="800000"/>
            <a:headEnd/>
            <a:tailEnd/>
          </a:ln>
        </p:spPr>
      </p:pic>
      <p:sp>
        <p:nvSpPr>
          <p:cNvPr id="61444" name="TextBox 7"/>
          <p:cNvSpPr txBox="1">
            <a:spLocks noChangeArrowheads="1"/>
          </p:cNvSpPr>
          <p:nvPr/>
        </p:nvSpPr>
        <p:spPr bwMode="auto">
          <a:xfrm>
            <a:off x="5857875" y="6286500"/>
            <a:ext cx="1463675" cy="369888"/>
          </a:xfrm>
          <a:prstGeom prst="rect">
            <a:avLst/>
          </a:prstGeom>
          <a:noFill/>
          <a:ln w="9525">
            <a:noFill/>
            <a:miter lim="800000"/>
            <a:headEnd/>
            <a:tailEnd/>
          </a:ln>
        </p:spPr>
        <p:txBody>
          <a:bodyPr wrap="none">
            <a:spAutoFit/>
          </a:bodyPr>
          <a:lstStyle/>
          <a:p>
            <a:r>
              <a:rPr lang="en-US" altLang="ru-RU">
                <a:latin typeface="Arial" pitchFamily="34" charset="0"/>
              </a:rPr>
              <a:t>Via Lactea 1</a:t>
            </a:r>
            <a:endParaRPr lang="ru-RU" altLang="ru-RU">
              <a:latin typeface="Arial" pitchFamily="34" charset="0"/>
            </a:endParaRPr>
          </a:p>
        </p:txBody>
      </p:sp>
      <p:pic>
        <p:nvPicPr>
          <p:cNvPr id="61445" name="Picture 8"/>
          <p:cNvPicPr>
            <a:picLocks noChangeAspect="1" noChangeArrowheads="1"/>
          </p:cNvPicPr>
          <p:nvPr/>
        </p:nvPicPr>
        <p:blipFill>
          <a:blip r:embed="rId3" cstate="print"/>
          <a:srcRect/>
          <a:stretch>
            <a:fillRect/>
          </a:stretch>
        </p:blipFill>
        <p:spPr bwMode="auto">
          <a:xfrm>
            <a:off x="4286250" y="1071563"/>
            <a:ext cx="4451350" cy="5006975"/>
          </a:xfrm>
          <a:prstGeom prst="rect">
            <a:avLst/>
          </a:prstGeom>
          <a:noFill/>
          <a:ln w="9525">
            <a:noFill/>
            <a:miter lim="800000"/>
            <a:headEnd/>
            <a:tailEnd/>
          </a:ln>
        </p:spPr>
      </p:pic>
    </p:spTree>
    <p:extLst>
      <p:ext uri="{BB962C8B-B14F-4D97-AF65-F5344CB8AC3E}">
        <p14:creationId xmlns:p14="http://schemas.microsoft.com/office/powerpoint/2010/main" val="40238415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214313" y="1160463"/>
            <a:ext cx="8643937" cy="5449887"/>
          </a:xfrm>
          <a:prstGeom prst="rect">
            <a:avLst/>
          </a:prstGeom>
          <a:noFill/>
          <a:ln w="9525">
            <a:noFill/>
            <a:miter lim="800000"/>
            <a:headEnd/>
            <a:tailEnd/>
          </a:ln>
        </p:spPr>
      </p:pic>
      <p:sp>
        <p:nvSpPr>
          <p:cNvPr id="62467" name="Заголовок 3"/>
          <p:cNvSpPr>
            <a:spLocks noGrp="1"/>
          </p:cNvSpPr>
          <p:nvPr>
            <p:ph type="title"/>
          </p:nvPr>
        </p:nvSpPr>
        <p:spPr/>
        <p:txBody>
          <a:bodyPr/>
          <a:lstStyle/>
          <a:p>
            <a:r>
              <a:rPr lang="ru-RU" altLang="ru-RU"/>
              <a:t>Галактики на </a:t>
            </a:r>
            <a:r>
              <a:rPr lang="en-US" altLang="ru-RU" i="1"/>
              <a:t>z</a:t>
            </a:r>
            <a:r>
              <a:rPr lang="en-US" altLang="ru-RU"/>
              <a:t> = 4–6</a:t>
            </a:r>
            <a:endParaRPr lang="ru-RU" altLang="ru-RU"/>
          </a:p>
        </p:txBody>
      </p:sp>
      <p:sp>
        <p:nvSpPr>
          <p:cNvPr id="62468" name="TextBox 4"/>
          <p:cNvSpPr txBox="1">
            <a:spLocks noChangeArrowheads="1"/>
          </p:cNvSpPr>
          <p:nvPr/>
        </p:nvSpPr>
        <p:spPr bwMode="auto">
          <a:xfrm>
            <a:off x="5572125" y="6072188"/>
            <a:ext cx="3100388" cy="369887"/>
          </a:xfrm>
          <a:prstGeom prst="rect">
            <a:avLst/>
          </a:prstGeom>
          <a:solidFill>
            <a:schemeClr val="bg1">
              <a:alpha val="50195"/>
            </a:schemeClr>
          </a:solidFill>
          <a:ln w="9525">
            <a:noFill/>
            <a:miter lim="800000"/>
            <a:headEnd/>
            <a:tailEnd/>
          </a:ln>
        </p:spPr>
        <p:txBody>
          <a:bodyPr wrap="none">
            <a:spAutoFit/>
          </a:bodyPr>
          <a:lstStyle/>
          <a:p>
            <a:r>
              <a:rPr lang="ru-RU" altLang="ru-RU">
                <a:latin typeface="Arial" pitchFamily="34" charset="0"/>
              </a:rPr>
              <a:t>Конселис и Арнольд (2009)</a:t>
            </a:r>
          </a:p>
        </p:txBody>
      </p:sp>
    </p:spTree>
    <p:extLst>
      <p:ext uri="{BB962C8B-B14F-4D97-AF65-F5344CB8AC3E}">
        <p14:creationId xmlns:p14="http://schemas.microsoft.com/office/powerpoint/2010/main" val="18872155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Заголовок 1"/>
          <p:cNvSpPr>
            <a:spLocks noGrp="1"/>
          </p:cNvSpPr>
          <p:nvPr>
            <p:ph type="title"/>
          </p:nvPr>
        </p:nvSpPr>
        <p:spPr>
          <a:xfrm>
            <a:off x="428625" y="142875"/>
            <a:ext cx="8229600" cy="571500"/>
          </a:xfrm>
        </p:spPr>
        <p:txBody>
          <a:bodyPr>
            <a:normAutofit fontScale="90000"/>
          </a:bodyPr>
          <a:lstStyle/>
          <a:p>
            <a:r>
              <a:rPr lang="ru-RU" altLang="ru-RU" sz="3600"/>
              <a:t>Изменения морфологии галактик с </a:t>
            </a:r>
            <a:r>
              <a:rPr lang="en-US" altLang="ru-RU" sz="3600" i="1"/>
              <a:t>z</a:t>
            </a:r>
            <a:endParaRPr lang="ru-RU" altLang="ru-RU" sz="3600" i="1"/>
          </a:p>
        </p:txBody>
      </p:sp>
      <p:pic>
        <p:nvPicPr>
          <p:cNvPr id="64515" name="Picture 4"/>
          <p:cNvPicPr>
            <a:picLocks noChangeAspect="1" noChangeArrowheads="1"/>
          </p:cNvPicPr>
          <p:nvPr/>
        </p:nvPicPr>
        <p:blipFill>
          <a:blip r:embed="rId2" cstate="print"/>
          <a:srcRect/>
          <a:stretch>
            <a:fillRect/>
          </a:stretch>
        </p:blipFill>
        <p:spPr bwMode="auto">
          <a:xfrm>
            <a:off x="214313" y="714375"/>
            <a:ext cx="5041900" cy="5981700"/>
          </a:xfrm>
          <a:prstGeom prst="rect">
            <a:avLst/>
          </a:prstGeom>
          <a:noFill/>
          <a:ln w="9525">
            <a:noFill/>
            <a:miter lim="800000"/>
            <a:headEnd/>
            <a:tailEnd/>
          </a:ln>
        </p:spPr>
      </p:pic>
      <p:sp>
        <p:nvSpPr>
          <p:cNvPr id="64516" name="TextBox 5"/>
          <p:cNvSpPr txBox="1">
            <a:spLocks noChangeArrowheads="1"/>
          </p:cNvSpPr>
          <p:nvPr/>
        </p:nvSpPr>
        <p:spPr bwMode="auto">
          <a:xfrm>
            <a:off x="5929313" y="1500188"/>
            <a:ext cx="2857500" cy="1200150"/>
          </a:xfrm>
          <a:prstGeom prst="rect">
            <a:avLst/>
          </a:prstGeom>
          <a:noFill/>
          <a:ln w="9525">
            <a:noFill/>
            <a:miter lim="800000"/>
            <a:headEnd/>
            <a:tailEnd/>
          </a:ln>
        </p:spPr>
        <p:txBody>
          <a:bodyPr>
            <a:spAutoFit/>
          </a:bodyPr>
          <a:lstStyle/>
          <a:p>
            <a:r>
              <a:rPr lang="ru-RU" altLang="ru-RU">
                <a:latin typeface="Arial" pitchFamily="34" charset="0"/>
              </a:rPr>
              <a:t>С удалением в прошлое галактики становятся мельче, голубее и пекулярнее</a:t>
            </a:r>
          </a:p>
        </p:txBody>
      </p:sp>
      <p:pic>
        <p:nvPicPr>
          <p:cNvPr id="64517" name="Picture 5"/>
          <p:cNvPicPr>
            <a:picLocks noChangeAspect="1" noChangeArrowheads="1"/>
          </p:cNvPicPr>
          <p:nvPr/>
        </p:nvPicPr>
        <p:blipFill>
          <a:blip r:embed="rId3" cstate="print"/>
          <a:srcRect/>
          <a:stretch>
            <a:fillRect/>
          </a:stretch>
        </p:blipFill>
        <p:spPr bwMode="auto">
          <a:xfrm>
            <a:off x="5429250" y="2928938"/>
            <a:ext cx="3263900" cy="3209925"/>
          </a:xfrm>
          <a:prstGeom prst="rect">
            <a:avLst/>
          </a:prstGeom>
          <a:noFill/>
          <a:ln w="9525">
            <a:noFill/>
            <a:miter lim="800000"/>
            <a:headEnd/>
            <a:tailEnd/>
          </a:ln>
        </p:spPr>
      </p:pic>
    </p:spTree>
    <p:extLst>
      <p:ext uri="{BB962C8B-B14F-4D97-AF65-F5344CB8AC3E}">
        <p14:creationId xmlns:p14="http://schemas.microsoft.com/office/powerpoint/2010/main" val="4320592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Заголовок 1"/>
          <p:cNvSpPr>
            <a:spLocks noGrp="1"/>
          </p:cNvSpPr>
          <p:nvPr>
            <p:ph type="title"/>
          </p:nvPr>
        </p:nvSpPr>
        <p:spPr/>
        <p:txBody>
          <a:bodyPr>
            <a:normAutofit fontScale="90000"/>
          </a:bodyPr>
          <a:lstStyle/>
          <a:p>
            <a:r>
              <a:rPr lang="ru-RU"/>
              <a:t>История галактики — история слияний?</a:t>
            </a:r>
          </a:p>
        </p:txBody>
      </p:sp>
      <p:pic>
        <p:nvPicPr>
          <p:cNvPr id="65539" name="Picture 2"/>
          <p:cNvPicPr>
            <a:picLocks noChangeAspect="1" noChangeArrowheads="1"/>
          </p:cNvPicPr>
          <p:nvPr/>
        </p:nvPicPr>
        <p:blipFill>
          <a:blip r:embed="rId2" cstate="print"/>
          <a:srcRect/>
          <a:stretch>
            <a:fillRect/>
          </a:stretch>
        </p:blipFill>
        <p:spPr bwMode="auto">
          <a:xfrm>
            <a:off x="762000" y="1690688"/>
            <a:ext cx="7620000" cy="3476625"/>
          </a:xfrm>
          <a:prstGeom prst="rect">
            <a:avLst/>
          </a:prstGeom>
          <a:noFill/>
          <a:ln w="9525">
            <a:noFill/>
            <a:miter lim="800000"/>
            <a:headEnd/>
            <a:tailEnd/>
          </a:ln>
        </p:spPr>
      </p:pic>
      <p:sp>
        <p:nvSpPr>
          <p:cNvPr id="65540" name="TextBox 2"/>
          <p:cNvSpPr txBox="1">
            <a:spLocks noChangeArrowheads="1"/>
          </p:cNvSpPr>
          <p:nvPr/>
        </p:nvSpPr>
        <p:spPr bwMode="auto">
          <a:xfrm>
            <a:off x="1403350" y="5518150"/>
            <a:ext cx="6632575" cy="369888"/>
          </a:xfrm>
          <a:prstGeom prst="rect">
            <a:avLst/>
          </a:prstGeom>
          <a:noFill/>
          <a:ln w="9525">
            <a:noFill/>
            <a:miter lim="800000"/>
            <a:headEnd/>
            <a:tailEnd/>
          </a:ln>
        </p:spPr>
        <p:txBody>
          <a:bodyPr wrap="none">
            <a:spAutoFit/>
          </a:bodyPr>
          <a:lstStyle/>
          <a:p>
            <a:r>
              <a:rPr lang="ru-RU"/>
              <a:t>Подтверждают ли наблюдения далёких галактик </a:t>
            </a:r>
            <a:r>
              <a:rPr lang="en-US" altLang="ru-RU">
                <a:latin typeface="Symbol" pitchFamily="18" charset="2"/>
              </a:rPr>
              <a:t>L</a:t>
            </a:r>
            <a:r>
              <a:rPr lang="en-US" altLang="ru-RU"/>
              <a:t>-CDM</a:t>
            </a:r>
            <a:r>
              <a:rPr lang="ru-RU" altLang="ru-RU"/>
              <a:t> модель?</a:t>
            </a:r>
            <a:endParaRPr lang="ru-RU"/>
          </a:p>
        </p:txBody>
      </p:sp>
    </p:spTree>
    <p:extLst>
      <p:ext uri="{BB962C8B-B14F-4D97-AF65-F5344CB8AC3E}">
        <p14:creationId xmlns:p14="http://schemas.microsoft.com/office/powerpoint/2010/main" val="13529855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a:xfrm>
            <a:off x="457200" y="115888"/>
            <a:ext cx="8229600" cy="635000"/>
          </a:xfrm>
        </p:spPr>
        <p:txBody>
          <a:bodyPr>
            <a:normAutofit fontScale="90000"/>
          </a:bodyPr>
          <a:lstStyle/>
          <a:p>
            <a:r>
              <a:rPr lang="ru-RU" altLang="ru-RU">
                <a:solidFill>
                  <a:schemeClr val="bg1"/>
                </a:solidFill>
              </a:rPr>
              <a:t>Звёздные потоки</a:t>
            </a:r>
          </a:p>
        </p:txBody>
      </p:sp>
      <p:pic>
        <p:nvPicPr>
          <p:cNvPr id="67587" name="Рисунок 1"/>
          <p:cNvPicPr>
            <a:picLocks noChangeAspect="1"/>
          </p:cNvPicPr>
          <p:nvPr/>
        </p:nvPicPr>
        <p:blipFill>
          <a:blip r:embed="rId2" cstate="print"/>
          <a:srcRect/>
          <a:stretch>
            <a:fillRect/>
          </a:stretch>
        </p:blipFill>
        <p:spPr bwMode="auto">
          <a:xfrm>
            <a:off x="6084888" y="3992563"/>
            <a:ext cx="2789237" cy="2714625"/>
          </a:xfrm>
          <a:prstGeom prst="rect">
            <a:avLst/>
          </a:prstGeom>
          <a:noFill/>
          <a:ln w="9525">
            <a:noFill/>
            <a:miter lim="800000"/>
            <a:headEnd/>
            <a:tailEnd/>
          </a:ln>
        </p:spPr>
      </p:pic>
      <p:pic>
        <p:nvPicPr>
          <p:cNvPr id="67588" name="Рисунок 2"/>
          <p:cNvPicPr>
            <a:picLocks noChangeAspect="1"/>
          </p:cNvPicPr>
          <p:nvPr/>
        </p:nvPicPr>
        <p:blipFill>
          <a:blip r:embed="rId3" cstate="print"/>
          <a:srcRect/>
          <a:stretch>
            <a:fillRect/>
          </a:stretch>
        </p:blipFill>
        <p:spPr bwMode="auto">
          <a:xfrm>
            <a:off x="1714500" y="785813"/>
            <a:ext cx="5761038" cy="3024187"/>
          </a:xfrm>
          <a:prstGeom prst="rect">
            <a:avLst/>
          </a:prstGeom>
          <a:noFill/>
          <a:ln w="9525">
            <a:noFill/>
            <a:miter lim="800000"/>
            <a:headEnd/>
            <a:tailEnd/>
          </a:ln>
        </p:spPr>
      </p:pic>
      <p:pic>
        <p:nvPicPr>
          <p:cNvPr id="67589" name="Picture 5"/>
          <p:cNvPicPr>
            <a:picLocks noChangeAspect="1" noChangeArrowheads="1"/>
          </p:cNvPicPr>
          <p:nvPr/>
        </p:nvPicPr>
        <p:blipFill>
          <a:blip r:embed="rId4" cstate="print"/>
          <a:srcRect/>
          <a:stretch>
            <a:fillRect/>
          </a:stretch>
        </p:blipFill>
        <p:spPr bwMode="auto">
          <a:xfrm>
            <a:off x="214313" y="4048125"/>
            <a:ext cx="2643187" cy="2643188"/>
          </a:xfrm>
          <a:prstGeom prst="rect">
            <a:avLst/>
          </a:prstGeom>
          <a:noFill/>
          <a:ln w="9525">
            <a:noFill/>
            <a:miter lim="800000"/>
            <a:headEnd/>
            <a:tailEnd/>
          </a:ln>
        </p:spPr>
      </p:pic>
      <p:pic>
        <p:nvPicPr>
          <p:cNvPr id="67590" name="Picture 6"/>
          <p:cNvPicPr>
            <a:picLocks noChangeAspect="1" noChangeArrowheads="1"/>
          </p:cNvPicPr>
          <p:nvPr/>
        </p:nvPicPr>
        <p:blipFill>
          <a:blip r:embed="rId5" cstate="print">
            <a:lum bright="-54000" contrast="76000"/>
          </a:blip>
          <a:srcRect/>
          <a:stretch>
            <a:fillRect/>
          </a:stretch>
        </p:blipFill>
        <p:spPr bwMode="auto">
          <a:xfrm>
            <a:off x="3071813" y="4000500"/>
            <a:ext cx="2809875" cy="2754313"/>
          </a:xfrm>
          <a:prstGeom prst="rect">
            <a:avLst/>
          </a:prstGeom>
          <a:noFill/>
          <a:ln w="9525">
            <a:noFill/>
            <a:miter lim="800000"/>
            <a:headEnd/>
            <a:tailEnd/>
          </a:ln>
        </p:spPr>
      </p:pic>
    </p:spTree>
    <p:extLst>
      <p:ext uri="{BB962C8B-B14F-4D97-AF65-F5344CB8AC3E}">
        <p14:creationId xmlns:p14="http://schemas.microsoft.com/office/powerpoint/2010/main" val="26369527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3"/>
          <p:cNvSpPr>
            <a:spLocks noGrp="1"/>
          </p:cNvSpPr>
          <p:nvPr>
            <p:ph type="title"/>
          </p:nvPr>
        </p:nvSpPr>
        <p:spPr>
          <a:xfrm>
            <a:off x="457200" y="71438"/>
            <a:ext cx="8229600" cy="582612"/>
          </a:xfrm>
        </p:spPr>
        <p:txBody>
          <a:bodyPr>
            <a:normAutofit fontScale="90000"/>
          </a:bodyPr>
          <a:lstStyle/>
          <a:p>
            <a:r>
              <a:rPr lang="ru-RU" altLang="ru-RU"/>
              <a:t>Вокруг Галактики</a:t>
            </a:r>
          </a:p>
        </p:txBody>
      </p:sp>
      <p:pic>
        <p:nvPicPr>
          <p:cNvPr id="68611" name="Picture 7"/>
          <p:cNvPicPr>
            <a:picLocks noChangeAspect="1" noChangeArrowheads="1"/>
          </p:cNvPicPr>
          <p:nvPr/>
        </p:nvPicPr>
        <p:blipFill>
          <a:blip r:embed="rId3" cstate="print"/>
          <a:srcRect/>
          <a:stretch>
            <a:fillRect/>
          </a:stretch>
        </p:blipFill>
        <p:spPr bwMode="auto">
          <a:xfrm>
            <a:off x="666750" y="803275"/>
            <a:ext cx="7977188" cy="5983288"/>
          </a:xfrm>
          <a:prstGeom prst="rect">
            <a:avLst/>
          </a:prstGeom>
          <a:noFill/>
          <a:ln w="9525">
            <a:noFill/>
            <a:miter lim="800000"/>
            <a:headEnd/>
            <a:tailEnd/>
          </a:ln>
        </p:spPr>
      </p:pic>
    </p:spTree>
    <p:extLst>
      <p:ext uri="{BB962C8B-B14F-4D97-AF65-F5344CB8AC3E}">
        <p14:creationId xmlns:p14="http://schemas.microsoft.com/office/powerpoint/2010/main" val="14796788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Заголовок 1"/>
          <p:cNvSpPr>
            <a:spLocks noGrp="1"/>
          </p:cNvSpPr>
          <p:nvPr>
            <p:ph type="title"/>
          </p:nvPr>
        </p:nvSpPr>
        <p:spPr/>
        <p:txBody>
          <a:bodyPr/>
          <a:lstStyle/>
          <a:p>
            <a:r>
              <a:rPr lang="ru-RU" altLang="ru-RU"/>
              <a:t>Внегалактическая астрономия</a:t>
            </a:r>
          </a:p>
        </p:txBody>
      </p:sp>
      <p:sp>
        <p:nvSpPr>
          <p:cNvPr id="69635" name="Содержимое 2"/>
          <p:cNvSpPr>
            <a:spLocks noGrp="1"/>
          </p:cNvSpPr>
          <p:nvPr>
            <p:ph idx="1"/>
          </p:nvPr>
        </p:nvSpPr>
        <p:spPr>
          <a:xfrm>
            <a:off x="971550" y="1484313"/>
            <a:ext cx="7715250" cy="4525962"/>
          </a:xfrm>
        </p:spPr>
        <p:txBody>
          <a:bodyPr>
            <a:normAutofit lnSpcReduction="10000"/>
          </a:bodyPr>
          <a:lstStyle/>
          <a:p>
            <a:r>
              <a:rPr lang="ru-RU" altLang="ru-RU"/>
              <a:t>Межгалактическая среда</a:t>
            </a:r>
          </a:p>
          <a:p>
            <a:r>
              <a:rPr lang="ru-RU" altLang="ru-RU"/>
              <a:t>Скопления галактик</a:t>
            </a:r>
          </a:p>
          <a:p>
            <a:r>
              <a:rPr lang="ru-RU" altLang="ru-RU"/>
              <a:t>Активные ядра галактик, квазары, сверхмассивные чёрные дыры</a:t>
            </a:r>
          </a:p>
          <a:p>
            <a:r>
              <a:rPr lang="ru-RU" altLang="ru-RU"/>
              <a:t>Формирование галактик</a:t>
            </a:r>
          </a:p>
          <a:p>
            <a:r>
              <a:rPr lang="ru-RU" altLang="ru-RU"/>
              <a:t>Крупномасштабная структура Вселенной</a:t>
            </a:r>
          </a:p>
          <a:p>
            <a:r>
              <a:rPr lang="ru-RU" altLang="ru-RU"/>
              <a:t>Космология</a:t>
            </a:r>
          </a:p>
          <a:p>
            <a:r>
              <a:rPr lang="ru-RU" altLang="ru-RU"/>
              <a:t>Теория струн</a:t>
            </a:r>
          </a:p>
        </p:txBody>
      </p:sp>
    </p:spTree>
    <p:extLst>
      <p:ext uri="{BB962C8B-B14F-4D97-AF65-F5344CB8AC3E}">
        <p14:creationId xmlns:p14="http://schemas.microsoft.com/office/powerpoint/2010/main" val="58399081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3044</TotalTime>
  <Words>1789</Words>
  <Application>Microsoft Office PowerPoint</Application>
  <PresentationFormat>Экран (4:3)</PresentationFormat>
  <Paragraphs>360</Paragraphs>
  <Slides>97</Slides>
  <Notes>12</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97</vt:i4>
      </vt:variant>
    </vt:vector>
  </HeadingPairs>
  <TitlesOfParts>
    <vt:vector size="105" baseType="lpstr">
      <vt:lpstr>Arial</vt:lpstr>
      <vt:lpstr>Calibri</vt:lpstr>
      <vt:lpstr>Cambria Math</vt:lpstr>
      <vt:lpstr>Symbol</vt:lpstr>
      <vt:lpstr>Times New Roman</vt:lpstr>
      <vt:lpstr>Wingdings</vt:lpstr>
      <vt:lpstr>Тема Office</vt:lpstr>
      <vt:lpstr>Формула</vt:lpstr>
      <vt:lpstr>Общая астрофизика</vt:lpstr>
      <vt:lpstr>звездообразование</vt:lpstr>
      <vt:lpstr>Молекулярные облака</vt:lpstr>
      <vt:lpstr>Структура молекулярных облаков</vt:lpstr>
      <vt:lpstr>Стадии коллапса</vt:lpstr>
      <vt:lpstr>Место рождения звёзд — молекулярные (газо-пылевые) облака</vt:lpstr>
      <vt:lpstr>«Стандартная» модель звездообразования</vt:lpstr>
      <vt:lpstr>Гравотурбулентная модель</vt:lpstr>
      <vt:lpstr>Волокна «Гершеля»</vt:lpstr>
      <vt:lpstr>Достоинства и недостатки моделей</vt:lpstr>
      <vt:lpstr>Инфракрасные тёмные облака</vt:lpstr>
      <vt:lpstr>Презентация PowerPoint</vt:lpstr>
      <vt:lpstr>Презентация PowerPoint</vt:lpstr>
      <vt:lpstr>Базовый сценарий звездообразования</vt:lpstr>
      <vt:lpstr>Формирование диска и джета</vt:lpstr>
      <vt:lpstr>Объекты Хербига-Аро</vt:lpstr>
      <vt:lpstr>HH 901 и HH 902</vt:lpstr>
      <vt:lpstr>Базовый сценарий звездообразования</vt:lpstr>
      <vt:lpstr>Протопланетные диски</vt:lpstr>
      <vt:lpstr>Презентация PowerPoint</vt:lpstr>
      <vt:lpstr>Моделирование эволюции галактики</vt:lpstr>
      <vt:lpstr>Закон Шмидта</vt:lpstr>
      <vt:lpstr>Закон Кенниката-Шмидта</vt:lpstr>
      <vt:lpstr>Какая величина должна входить в закон КШ</vt:lpstr>
      <vt:lpstr>Закон КШ на меньших масштабах</vt:lpstr>
      <vt:lpstr>Презентация PowerPoint</vt:lpstr>
      <vt:lpstr>Звездообразование и атомарный водород</vt:lpstr>
      <vt:lpstr>Обзор строения нашей галактики</vt:lpstr>
      <vt:lpstr>Островные вселенные</vt:lpstr>
      <vt:lpstr>Млечный Путь — эклиптика для звёзд</vt:lpstr>
      <vt:lpstr>Презентация PowerPoint</vt:lpstr>
      <vt:lpstr>Установление истинных размеров</vt:lpstr>
      <vt:lpstr>Расстояния до звёздных скоплений</vt:lpstr>
      <vt:lpstr>Шаровые и рассеянные скопления</vt:lpstr>
      <vt:lpstr>Установление истинных размеров</vt:lpstr>
      <vt:lpstr>Иных вселенных нет!</vt:lpstr>
      <vt:lpstr>Великий спор 1920 года</vt:lpstr>
      <vt:lpstr>Туманность Андромеды</vt:lpstr>
      <vt:lpstr>Классификация Хаббла: спиральные, эллиптические и неправильные галактики</vt:lpstr>
      <vt:lpstr>Камертон Хаббла (1936)</vt:lpstr>
      <vt:lpstr>Эллиптические галактики и шаровые скопления</vt:lpstr>
      <vt:lpstr>Вращение Галактики</vt:lpstr>
      <vt:lpstr>Звёздные потоки</vt:lpstr>
      <vt:lpstr>Туманность Андромеды</vt:lpstr>
      <vt:lpstr>Звёздные населения</vt:lpstr>
      <vt:lpstr>Субкарлики</vt:lpstr>
      <vt:lpstr>Ультрафиолетовый избыток</vt:lpstr>
      <vt:lpstr>Шаровые скопления</vt:lpstr>
      <vt:lpstr>Анатомия HR-диаграммы ШЗС</vt:lpstr>
      <vt:lpstr>Металличность шаровых скоплений</vt:lpstr>
      <vt:lpstr>Население I: тонкий диск</vt:lpstr>
      <vt:lpstr>Структура тонкого диска</vt:lpstr>
      <vt:lpstr>Презентация PowerPoint</vt:lpstr>
      <vt:lpstr>Толстый диск</vt:lpstr>
      <vt:lpstr>Балджи и псевдобалджи</vt:lpstr>
      <vt:lpstr>Население II: шаровые звёздные скопления и звёздные потоки</vt:lpstr>
      <vt:lpstr>Звёздные потоки SDSS</vt:lpstr>
      <vt:lpstr>Омега Центавра</vt:lpstr>
      <vt:lpstr>Галактика и место Солнца в ней</vt:lpstr>
      <vt:lpstr>Движение Солнца в Галактике</vt:lpstr>
      <vt:lpstr>Околоядерная область</vt:lpstr>
      <vt:lpstr>Кривая вращения и тёмное вещество</vt:lpstr>
      <vt:lpstr>Кривая вращения Галактики</vt:lpstr>
      <vt:lpstr>Химический состав</vt:lpstr>
      <vt:lpstr>Камертон Хаббла</vt:lpstr>
      <vt:lpstr>NGC 1132</vt:lpstr>
      <vt:lpstr>Спиральные галактики</vt:lpstr>
      <vt:lpstr>Неправильные (иррегулярные) галактики</vt:lpstr>
      <vt:lpstr>Презентация PowerPoint</vt:lpstr>
      <vt:lpstr>Презентация PowerPoint</vt:lpstr>
      <vt:lpstr>Презентация PowerPoint</vt:lpstr>
      <vt:lpstr>Презентация PowerPoint</vt:lpstr>
      <vt:lpstr>Переход от спиральных к эллиптическим</vt:lpstr>
      <vt:lpstr>Вокруг Галактики</vt:lpstr>
      <vt:lpstr>Магеллановы Облака</vt:lpstr>
      <vt:lpstr>Тарантул</vt:lpstr>
      <vt:lpstr>Молодые шаровые скопления в БМО</vt:lpstr>
      <vt:lpstr>Сверхновая 1987A</vt:lpstr>
      <vt:lpstr>Разрушение карликовых галактик</vt:lpstr>
      <vt:lpstr>Галактика в Стрельце</vt:lpstr>
      <vt:lpstr>Местная группа</vt:lpstr>
      <vt:lpstr>Туманность Андромеды</vt:lpstr>
      <vt:lpstr>Туманность Андромеды и Млечный Путь</vt:lpstr>
      <vt:lpstr>Близкие группы галактик</vt:lpstr>
      <vt:lpstr>Местный объем</vt:lpstr>
      <vt:lpstr>Местное сверхскопление</vt:lpstr>
      <vt:lpstr>Функция Шехтера</vt:lpstr>
      <vt:lpstr>Относительная численность галактик</vt:lpstr>
      <vt:lpstr>Зависимость от типа и окружения</vt:lpstr>
      <vt:lpstr>Зависимость от типа и окружения</vt:lpstr>
      <vt:lpstr>Скрытая масса и L-CDM</vt:lpstr>
      <vt:lpstr>Галактики на z = 4–6</vt:lpstr>
      <vt:lpstr>Изменения морфологии галактик с z</vt:lpstr>
      <vt:lpstr>История галактики — история слияний?</vt:lpstr>
      <vt:lpstr>Звёздные потоки</vt:lpstr>
      <vt:lpstr>Вокруг Галактики</vt:lpstr>
      <vt:lpstr>Внегалактическая астрономия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Общая астрофизика</dc:title>
  <dc:creator>dw</dc:creator>
  <cp:lastModifiedBy>Дмитрий Вибе</cp:lastModifiedBy>
  <cp:revision>58</cp:revision>
  <dcterms:created xsi:type="dcterms:W3CDTF">2017-10-20T07:16:33Z</dcterms:created>
  <dcterms:modified xsi:type="dcterms:W3CDTF">2019-11-21T03:11:18Z</dcterms:modified>
</cp:coreProperties>
</file>