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519" r:id="rId3"/>
    <p:sldId id="520" r:id="rId4"/>
    <p:sldId id="461" r:id="rId5"/>
    <p:sldId id="462" r:id="rId6"/>
    <p:sldId id="1410" r:id="rId7"/>
    <p:sldId id="464" r:id="rId8"/>
    <p:sldId id="467" r:id="rId9"/>
    <p:sldId id="468" r:id="rId10"/>
    <p:sldId id="471" r:id="rId11"/>
    <p:sldId id="472" r:id="rId12"/>
    <p:sldId id="473" r:id="rId13"/>
    <p:sldId id="474" r:id="rId14"/>
    <p:sldId id="696" r:id="rId15"/>
    <p:sldId id="470" r:id="rId16"/>
    <p:sldId id="476" r:id="rId17"/>
    <p:sldId id="1476" r:id="rId18"/>
    <p:sldId id="477" r:id="rId19"/>
    <p:sldId id="1402" r:id="rId20"/>
    <p:sldId id="480" r:id="rId21"/>
    <p:sldId id="1447" r:id="rId22"/>
    <p:sldId id="1411" r:id="rId23"/>
    <p:sldId id="1412" r:id="rId24"/>
    <p:sldId id="1448" r:id="rId25"/>
    <p:sldId id="1449" r:id="rId26"/>
    <p:sldId id="1450" r:id="rId27"/>
    <p:sldId id="1451" r:id="rId28"/>
    <p:sldId id="1452" r:id="rId29"/>
    <p:sldId id="1453" r:id="rId30"/>
    <p:sldId id="1454" r:id="rId31"/>
    <p:sldId id="1455" r:id="rId32"/>
    <p:sldId id="1456" r:id="rId33"/>
    <p:sldId id="1457" r:id="rId34"/>
    <p:sldId id="1458" r:id="rId35"/>
    <p:sldId id="1459" r:id="rId36"/>
    <p:sldId id="1460" r:id="rId37"/>
    <p:sldId id="1461" r:id="rId38"/>
    <p:sldId id="1462" r:id="rId39"/>
    <p:sldId id="1463" r:id="rId40"/>
    <p:sldId id="1464" r:id="rId41"/>
    <p:sldId id="1465" r:id="rId42"/>
    <p:sldId id="1466" r:id="rId43"/>
    <p:sldId id="1467" r:id="rId44"/>
    <p:sldId id="388" r:id="rId45"/>
    <p:sldId id="1468" r:id="rId46"/>
    <p:sldId id="1469" r:id="rId47"/>
    <p:sldId id="1470" r:id="rId48"/>
    <p:sldId id="1471" r:id="rId49"/>
    <p:sldId id="1472" r:id="rId50"/>
    <p:sldId id="700" r:id="rId51"/>
    <p:sldId id="1473" r:id="rId52"/>
    <p:sldId id="312" r:id="rId53"/>
    <p:sldId id="1474" r:id="rId54"/>
    <p:sldId id="1475" r:id="rId55"/>
    <p:sldId id="481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482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495" r:id="rId75"/>
    <p:sldId id="496" r:id="rId76"/>
    <p:sldId id="497" r:id="rId77"/>
    <p:sldId id="498" r:id="rId78"/>
    <p:sldId id="499" r:id="rId79"/>
    <p:sldId id="500" r:id="rId80"/>
    <p:sldId id="501" r:id="rId81"/>
    <p:sldId id="502" r:id="rId82"/>
    <p:sldId id="503" r:id="rId83"/>
    <p:sldId id="1481" r:id="rId84"/>
    <p:sldId id="504" r:id="rId85"/>
    <p:sldId id="505" r:id="rId86"/>
    <p:sldId id="510" r:id="rId87"/>
    <p:sldId id="511" r:id="rId88"/>
    <p:sldId id="512" r:id="rId89"/>
    <p:sldId id="513" r:id="rId90"/>
    <p:sldId id="514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6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8409-715A-47CF-A74E-DC1C6F8C41B4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A853-A697-4C78-B962-DF41487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2CA6925-42E6-4C8B-B434-E222A9A07D80}" type="slidenum">
              <a:rPr lang="ru-RU" altLang="ru-RU" sz="1200" smtClean="0"/>
              <a:pPr eaLnBrk="1" hangingPunct="1"/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871FE-D5F4-4EAE-A3C5-D66A38F12AA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4EF25-AD40-4327-8EB0-E8922B81332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31710-B5C2-432D-8ECD-C662A30BA80B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F81252-6EB7-4455-96B7-90755AD2972A}" type="slidenum">
              <a:rPr lang="ru-RU" altLang="ru-RU" sz="1200" smtClean="0"/>
              <a:pPr eaLnBrk="1" hangingPunct="1"/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CE701E-47FA-401A-AAA9-DA5F55E117C6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75" y="752475"/>
            <a:ext cx="4951413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308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85A211-5C1C-4B30-ACFC-98C65448D4C8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75" y="752475"/>
            <a:ext cx="4951413" cy="3714750"/>
          </a:xfrm>
          <a:ln/>
        </p:spPr>
      </p:sp>
      <p:sp>
        <p:nvSpPr>
          <p:cNvPr id="2344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0914224-2F53-4434-947E-B75A8A411F5B}" type="slidenum">
              <a:rPr lang="ru-RU" smtClean="0"/>
              <a:pPr eaLnBrk="1" hangingPunct="1"/>
              <a:t>70</a:t>
            </a:fld>
            <a:endParaRPr lang="ru-RU"/>
          </a:p>
        </p:txBody>
      </p:sp>
      <p:sp>
        <p:nvSpPr>
          <p:cNvPr id="11264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4" name="Заметки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5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60510F70-DB17-4D33-963F-DA9CD951C370}" type="slidenum">
              <a:rPr lang="ru-RU" sz="1200">
                <a:latin typeface="Times New Roman" pitchFamily="18" charset="0"/>
              </a:rPr>
              <a:pPr algn="r" eaLnBrk="1" hangingPunct="1"/>
              <a:t>70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485150-1D74-422C-B10A-0E1B1C433CAE}" type="slidenum">
              <a:rPr lang="ru-RU" altLang="ru-RU" sz="1200" smtClean="0">
                <a:latin typeface="Calibri" pitchFamily="34" charset="0"/>
                <a:cs typeface="Arial" pitchFamily="34" charset="0"/>
              </a:rPr>
              <a:pPr eaLnBrk="1" hangingPunct="1"/>
              <a:t>9</a:t>
            </a:fld>
            <a:endParaRPr lang="ru-RU" altLang="ru-RU" sz="120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6FB32C-40B1-4A58-A9E3-DFB0AC493845}" type="slidenum">
              <a:rPr lang="ru-RU" altLang="ru-RU" smtClean="0"/>
              <a:pPr eaLnBrk="1" hangingPunct="1">
                <a:spcBef>
                  <a:spcPct val="0"/>
                </a:spcBef>
              </a:pPr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15D06E7-BEBD-4F10-9526-DD2AD6B326EC}" type="slidenum">
              <a:rPr lang="ru-RU" altLang="ru-RU" sz="1200" smtClean="0"/>
              <a:pPr eaLnBrk="1" hangingPunct="1"/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A8D04A-28B0-4DB2-8DF0-5238BBBC8FCE}" type="slidenum">
              <a:rPr lang="ru-RU" altLang="ru-RU" sz="1200" smtClean="0"/>
              <a:pPr eaLnBrk="1" hangingPunct="1"/>
              <a:t>20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153538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8352A-8D69-4BFB-BFD7-670E9A057F7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8352A-8D69-4BFB-BFD7-670E9A057F73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FF5D3A-527A-49A1-892F-7F25DF2E0791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13322-CB9D-4421-B19C-BCA5C369D304}" type="slidenum">
              <a:rPr lang="ru-RU" smtClean="0">
                <a:latin typeface="Calibri" pitchFamily="34" charset="0"/>
                <a:cs typeface="Arial" charset="0"/>
              </a:rPr>
              <a:pPr/>
              <a:t>33</a:t>
            </a:fld>
            <a:endParaRPr 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A7765-DDFA-446B-96D1-C49185C7D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56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D7F8-6DDF-4EBA-A354-4DD0A335605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NUL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NUL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14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0.png"/><Relationship Id="rId4" Type="http://schemas.openxmlformats.org/officeDocument/2006/relationships/image" Target="../media/image108.w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1.png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Общая астрофизика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Межзвёздная среда и звездообразование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3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не пыль?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00808"/>
            <a:ext cx="7772400" cy="4464496"/>
          </a:xfrm>
        </p:spPr>
        <p:txBody>
          <a:bodyPr/>
          <a:lstStyle/>
          <a:p>
            <a:r>
              <a:rPr lang="ru-RU" dirty="0"/>
              <a:t>Хорошо ли перемешана с газом?</a:t>
            </a:r>
          </a:p>
          <a:p>
            <a:r>
              <a:rPr lang="ru-RU" dirty="0"/>
              <a:t>Неопределённости в свойствах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>
                <a:sym typeface="Symbol"/>
              </a:rPr>
              <a:t> неопределённости в массе, температуре</a:t>
            </a:r>
            <a:r>
              <a:rPr lang="ru-RU" dirty="0"/>
              <a:t>)</a:t>
            </a:r>
          </a:p>
          <a:p>
            <a:r>
              <a:rPr lang="ru-RU" dirty="0"/>
              <a:t>Параметры пыли </a:t>
            </a:r>
            <a:r>
              <a:rPr lang="ru-RU" dirty="0">
                <a:sym typeface="Symbol"/>
              </a:rPr>
              <a:t> параметры газа</a:t>
            </a:r>
          </a:p>
          <a:p>
            <a:r>
              <a:rPr lang="ru-RU" dirty="0">
                <a:sym typeface="Symbol"/>
              </a:rPr>
              <a:t>Нет информации о скорости</a:t>
            </a:r>
          </a:p>
          <a:p>
            <a:r>
              <a:rPr lang="ru-RU" dirty="0">
                <a:sym typeface="Symbol"/>
              </a:rPr>
              <a:t>(Но при этом относительно простой перенос излучения)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69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587152"/>
          </a:xfrm>
        </p:spPr>
        <p:txBody>
          <a:bodyPr>
            <a:normAutofit fontScale="90000"/>
          </a:bodyPr>
          <a:lstStyle/>
          <a:p>
            <a:r>
              <a:rPr lang="ru-RU" dirty="0"/>
              <a:t>Почему газофазные молекулы?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80728"/>
            <a:ext cx="7772400" cy="5115272"/>
          </a:xfrm>
        </p:spPr>
        <p:txBody>
          <a:bodyPr/>
          <a:lstStyle/>
          <a:p>
            <a:r>
              <a:rPr lang="ru-RU" dirty="0"/>
              <a:t>Есть информация о скорости, плотности, температуре</a:t>
            </a:r>
          </a:p>
          <a:p>
            <a:r>
              <a:rPr lang="ru-RU" dirty="0"/>
              <a:t>Параметры, определяемые по линиям молекул, = </a:t>
            </a:r>
            <a:r>
              <a:rPr lang="ru-RU" dirty="0">
                <a:sym typeface="Symbol"/>
              </a:rPr>
              <a:t>параметры газа в целом, но…</a:t>
            </a:r>
            <a:endParaRPr lang="ru-RU" dirty="0"/>
          </a:p>
          <a:p>
            <a:r>
              <a:rPr lang="ru-RU" dirty="0"/>
              <a:t>…при этом весьма сложный перенос излучения</a:t>
            </a:r>
          </a:p>
          <a:p>
            <a:r>
              <a:rPr lang="ru-RU" b="1" dirty="0">
                <a:solidFill>
                  <a:srgbClr val="FF0000"/>
                </a:solidFill>
              </a:rPr>
              <a:t>Хорошо ли перемешаны с молекулярным водородом?</a:t>
            </a:r>
          </a:p>
        </p:txBody>
      </p:sp>
    </p:spTree>
    <p:extLst>
      <p:ext uri="{BB962C8B-B14F-4D97-AF65-F5344CB8AC3E}">
        <p14:creationId xmlns:p14="http://schemas.microsoft.com/office/powerpoint/2010/main" val="360881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5215" y="121054"/>
            <a:ext cx="8229600" cy="922114"/>
          </a:xfrm>
        </p:spPr>
        <p:txBody>
          <a:bodyPr/>
          <a:lstStyle/>
          <a:p>
            <a:r>
              <a:rPr lang="ru-RU" dirty="0"/>
              <a:t>Тёмная глобула </a:t>
            </a:r>
            <a:r>
              <a:rPr lang="en-US" dirty="0"/>
              <a:t>B68</a:t>
            </a:r>
            <a:endParaRPr lang="ru-RU" dirty="0"/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2" y="980728"/>
            <a:ext cx="8225444" cy="527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38"/>
          <a:stretch/>
        </p:blipFill>
        <p:spPr bwMode="auto">
          <a:xfrm>
            <a:off x="1466629" y="1628800"/>
            <a:ext cx="6021624" cy="29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/>
          <a:lstStyle/>
          <a:p>
            <a:r>
              <a:rPr lang="ru-RU" dirty="0"/>
              <a:t>Четыре облика </a:t>
            </a:r>
            <a:r>
              <a:rPr lang="en-US" dirty="0"/>
              <a:t>B68</a:t>
            </a:r>
            <a:endParaRPr lang="ru-RU" dirty="0"/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29" y="1043168"/>
            <a:ext cx="6021624" cy="56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10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0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Список известных межзвёздных и околозвёздных молекул</a:t>
            </a:r>
            <a:endParaRPr lang="en-US" altLang="ru-RU" sz="2400" b="1" u="sng" dirty="0">
              <a:solidFill>
                <a:schemeClr val="accent2"/>
              </a:solidFill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двух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AlF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AlCl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CH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CN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CO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CP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CS </a:t>
            </a:r>
            <a:r>
              <a:rPr lang="ru-RU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SiС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HCl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KCl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NH NO NS </a:t>
            </a:r>
            <a:r>
              <a:rPr lang="ru-RU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NaCl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OH PN SO S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SiN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SiO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SiS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HF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SH 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SH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 </a:t>
            </a:r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</a:t>
            </a:r>
            <a:r>
              <a:rPr lang="en-US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 </a:t>
            </a:r>
            <a:r>
              <a:rPr lang="en-US" altLang="ru-RU" sz="1600" b="1" dirty="0" err="1">
                <a:latin typeface="Calibri" pitchFamily="34" charset="0"/>
                <a:cs typeface="Arial" pitchFamily="34" charset="0"/>
              </a:rPr>
              <a:t>HCl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OH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CN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–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AlO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latin typeface="Calibri" pitchFamily="34" charset="0"/>
                <a:cs typeface="Arial" pitchFamily="34" charset="0"/>
              </a:rPr>
              <a:t>HCl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latin typeface="Calibri" pitchFamily="34" charset="0"/>
                <a:cs typeface="Arial" pitchFamily="34" charset="0"/>
              </a:rPr>
              <a:t>ArH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NO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CrO</a:t>
            </a:r>
            <a:r>
              <a:rPr lang="en-US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TiO</a:t>
            </a:r>
            <a:r>
              <a:rPr lang="en-US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 NS</a:t>
            </a:r>
            <a:r>
              <a:rPr lang="en-US" altLang="ru-RU" sz="1600" b="1" baseline="300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+</a:t>
            </a:r>
            <a:endParaRPr lang="ru-RU" altLang="ru-RU" sz="1600" b="1" baseline="30000" dirty="0">
              <a:solidFill>
                <a:srgbClr val="3333CC"/>
              </a:solidFill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трех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S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HCN HCO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HCO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HCS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HOC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S HNC HNO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MgCN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MgNC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N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N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NaCN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OCS S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br>
              <a:rPr lang="en-US" altLang="ru-RU" sz="1600" b="1" baseline="-25000" dirty="0">
                <a:latin typeface="Calibri" pitchFamily="34" charset="0"/>
                <a:cs typeface="Arial" pitchFamily="34" charset="0"/>
              </a:rPr>
            </a:b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c-SiC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CO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NH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baseline="30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 err="1">
                <a:latin typeface="Calibri" pitchFamily="34" charset="0"/>
                <a:cs typeface="Arial" pitchFamily="34" charset="0"/>
              </a:rPr>
              <a:t>SiCN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Fe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N  KCN 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Cl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H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AlOH</a:t>
            </a:r>
            <a:r>
              <a:rPr lang="en-US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HO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CCN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SiCSi</a:t>
            </a:r>
            <a:r>
              <a:rPr lang="en-US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 TiO</a:t>
            </a:r>
            <a:r>
              <a:rPr lang="en-US" altLang="ru-RU" sz="1600" b="1" baseline="-250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S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H HCS HSC NCO</a:t>
            </a:r>
            <a:endParaRPr lang="ru-RU" altLang="ru-RU" sz="1600" b="1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четырех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c-C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l-C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S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HCCN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HCNH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HNCO HNCS HOCO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CO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CN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CS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NH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SiC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US" altLang="ru-RU" sz="1600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2 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HSCN </a:t>
            </a:r>
            <a:r>
              <a:rPr lang="en-US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PH</a:t>
            </a:r>
            <a:r>
              <a:rPr lang="en-US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l-C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latin typeface="Calibri" pitchFamily="34" charset="0"/>
                <a:cs typeface="Arial" pitchFamily="34" charset="0"/>
              </a:rPr>
              <a:t>HMgNC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MgCCH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NCCP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HCCO CNCN</a:t>
            </a:r>
            <a:endParaRPr lang="ru-RU" altLang="ru-RU" sz="1600" b="1" dirty="0">
              <a:solidFill>
                <a:schemeClr val="accent2"/>
              </a:solidFill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пяти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Si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l-C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c-C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CN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 HC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NC HCOOH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CHN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NCN HNC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SiH</a:t>
            </a:r>
            <a:r>
              <a:rPr lang="ru-RU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COH</a:t>
            </a:r>
            <a:r>
              <a:rPr lang="ru-RU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 HNCNH 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NCO</a:t>
            </a:r>
            <a:r>
              <a:rPr lang="en-GB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 NCCNH</a:t>
            </a:r>
            <a:r>
              <a:rPr lang="en-GB" altLang="ru-RU" sz="1600" b="1" baseline="30000" dirty="0">
                <a:latin typeface="Calibri" pitchFamily="34" charset="0"/>
                <a:cs typeface="Arial" pitchFamily="34" charset="0"/>
              </a:rPr>
              <a:t>+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шести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5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5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CN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NC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SH HC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NH+ HC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CHO HCONH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l-H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N</a:t>
            </a:r>
            <a:r>
              <a:rPr lang="en-US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C</a:t>
            </a:r>
            <a:r>
              <a:rPr lang="en-US" altLang="ru-RU" sz="1600" b="1" baseline="-25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en-US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N</a:t>
            </a:r>
            <a:r>
              <a:rPr lang="en-US" altLang="ru-RU" sz="1600" b="1" baseline="30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–</a:t>
            </a:r>
            <a:r>
              <a:rPr lang="ru-RU" altLang="ru-RU" sz="16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e-HNCHCN </a:t>
            </a:r>
            <a:r>
              <a:rPr lang="en-GB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GB" altLang="ru-RU" sz="1600" b="1" baseline="-250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en-GB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S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GB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SiH</a:t>
            </a:r>
            <a:r>
              <a:rPr lang="en-GB" altLang="ru-RU" sz="1600" b="1" baseline="-250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CN 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NCO</a:t>
            </a:r>
            <a:endParaRPr lang="ru-RU" altLang="ru-RU" sz="1600" b="1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семи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6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CHCN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HC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5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 HCOCH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NH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c-C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CHOH 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7</a:t>
            </a:r>
            <a:r>
              <a:rPr lang="en-US" altLang="ru-RU" sz="1600" b="1" baseline="30000" dirty="0">
                <a:latin typeface="Calibri" pitchFamily="34" charset="0"/>
                <a:cs typeface="Arial" pitchFamily="34" charset="0"/>
              </a:rPr>
              <a:t>–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(?) HC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5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endParaRPr lang="ru-RU" altLang="ru-RU" sz="1600" b="1" baseline="30000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восьми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 HCOOCH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COOH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7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6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OHCHO  </a:t>
            </a:r>
            <a:r>
              <a:rPr lang="en-GB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NH</a:t>
            </a:r>
            <a:r>
              <a:rPr lang="en-GB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</a:t>
            </a:r>
            <a:r>
              <a:rPr lang="en-GB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CN 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CHNH (NH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)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CO</a:t>
            </a:r>
            <a:endParaRPr lang="ru-RU" altLang="ru-RU" sz="1600" b="1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девяти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4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CN (CH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)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 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7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 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8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 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SH 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NHCHO HC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7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O</a:t>
            </a:r>
            <a:endParaRPr lang="ru-RU" altLang="ru-RU" sz="1600" b="1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десяти атомов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5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N? (CH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)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CO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NH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COOH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? 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HOCH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OH 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CHCH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O 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OCH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OH</a:t>
            </a:r>
            <a:endParaRPr lang="ru-RU" altLang="ru-RU" sz="1600" b="1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одиннадцати атомов 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9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N 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5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OCHO 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COOCH</a:t>
            </a:r>
            <a:r>
              <a:rPr lang="en-GB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en-GB" altLang="ru-RU" sz="1600" b="1" dirty="0">
                <a:latin typeface="Calibri" pitchFamily="34" charset="0"/>
                <a:cs typeface="Arial" pitchFamily="34" charset="0"/>
              </a:rPr>
              <a:t> </a:t>
            </a:r>
            <a:endParaRPr lang="ru-RU" altLang="ru-RU" sz="1600" b="1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двенадцати атомов</a:t>
            </a:r>
            <a:r>
              <a:rPr lang="ru-RU" altLang="ru-RU" sz="1400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OC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ru-RU" altLang="ru-RU" sz="1600" b="1" baseline="-25000" dirty="0">
                <a:latin typeface="Calibri" pitchFamily="34" charset="0"/>
                <a:cs typeface="Arial" pitchFamily="34" charset="0"/>
              </a:rPr>
              <a:t>5</a:t>
            </a:r>
            <a:r>
              <a:rPr lang="ru-RU" altLang="ru-RU" sz="2400" dirty="0"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H</a:t>
            </a:r>
            <a:r>
              <a:rPr lang="en-US" altLang="ru-RU" sz="1600" b="1" baseline="-25000" dirty="0">
                <a:latin typeface="Calibri" pitchFamily="34" charset="0"/>
                <a:cs typeface="Arial" pitchFamily="34" charset="0"/>
              </a:rPr>
              <a:t>7</a:t>
            </a:r>
            <a:r>
              <a:rPr lang="ru-RU" altLang="ru-RU" sz="1600" b="1" dirty="0">
                <a:latin typeface="Calibri" pitchFamily="34" charset="0"/>
                <a:cs typeface="Arial" pitchFamily="34" charset="0"/>
              </a:rPr>
              <a:t>C</a:t>
            </a:r>
            <a:r>
              <a:rPr lang="en-US" altLang="ru-RU" sz="1600" b="1" dirty="0">
                <a:latin typeface="Calibri" pitchFamily="34" charset="0"/>
                <a:cs typeface="Arial" pitchFamily="34" charset="0"/>
              </a:rPr>
              <a:t>N</a:t>
            </a:r>
            <a:endParaRPr lang="ru-RU" altLang="ru-RU" sz="1600" b="1" baseline="-25000" dirty="0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Calibri" pitchFamily="34" charset="0"/>
                <a:cs typeface="Arial" pitchFamily="34" charset="0"/>
              </a:rPr>
              <a:t>Молекулы из тринадцати атомов 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HC</a:t>
            </a:r>
            <a:r>
              <a:rPr lang="ru-RU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11</a:t>
            </a:r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N?, </a:t>
            </a:r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c-C</a:t>
            </a:r>
            <a:r>
              <a:rPr lang="en-US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6</a:t>
            </a:r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</a:t>
            </a:r>
            <a:r>
              <a:rPr lang="en-US" altLang="ru-RU" sz="1600" b="1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CN</a:t>
            </a:r>
            <a:endParaRPr lang="ru-RU" altLang="ru-RU" sz="16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505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96516"/>
            <a:ext cx="1380580" cy="127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6379529"/>
            <a:ext cx="2544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800" b="1" u="sng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http://astrochymist.org/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5683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/>
              <a:t>Содержание некоторых молекул в </a:t>
            </a:r>
            <a:r>
              <a:rPr lang="en-US" altLang="ru-RU" sz="3200" b="1"/>
              <a:t>TMC-1 </a:t>
            </a:r>
            <a:r>
              <a:rPr lang="ru-RU" altLang="ru-RU" sz="3200" b="1"/>
              <a:t>(на одну молекулу </a:t>
            </a:r>
            <a:r>
              <a:rPr lang="en-US" altLang="ru-RU" sz="3200" b="1"/>
              <a:t>H</a:t>
            </a:r>
            <a:r>
              <a:rPr lang="en-US" altLang="ru-RU" sz="3200" b="1" baseline="-25000"/>
              <a:t>2</a:t>
            </a:r>
            <a:r>
              <a:rPr lang="ru-RU" altLang="ru-RU" sz="3200" b="1"/>
              <a:t>)</a:t>
            </a:r>
          </a:p>
        </p:txBody>
      </p:sp>
      <p:graphicFrame>
        <p:nvGraphicFramePr>
          <p:cNvPr id="13315" name="Group 3"/>
          <p:cNvGraphicFramePr>
            <a:graphicFrameLocks noGrp="1"/>
          </p:cNvGraphicFramePr>
          <p:nvPr>
            <p:ph type="tbl" idx="4294967295"/>
          </p:nvPr>
        </p:nvGraphicFramePr>
        <p:xfrm>
          <a:off x="827584" y="2132856"/>
          <a:ext cx="7772400" cy="4084636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1–10·10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–5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HCN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8–12·10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–5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6–17·10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–9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</a:t>
                      </a:r>
                      <a:r>
                        <a:rPr kumimoji="0" 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CN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–10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HCO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2–4·10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–9</a:t>
                      </a:r>
                      <a:endParaRPr kumimoji="0" lang="ru-RU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5–10·10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–10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3–10·10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–9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CS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1–4·10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–9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ru-RU" sz="18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HCS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–9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OH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2–4·10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–9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SO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–9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CN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3·10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7·10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–8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609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009650"/>
            <a:ext cx="49244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347788"/>
            <a:ext cx="48863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Результат наблюдений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7" y="1496648"/>
            <a:ext cx="8807706" cy="459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6093296"/>
            <a:ext cx="5872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Всегда — конкретный диапазон или линия </a:t>
            </a:r>
          </a:p>
        </p:txBody>
      </p:sp>
    </p:spTree>
    <p:extLst>
      <p:ext uri="{BB962C8B-B14F-4D97-AF65-F5344CB8AC3E}">
        <p14:creationId xmlns:p14="http://schemas.microsoft.com/office/powerpoint/2010/main" val="9937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4049341-5A22-4999-AA0B-0589D00B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Компоненты модели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BA381C-C572-4E3B-BA41-8E301376F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Химическая модель</a:t>
            </a:r>
          </a:p>
          <a:p>
            <a:r>
              <a:rPr lang="ru-RU" dirty="0"/>
              <a:t>Физическая модель</a:t>
            </a:r>
          </a:p>
          <a:p>
            <a:r>
              <a:rPr lang="ru-RU" dirty="0"/>
              <a:t>Модель переноса излучения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6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ru-RU" dirty="0"/>
              <a:t>Можно ли что-то узнать без химической модели?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1200"/>
            <a:ext cx="8134672" cy="4184104"/>
          </a:xfrm>
        </p:spPr>
        <p:txBody>
          <a:bodyPr/>
          <a:lstStyle/>
          <a:p>
            <a:r>
              <a:rPr lang="ru-RU" dirty="0"/>
              <a:t>Сам факт наличия молекулярного облака (пыль, СО)</a:t>
            </a:r>
          </a:p>
          <a:p>
            <a:r>
              <a:rPr lang="ru-RU" dirty="0"/>
              <a:t>Плотность (</a:t>
            </a:r>
            <a:r>
              <a:rPr lang="en-US" dirty="0"/>
              <a:t>CO, </a:t>
            </a:r>
            <a:r>
              <a:rPr lang="ru-RU" dirty="0"/>
              <a:t>аммиак, метанол)</a:t>
            </a:r>
            <a:endParaRPr lang="en-US" dirty="0"/>
          </a:p>
          <a:p>
            <a:r>
              <a:rPr lang="ru-RU" dirty="0"/>
              <a:t>Лучевая концентрация (пыль, СО)</a:t>
            </a:r>
          </a:p>
          <a:p>
            <a:r>
              <a:rPr lang="ru-RU" dirty="0"/>
              <a:t>Магнитное поле (пыль, </a:t>
            </a:r>
            <a:r>
              <a:rPr lang="en-US" dirty="0"/>
              <a:t>CO</a:t>
            </a:r>
            <a:r>
              <a:rPr lang="ru-RU" dirty="0"/>
              <a:t>, </a:t>
            </a:r>
            <a:r>
              <a:rPr lang="en-US" dirty="0"/>
              <a:t>OH, CN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Температура (пыль, аммиак, метанол, СО)</a:t>
            </a:r>
          </a:p>
          <a:p>
            <a:r>
              <a:rPr lang="ru-RU" dirty="0"/>
              <a:t>Скорость</a:t>
            </a:r>
          </a:p>
        </p:txBody>
      </p:sp>
    </p:spTree>
    <p:extLst>
      <p:ext uri="{BB962C8B-B14F-4D97-AF65-F5344CB8AC3E}">
        <p14:creationId xmlns:p14="http://schemas.microsoft.com/office/powerpoint/2010/main" val="2774266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587375"/>
          </a:xfrm>
        </p:spPr>
        <p:txBody>
          <a:bodyPr/>
          <a:lstStyle/>
          <a:p>
            <a:r>
              <a:rPr lang="ru-RU" altLang="ru-RU" sz="3200" dirty="0"/>
              <a:t>Линии в мм и см диапазоне</a:t>
            </a:r>
          </a:p>
        </p:txBody>
      </p:sp>
      <p:graphicFrame>
        <p:nvGraphicFramePr>
          <p:cNvPr id="88241" name="Group 177"/>
          <p:cNvGraphicFramePr>
            <a:graphicFrameLocks noGrp="1"/>
          </p:cNvGraphicFramePr>
          <p:nvPr/>
        </p:nvGraphicFramePr>
        <p:xfrm>
          <a:off x="541338" y="549275"/>
          <a:ext cx="8134350" cy="6148448"/>
        </p:xfrm>
        <a:graphic>
          <a:graphicData uri="http://schemas.openxmlformats.org/drawingml/2006/table">
            <a:tbl>
              <a:tblPr/>
              <a:tblGrid>
                <a:gridCol w="135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Молекула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ГГц)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–3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115.3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 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8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867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4–3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461.5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55.4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5–4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576.9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6–5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691.2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116.3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7–6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806.5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372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 ·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6.1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98.0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147.0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 мм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5–4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244.9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8.8·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7–6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342.9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2.8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10–9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489.8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мкм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·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HCO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 ·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267.6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 ·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4–3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356.7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9.7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88.6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265.9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4–3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354.5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846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–1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–2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5.6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281.5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9.7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–4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(1,1) инверсия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см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(2,2) инверсия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см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400" b="1" baseline="300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93.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 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904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186.3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.6 мм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13.41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9.2 ·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98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Молекулярные облака</a:t>
            </a:r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6283325" cy="2209800"/>
          </a:xfrm>
        </p:spPr>
        <p:txBody>
          <a:bodyPr/>
          <a:lstStyle/>
          <a:p>
            <a:pPr eaLnBrk="1" hangingPunct="1"/>
            <a:r>
              <a:rPr lang="ru-RU" altLang="ru-RU" sz="2800"/>
              <a:t>Массы — до 6 · 10</a:t>
            </a:r>
            <a:r>
              <a:rPr lang="ru-RU" altLang="ru-RU" sz="2800" baseline="30000"/>
              <a:t>6</a:t>
            </a:r>
            <a:r>
              <a:rPr lang="ru-RU" altLang="ru-RU" sz="2800"/>
              <a:t> </a:t>
            </a:r>
            <a:r>
              <a:rPr lang="en-US" altLang="ru-RU" sz="2800" i="1"/>
              <a:t>M</a:t>
            </a:r>
            <a:r>
              <a:rPr lang="en-US" altLang="ru-RU" sz="2800" baseline="-25000">
                <a:latin typeface="Wingdings" pitchFamily="2" charset="2"/>
              </a:rPr>
              <a:t>¤</a:t>
            </a:r>
          </a:p>
          <a:p>
            <a:pPr eaLnBrk="1" hangingPunct="1"/>
            <a:r>
              <a:rPr lang="ru-RU" altLang="ru-RU" sz="2800"/>
              <a:t>Размеры — десятки пк</a:t>
            </a:r>
          </a:p>
          <a:p>
            <a:pPr eaLnBrk="1" hangingPunct="1"/>
            <a:r>
              <a:rPr lang="ru-RU" altLang="ru-RU" sz="2800"/>
              <a:t>Температура — 10–50 К</a:t>
            </a:r>
            <a:endParaRPr lang="en-US" altLang="ru-RU" sz="2800"/>
          </a:p>
          <a:p>
            <a:pPr eaLnBrk="1" hangingPunct="1"/>
            <a:r>
              <a:rPr lang="ru-RU" altLang="ru-RU" sz="2800"/>
              <a:t>Плотность — более</a:t>
            </a:r>
            <a:r>
              <a:rPr lang="en-US" altLang="ru-RU" sz="2800"/>
              <a:t> </a:t>
            </a:r>
            <a:r>
              <a:rPr lang="ru-RU" altLang="ru-RU" sz="2800"/>
              <a:t>200 см</a:t>
            </a:r>
            <a:r>
              <a:rPr lang="ru-RU" altLang="ru-RU" sz="2800" baseline="30000"/>
              <a:t>–3</a:t>
            </a: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4"/>
          <a:stretch>
            <a:fillRect/>
          </a:stretch>
        </p:blipFill>
        <p:spPr bwMode="auto">
          <a:xfrm>
            <a:off x="4627563" y="2895600"/>
            <a:ext cx="249663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6156325" y="306863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М51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25750"/>
            <a:ext cx="25765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25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4572000"/>
          </a:xfrm>
        </p:spPr>
        <p:txBody>
          <a:bodyPr/>
          <a:lstStyle/>
          <a:p>
            <a:pPr eaLnBrk="1" hangingPunct="1"/>
            <a:r>
              <a:rPr lang="ru-RU" altLang="ru-RU" dirty="0"/>
              <a:t>Полностью разобраться в событиях, происходящих в молекулярных облаках, по наблюдениям молекул без построения химической модели невозможно!</a:t>
            </a:r>
          </a:p>
        </p:txBody>
      </p:sp>
    </p:spTree>
    <p:extLst>
      <p:ext uri="{BB962C8B-B14F-4D97-AF65-F5344CB8AC3E}">
        <p14:creationId xmlns:p14="http://schemas.microsoft.com/office/powerpoint/2010/main" val="79383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/>
              <a:t>Как работает межзвёздный химический реактор?</a:t>
            </a:r>
          </a:p>
        </p:txBody>
      </p:sp>
      <p:sp>
        <p:nvSpPr>
          <p:cNvPr id="49155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20386" y="2132856"/>
            <a:ext cx="6279806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/>
              <a:t>Низкая температура</a:t>
            </a:r>
          </a:p>
          <a:p>
            <a:pPr eaLnBrk="1" hangingPunct="1">
              <a:lnSpc>
                <a:spcPct val="90000"/>
              </a:lnSpc>
            </a:pPr>
            <a:r>
              <a:rPr lang="ru-RU" dirty="0"/>
              <a:t>Низкая плотность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err="1"/>
              <a:t>Диссоциирующие</a:t>
            </a:r>
            <a:r>
              <a:rPr lang="ru-RU" dirty="0"/>
              <a:t> излучения</a:t>
            </a:r>
          </a:p>
          <a:p>
            <a:pPr eaLnBrk="1" hangingPunct="1">
              <a:lnSpc>
                <a:spcPct val="90000"/>
              </a:lnSpc>
            </a:pPr>
            <a:r>
              <a:rPr lang="ru-RU" dirty="0"/>
              <a:t>Только </a:t>
            </a:r>
            <a:r>
              <a:rPr lang="ru-RU" dirty="0" err="1"/>
              <a:t>двухчастичные</a:t>
            </a:r>
            <a:r>
              <a:rPr lang="ru-RU" dirty="0"/>
              <a:t> реакции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157192"/>
            <a:ext cx="7884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2KMnO</a:t>
            </a:r>
            <a:r>
              <a:rPr lang="pt-BR" sz="2800" baseline="-25000" dirty="0"/>
              <a:t>4</a:t>
            </a:r>
            <a:r>
              <a:rPr lang="pt-BR" sz="2800" dirty="0"/>
              <a:t> + 16HCl = 2MnCl</a:t>
            </a:r>
            <a:r>
              <a:rPr lang="pt-BR" sz="2800" baseline="-25000" dirty="0"/>
              <a:t>2</a:t>
            </a:r>
            <a:r>
              <a:rPr lang="pt-BR" sz="2800" dirty="0"/>
              <a:t> + 5Cl</a:t>
            </a:r>
            <a:r>
              <a:rPr lang="pt-BR" sz="2800" baseline="-25000" dirty="0"/>
              <a:t>2</a:t>
            </a:r>
            <a:r>
              <a:rPr lang="pt-BR" sz="2800" dirty="0"/>
              <a:t> + 2KCl + 8H</a:t>
            </a:r>
            <a:r>
              <a:rPr lang="pt-BR" sz="2800" baseline="-25000" dirty="0"/>
              <a:t>2</a:t>
            </a:r>
            <a:r>
              <a:rPr lang="pt-BR" sz="2800" dirty="0"/>
              <a:t>O</a:t>
            </a:r>
            <a:endParaRPr lang="ru-RU" sz="28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628800"/>
            <a:ext cx="2213183" cy="294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844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Уравнения химической кинетики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539552" y="3717032"/>
            <a:ext cx="8424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i="1" dirty="0"/>
              <a:t>K</a:t>
            </a:r>
            <a:r>
              <a:rPr lang="en-US" sz="3600" baseline="30000" dirty="0"/>
              <a:t>g</a:t>
            </a:r>
            <a:r>
              <a:rPr lang="en-US" sz="3600" dirty="0"/>
              <a:t> </a:t>
            </a:r>
            <a:r>
              <a:rPr lang="ru-RU" sz="3600" dirty="0"/>
              <a:t>— коэффициент скорости </a:t>
            </a:r>
            <a:r>
              <a:rPr lang="ru-RU" sz="3600" dirty="0" err="1"/>
              <a:t>двухчастичной</a:t>
            </a:r>
            <a:r>
              <a:rPr lang="ru-RU" sz="3600" dirty="0"/>
              <a:t> реакции</a:t>
            </a:r>
            <a:endParaRPr lang="ru-RU" sz="3600" i="1" baseline="-25000" dirty="0"/>
          </a:p>
          <a:p>
            <a:r>
              <a:rPr lang="en-US" sz="3600" i="1" dirty="0" err="1"/>
              <a:t>K</a:t>
            </a:r>
            <a:r>
              <a:rPr lang="en-US" sz="3600" baseline="30000" dirty="0" err="1"/>
              <a:t>e</a:t>
            </a:r>
            <a:r>
              <a:rPr lang="ru-RU" dirty="0"/>
              <a:t> — </a:t>
            </a:r>
            <a:r>
              <a:rPr lang="ru-RU" sz="3600" dirty="0"/>
              <a:t>коэффициент скорости реакции, вызванной внешним фактором</a:t>
            </a:r>
            <a:endParaRPr lang="ru-RU" sz="3600" i="1" baseline="-250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912813" y="1822450"/>
          <a:ext cx="743902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9" name="Формула" r:id="rId3" imgW="3530600" imgH="431800" progId="Equation.3">
                  <p:embed/>
                </p:oleObj>
              </mc:Choice>
              <mc:Fallback>
                <p:oleObj name="Формула" r:id="rId3" imgW="3530600" imgH="431800" progId="Equation.3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1822450"/>
                        <a:ext cx="7439025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33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Газофазные реакции в МЗС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772400" cy="4114800"/>
          </a:xfrm>
        </p:spPr>
        <p:txBody>
          <a:bodyPr/>
          <a:lstStyle/>
          <a:p>
            <a:r>
              <a:rPr lang="ru-RU" dirty="0" err="1"/>
              <a:t>Двухчастичные</a:t>
            </a:r>
            <a:endParaRPr lang="ru-RU" dirty="0"/>
          </a:p>
          <a:p>
            <a:pPr lvl="1"/>
            <a:r>
              <a:rPr lang="ru-RU" dirty="0" err="1"/>
              <a:t>Нейтраль</a:t>
            </a:r>
            <a:r>
              <a:rPr lang="ru-RU" dirty="0"/>
              <a:t>-нейтральные</a:t>
            </a:r>
          </a:p>
          <a:p>
            <a:pPr lvl="1"/>
            <a:r>
              <a:rPr lang="ru-RU" dirty="0"/>
              <a:t>Ион-молекулярные</a:t>
            </a:r>
          </a:p>
          <a:p>
            <a:pPr lvl="1"/>
            <a:r>
              <a:rPr lang="ru-RU" dirty="0" err="1"/>
              <a:t>Диссоциативная</a:t>
            </a:r>
            <a:r>
              <a:rPr lang="ru-RU" dirty="0"/>
              <a:t> рекомбинация</a:t>
            </a:r>
          </a:p>
          <a:p>
            <a:r>
              <a:rPr lang="ru-RU" dirty="0"/>
              <a:t>Внешние факторы</a:t>
            </a:r>
          </a:p>
          <a:p>
            <a:pPr lvl="1"/>
            <a:r>
              <a:rPr lang="ru-RU" dirty="0"/>
              <a:t>Фотореакции</a:t>
            </a:r>
          </a:p>
          <a:p>
            <a:pPr lvl="1"/>
            <a:r>
              <a:rPr lang="ru-RU" dirty="0"/>
              <a:t>Реакции с космическими лучами</a:t>
            </a:r>
          </a:p>
        </p:txBody>
      </p:sp>
    </p:spTree>
    <p:extLst>
      <p:ext uri="{BB962C8B-B14F-4D97-AF65-F5344CB8AC3E}">
        <p14:creationId xmlns:p14="http://schemas.microsoft.com/office/powerpoint/2010/main" val="231852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Нейтраль-нейтральные</a:t>
            </a:r>
            <a:r>
              <a:rPr lang="ru-RU" dirty="0"/>
              <a:t> реакции</a:t>
            </a:r>
          </a:p>
        </p:txBody>
      </p:sp>
      <p:pic>
        <p:nvPicPr>
          <p:cNvPr id="1218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5791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5"/>
          <p:cNvSpPr txBox="1">
            <a:spLocks noChangeArrowheads="1"/>
          </p:cNvSpPr>
          <p:nvPr/>
        </p:nvSpPr>
        <p:spPr bwMode="auto">
          <a:xfrm>
            <a:off x="517525" y="1108075"/>
            <a:ext cx="3963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Создание химических связей</a:t>
            </a:r>
          </a:p>
        </p:txBody>
      </p:sp>
      <p:pic>
        <p:nvPicPr>
          <p:cNvPr id="12186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5791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457200" y="3429000"/>
            <a:ext cx="5291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Перераспределение химических связей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6372225" y="1162050"/>
            <a:ext cx="2505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Барьеры</a:t>
            </a:r>
          </a:p>
          <a:p>
            <a:r>
              <a:rPr lang="ru-RU"/>
              <a:t>Эндотермические</a:t>
            </a:r>
          </a:p>
          <a:p>
            <a:r>
              <a:rPr lang="ru-RU"/>
              <a:t>Низкие скорости</a:t>
            </a:r>
          </a:p>
        </p:txBody>
      </p:sp>
      <p:sp>
        <p:nvSpPr>
          <p:cNvPr id="121864" name="Text Box 9"/>
          <p:cNvSpPr txBox="1">
            <a:spLocks noChangeArrowheads="1"/>
          </p:cNvSpPr>
          <p:nvPr/>
        </p:nvSpPr>
        <p:spPr bwMode="auto">
          <a:xfrm>
            <a:off x="6324600" y="34290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/>
              <a:t>Относительно высокие скорости</a:t>
            </a:r>
          </a:p>
        </p:txBody>
      </p:sp>
      <p:sp>
        <p:nvSpPr>
          <p:cNvPr id="121865" name="Text Box 10"/>
          <p:cNvSpPr txBox="1">
            <a:spLocks noChangeArrowheads="1"/>
          </p:cNvSpPr>
          <p:nvPr/>
        </p:nvSpPr>
        <p:spPr bwMode="auto">
          <a:xfrm>
            <a:off x="1600200" y="5410200"/>
            <a:ext cx="6110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 err="1"/>
              <a:t>K</a:t>
            </a:r>
            <a:r>
              <a:rPr lang="en-US" sz="3600" i="1" baseline="-25000" dirty="0" err="1"/>
              <a:t>ij</a:t>
            </a:r>
            <a:r>
              <a:rPr lang="en-US" sz="3600" dirty="0"/>
              <a:t> = </a:t>
            </a:r>
            <a:r>
              <a:rPr lang="en-US" sz="3600" dirty="0" err="1">
                <a:latin typeface="Symbol" pitchFamily="18" charset="2"/>
              </a:rPr>
              <a:t>a</a:t>
            </a:r>
            <a:r>
              <a:rPr lang="en-US" i="1" baseline="-25000" dirty="0" err="1"/>
              <a:t>ij</a:t>
            </a:r>
            <a:r>
              <a:rPr lang="en-US" sz="3600" dirty="0"/>
              <a:t> (</a:t>
            </a:r>
            <a:r>
              <a:rPr lang="en-US" sz="3600" i="1" dirty="0"/>
              <a:t>T</a:t>
            </a:r>
            <a:r>
              <a:rPr lang="en-US" sz="3600" dirty="0"/>
              <a:t>/300 K)</a:t>
            </a:r>
            <a:r>
              <a:rPr lang="en-US" sz="3600" baseline="30000" dirty="0" err="1">
                <a:latin typeface="Symbol" pitchFamily="18" charset="2"/>
              </a:rPr>
              <a:t>b</a:t>
            </a:r>
            <a:r>
              <a:rPr lang="en-US" i="1" baseline="30000" dirty="0" err="1"/>
              <a:t>ij</a:t>
            </a:r>
            <a:r>
              <a:rPr lang="en-US" sz="3600" dirty="0"/>
              <a:t> </a:t>
            </a:r>
            <a:r>
              <a:rPr lang="en-US" sz="3600" dirty="0" err="1"/>
              <a:t>exp</a:t>
            </a:r>
            <a:r>
              <a:rPr lang="en-US" sz="3600" dirty="0"/>
              <a:t>(–</a:t>
            </a:r>
            <a:r>
              <a:rPr lang="en-US" sz="3600" dirty="0" err="1">
                <a:latin typeface="Symbol" pitchFamily="18" charset="2"/>
              </a:rPr>
              <a:t>g</a:t>
            </a:r>
            <a:r>
              <a:rPr lang="en-US" i="1" baseline="-25000" dirty="0" err="1"/>
              <a:t>ij</a:t>
            </a:r>
            <a:r>
              <a:rPr lang="en-US" dirty="0"/>
              <a:t> </a:t>
            </a:r>
            <a:r>
              <a:rPr lang="en-US" sz="3600" dirty="0"/>
              <a:t>/ </a:t>
            </a:r>
            <a:r>
              <a:rPr lang="en-US" sz="3600" i="1" dirty="0"/>
              <a:t>T</a:t>
            </a:r>
            <a:r>
              <a:rPr lang="en-US" sz="3600" dirty="0"/>
              <a:t>)</a:t>
            </a:r>
            <a:endParaRPr lang="ru-RU" sz="3600" i="1" baseline="-25000" dirty="0"/>
          </a:p>
        </p:txBody>
      </p:sp>
      <p:sp>
        <p:nvSpPr>
          <p:cNvPr id="121866" name="TextBox 10"/>
          <p:cNvSpPr txBox="1">
            <a:spLocks noChangeArrowheads="1"/>
          </p:cNvSpPr>
          <p:nvPr/>
        </p:nvSpPr>
        <p:spPr bwMode="auto">
          <a:xfrm>
            <a:off x="395288" y="692150"/>
            <a:ext cx="3408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Радиативная ассоциация</a:t>
            </a:r>
          </a:p>
        </p:txBody>
      </p:sp>
    </p:spTree>
    <p:extLst>
      <p:ext uri="{BB962C8B-B14F-4D97-AF65-F5344CB8AC3E}">
        <p14:creationId xmlns:p14="http://schemas.microsoft.com/office/powerpoint/2010/main" val="1891668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ru-RU" dirty="0"/>
              <a:t>Ион-молекулярные реакции</a:t>
            </a:r>
          </a:p>
        </p:txBody>
      </p:sp>
      <p:pic>
        <p:nvPicPr>
          <p:cNvPr id="12083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5791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5791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Text Box 11"/>
          <p:cNvSpPr txBox="1">
            <a:spLocks noChangeArrowheads="1"/>
          </p:cNvSpPr>
          <p:nvPr/>
        </p:nvSpPr>
        <p:spPr bwMode="auto">
          <a:xfrm>
            <a:off x="381000" y="1752600"/>
            <a:ext cx="5291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Перераспределение химических связей</a:t>
            </a:r>
          </a:p>
        </p:txBody>
      </p:sp>
      <p:sp>
        <p:nvSpPr>
          <p:cNvPr id="120838" name="Text Box 12"/>
          <p:cNvSpPr txBox="1">
            <a:spLocks noChangeArrowheads="1"/>
          </p:cNvSpPr>
          <p:nvPr/>
        </p:nvSpPr>
        <p:spPr bwMode="auto">
          <a:xfrm>
            <a:off x="914400" y="3657600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Перезарядка</a:t>
            </a:r>
          </a:p>
        </p:txBody>
      </p:sp>
      <p:sp>
        <p:nvSpPr>
          <p:cNvPr id="120839" name="Text Box 13"/>
          <p:cNvSpPr txBox="1">
            <a:spLocks noChangeArrowheads="1"/>
          </p:cNvSpPr>
          <p:nvPr/>
        </p:nvSpPr>
        <p:spPr bwMode="auto">
          <a:xfrm>
            <a:off x="6324600" y="1752600"/>
            <a:ext cx="2633663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Высокие скорости при низких температурах</a:t>
            </a:r>
          </a:p>
        </p:txBody>
      </p:sp>
      <p:sp>
        <p:nvSpPr>
          <p:cNvPr id="120840" name="Text Box 35"/>
          <p:cNvSpPr txBox="1">
            <a:spLocks noChangeArrowheads="1"/>
          </p:cNvSpPr>
          <p:nvPr/>
        </p:nvSpPr>
        <p:spPr bwMode="auto">
          <a:xfrm>
            <a:off x="1600200" y="5410200"/>
            <a:ext cx="6110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 err="1"/>
              <a:t>K</a:t>
            </a:r>
            <a:r>
              <a:rPr lang="en-US" sz="3600" i="1" baseline="-25000" dirty="0" err="1"/>
              <a:t>ij</a:t>
            </a:r>
            <a:r>
              <a:rPr lang="en-US" sz="3600" dirty="0"/>
              <a:t> = </a:t>
            </a:r>
            <a:r>
              <a:rPr lang="en-US" sz="3600" dirty="0" err="1">
                <a:latin typeface="Symbol" pitchFamily="18" charset="2"/>
              </a:rPr>
              <a:t>a</a:t>
            </a:r>
            <a:r>
              <a:rPr lang="en-US" i="1" baseline="-25000" dirty="0" err="1"/>
              <a:t>ij</a:t>
            </a:r>
            <a:r>
              <a:rPr lang="en-US" sz="3600" dirty="0"/>
              <a:t> (</a:t>
            </a:r>
            <a:r>
              <a:rPr lang="en-US" sz="3600" i="1" dirty="0"/>
              <a:t>T</a:t>
            </a:r>
            <a:r>
              <a:rPr lang="en-US" sz="3600" dirty="0"/>
              <a:t>/300 K)</a:t>
            </a:r>
            <a:r>
              <a:rPr lang="en-US" sz="3600" baseline="30000" dirty="0" err="1">
                <a:latin typeface="Symbol" pitchFamily="18" charset="2"/>
              </a:rPr>
              <a:t>b</a:t>
            </a:r>
            <a:r>
              <a:rPr lang="en-US" i="1" baseline="30000" dirty="0" err="1"/>
              <a:t>ij</a:t>
            </a:r>
            <a:r>
              <a:rPr lang="en-US" sz="3600" dirty="0"/>
              <a:t> </a:t>
            </a:r>
            <a:r>
              <a:rPr lang="en-US" sz="3600" dirty="0" err="1"/>
              <a:t>exp</a:t>
            </a:r>
            <a:r>
              <a:rPr lang="en-US" sz="3600" dirty="0"/>
              <a:t>(–</a:t>
            </a:r>
            <a:r>
              <a:rPr lang="en-US" sz="3600" dirty="0" err="1">
                <a:latin typeface="Symbol" pitchFamily="18" charset="2"/>
              </a:rPr>
              <a:t>g</a:t>
            </a:r>
            <a:r>
              <a:rPr lang="en-US" i="1" baseline="-25000" dirty="0" err="1"/>
              <a:t>ij</a:t>
            </a:r>
            <a:r>
              <a:rPr lang="en-US" dirty="0"/>
              <a:t> </a:t>
            </a:r>
            <a:r>
              <a:rPr lang="en-US" sz="3600" dirty="0"/>
              <a:t>/ </a:t>
            </a:r>
            <a:r>
              <a:rPr lang="en-US" sz="3600" i="1" dirty="0"/>
              <a:t>T</a:t>
            </a:r>
            <a:r>
              <a:rPr lang="en-US" sz="3600" dirty="0"/>
              <a:t>)</a:t>
            </a:r>
            <a:endParaRPr lang="ru-RU" sz="3600" i="1" baseline="-25000" dirty="0"/>
          </a:p>
        </p:txBody>
      </p:sp>
    </p:spTree>
    <p:extLst>
      <p:ext uri="{BB962C8B-B14F-4D97-AF65-F5344CB8AC3E}">
        <p14:creationId xmlns:p14="http://schemas.microsoft.com/office/powerpoint/2010/main" val="43604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Реакции </a:t>
            </a:r>
            <a:r>
              <a:rPr lang="ru-RU" dirty="0" err="1"/>
              <a:t>диссоциативной</a:t>
            </a:r>
            <a:r>
              <a:rPr lang="ru-RU" dirty="0"/>
              <a:t> рекомбинации</a:t>
            </a:r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38400"/>
            <a:ext cx="5791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1965325" y="2413000"/>
            <a:ext cx="3662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Разрыв химических связей</a:t>
            </a:r>
          </a:p>
        </p:txBody>
      </p:sp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2514600" y="5105400"/>
            <a:ext cx="3592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/>
              <a:t>K</a:t>
            </a:r>
            <a:r>
              <a:rPr lang="en-US" sz="3600" i="1" baseline="-25000" dirty="0"/>
              <a:t>i</a:t>
            </a:r>
            <a:r>
              <a:rPr lang="en-US" sz="3600" dirty="0"/>
              <a:t> = </a:t>
            </a:r>
            <a:r>
              <a:rPr lang="en-US" sz="3600" dirty="0" err="1">
                <a:latin typeface="Symbol" pitchFamily="18" charset="2"/>
              </a:rPr>
              <a:t>a</a:t>
            </a:r>
            <a:r>
              <a:rPr lang="en-US" i="1" baseline="-25000" dirty="0" err="1"/>
              <a:t>i</a:t>
            </a:r>
            <a:r>
              <a:rPr lang="en-US" sz="3600" dirty="0"/>
              <a:t> (</a:t>
            </a:r>
            <a:r>
              <a:rPr lang="en-US" sz="3600" i="1" dirty="0"/>
              <a:t>T</a:t>
            </a:r>
            <a:r>
              <a:rPr lang="en-US" sz="3600" dirty="0"/>
              <a:t>/300 K)</a:t>
            </a:r>
            <a:r>
              <a:rPr lang="en-US" sz="3600" baseline="30000" dirty="0">
                <a:latin typeface="Symbol" pitchFamily="18" charset="2"/>
              </a:rPr>
              <a:t>b</a:t>
            </a:r>
            <a:r>
              <a:rPr lang="en-US" i="1" baseline="30000" dirty="0"/>
              <a:t>i</a:t>
            </a:r>
            <a:endParaRPr lang="ru-RU" sz="3600" i="1" baseline="30000" dirty="0"/>
          </a:p>
        </p:txBody>
      </p:sp>
    </p:spTree>
    <p:extLst>
      <p:ext uri="{BB962C8B-B14F-4D97-AF65-F5344CB8AC3E}">
        <p14:creationId xmlns:p14="http://schemas.microsoft.com/office/powerpoint/2010/main" val="2412092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9796" y="213392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chemeClr val="bg1"/>
                </a:solidFill>
              </a:rPr>
              <a:t>Как образуются молекулы в МЗС?</a:t>
            </a:r>
          </a:p>
        </p:txBody>
      </p:sp>
      <p:sp>
        <p:nvSpPr>
          <p:cNvPr id="3" name="Овал 2"/>
          <p:cNvSpPr/>
          <p:nvPr/>
        </p:nvSpPr>
        <p:spPr>
          <a:xfrm>
            <a:off x="1619672" y="1628840"/>
            <a:ext cx="720080" cy="7200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300192" y="1808840"/>
            <a:ext cx="360040" cy="36000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555776" y="1988840"/>
            <a:ext cx="12960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4716016" y="1988840"/>
            <a:ext cx="1296144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794812" y="2492896"/>
            <a:ext cx="720080" cy="7200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535996" y="2672327"/>
            <a:ext cx="360040" cy="36000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095836" y="3356992"/>
            <a:ext cx="720080" cy="7200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148064" y="3536423"/>
            <a:ext cx="360040" cy="36000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580112" y="3688644"/>
            <a:ext cx="12960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619672" y="3720996"/>
            <a:ext cx="1296144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43608" y="1674245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0232" y="1303924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 rot="19511557">
            <a:off x="3479761" y="5016586"/>
            <a:ext cx="1564340" cy="298764"/>
          </a:xfrm>
          <a:custGeom>
            <a:avLst/>
            <a:gdLst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172016 w 1603742"/>
              <a:gd name="connsiteY4" fmla="*/ 162962 h 298764"/>
              <a:gd name="connsiteX5" fmla="*/ 235390 w 1603742"/>
              <a:gd name="connsiteY5" fmla="*/ 235390 h 298764"/>
              <a:gd name="connsiteX6" fmla="*/ 262550 w 1603742"/>
              <a:gd name="connsiteY6" fmla="*/ 244444 h 298764"/>
              <a:gd name="connsiteX7" fmla="*/ 289711 w 1603742"/>
              <a:gd name="connsiteY7" fmla="*/ 235390 h 298764"/>
              <a:gd name="connsiteX8" fmla="*/ 344032 w 1603742"/>
              <a:gd name="connsiteY8" fmla="*/ 199176 h 298764"/>
              <a:gd name="connsiteX9" fmla="*/ 371192 w 1603742"/>
              <a:gd name="connsiteY9" fmla="*/ 90535 h 298764"/>
              <a:gd name="connsiteX10" fmla="*/ 416459 w 1603742"/>
              <a:gd name="connsiteY10" fmla="*/ 126748 h 298764"/>
              <a:gd name="connsiteX11" fmla="*/ 443620 w 1603742"/>
              <a:gd name="connsiteY11" fmla="*/ 144855 h 298764"/>
              <a:gd name="connsiteX12" fmla="*/ 470780 w 1603742"/>
              <a:gd name="connsiteY12" fmla="*/ 172016 h 298764"/>
              <a:gd name="connsiteX13" fmla="*/ 525101 w 1603742"/>
              <a:gd name="connsiteY13" fmla="*/ 199176 h 298764"/>
              <a:gd name="connsiteX14" fmla="*/ 588475 w 1603742"/>
              <a:gd name="connsiteY14" fmla="*/ 190123 h 298764"/>
              <a:gd name="connsiteX15" fmla="*/ 615635 w 1603742"/>
              <a:gd name="connsiteY15" fmla="*/ 108642 h 298764"/>
              <a:gd name="connsiteX16" fmla="*/ 633742 w 1603742"/>
              <a:gd name="connsiteY16" fmla="*/ 81481 h 298764"/>
              <a:gd name="connsiteX17" fmla="*/ 660903 w 1603742"/>
              <a:gd name="connsiteY17" fmla="*/ 63374 h 298764"/>
              <a:gd name="connsiteX18" fmla="*/ 688063 w 1603742"/>
              <a:gd name="connsiteY18" fmla="*/ 36214 h 298764"/>
              <a:gd name="connsiteX19" fmla="*/ 724277 w 1603742"/>
              <a:gd name="connsiteY19" fmla="*/ 45267 h 298764"/>
              <a:gd name="connsiteX20" fmla="*/ 742384 w 1603742"/>
              <a:gd name="connsiteY20" fmla="*/ 72428 h 298764"/>
              <a:gd name="connsiteX21" fmla="*/ 760491 w 1603742"/>
              <a:gd name="connsiteY21" fmla="*/ 126748 h 298764"/>
              <a:gd name="connsiteX22" fmla="*/ 769544 w 1603742"/>
              <a:gd name="connsiteY22" fmla="*/ 153909 h 298764"/>
              <a:gd name="connsiteX23" fmla="*/ 814812 w 1603742"/>
              <a:gd name="connsiteY23" fmla="*/ 208230 h 298764"/>
              <a:gd name="connsiteX24" fmla="*/ 869133 w 1603742"/>
              <a:gd name="connsiteY24" fmla="*/ 199176 h 298764"/>
              <a:gd name="connsiteX25" fmla="*/ 905346 w 1603742"/>
              <a:gd name="connsiteY25" fmla="*/ 144855 h 298764"/>
              <a:gd name="connsiteX26" fmla="*/ 923453 w 1603742"/>
              <a:gd name="connsiteY26" fmla="*/ 117695 h 298764"/>
              <a:gd name="connsiteX27" fmla="*/ 932507 w 1603742"/>
              <a:gd name="connsiteY27" fmla="*/ 63374 h 298764"/>
              <a:gd name="connsiteX28" fmla="*/ 986828 w 1603742"/>
              <a:gd name="connsiteY28" fmla="*/ 27160 h 298764"/>
              <a:gd name="connsiteX29" fmla="*/ 1041148 w 1603742"/>
              <a:gd name="connsiteY29" fmla="*/ 36214 h 298764"/>
              <a:gd name="connsiteX30" fmla="*/ 1086416 w 1603742"/>
              <a:gd name="connsiteY30" fmla="*/ 90535 h 298764"/>
              <a:gd name="connsiteX31" fmla="*/ 1140736 w 1603742"/>
              <a:gd name="connsiteY31" fmla="*/ 144855 h 298764"/>
              <a:gd name="connsiteX32" fmla="*/ 1186004 w 1603742"/>
              <a:gd name="connsiteY32" fmla="*/ 208230 h 298764"/>
              <a:gd name="connsiteX33" fmla="*/ 1258432 w 1603742"/>
              <a:gd name="connsiteY33" fmla="*/ 126748 h 298764"/>
              <a:gd name="connsiteX34" fmla="*/ 1285592 w 1603742"/>
              <a:gd name="connsiteY34" fmla="*/ 99588 h 298764"/>
              <a:gd name="connsiteX35" fmla="*/ 1312752 w 1603742"/>
              <a:gd name="connsiteY35" fmla="*/ 45267 h 298764"/>
              <a:gd name="connsiteX36" fmla="*/ 1339913 w 1603742"/>
              <a:gd name="connsiteY36" fmla="*/ 27160 h 298764"/>
              <a:gd name="connsiteX37" fmla="*/ 1367073 w 1603742"/>
              <a:gd name="connsiteY37" fmla="*/ 0 h 298764"/>
              <a:gd name="connsiteX38" fmla="*/ 1394234 w 1603742"/>
              <a:gd name="connsiteY38" fmla="*/ 18107 h 298764"/>
              <a:gd name="connsiteX39" fmla="*/ 1412340 w 1603742"/>
              <a:gd name="connsiteY39" fmla="*/ 45267 h 298764"/>
              <a:gd name="connsiteX40" fmla="*/ 1475715 w 1603742"/>
              <a:gd name="connsiteY40" fmla="*/ 108642 h 298764"/>
              <a:gd name="connsiteX41" fmla="*/ 1502875 w 1603742"/>
              <a:gd name="connsiteY41" fmla="*/ 126748 h 298764"/>
              <a:gd name="connsiteX42" fmla="*/ 1557196 w 1603742"/>
              <a:gd name="connsiteY42" fmla="*/ 135802 h 298764"/>
              <a:gd name="connsiteX43" fmla="*/ 1584356 w 1603742"/>
              <a:gd name="connsiteY43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172016 w 1603742"/>
              <a:gd name="connsiteY4" fmla="*/ 162962 h 298764"/>
              <a:gd name="connsiteX5" fmla="*/ 235390 w 1603742"/>
              <a:gd name="connsiteY5" fmla="*/ 235390 h 298764"/>
              <a:gd name="connsiteX6" fmla="*/ 262550 w 1603742"/>
              <a:gd name="connsiteY6" fmla="*/ 244444 h 298764"/>
              <a:gd name="connsiteX7" fmla="*/ 289711 w 1603742"/>
              <a:gd name="connsiteY7" fmla="*/ 235390 h 298764"/>
              <a:gd name="connsiteX8" fmla="*/ 344032 w 1603742"/>
              <a:gd name="connsiteY8" fmla="*/ 199176 h 298764"/>
              <a:gd name="connsiteX9" fmla="*/ 371192 w 1603742"/>
              <a:gd name="connsiteY9" fmla="*/ 90535 h 298764"/>
              <a:gd name="connsiteX10" fmla="*/ 416459 w 1603742"/>
              <a:gd name="connsiteY10" fmla="*/ 126748 h 298764"/>
              <a:gd name="connsiteX11" fmla="*/ 443620 w 1603742"/>
              <a:gd name="connsiteY11" fmla="*/ 144855 h 298764"/>
              <a:gd name="connsiteX12" fmla="*/ 470780 w 1603742"/>
              <a:gd name="connsiteY12" fmla="*/ 172016 h 298764"/>
              <a:gd name="connsiteX13" fmla="*/ 525101 w 1603742"/>
              <a:gd name="connsiteY13" fmla="*/ 199176 h 298764"/>
              <a:gd name="connsiteX14" fmla="*/ 588475 w 1603742"/>
              <a:gd name="connsiteY14" fmla="*/ 190123 h 298764"/>
              <a:gd name="connsiteX15" fmla="*/ 615635 w 1603742"/>
              <a:gd name="connsiteY15" fmla="*/ 108642 h 298764"/>
              <a:gd name="connsiteX16" fmla="*/ 633742 w 1603742"/>
              <a:gd name="connsiteY16" fmla="*/ 81481 h 298764"/>
              <a:gd name="connsiteX17" fmla="*/ 660903 w 1603742"/>
              <a:gd name="connsiteY17" fmla="*/ 63374 h 298764"/>
              <a:gd name="connsiteX18" fmla="*/ 688063 w 1603742"/>
              <a:gd name="connsiteY18" fmla="*/ 36214 h 298764"/>
              <a:gd name="connsiteX19" fmla="*/ 724277 w 1603742"/>
              <a:gd name="connsiteY19" fmla="*/ 45267 h 298764"/>
              <a:gd name="connsiteX20" fmla="*/ 742384 w 1603742"/>
              <a:gd name="connsiteY20" fmla="*/ 72428 h 298764"/>
              <a:gd name="connsiteX21" fmla="*/ 760491 w 1603742"/>
              <a:gd name="connsiteY21" fmla="*/ 126748 h 298764"/>
              <a:gd name="connsiteX22" fmla="*/ 769544 w 1603742"/>
              <a:gd name="connsiteY22" fmla="*/ 153909 h 298764"/>
              <a:gd name="connsiteX23" fmla="*/ 814812 w 1603742"/>
              <a:gd name="connsiteY23" fmla="*/ 208230 h 298764"/>
              <a:gd name="connsiteX24" fmla="*/ 869133 w 1603742"/>
              <a:gd name="connsiteY24" fmla="*/ 199176 h 298764"/>
              <a:gd name="connsiteX25" fmla="*/ 905346 w 1603742"/>
              <a:gd name="connsiteY25" fmla="*/ 144855 h 298764"/>
              <a:gd name="connsiteX26" fmla="*/ 923453 w 1603742"/>
              <a:gd name="connsiteY26" fmla="*/ 117695 h 298764"/>
              <a:gd name="connsiteX27" fmla="*/ 932507 w 1603742"/>
              <a:gd name="connsiteY27" fmla="*/ 63374 h 298764"/>
              <a:gd name="connsiteX28" fmla="*/ 986828 w 1603742"/>
              <a:gd name="connsiteY28" fmla="*/ 27160 h 298764"/>
              <a:gd name="connsiteX29" fmla="*/ 1041148 w 1603742"/>
              <a:gd name="connsiteY29" fmla="*/ 36214 h 298764"/>
              <a:gd name="connsiteX30" fmla="*/ 1086416 w 1603742"/>
              <a:gd name="connsiteY30" fmla="*/ 90535 h 298764"/>
              <a:gd name="connsiteX31" fmla="*/ 1140736 w 1603742"/>
              <a:gd name="connsiteY31" fmla="*/ 144855 h 298764"/>
              <a:gd name="connsiteX32" fmla="*/ 1186004 w 1603742"/>
              <a:gd name="connsiteY32" fmla="*/ 208230 h 298764"/>
              <a:gd name="connsiteX33" fmla="*/ 1258432 w 1603742"/>
              <a:gd name="connsiteY33" fmla="*/ 126748 h 298764"/>
              <a:gd name="connsiteX34" fmla="*/ 1285592 w 1603742"/>
              <a:gd name="connsiteY34" fmla="*/ 99588 h 298764"/>
              <a:gd name="connsiteX35" fmla="*/ 1312752 w 1603742"/>
              <a:gd name="connsiteY35" fmla="*/ 45267 h 298764"/>
              <a:gd name="connsiteX36" fmla="*/ 1339913 w 1603742"/>
              <a:gd name="connsiteY36" fmla="*/ 27160 h 298764"/>
              <a:gd name="connsiteX37" fmla="*/ 1367073 w 1603742"/>
              <a:gd name="connsiteY37" fmla="*/ 0 h 298764"/>
              <a:gd name="connsiteX38" fmla="*/ 1394234 w 1603742"/>
              <a:gd name="connsiteY38" fmla="*/ 18107 h 298764"/>
              <a:gd name="connsiteX39" fmla="*/ 1412340 w 1603742"/>
              <a:gd name="connsiteY39" fmla="*/ 45267 h 298764"/>
              <a:gd name="connsiteX40" fmla="*/ 1475715 w 1603742"/>
              <a:gd name="connsiteY40" fmla="*/ 108642 h 298764"/>
              <a:gd name="connsiteX41" fmla="*/ 1502875 w 1603742"/>
              <a:gd name="connsiteY41" fmla="*/ 126748 h 298764"/>
              <a:gd name="connsiteX42" fmla="*/ 1557196 w 1603742"/>
              <a:gd name="connsiteY42" fmla="*/ 135802 h 298764"/>
              <a:gd name="connsiteX43" fmla="*/ 1584356 w 1603742"/>
              <a:gd name="connsiteY43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172016 w 1603742"/>
              <a:gd name="connsiteY4" fmla="*/ 162962 h 298764"/>
              <a:gd name="connsiteX5" fmla="*/ 235390 w 1603742"/>
              <a:gd name="connsiteY5" fmla="*/ 235390 h 298764"/>
              <a:gd name="connsiteX6" fmla="*/ 262550 w 1603742"/>
              <a:gd name="connsiteY6" fmla="*/ 244444 h 298764"/>
              <a:gd name="connsiteX7" fmla="*/ 289711 w 1603742"/>
              <a:gd name="connsiteY7" fmla="*/ 235390 h 298764"/>
              <a:gd name="connsiteX8" fmla="*/ 344032 w 1603742"/>
              <a:gd name="connsiteY8" fmla="*/ 199176 h 298764"/>
              <a:gd name="connsiteX9" fmla="*/ 371192 w 1603742"/>
              <a:gd name="connsiteY9" fmla="*/ 90535 h 298764"/>
              <a:gd name="connsiteX10" fmla="*/ 416459 w 1603742"/>
              <a:gd name="connsiteY10" fmla="*/ 126748 h 298764"/>
              <a:gd name="connsiteX11" fmla="*/ 443620 w 1603742"/>
              <a:gd name="connsiteY11" fmla="*/ 144855 h 298764"/>
              <a:gd name="connsiteX12" fmla="*/ 470780 w 1603742"/>
              <a:gd name="connsiteY12" fmla="*/ 172016 h 298764"/>
              <a:gd name="connsiteX13" fmla="*/ 525101 w 1603742"/>
              <a:gd name="connsiteY13" fmla="*/ 199176 h 298764"/>
              <a:gd name="connsiteX14" fmla="*/ 588475 w 1603742"/>
              <a:gd name="connsiteY14" fmla="*/ 190123 h 298764"/>
              <a:gd name="connsiteX15" fmla="*/ 615635 w 1603742"/>
              <a:gd name="connsiteY15" fmla="*/ 108642 h 298764"/>
              <a:gd name="connsiteX16" fmla="*/ 633742 w 1603742"/>
              <a:gd name="connsiteY16" fmla="*/ 81481 h 298764"/>
              <a:gd name="connsiteX17" fmla="*/ 660903 w 1603742"/>
              <a:gd name="connsiteY17" fmla="*/ 63374 h 298764"/>
              <a:gd name="connsiteX18" fmla="*/ 688063 w 1603742"/>
              <a:gd name="connsiteY18" fmla="*/ 36214 h 298764"/>
              <a:gd name="connsiteX19" fmla="*/ 724277 w 1603742"/>
              <a:gd name="connsiteY19" fmla="*/ 45267 h 298764"/>
              <a:gd name="connsiteX20" fmla="*/ 742384 w 1603742"/>
              <a:gd name="connsiteY20" fmla="*/ 72428 h 298764"/>
              <a:gd name="connsiteX21" fmla="*/ 760491 w 1603742"/>
              <a:gd name="connsiteY21" fmla="*/ 126748 h 298764"/>
              <a:gd name="connsiteX22" fmla="*/ 769544 w 1603742"/>
              <a:gd name="connsiteY22" fmla="*/ 153909 h 298764"/>
              <a:gd name="connsiteX23" fmla="*/ 814812 w 1603742"/>
              <a:gd name="connsiteY23" fmla="*/ 208230 h 298764"/>
              <a:gd name="connsiteX24" fmla="*/ 869133 w 1603742"/>
              <a:gd name="connsiteY24" fmla="*/ 199176 h 298764"/>
              <a:gd name="connsiteX25" fmla="*/ 905346 w 1603742"/>
              <a:gd name="connsiteY25" fmla="*/ 144855 h 298764"/>
              <a:gd name="connsiteX26" fmla="*/ 923453 w 1603742"/>
              <a:gd name="connsiteY26" fmla="*/ 117695 h 298764"/>
              <a:gd name="connsiteX27" fmla="*/ 932507 w 1603742"/>
              <a:gd name="connsiteY27" fmla="*/ 63374 h 298764"/>
              <a:gd name="connsiteX28" fmla="*/ 986828 w 1603742"/>
              <a:gd name="connsiteY28" fmla="*/ 27160 h 298764"/>
              <a:gd name="connsiteX29" fmla="*/ 1041148 w 1603742"/>
              <a:gd name="connsiteY29" fmla="*/ 36214 h 298764"/>
              <a:gd name="connsiteX30" fmla="*/ 1086416 w 1603742"/>
              <a:gd name="connsiteY30" fmla="*/ 90535 h 298764"/>
              <a:gd name="connsiteX31" fmla="*/ 1140736 w 1603742"/>
              <a:gd name="connsiteY31" fmla="*/ 144855 h 298764"/>
              <a:gd name="connsiteX32" fmla="*/ 1186004 w 1603742"/>
              <a:gd name="connsiteY32" fmla="*/ 208230 h 298764"/>
              <a:gd name="connsiteX33" fmla="*/ 1258432 w 1603742"/>
              <a:gd name="connsiteY33" fmla="*/ 126748 h 298764"/>
              <a:gd name="connsiteX34" fmla="*/ 1285592 w 1603742"/>
              <a:gd name="connsiteY34" fmla="*/ 99588 h 298764"/>
              <a:gd name="connsiteX35" fmla="*/ 1312752 w 1603742"/>
              <a:gd name="connsiteY35" fmla="*/ 45267 h 298764"/>
              <a:gd name="connsiteX36" fmla="*/ 1339913 w 1603742"/>
              <a:gd name="connsiteY36" fmla="*/ 27160 h 298764"/>
              <a:gd name="connsiteX37" fmla="*/ 1367073 w 1603742"/>
              <a:gd name="connsiteY37" fmla="*/ 0 h 298764"/>
              <a:gd name="connsiteX38" fmla="*/ 1394234 w 1603742"/>
              <a:gd name="connsiteY38" fmla="*/ 18107 h 298764"/>
              <a:gd name="connsiteX39" fmla="*/ 1412340 w 1603742"/>
              <a:gd name="connsiteY39" fmla="*/ 45267 h 298764"/>
              <a:gd name="connsiteX40" fmla="*/ 1475715 w 1603742"/>
              <a:gd name="connsiteY40" fmla="*/ 108642 h 298764"/>
              <a:gd name="connsiteX41" fmla="*/ 1502875 w 1603742"/>
              <a:gd name="connsiteY41" fmla="*/ 126748 h 298764"/>
              <a:gd name="connsiteX42" fmla="*/ 1557196 w 1603742"/>
              <a:gd name="connsiteY42" fmla="*/ 135802 h 298764"/>
              <a:gd name="connsiteX43" fmla="*/ 1584356 w 1603742"/>
              <a:gd name="connsiteY43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44032 w 1603742"/>
              <a:gd name="connsiteY7" fmla="*/ 199176 h 298764"/>
              <a:gd name="connsiteX8" fmla="*/ 371192 w 1603742"/>
              <a:gd name="connsiteY8" fmla="*/ 90535 h 298764"/>
              <a:gd name="connsiteX9" fmla="*/ 416459 w 1603742"/>
              <a:gd name="connsiteY9" fmla="*/ 126748 h 298764"/>
              <a:gd name="connsiteX10" fmla="*/ 443620 w 1603742"/>
              <a:gd name="connsiteY10" fmla="*/ 144855 h 298764"/>
              <a:gd name="connsiteX11" fmla="*/ 470780 w 1603742"/>
              <a:gd name="connsiteY11" fmla="*/ 172016 h 298764"/>
              <a:gd name="connsiteX12" fmla="*/ 525101 w 1603742"/>
              <a:gd name="connsiteY12" fmla="*/ 199176 h 298764"/>
              <a:gd name="connsiteX13" fmla="*/ 588475 w 1603742"/>
              <a:gd name="connsiteY13" fmla="*/ 190123 h 298764"/>
              <a:gd name="connsiteX14" fmla="*/ 615635 w 1603742"/>
              <a:gd name="connsiteY14" fmla="*/ 108642 h 298764"/>
              <a:gd name="connsiteX15" fmla="*/ 633742 w 1603742"/>
              <a:gd name="connsiteY15" fmla="*/ 81481 h 298764"/>
              <a:gd name="connsiteX16" fmla="*/ 660903 w 1603742"/>
              <a:gd name="connsiteY16" fmla="*/ 63374 h 298764"/>
              <a:gd name="connsiteX17" fmla="*/ 688063 w 1603742"/>
              <a:gd name="connsiteY17" fmla="*/ 36214 h 298764"/>
              <a:gd name="connsiteX18" fmla="*/ 724277 w 1603742"/>
              <a:gd name="connsiteY18" fmla="*/ 45267 h 298764"/>
              <a:gd name="connsiteX19" fmla="*/ 742384 w 1603742"/>
              <a:gd name="connsiteY19" fmla="*/ 72428 h 298764"/>
              <a:gd name="connsiteX20" fmla="*/ 760491 w 1603742"/>
              <a:gd name="connsiteY20" fmla="*/ 126748 h 298764"/>
              <a:gd name="connsiteX21" fmla="*/ 769544 w 1603742"/>
              <a:gd name="connsiteY21" fmla="*/ 153909 h 298764"/>
              <a:gd name="connsiteX22" fmla="*/ 814812 w 1603742"/>
              <a:gd name="connsiteY22" fmla="*/ 208230 h 298764"/>
              <a:gd name="connsiteX23" fmla="*/ 869133 w 1603742"/>
              <a:gd name="connsiteY23" fmla="*/ 199176 h 298764"/>
              <a:gd name="connsiteX24" fmla="*/ 905346 w 1603742"/>
              <a:gd name="connsiteY24" fmla="*/ 144855 h 298764"/>
              <a:gd name="connsiteX25" fmla="*/ 923453 w 1603742"/>
              <a:gd name="connsiteY25" fmla="*/ 117695 h 298764"/>
              <a:gd name="connsiteX26" fmla="*/ 932507 w 1603742"/>
              <a:gd name="connsiteY26" fmla="*/ 63374 h 298764"/>
              <a:gd name="connsiteX27" fmla="*/ 986828 w 1603742"/>
              <a:gd name="connsiteY27" fmla="*/ 27160 h 298764"/>
              <a:gd name="connsiteX28" fmla="*/ 1041148 w 1603742"/>
              <a:gd name="connsiteY28" fmla="*/ 36214 h 298764"/>
              <a:gd name="connsiteX29" fmla="*/ 1086416 w 1603742"/>
              <a:gd name="connsiteY29" fmla="*/ 90535 h 298764"/>
              <a:gd name="connsiteX30" fmla="*/ 1140736 w 1603742"/>
              <a:gd name="connsiteY30" fmla="*/ 144855 h 298764"/>
              <a:gd name="connsiteX31" fmla="*/ 1186004 w 1603742"/>
              <a:gd name="connsiteY31" fmla="*/ 208230 h 298764"/>
              <a:gd name="connsiteX32" fmla="*/ 1258432 w 1603742"/>
              <a:gd name="connsiteY32" fmla="*/ 126748 h 298764"/>
              <a:gd name="connsiteX33" fmla="*/ 1285592 w 1603742"/>
              <a:gd name="connsiteY33" fmla="*/ 99588 h 298764"/>
              <a:gd name="connsiteX34" fmla="*/ 1312752 w 1603742"/>
              <a:gd name="connsiteY34" fmla="*/ 45267 h 298764"/>
              <a:gd name="connsiteX35" fmla="*/ 1339913 w 1603742"/>
              <a:gd name="connsiteY35" fmla="*/ 27160 h 298764"/>
              <a:gd name="connsiteX36" fmla="*/ 1367073 w 1603742"/>
              <a:gd name="connsiteY36" fmla="*/ 0 h 298764"/>
              <a:gd name="connsiteX37" fmla="*/ 1394234 w 1603742"/>
              <a:gd name="connsiteY37" fmla="*/ 18107 h 298764"/>
              <a:gd name="connsiteX38" fmla="*/ 1412340 w 1603742"/>
              <a:gd name="connsiteY38" fmla="*/ 45267 h 298764"/>
              <a:gd name="connsiteX39" fmla="*/ 1475715 w 1603742"/>
              <a:gd name="connsiteY39" fmla="*/ 108642 h 298764"/>
              <a:gd name="connsiteX40" fmla="*/ 1502875 w 1603742"/>
              <a:gd name="connsiteY40" fmla="*/ 126748 h 298764"/>
              <a:gd name="connsiteX41" fmla="*/ 1557196 w 1603742"/>
              <a:gd name="connsiteY41" fmla="*/ 135802 h 298764"/>
              <a:gd name="connsiteX42" fmla="*/ 1584356 w 1603742"/>
              <a:gd name="connsiteY42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16459 w 1603742"/>
              <a:gd name="connsiteY8" fmla="*/ 126748 h 298764"/>
              <a:gd name="connsiteX9" fmla="*/ 443620 w 1603742"/>
              <a:gd name="connsiteY9" fmla="*/ 144855 h 298764"/>
              <a:gd name="connsiteX10" fmla="*/ 470780 w 1603742"/>
              <a:gd name="connsiteY10" fmla="*/ 172016 h 298764"/>
              <a:gd name="connsiteX11" fmla="*/ 525101 w 1603742"/>
              <a:gd name="connsiteY11" fmla="*/ 199176 h 298764"/>
              <a:gd name="connsiteX12" fmla="*/ 588475 w 1603742"/>
              <a:gd name="connsiteY12" fmla="*/ 190123 h 298764"/>
              <a:gd name="connsiteX13" fmla="*/ 615635 w 1603742"/>
              <a:gd name="connsiteY13" fmla="*/ 108642 h 298764"/>
              <a:gd name="connsiteX14" fmla="*/ 633742 w 1603742"/>
              <a:gd name="connsiteY14" fmla="*/ 81481 h 298764"/>
              <a:gd name="connsiteX15" fmla="*/ 660903 w 1603742"/>
              <a:gd name="connsiteY15" fmla="*/ 63374 h 298764"/>
              <a:gd name="connsiteX16" fmla="*/ 688063 w 1603742"/>
              <a:gd name="connsiteY16" fmla="*/ 36214 h 298764"/>
              <a:gd name="connsiteX17" fmla="*/ 724277 w 1603742"/>
              <a:gd name="connsiteY17" fmla="*/ 45267 h 298764"/>
              <a:gd name="connsiteX18" fmla="*/ 742384 w 1603742"/>
              <a:gd name="connsiteY18" fmla="*/ 72428 h 298764"/>
              <a:gd name="connsiteX19" fmla="*/ 760491 w 1603742"/>
              <a:gd name="connsiteY19" fmla="*/ 126748 h 298764"/>
              <a:gd name="connsiteX20" fmla="*/ 769544 w 1603742"/>
              <a:gd name="connsiteY20" fmla="*/ 153909 h 298764"/>
              <a:gd name="connsiteX21" fmla="*/ 814812 w 1603742"/>
              <a:gd name="connsiteY21" fmla="*/ 208230 h 298764"/>
              <a:gd name="connsiteX22" fmla="*/ 869133 w 1603742"/>
              <a:gd name="connsiteY22" fmla="*/ 199176 h 298764"/>
              <a:gd name="connsiteX23" fmla="*/ 905346 w 1603742"/>
              <a:gd name="connsiteY23" fmla="*/ 144855 h 298764"/>
              <a:gd name="connsiteX24" fmla="*/ 923453 w 1603742"/>
              <a:gd name="connsiteY24" fmla="*/ 117695 h 298764"/>
              <a:gd name="connsiteX25" fmla="*/ 932507 w 1603742"/>
              <a:gd name="connsiteY25" fmla="*/ 63374 h 298764"/>
              <a:gd name="connsiteX26" fmla="*/ 986828 w 1603742"/>
              <a:gd name="connsiteY26" fmla="*/ 27160 h 298764"/>
              <a:gd name="connsiteX27" fmla="*/ 1041148 w 1603742"/>
              <a:gd name="connsiteY27" fmla="*/ 36214 h 298764"/>
              <a:gd name="connsiteX28" fmla="*/ 1086416 w 1603742"/>
              <a:gd name="connsiteY28" fmla="*/ 90535 h 298764"/>
              <a:gd name="connsiteX29" fmla="*/ 1140736 w 1603742"/>
              <a:gd name="connsiteY29" fmla="*/ 144855 h 298764"/>
              <a:gd name="connsiteX30" fmla="*/ 1186004 w 1603742"/>
              <a:gd name="connsiteY30" fmla="*/ 208230 h 298764"/>
              <a:gd name="connsiteX31" fmla="*/ 1258432 w 1603742"/>
              <a:gd name="connsiteY31" fmla="*/ 126748 h 298764"/>
              <a:gd name="connsiteX32" fmla="*/ 1285592 w 1603742"/>
              <a:gd name="connsiteY32" fmla="*/ 99588 h 298764"/>
              <a:gd name="connsiteX33" fmla="*/ 1312752 w 1603742"/>
              <a:gd name="connsiteY33" fmla="*/ 45267 h 298764"/>
              <a:gd name="connsiteX34" fmla="*/ 1339913 w 1603742"/>
              <a:gd name="connsiteY34" fmla="*/ 27160 h 298764"/>
              <a:gd name="connsiteX35" fmla="*/ 1367073 w 1603742"/>
              <a:gd name="connsiteY35" fmla="*/ 0 h 298764"/>
              <a:gd name="connsiteX36" fmla="*/ 1394234 w 1603742"/>
              <a:gd name="connsiteY36" fmla="*/ 18107 h 298764"/>
              <a:gd name="connsiteX37" fmla="*/ 1412340 w 1603742"/>
              <a:gd name="connsiteY37" fmla="*/ 45267 h 298764"/>
              <a:gd name="connsiteX38" fmla="*/ 1475715 w 1603742"/>
              <a:gd name="connsiteY38" fmla="*/ 108642 h 298764"/>
              <a:gd name="connsiteX39" fmla="*/ 1502875 w 1603742"/>
              <a:gd name="connsiteY39" fmla="*/ 126748 h 298764"/>
              <a:gd name="connsiteX40" fmla="*/ 1557196 w 1603742"/>
              <a:gd name="connsiteY40" fmla="*/ 135802 h 298764"/>
              <a:gd name="connsiteX41" fmla="*/ 1584356 w 1603742"/>
              <a:gd name="connsiteY41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15635 w 1603742"/>
              <a:gd name="connsiteY12" fmla="*/ 108642 h 298764"/>
              <a:gd name="connsiteX13" fmla="*/ 633742 w 1603742"/>
              <a:gd name="connsiteY13" fmla="*/ 81481 h 298764"/>
              <a:gd name="connsiteX14" fmla="*/ 660903 w 1603742"/>
              <a:gd name="connsiteY14" fmla="*/ 63374 h 298764"/>
              <a:gd name="connsiteX15" fmla="*/ 688063 w 1603742"/>
              <a:gd name="connsiteY15" fmla="*/ 36214 h 298764"/>
              <a:gd name="connsiteX16" fmla="*/ 724277 w 1603742"/>
              <a:gd name="connsiteY16" fmla="*/ 45267 h 298764"/>
              <a:gd name="connsiteX17" fmla="*/ 742384 w 1603742"/>
              <a:gd name="connsiteY17" fmla="*/ 72428 h 298764"/>
              <a:gd name="connsiteX18" fmla="*/ 760491 w 1603742"/>
              <a:gd name="connsiteY18" fmla="*/ 126748 h 298764"/>
              <a:gd name="connsiteX19" fmla="*/ 769544 w 1603742"/>
              <a:gd name="connsiteY19" fmla="*/ 153909 h 298764"/>
              <a:gd name="connsiteX20" fmla="*/ 814812 w 1603742"/>
              <a:gd name="connsiteY20" fmla="*/ 208230 h 298764"/>
              <a:gd name="connsiteX21" fmla="*/ 869133 w 1603742"/>
              <a:gd name="connsiteY21" fmla="*/ 199176 h 298764"/>
              <a:gd name="connsiteX22" fmla="*/ 905346 w 1603742"/>
              <a:gd name="connsiteY22" fmla="*/ 144855 h 298764"/>
              <a:gd name="connsiteX23" fmla="*/ 923453 w 1603742"/>
              <a:gd name="connsiteY23" fmla="*/ 117695 h 298764"/>
              <a:gd name="connsiteX24" fmla="*/ 932507 w 1603742"/>
              <a:gd name="connsiteY24" fmla="*/ 63374 h 298764"/>
              <a:gd name="connsiteX25" fmla="*/ 986828 w 1603742"/>
              <a:gd name="connsiteY25" fmla="*/ 27160 h 298764"/>
              <a:gd name="connsiteX26" fmla="*/ 1041148 w 1603742"/>
              <a:gd name="connsiteY26" fmla="*/ 36214 h 298764"/>
              <a:gd name="connsiteX27" fmla="*/ 1086416 w 1603742"/>
              <a:gd name="connsiteY27" fmla="*/ 90535 h 298764"/>
              <a:gd name="connsiteX28" fmla="*/ 1140736 w 1603742"/>
              <a:gd name="connsiteY28" fmla="*/ 144855 h 298764"/>
              <a:gd name="connsiteX29" fmla="*/ 1186004 w 1603742"/>
              <a:gd name="connsiteY29" fmla="*/ 208230 h 298764"/>
              <a:gd name="connsiteX30" fmla="*/ 1258432 w 1603742"/>
              <a:gd name="connsiteY30" fmla="*/ 126748 h 298764"/>
              <a:gd name="connsiteX31" fmla="*/ 1285592 w 1603742"/>
              <a:gd name="connsiteY31" fmla="*/ 99588 h 298764"/>
              <a:gd name="connsiteX32" fmla="*/ 1312752 w 1603742"/>
              <a:gd name="connsiteY32" fmla="*/ 45267 h 298764"/>
              <a:gd name="connsiteX33" fmla="*/ 1339913 w 1603742"/>
              <a:gd name="connsiteY33" fmla="*/ 27160 h 298764"/>
              <a:gd name="connsiteX34" fmla="*/ 1367073 w 1603742"/>
              <a:gd name="connsiteY34" fmla="*/ 0 h 298764"/>
              <a:gd name="connsiteX35" fmla="*/ 1394234 w 1603742"/>
              <a:gd name="connsiteY35" fmla="*/ 18107 h 298764"/>
              <a:gd name="connsiteX36" fmla="*/ 1412340 w 1603742"/>
              <a:gd name="connsiteY36" fmla="*/ 45267 h 298764"/>
              <a:gd name="connsiteX37" fmla="*/ 1475715 w 1603742"/>
              <a:gd name="connsiteY37" fmla="*/ 108642 h 298764"/>
              <a:gd name="connsiteX38" fmla="*/ 1502875 w 1603742"/>
              <a:gd name="connsiteY38" fmla="*/ 126748 h 298764"/>
              <a:gd name="connsiteX39" fmla="*/ 1557196 w 1603742"/>
              <a:gd name="connsiteY39" fmla="*/ 135802 h 298764"/>
              <a:gd name="connsiteX40" fmla="*/ 1584356 w 1603742"/>
              <a:gd name="connsiteY40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769544 w 1603742"/>
              <a:gd name="connsiteY18" fmla="*/ 153909 h 298764"/>
              <a:gd name="connsiteX19" fmla="*/ 814812 w 1603742"/>
              <a:gd name="connsiteY19" fmla="*/ 208230 h 298764"/>
              <a:gd name="connsiteX20" fmla="*/ 869133 w 1603742"/>
              <a:gd name="connsiteY20" fmla="*/ 199176 h 298764"/>
              <a:gd name="connsiteX21" fmla="*/ 905346 w 1603742"/>
              <a:gd name="connsiteY21" fmla="*/ 144855 h 298764"/>
              <a:gd name="connsiteX22" fmla="*/ 923453 w 1603742"/>
              <a:gd name="connsiteY22" fmla="*/ 117695 h 298764"/>
              <a:gd name="connsiteX23" fmla="*/ 932507 w 1603742"/>
              <a:gd name="connsiteY23" fmla="*/ 63374 h 298764"/>
              <a:gd name="connsiteX24" fmla="*/ 986828 w 1603742"/>
              <a:gd name="connsiteY24" fmla="*/ 27160 h 298764"/>
              <a:gd name="connsiteX25" fmla="*/ 1041148 w 1603742"/>
              <a:gd name="connsiteY25" fmla="*/ 36214 h 298764"/>
              <a:gd name="connsiteX26" fmla="*/ 1086416 w 1603742"/>
              <a:gd name="connsiteY26" fmla="*/ 90535 h 298764"/>
              <a:gd name="connsiteX27" fmla="*/ 1140736 w 1603742"/>
              <a:gd name="connsiteY27" fmla="*/ 144855 h 298764"/>
              <a:gd name="connsiteX28" fmla="*/ 1186004 w 1603742"/>
              <a:gd name="connsiteY28" fmla="*/ 208230 h 298764"/>
              <a:gd name="connsiteX29" fmla="*/ 1258432 w 1603742"/>
              <a:gd name="connsiteY29" fmla="*/ 126748 h 298764"/>
              <a:gd name="connsiteX30" fmla="*/ 1285592 w 1603742"/>
              <a:gd name="connsiteY30" fmla="*/ 99588 h 298764"/>
              <a:gd name="connsiteX31" fmla="*/ 1312752 w 1603742"/>
              <a:gd name="connsiteY31" fmla="*/ 45267 h 298764"/>
              <a:gd name="connsiteX32" fmla="*/ 1339913 w 1603742"/>
              <a:gd name="connsiteY32" fmla="*/ 27160 h 298764"/>
              <a:gd name="connsiteX33" fmla="*/ 1367073 w 1603742"/>
              <a:gd name="connsiteY33" fmla="*/ 0 h 298764"/>
              <a:gd name="connsiteX34" fmla="*/ 1394234 w 1603742"/>
              <a:gd name="connsiteY34" fmla="*/ 18107 h 298764"/>
              <a:gd name="connsiteX35" fmla="*/ 1412340 w 1603742"/>
              <a:gd name="connsiteY35" fmla="*/ 45267 h 298764"/>
              <a:gd name="connsiteX36" fmla="*/ 1475715 w 1603742"/>
              <a:gd name="connsiteY36" fmla="*/ 108642 h 298764"/>
              <a:gd name="connsiteX37" fmla="*/ 1502875 w 1603742"/>
              <a:gd name="connsiteY37" fmla="*/ 126748 h 298764"/>
              <a:gd name="connsiteX38" fmla="*/ 1557196 w 1603742"/>
              <a:gd name="connsiteY38" fmla="*/ 135802 h 298764"/>
              <a:gd name="connsiteX39" fmla="*/ 1584356 w 1603742"/>
              <a:gd name="connsiteY39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769544 w 1603742"/>
              <a:gd name="connsiteY18" fmla="*/ 153909 h 298764"/>
              <a:gd name="connsiteX19" fmla="*/ 814812 w 1603742"/>
              <a:gd name="connsiteY19" fmla="*/ 208230 h 298764"/>
              <a:gd name="connsiteX20" fmla="*/ 869133 w 1603742"/>
              <a:gd name="connsiteY20" fmla="*/ 199176 h 298764"/>
              <a:gd name="connsiteX21" fmla="*/ 905346 w 1603742"/>
              <a:gd name="connsiteY21" fmla="*/ 144855 h 298764"/>
              <a:gd name="connsiteX22" fmla="*/ 923453 w 1603742"/>
              <a:gd name="connsiteY22" fmla="*/ 117695 h 298764"/>
              <a:gd name="connsiteX23" fmla="*/ 932507 w 1603742"/>
              <a:gd name="connsiteY23" fmla="*/ 63374 h 298764"/>
              <a:gd name="connsiteX24" fmla="*/ 986828 w 1603742"/>
              <a:gd name="connsiteY24" fmla="*/ 27160 h 298764"/>
              <a:gd name="connsiteX25" fmla="*/ 1041148 w 1603742"/>
              <a:gd name="connsiteY25" fmla="*/ 36214 h 298764"/>
              <a:gd name="connsiteX26" fmla="*/ 1086416 w 1603742"/>
              <a:gd name="connsiteY26" fmla="*/ 90535 h 298764"/>
              <a:gd name="connsiteX27" fmla="*/ 1186004 w 1603742"/>
              <a:gd name="connsiteY27" fmla="*/ 208230 h 298764"/>
              <a:gd name="connsiteX28" fmla="*/ 1258432 w 1603742"/>
              <a:gd name="connsiteY28" fmla="*/ 126748 h 298764"/>
              <a:gd name="connsiteX29" fmla="*/ 1285592 w 1603742"/>
              <a:gd name="connsiteY29" fmla="*/ 99588 h 298764"/>
              <a:gd name="connsiteX30" fmla="*/ 1312752 w 1603742"/>
              <a:gd name="connsiteY30" fmla="*/ 45267 h 298764"/>
              <a:gd name="connsiteX31" fmla="*/ 1339913 w 1603742"/>
              <a:gd name="connsiteY31" fmla="*/ 27160 h 298764"/>
              <a:gd name="connsiteX32" fmla="*/ 1367073 w 1603742"/>
              <a:gd name="connsiteY32" fmla="*/ 0 h 298764"/>
              <a:gd name="connsiteX33" fmla="*/ 1394234 w 1603742"/>
              <a:gd name="connsiteY33" fmla="*/ 18107 h 298764"/>
              <a:gd name="connsiteX34" fmla="*/ 1412340 w 1603742"/>
              <a:gd name="connsiteY34" fmla="*/ 45267 h 298764"/>
              <a:gd name="connsiteX35" fmla="*/ 1475715 w 1603742"/>
              <a:gd name="connsiteY35" fmla="*/ 108642 h 298764"/>
              <a:gd name="connsiteX36" fmla="*/ 1502875 w 1603742"/>
              <a:gd name="connsiteY36" fmla="*/ 126748 h 298764"/>
              <a:gd name="connsiteX37" fmla="*/ 1557196 w 1603742"/>
              <a:gd name="connsiteY37" fmla="*/ 135802 h 298764"/>
              <a:gd name="connsiteX38" fmla="*/ 1584356 w 1603742"/>
              <a:gd name="connsiteY38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769544 w 1603742"/>
              <a:gd name="connsiteY18" fmla="*/ 153909 h 298764"/>
              <a:gd name="connsiteX19" fmla="*/ 814812 w 1603742"/>
              <a:gd name="connsiteY19" fmla="*/ 208230 h 298764"/>
              <a:gd name="connsiteX20" fmla="*/ 869133 w 1603742"/>
              <a:gd name="connsiteY20" fmla="*/ 199176 h 298764"/>
              <a:gd name="connsiteX21" fmla="*/ 905346 w 1603742"/>
              <a:gd name="connsiteY21" fmla="*/ 144855 h 298764"/>
              <a:gd name="connsiteX22" fmla="*/ 923453 w 1603742"/>
              <a:gd name="connsiteY22" fmla="*/ 117695 h 298764"/>
              <a:gd name="connsiteX23" fmla="*/ 932507 w 1603742"/>
              <a:gd name="connsiteY23" fmla="*/ 63374 h 298764"/>
              <a:gd name="connsiteX24" fmla="*/ 986828 w 1603742"/>
              <a:gd name="connsiteY24" fmla="*/ 27160 h 298764"/>
              <a:gd name="connsiteX25" fmla="*/ 1041148 w 1603742"/>
              <a:gd name="connsiteY25" fmla="*/ 36214 h 298764"/>
              <a:gd name="connsiteX26" fmla="*/ 1086416 w 1603742"/>
              <a:gd name="connsiteY26" fmla="*/ 90535 h 298764"/>
              <a:gd name="connsiteX27" fmla="*/ 1186004 w 1603742"/>
              <a:gd name="connsiteY27" fmla="*/ 208230 h 298764"/>
              <a:gd name="connsiteX28" fmla="*/ 1258432 w 1603742"/>
              <a:gd name="connsiteY28" fmla="*/ 126748 h 298764"/>
              <a:gd name="connsiteX29" fmla="*/ 1285592 w 1603742"/>
              <a:gd name="connsiteY29" fmla="*/ 99588 h 298764"/>
              <a:gd name="connsiteX30" fmla="*/ 1312752 w 1603742"/>
              <a:gd name="connsiteY30" fmla="*/ 45267 h 298764"/>
              <a:gd name="connsiteX31" fmla="*/ 1339913 w 1603742"/>
              <a:gd name="connsiteY31" fmla="*/ 27160 h 298764"/>
              <a:gd name="connsiteX32" fmla="*/ 1367073 w 1603742"/>
              <a:gd name="connsiteY32" fmla="*/ 0 h 298764"/>
              <a:gd name="connsiteX33" fmla="*/ 1394234 w 1603742"/>
              <a:gd name="connsiteY33" fmla="*/ 18107 h 298764"/>
              <a:gd name="connsiteX34" fmla="*/ 1412340 w 1603742"/>
              <a:gd name="connsiteY34" fmla="*/ 45267 h 298764"/>
              <a:gd name="connsiteX35" fmla="*/ 1475715 w 1603742"/>
              <a:gd name="connsiteY35" fmla="*/ 108642 h 298764"/>
              <a:gd name="connsiteX36" fmla="*/ 1502875 w 1603742"/>
              <a:gd name="connsiteY36" fmla="*/ 126748 h 298764"/>
              <a:gd name="connsiteX37" fmla="*/ 1557196 w 1603742"/>
              <a:gd name="connsiteY37" fmla="*/ 135802 h 298764"/>
              <a:gd name="connsiteX38" fmla="*/ 1584356 w 1603742"/>
              <a:gd name="connsiteY38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769544 w 1603742"/>
              <a:gd name="connsiteY18" fmla="*/ 153909 h 298764"/>
              <a:gd name="connsiteX19" fmla="*/ 814812 w 1603742"/>
              <a:gd name="connsiteY19" fmla="*/ 208230 h 298764"/>
              <a:gd name="connsiteX20" fmla="*/ 869133 w 1603742"/>
              <a:gd name="connsiteY20" fmla="*/ 199176 h 298764"/>
              <a:gd name="connsiteX21" fmla="*/ 905346 w 1603742"/>
              <a:gd name="connsiteY21" fmla="*/ 144855 h 298764"/>
              <a:gd name="connsiteX22" fmla="*/ 923453 w 1603742"/>
              <a:gd name="connsiteY22" fmla="*/ 117695 h 298764"/>
              <a:gd name="connsiteX23" fmla="*/ 932507 w 1603742"/>
              <a:gd name="connsiteY23" fmla="*/ 63374 h 298764"/>
              <a:gd name="connsiteX24" fmla="*/ 986828 w 1603742"/>
              <a:gd name="connsiteY24" fmla="*/ 27160 h 298764"/>
              <a:gd name="connsiteX25" fmla="*/ 1041148 w 1603742"/>
              <a:gd name="connsiteY25" fmla="*/ 36214 h 298764"/>
              <a:gd name="connsiteX26" fmla="*/ 1086416 w 1603742"/>
              <a:gd name="connsiteY26" fmla="*/ 90535 h 298764"/>
              <a:gd name="connsiteX27" fmla="*/ 1186004 w 1603742"/>
              <a:gd name="connsiteY27" fmla="*/ 208230 h 298764"/>
              <a:gd name="connsiteX28" fmla="*/ 1285592 w 1603742"/>
              <a:gd name="connsiteY28" fmla="*/ 99588 h 298764"/>
              <a:gd name="connsiteX29" fmla="*/ 1312752 w 1603742"/>
              <a:gd name="connsiteY29" fmla="*/ 45267 h 298764"/>
              <a:gd name="connsiteX30" fmla="*/ 1339913 w 1603742"/>
              <a:gd name="connsiteY30" fmla="*/ 27160 h 298764"/>
              <a:gd name="connsiteX31" fmla="*/ 1367073 w 1603742"/>
              <a:gd name="connsiteY31" fmla="*/ 0 h 298764"/>
              <a:gd name="connsiteX32" fmla="*/ 1394234 w 1603742"/>
              <a:gd name="connsiteY32" fmla="*/ 18107 h 298764"/>
              <a:gd name="connsiteX33" fmla="*/ 1412340 w 1603742"/>
              <a:gd name="connsiteY33" fmla="*/ 45267 h 298764"/>
              <a:gd name="connsiteX34" fmla="*/ 1475715 w 1603742"/>
              <a:gd name="connsiteY34" fmla="*/ 108642 h 298764"/>
              <a:gd name="connsiteX35" fmla="*/ 1502875 w 1603742"/>
              <a:gd name="connsiteY35" fmla="*/ 126748 h 298764"/>
              <a:gd name="connsiteX36" fmla="*/ 1557196 w 1603742"/>
              <a:gd name="connsiteY36" fmla="*/ 135802 h 298764"/>
              <a:gd name="connsiteX37" fmla="*/ 1584356 w 1603742"/>
              <a:gd name="connsiteY37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769544 w 1603742"/>
              <a:gd name="connsiteY18" fmla="*/ 153909 h 298764"/>
              <a:gd name="connsiteX19" fmla="*/ 814812 w 1603742"/>
              <a:gd name="connsiteY19" fmla="*/ 208230 h 298764"/>
              <a:gd name="connsiteX20" fmla="*/ 869133 w 1603742"/>
              <a:gd name="connsiteY20" fmla="*/ 199176 h 298764"/>
              <a:gd name="connsiteX21" fmla="*/ 905346 w 1603742"/>
              <a:gd name="connsiteY21" fmla="*/ 144855 h 298764"/>
              <a:gd name="connsiteX22" fmla="*/ 923453 w 1603742"/>
              <a:gd name="connsiteY22" fmla="*/ 117695 h 298764"/>
              <a:gd name="connsiteX23" fmla="*/ 932507 w 1603742"/>
              <a:gd name="connsiteY23" fmla="*/ 63374 h 298764"/>
              <a:gd name="connsiteX24" fmla="*/ 986828 w 1603742"/>
              <a:gd name="connsiteY24" fmla="*/ 27160 h 298764"/>
              <a:gd name="connsiteX25" fmla="*/ 1041148 w 1603742"/>
              <a:gd name="connsiteY25" fmla="*/ 36214 h 298764"/>
              <a:gd name="connsiteX26" fmla="*/ 1086416 w 1603742"/>
              <a:gd name="connsiteY26" fmla="*/ 90535 h 298764"/>
              <a:gd name="connsiteX27" fmla="*/ 1186004 w 1603742"/>
              <a:gd name="connsiteY27" fmla="*/ 208230 h 298764"/>
              <a:gd name="connsiteX28" fmla="*/ 1285592 w 1603742"/>
              <a:gd name="connsiteY28" fmla="*/ 99588 h 298764"/>
              <a:gd name="connsiteX29" fmla="*/ 1339913 w 1603742"/>
              <a:gd name="connsiteY29" fmla="*/ 27160 h 298764"/>
              <a:gd name="connsiteX30" fmla="*/ 1367073 w 1603742"/>
              <a:gd name="connsiteY30" fmla="*/ 0 h 298764"/>
              <a:gd name="connsiteX31" fmla="*/ 1394234 w 1603742"/>
              <a:gd name="connsiteY31" fmla="*/ 18107 h 298764"/>
              <a:gd name="connsiteX32" fmla="*/ 1412340 w 1603742"/>
              <a:gd name="connsiteY32" fmla="*/ 45267 h 298764"/>
              <a:gd name="connsiteX33" fmla="*/ 1475715 w 1603742"/>
              <a:gd name="connsiteY33" fmla="*/ 108642 h 298764"/>
              <a:gd name="connsiteX34" fmla="*/ 1502875 w 1603742"/>
              <a:gd name="connsiteY34" fmla="*/ 126748 h 298764"/>
              <a:gd name="connsiteX35" fmla="*/ 1557196 w 1603742"/>
              <a:gd name="connsiteY35" fmla="*/ 135802 h 298764"/>
              <a:gd name="connsiteX36" fmla="*/ 1584356 w 1603742"/>
              <a:gd name="connsiteY36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769544 w 1603742"/>
              <a:gd name="connsiteY18" fmla="*/ 153909 h 298764"/>
              <a:gd name="connsiteX19" fmla="*/ 814812 w 1603742"/>
              <a:gd name="connsiteY19" fmla="*/ 208230 h 298764"/>
              <a:gd name="connsiteX20" fmla="*/ 869133 w 1603742"/>
              <a:gd name="connsiteY20" fmla="*/ 199176 h 298764"/>
              <a:gd name="connsiteX21" fmla="*/ 905346 w 1603742"/>
              <a:gd name="connsiteY21" fmla="*/ 144855 h 298764"/>
              <a:gd name="connsiteX22" fmla="*/ 923453 w 1603742"/>
              <a:gd name="connsiteY22" fmla="*/ 117695 h 298764"/>
              <a:gd name="connsiteX23" fmla="*/ 986828 w 1603742"/>
              <a:gd name="connsiteY23" fmla="*/ 27160 h 298764"/>
              <a:gd name="connsiteX24" fmla="*/ 1041148 w 1603742"/>
              <a:gd name="connsiteY24" fmla="*/ 36214 h 298764"/>
              <a:gd name="connsiteX25" fmla="*/ 1086416 w 1603742"/>
              <a:gd name="connsiteY25" fmla="*/ 90535 h 298764"/>
              <a:gd name="connsiteX26" fmla="*/ 1186004 w 1603742"/>
              <a:gd name="connsiteY26" fmla="*/ 208230 h 298764"/>
              <a:gd name="connsiteX27" fmla="*/ 1285592 w 1603742"/>
              <a:gd name="connsiteY27" fmla="*/ 99588 h 298764"/>
              <a:gd name="connsiteX28" fmla="*/ 1339913 w 1603742"/>
              <a:gd name="connsiteY28" fmla="*/ 27160 h 298764"/>
              <a:gd name="connsiteX29" fmla="*/ 1367073 w 1603742"/>
              <a:gd name="connsiteY29" fmla="*/ 0 h 298764"/>
              <a:gd name="connsiteX30" fmla="*/ 1394234 w 1603742"/>
              <a:gd name="connsiteY30" fmla="*/ 18107 h 298764"/>
              <a:gd name="connsiteX31" fmla="*/ 1412340 w 1603742"/>
              <a:gd name="connsiteY31" fmla="*/ 45267 h 298764"/>
              <a:gd name="connsiteX32" fmla="*/ 1475715 w 1603742"/>
              <a:gd name="connsiteY32" fmla="*/ 108642 h 298764"/>
              <a:gd name="connsiteX33" fmla="*/ 1502875 w 1603742"/>
              <a:gd name="connsiteY33" fmla="*/ 126748 h 298764"/>
              <a:gd name="connsiteX34" fmla="*/ 1557196 w 1603742"/>
              <a:gd name="connsiteY34" fmla="*/ 135802 h 298764"/>
              <a:gd name="connsiteX35" fmla="*/ 1584356 w 1603742"/>
              <a:gd name="connsiteY35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769544 w 1603742"/>
              <a:gd name="connsiteY18" fmla="*/ 153909 h 298764"/>
              <a:gd name="connsiteX19" fmla="*/ 814812 w 1603742"/>
              <a:gd name="connsiteY19" fmla="*/ 208230 h 298764"/>
              <a:gd name="connsiteX20" fmla="*/ 869133 w 1603742"/>
              <a:gd name="connsiteY20" fmla="*/ 199176 h 298764"/>
              <a:gd name="connsiteX21" fmla="*/ 923453 w 1603742"/>
              <a:gd name="connsiteY21" fmla="*/ 117695 h 298764"/>
              <a:gd name="connsiteX22" fmla="*/ 986828 w 1603742"/>
              <a:gd name="connsiteY22" fmla="*/ 27160 h 298764"/>
              <a:gd name="connsiteX23" fmla="*/ 1041148 w 1603742"/>
              <a:gd name="connsiteY23" fmla="*/ 36214 h 298764"/>
              <a:gd name="connsiteX24" fmla="*/ 1086416 w 1603742"/>
              <a:gd name="connsiteY24" fmla="*/ 90535 h 298764"/>
              <a:gd name="connsiteX25" fmla="*/ 1186004 w 1603742"/>
              <a:gd name="connsiteY25" fmla="*/ 208230 h 298764"/>
              <a:gd name="connsiteX26" fmla="*/ 1285592 w 1603742"/>
              <a:gd name="connsiteY26" fmla="*/ 99588 h 298764"/>
              <a:gd name="connsiteX27" fmla="*/ 1339913 w 1603742"/>
              <a:gd name="connsiteY27" fmla="*/ 27160 h 298764"/>
              <a:gd name="connsiteX28" fmla="*/ 1367073 w 1603742"/>
              <a:gd name="connsiteY28" fmla="*/ 0 h 298764"/>
              <a:gd name="connsiteX29" fmla="*/ 1394234 w 1603742"/>
              <a:gd name="connsiteY29" fmla="*/ 18107 h 298764"/>
              <a:gd name="connsiteX30" fmla="*/ 1412340 w 1603742"/>
              <a:gd name="connsiteY30" fmla="*/ 45267 h 298764"/>
              <a:gd name="connsiteX31" fmla="*/ 1475715 w 1603742"/>
              <a:gd name="connsiteY31" fmla="*/ 108642 h 298764"/>
              <a:gd name="connsiteX32" fmla="*/ 1502875 w 1603742"/>
              <a:gd name="connsiteY32" fmla="*/ 126748 h 298764"/>
              <a:gd name="connsiteX33" fmla="*/ 1557196 w 1603742"/>
              <a:gd name="connsiteY33" fmla="*/ 135802 h 298764"/>
              <a:gd name="connsiteX34" fmla="*/ 1584356 w 1603742"/>
              <a:gd name="connsiteY34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289711 w 1603742"/>
              <a:gd name="connsiteY6" fmla="*/ 235390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814812 w 1603742"/>
              <a:gd name="connsiteY18" fmla="*/ 208230 h 298764"/>
              <a:gd name="connsiteX19" fmla="*/ 869133 w 1603742"/>
              <a:gd name="connsiteY19" fmla="*/ 199176 h 298764"/>
              <a:gd name="connsiteX20" fmla="*/ 923453 w 1603742"/>
              <a:gd name="connsiteY20" fmla="*/ 117695 h 298764"/>
              <a:gd name="connsiteX21" fmla="*/ 986828 w 1603742"/>
              <a:gd name="connsiteY21" fmla="*/ 27160 h 298764"/>
              <a:gd name="connsiteX22" fmla="*/ 1041148 w 1603742"/>
              <a:gd name="connsiteY22" fmla="*/ 36214 h 298764"/>
              <a:gd name="connsiteX23" fmla="*/ 1086416 w 1603742"/>
              <a:gd name="connsiteY23" fmla="*/ 90535 h 298764"/>
              <a:gd name="connsiteX24" fmla="*/ 1186004 w 1603742"/>
              <a:gd name="connsiteY24" fmla="*/ 208230 h 298764"/>
              <a:gd name="connsiteX25" fmla="*/ 1285592 w 1603742"/>
              <a:gd name="connsiteY25" fmla="*/ 99588 h 298764"/>
              <a:gd name="connsiteX26" fmla="*/ 1339913 w 1603742"/>
              <a:gd name="connsiteY26" fmla="*/ 27160 h 298764"/>
              <a:gd name="connsiteX27" fmla="*/ 1367073 w 1603742"/>
              <a:gd name="connsiteY27" fmla="*/ 0 h 298764"/>
              <a:gd name="connsiteX28" fmla="*/ 1394234 w 1603742"/>
              <a:gd name="connsiteY28" fmla="*/ 18107 h 298764"/>
              <a:gd name="connsiteX29" fmla="*/ 1412340 w 1603742"/>
              <a:gd name="connsiteY29" fmla="*/ 45267 h 298764"/>
              <a:gd name="connsiteX30" fmla="*/ 1475715 w 1603742"/>
              <a:gd name="connsiteY30" fmla="*/ 108642 h 298764"/>
              <a:gd name="connsiteX31" fmla="*/ 1502875 w 1603742"/>
              <a:gd name="connsiteY31" fmla="*/ 126748 h 298764"/>
              <a:gd name="connsiteX32" fmla="*/ 1557196 w 1603742"/>
              <a:gd name="connsiteY32" fmla="*/ 135802 h 298764"/>
              <a:gd name="connsiteX33" fmla="*/ 1584356 w 1603742"/>
              <a:gd name="connsiteY33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235390 w 1603742"/>
              <a:gd name="connsiteY4" fmla="*/ 235390 h 298764"/>
              <a:gd name="connsiteX5" fmla="*/ 262550 w 1603742"/>
              <a:gd name="connsiteY5" fmla="*/ 244444 h 298764"/>
              <a:gd name="connsiteX6" fmla="*/ 313523 w 1603742"/>
              <a:gd name="connsiteY6" fmla="*/ 173478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814812 w 1603742"/>
              <a:gd name="connsiteY18" fmla="*/ 208230 h 298764"/>
              <a:gd name="connsiteX19" fmla="*/ 869133 w 1603742"/>
              <a:gd name="connsiteY19" fmla="*/ 199176 h 298764"/>
              <a:gd name="connsiteX20" fmla="*/ 923453 w 1603742"/>
              <a:gd name="connsiteY20" fmla="*/ 117695 h 298764"/>
              <a:gd name="connsiteX21" fmla="*/ 986828 w 1603742"/>
              <a:gd name="connsiteY21" fmla="*/ 27160 h 298764"/>
              <a:gd name="connsiteX22" fmla="*/ 1041148 w 1603742"/>
              <a:gd name="connsiteY22" fmla="*/ 36214 h 298764"/>
              <a:gd name="connsiteX23" fmla="*/ 1086416 w 1603742"/>
              <a:gd name="connsiteY23" fmla="*/ 90535 h 298764"/>
              <a:gd name="connsiteX24" fmla="*/ 1186004 w 1603742"/>
              <a:gd name="connsiteY24" fmla="*/ 208230 h 298764"/>
              <a:gd name="connsiteX25" fmla="*/ 1285592 w 1603742"/>
              <a:gd name="connsiteY25" fmla="*/ 99588 h 298764"/>
              <a:gd name="connsiteX26" fmla="*/ 1339913 w 1603742"/>
              <a:gd name="connsiteY26" fmla="*/ 27160 h 298764"/>
              <a:gd name="connsiteX27" fmla="*/ 1367073 w 1603742"/>
              <a:gd name="connsiteY27" fmla="*/ 0 h 298764"/>
              <a:gd name="connsiteX28" fmla="*/ 1394234 w 1603742"/>
              <a:gd name="connsiteY28" fmla="*/ 18107 h 298764"/>
              <a:gd name="connsiteX29" fmla="*/ 1412340 w 1603742"/>
              <a:gd name="connsiteY29" fmla="*/ 45267 h 298764"/>
              <a:gd name="connsiteX30" fmla="*/ 1475715 w 1603742"/>
              <a:gd name="connsiteY30" fmla="*/ 108642 h 298764"/>
              <a:gd name="connsiteX31" fmla="*/ 1502875 w 1603742"/>
              <a:gd name="connsiteY31" fmla="*/ 126748 h 298764"/>
              <a:gd name="connsiteX32" fmla="*/ 1557196 w 1603742"/>
              <a:gd name="connsiteY32" fmla="*/ 135802 h 298764"/>
              <a:gd name="connsiteX33" fmla="*/ 1584356 w 1603742"/>
              <a:gd name="connsiteY33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63374 w 1603742"/>
              <a:gd name="connsiteY2" fmla="*/ 126748 h 298764"/>
              <a:gd name="connsiteX3" fmla="*/ 90534 w 1603742"/>
              <a:gd name="connsiteY3" fmla="*/ 117695 h 298764"/>
              <a:gd name="connsiteX4" fmla="*/ 180622 w 1603742"/>
              <a:gd name="connsiteY4" fmla="*/ 206815 h 298764"/>
              <a:gd name="connsiteX5" fmla="*/ 262550 w 1603742"/>
              <a:gd name="connsiteY5" fmla="*/ 244444 h 298764"/>
              <a:gd name="connsiteX6" fmla="*/ 313523 w 1603742"/>
              <a:gd name="connsiteY6" fmla="*/ 173478 h 298764"/>
              <a:gd name="connsiteX7" fmla="*/ 371192 w 1603742"/>
              <a:gd name="connsiteY7" fmla="*/ 90535 h 298764"/>
              <a:gd name="connsiteX8" fmla="*/ 443620 w 1603742"/>
              <a:gd name="connsiteY8" fmla="*/ 144855 h 298764"/>
              <a:gd name="connsiteX9" fmla="*/ 470780 w 1603742"/>
              <a:gd name="connsiteY9" fmla="*/ 172016 h 298764"/>
              <a:gd name="connsiteX10" fmla="*/ 525101 w 1603742"/>
              <a:gd name="connsiteY10" fmla="*/ 199176 h 298764"/>
              <a:gd name="connsiteX11" fmla="*/ 588475 w 1603742"/>
              <a:gd name="connsiteY11" fmla="*/ 190123 h 298764"/>
              <a:gd name="connsiteX12" fmla="*/ 633742 w 1603742"/>
              <a:gd name="connsiteY12" fmla="*/ 81481 h 298764"/>
              <a:gd name="connsiteX13" fmla="*/ 660903 w 1603742"/>
              <a:gd name="connsiteY13" fmla="*/ 63374 h 298764"/>
              <a:gd name="connsiteX14" fmla="*/ 688063 w 1603742"/>
              <a:gd name="connsiteY14" fmla="*/ 36214 h 298764"/>
              <a:gd name="connsiteX15" fmla="*/ 724277 w 1603742"/>
              <a:gd name="connsiteY15" fmla="*/ 45267 h 298764"/>
              <a:gd name="connsiteX16" fmla="*/ 742384 w 1603742"/>
              <a:gd name="connsiteY16" fmla="*/ 72428 h 298764"/>
              <a:gd name="connsiteX17" fmla="*/ 760491 w 1603742"/>
              <a:gd name="connsiteY17" fmla="*/ 126748 h 298764"/>
              <a:gd name="connsiteX18" fmla="*/ 814812 w 1603742"/>
              <a:gd name="connsiteY18" fmla="*/ 208230 h 298764"/>
              <a:gd name="connsiteX19" fmla="*/ 869133 w 1603742"/>
              <a:gd name="connsiteY19" fmla="*/ 199176 h 298764"/>
              <a:gd name="connsiteX20" fmla="*/ 923453 w 1603742"/>
              <a:gd name="connsiteY20" fmla="*/ 117695 h 298764"/>
              <a:gd name="connsiteX21" fmla="*/ 986828 w 1603742"/>
              <a:gd name="connsiteY21" fmla="*/ 27160 h 298764"/>
              <a:gd name="connsiteX22" fmla="*/ 1041148 w 1603742"/>
              <a:gd name="connsiteY22" fmla="*/ 36214 h 298764"/>
              <a:gd name="connsiteX23" fmla="*/ 1086416 w 1603742"/>
              <a:gd name="connsiteY23" fmla="*/ 90535 h 298764"/>
              <a:gd name="connsiteX24" fmla="*/ 1186004 w 1603742"/>
              <a:gd name="connsiteY24" fmla="*/ 208230 h 298764"/>
              <a:gd name="connsiteX25" fmla="*/ 1285592 w 1603742"/>
              <a:gd name="connsiteY25" fmla="*/ 99588 h 298764"/>
              <a:gd name="connsiteX26" fmla="*/ 1339913 w 1603742"/>
              <a:gd name="connsiteY26" fmla="*/ 27160 h 298764"/>
              <a:gd name="connsiteX27" fmla="*/ 1367073 w 1603742"/>
              <a:gd name="connsiteY27" fmla="*/ 0 h 298764"/>
              <a:gd name="connsiteX28" fmla="*/ 1394234 w 1603742"/>
              <a:gd name="connsiteY28" fmla="*/ 18107 h 298764"/>
              <a:gd name="connsiteX29" fmla="*/ 1412340 w 1603742"/>
              <a:gd name="connsiteY29" fmla="*/ 45267 h 298764"/>
              <a:gd name="connsiteX30" fmla="*/ 1475715 w 1603742"/>
              <a:gd name="connsiteY30" fmla="*/ 108642 h 298764"/>
              <a:gd name="connsiteX31" fmla="*/ 1502875 w 1603742"/>
              <a:gd name="connsiteY31" fmla="*/ 126748 h 298764"/>
              <a:gd name="connsiteX32" fmla="*/ 1557196 w 1603742"/>
              <a:gd name="connsiteY32" fmla="*/ 135802 h 298764"/>
              <a:gd name="connsiteX33" fmla="*/ 1584356 w 1603742"/>
              <a:gd name="connsiteY33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90534 w 1603742"/>
              <a:gd name="connsiteY2" fmla="*/ 117695 h 298764"/>
              <a:gd name="connsiteX3" fmla="*/ 180622 w 1603742"/>
              <a:gd name="connsiteY3" fmla="*/ 206815 h 298764"/>
              <a:gd name="connsiteX4" fmla="*/ 262550 w 1603742"/>
              <a:gd name="connsiteY4" fmla="*/ 244444 h 298764"/>
              <a:gd name="connsiteX5" fmla="*/ 313523 w 1603742"/>
              <a:gd name="connsiteY5" fmla="*/ 173478 h 298764"/>
              <a:gd name="connsiteX6" fmla="*/ 371192 w 1603742"/>
              <a:gd name="connsiteY6" fmla="*/ 90535 h 298764"/>
              <a:gd name="connsiteX7" fmla="*/ 443620 w 1603742"/>
              <a:gd name="connsiteY7" fmla="*/ 144855 h 298764"/>
              <a:gd name="connsiteX8" fmla="*/ 470780 w 1603742"/>
              <a:gd name="connsiteY8" fmla="*/ 172016 h 298764"/>
              <a:gd name="connsiteX9" fmla="*/ 525101 w 1603742"/>
              <a:gd name="connsiteY9" fmla="*/ 199176 h 298764"/>
              <a:gd name="connsiteX10" fmla="*/ 588475 w 1603742"/>
              <a:gd name="connsiteY10" fmla="*/ 190123 h 298764"/>
              <a:gd name="connsiteX11" fmla="*/ 633742 w 1603742"/>
              <a:gd name="connsiteY11" fmla="*/ 81481 h 298764"/>
              <a:gd name="connsiteX12" fmla="*/ 660903 w 1603742"/>
              <a:gd name="connsiteY12" fmla="*/ 63374 h 298764"/>
              <a:gd name="connsiteX13" fmla="*/ 688063 w 1603742"/>
              <a:gd name="connsiteY13" fmla="*/ 36214 h 298764"/>
              <a:gd name="connsiteX14" fmla="*/ 724277 w 1603742"/>
              <a:gd name="connsiteY14" fmla="*/ 45267 h 298764"/>
              <a:gd name="connsiteX15" fmla="*/ 742384 w 1603742"/>
              <a:gd name="connsiteY15" fmla="*/ 72428 h 298764"/>
              <a:gd name="connsiteX16" fmla="*/ 760491 w 1603742"/>
              <a:gd name="connsiteY16" fmla="*/ 126748 h 298764"/>
              <a:gd name="connsiteX17" fmla="*/ 814812 w 1603742"/>
              <a:gd name="connsiteY17" fmla="*/ 208230 h 298764"/>
              <a:gd name="connsiteX18" fmla="*/ 869133 w 1603742"/>
              <a:gd name="connsiteY18" fmla="*/ 199176 h 298764"/>
              <a:gd name="connsiteX19" fmla="*/ 923453 w 1603742"/>
              <a:gd name="connsiteY19" fmla="*/ 117695 h 298764"/>
              <a:gd name="connsiteX20" fmla="*/ 986828 w 1603742"/>
              <a:gd name="connsiteY20" fmla="*/ 27160 h 298764"/>
              <a:gd name="connsiteX21" fmla="*/ 1041148 w 1603742"/>
              <a:gd name="connsiteY21" fmla="*/ 36214 h 298764"/>
              <a:gd name="connsiteX22" fmla="*/ 1086416 w 1603742"/>
              <a:gd name="connsiteY22" fmla="*/ 90535 h 298764"/>
              <a:gd name="connsiteX23" fmla="*/ 1186004 w 1603742"/>
              <a:gd name="connsiteY23" fmla="*/ 208230 h 298764"/>
              <a:gd name="connsiteX24" fmla="*/ 1285592 w 1603742"/>
              <a:gd name="connsiteY24" fmla="*/ 99588 h 298764"/>
              <a:gd name="connsiteX25" fmla="*/ 1339913 w 1603742"/>
              <a:gd name="connsiteY25" fmla="*/ 27160 h 298764"/>
              <a:gd name="connsiteX26" fmla="*/ 1367073 w 1603742"/>
              <a:gd name="connsiteY26" fmla="*/ 0 h 298764"/>
              <a:gd name="connsiteX27" fmla="*/ 1394234 w 1603742"/>
              <a:gd name="connsiteY27" fmla="*/ 18107 h 298764"/>
              <a:gd name="connsiteX28" fmla="*/ 1412340 w 1603742"/>
              <a:gd name="connsiteY28" fmla="*/ 45267 h 298764"/>
              <a:gd name="connsiteX29" fmla="*/ 1475715 w 1603742"/>
              <a:gd name="connsiteY29" fmla="*/ 108642 h 298764"/>
              <a:gd name="connsiteX30" fmla="*/ 1502875 w 1603742"/>
              <a:gd name="connsiteY30" fmla="*/ 126748 h 298764"/>
              <a:gd name="connsiteX31" fmla="*/ 1557196 w 1603742"/>
              <a:gd name="connsiteY31" fmla="*/ 135802 h 298764"/>
              <a:gd name="connsiteX32" fmla="*/ 1584356 w 1603742"/>
              <a:gd name="connsiteY32" fmla="*/ 162962 h 298764"/>
              <a:gd name="connsiteX0" fmla="*/ 0 w 1603742"/>
              <a:gd name="connsiteY0" fmla="*/ 298764 h 298764"/>
              <a:gd name="connsiteX1" fmla="*/ 54321 w 1603742"/>
              <a:gd name="connsiteY1" fmla="*/ 153909 h 298764"/>
              <a:gd name="connsiteX2" fmla="*/ 90534 w 1603742"/>
              <a:gd name="connsiteY2" fmla="*/ 117695 h 298764"/>
              <a:gd name="connsiteX3" fmla="*/ 180622 w 1603742"/>
              <a:gd name="connsiteY3" fmla="*/ 206815 h 298764"/>
              <a:gd name="connsiteX4" fmla="*/ 262550 w 1603742"/>
              <a:gd name="connsiteY4" fmla="*/ 244444 h 298764"/>
              <a:gd name="connsiteX5" fmla="*/ 313523 w 1603742"/>
              <a:gd name="connsiteY5" fmla="*/ 173478 h 298764"/>
              <a:gd name="connsiteX6" fmla="*/ 371192 w 1603742"/>
              <a:gd name="connsiteY6" fmla="*/ 90535 h 298764"/>
              <a:gd name="connsiteX7" fmla="*/ 443620 w 1603742"/>
              <a:gd name="connsiteY7" fmla="*/ 144855 h 298764"/>
              <a:gd name="connsiteX8" fmla="*/ 470780 w 1603742"/>
              <a:gd name="connsiteY8" fmla="*/ 172016 h 298764"/>
              <a:gd name="connsiteX9" fmla="*/ 525101 w 1603742"/>
              <a:gd name="connsiteY9" fmla="*/ 199176 h 298764"/>
              <a:gd name="connsiteX10" fmla="*/ 588475 w 1603742"/>
              <a:gd name="connsiteY10" fmla="*/ 190123 h 298764"/>
              <a:gd name="connsiteX11" fmla="*/ 633742 w 1603742"/>
              <a:gd name="connsiteY11" fmla="*/ 81481 h 298764"/>
              <a:gd name="connsiteX12" fmla="*/ 688063 w 1603742"/>
              <a:gd name="connsiteY12" fmla="*/ 36214 h 298764"/>
              <a:gd name="connsiteX13" fmla="*/ 724277 w 1603742"/>
              <a:gd name="connsiteY13" fmla="*/ 45267 h 298764"/>
              <a:gd name="connsiteX14" fmla="*/ 742384 w 1603742"/>
              <a:gd name="connsiteY14" fmla="*/ 72428 h 298764"/>
              <a:gd name="connsiteX15" fmla="*/ 760491 w 1603742"/>
              <a:gd name="connsiteY15" fmla="*/ 126748 h 298764"/>
              <a:gd name="connsiteX16" fmla="*/ 814812 w 1603742"/>
              <a:gd name="connsiteY16" fmla="*/ 208230 h 298764"/>
              <a:gd name="connsiteX17" fmla="*/ 869133 w 1603742"/>
              <a:gd name="connsiteY17" fmla="*/ 199176 h 298764"/>
              <a:gd name="connsiteX18" fmla="*/ 923453 w 1603742"/>
              <a:gd name="connsiteY18" fmla="*/ 117695 h 298764"/>
              <a:gd name="connsiteX19" fmla="*/ 986828 w 1603742"/>
              <a:gd name="connsiteY19" fmla="*/ 27160 h 298764"/>
              <a:gd name="connsiteX20" fmla="*/ 1041148 w 1603742"/>
              <a:gd name="connsiteY20" fmla="*/ 36214 h 298764"/>
              <a:gd name="connsiteX21" fmla="*/ 1086416 w 1603742"/>
              <a:gd name="connsiteY21" fmla="*/ 90535 h 298764"/>
              <a:gd name="connsiteX22" fmla="*/ 1186004 w 1603742"/>
              <a:gd name="connsiteY22" fmla="*/ 208230 h 298764"/>
              <a:gd name="connsiteX23" fmla="*/ 1285592 w 1603742"/>
              <a:gd name="connsiteY23" fmla="*/ 99588 h 298764"/>
              <a:gd name="connsiteX24" fmla="*/ 1339913 w 1603742"/>
              <a:gd name="connsiteY24" fmla="*/ 27160 h 298764"/>
              <a:gd name="connsiteX25" fmla="*/ 1367073 w 1603742"/>
              <a:gd name="connsiteY25" fmla="*/ 0 h 298764"/>
              <a:gd name="connsiteX26" fmla="*/ 1394234 w 1603742"/>
              <a:gd name="connsiteY26" fmla="*/ 18107 h 298764"/>
              <a:gd name="connsiteX27" fmla="*/ 1412340 w 1603742"/>
              <a:gd name="connsiteY27" fmla="*/ 45267 h 298764"/>
              <a:gd name="connsiteX28" fmla="*/ 1475715 w 1603742"/>
              <a:gd name="connsiteY28" fmla="*/ 108642 h 298764"/>
              <a:gd name="connsiteX29" fmla="*/ 1502875 w 1603742"/>
              <a:gd name="connsiteY29" fmla="*/ 126748 h 298764"/>
              <a:gd name="connsiteX30" fmla="*/ 1557196 w 1603742"/>
              <a:gd name="connsiteY30" fmla="*/ 135802 h 298764"/>
              <a:gd name="connsiteX31" fmla="*/ 1584356 w 1603742"/>
              <a:gd name="connsiteY31" fmla="*/ 162962 h 298764"/>
              <a:gd name="connsiteX0" fmla="*/ 0 w 1557196"/>
              <a:gd name="connsiteY0" fmla="*/ 298764 h 298764"/>
              <a:gd name="connsiteX1" fmla="*/ 54321 w 1557196"/>
              <a:gd name="connsiteY1" fmla="*/ 153909 h 298764"/>
              <a:gd name="connsiteX2" fmla="*/ 90534 w 1557196"/>
              <a:gd name="connsiteY2" fmla="*/ 117695 h 298764"/>
              <a:gd name="connsiteX3" fmla="*/ 180622 w 1557196"/>
              <a:gd name="connsiteY3" fmla="*/ 206815 h 298764"/>
              <a:gd name="connsiteX4" fmla="*/ 262550 w 1557196"/>
              <a:gd name="connsiteY4" fmla="*/ 244444 h 298764"/>
              <a:gd name="connsiteX5" fmla="*/ 313523 w 1557196"/>
              <a:gd name="connsiteY5" fmla="*/ 173478 h 298764"/>
              <a:gd name="connsiteX6" fmla="*/ 371192 w 1557196"/>
              <a:gd name="connsiteY6" fmla="*/ 90535 h 298764"/>
              <a:gd name="connsiteX7" fmla="*/ 443620 w 1557196"/>
              <a:gd name="connsiteY7" fmla="*/ 144855 h 298764"/>
              <a:gd name="connsiteX8" fmla="*/ 470780 w 1557196"/>
              <a:gd name="connsiteY8" fmla="*/ 172016 h 298764"/>
              <a:gd name="connsiteX9" fmla="*/ 525101 w 1557196"/>
              <a:gd name="connsiteY9" fmla="*/ 199176 h 298764"/>
              <a:gd name="connsiteX10" fmla="*/ 588475 w 1557196"/>
              <a:gd name="connsiteY10" fmla="*/ 190123 h 298764"/>
              <a:gd name="connsiteX11" fmla="*/ 633742 w 1557196"/>
              <a:gd name="connsiteY11" fmla="*/ 81481 h 298764"/>
              <a:gd name="connsiteX12" fmla="*/ 688063 w 1557196"/>
              <a:gd name="connsiteY12" fmla="*/ 36214 h 298764"/>
              <a:gd name="connsiteX13" fmla="*/ 724277 w 1557196"/>
              <a:gd name="connsiteY13" fmla="*/ 45267 h 298764"/>
              <a:gd name="connsiteX14" fmla="*/ 742384 w 1557196"/>
              <a:gd name="connsiteY14" fmla="*/ 72428 h 298764"/>
              <a:gd name="connsiteX15" fmla="*/ 760491 w 1557196"/>
              <a:gd name="connsiteY15" fmla="*/ 126748 h 298764"/>
              <a:gd name="connsiteX16" fmla="*/ 814812 w 1557196"/>
              <a:gd name="connsiteY16" fmla="*/ 208230 h 298764"/>
              <a:gd name="connsiteX17" fmla="*/ 869133 w 1557196"/>
              <a:gd name="connsiteY17" fmla="*/ 199176 h 298764"/>
              <a:gd name="connsiteX18" fmla="*/ 923453 w 1557196"/>
              <a:gd name="connsiteY18" fmla="*/ 117695 h 298764"/>
              <a:gd name="connsiteX19" fmla="*/ 986828 w 1557196"/>
              <a:gd name="connsiteY19" fmla="*/ 27160 h 298764"/>
              <a:gd name="connsiteX20" fmla="*/ 1041148 w 1557196"/>
              <a:gd name="connsiteY20" fmla="*/ 36214 h 298764"/>
              <a:gd name="connsiteX21" fmla="*/ 1086416 w 1557196"/>
              <a:gd name="connsiteY21" fmla="*/ 90535 h 298764"/>
              <a:gd name="connsiteX22" fmla="*/ 1186004 w 1557196"/>
              <a:gd name="connsiteY22" fmla="*/ 208230 h 298764"/>
              <a:gd name="connsiteX23" fmla="*/ 1285592 w 1557196"/>
              <a:gd name="connsiteY23" fmla="*/ 99588 h 298764"/>
              <a:gd name="connsiteX24" fmla="*/ 1339913 w 1557196"/>
              <a:gd name="connsiteY24" fmla="*/ 27160 h 298764"/>
              <a:gd name="connsiteX25" fmla="*/ 1367073 w 1557196"/>
              <a:gd name="connsiteY25" fmla="*/ 0 h 298764"/>
              <a:gd name="connsiteX26" fmla="*/ 1394234 w 1557196"/>
              <a:gd name="connsiteY26" fmla="*/ 18107 h 298764"/>
              <a:gd name="connsiteX27" fmla="*/ 1412340 w 1557196"/>
              <a:gd name="connsiteY27" fmla="*/ 45267 h 298764"/>
              <a:gd name="connsiteX28" fmla="*/ 1475715 w 1557196"/>
              <a:gd name="connsiteY28" fmla="*/ 108642 h 298764"/>
              <a:gd name="connsiteX29" fmla="*/ 1502875 w 1557196"/>
              <a:gd name="connsiteY29" fmla="*/ 126748 h 298764"/>
              <a:gd name="connsiteX30" fmla="*/ 1557196 w 1557196"/>
              <a:gd name="connsiteY30" fmla="*/ 135802 h 298764"/>
              <a:gd name="connsiteX0" fmla="*/ 0 w 1564340"/>
              <a:gd name="connsiteY0" fmla="*/ 298764 h 298764"/>
              <a:gd name="connsiteX1" fmla="*/ 54321 w 1564340"/>
              <a:gd name="connsiteY1" fmla="*/ 153909 h 298764"/>
              <a:gd name="connsiteX2" fmla="*/ 90534 w 1564340"/>
              <a:gd name="connsiteY2" fmla="*/ 117695 h 298764"/>
              <a:gd name="connsiteX3" fmla="*/ 180622 w 1564340"/>
              <a:gd name="connsiteY3" fmla="*/ 206815 h 298764"/>
              <a:gd name="connsiteX4" fmla="*/ 262550 w 1564340"/>
              <a:gd name="connsiteY4" fmla="*/ 244444 h 298764"/>
              <a:gd name="connsiteX5" fmla="*/ 313523 w 1564340"/>
              <a:gd name="connsiteY5" fmla="*/ 173478 h 298764"/>
              <a:gd name="connsiteX6" fmla="*/ 371192 w 1564340"/>
              <a:gd name="connsiteY6" fmla="*/ 90535 h 298764"/>
              <a:gd name="connsiteX7" fmla="*/ 443620 w 1564340"/>
              <a:gd name="connsiteY7" fmla="*/ 144855 h 298764"/>
              <a:gd name="connsiteX8" fmla="*/ 470780 w 1564340"/>
              <a:gd name="connsiteY8" fmla="*/ 172016 h 298764"/>
              <a:gd name="connsiteX9" fmla="*/ 525101 w 1564340"/>
              <a:gd name="connsiteY9" fmla="*/ 199176 h 298764"/>
              <a:gd name="connsiteX10" fmla="*/ 588475 w 1564340"/>
              <a:gd name="connsiteY10" fmla="*/ 190123 h 298764"/>
              <a:gd name="connsiteX11" fmla="*/ 633742 w 1564340"/>
              <a:gd name="connsiteY11" fmla="*/ 81481 h 298764"/>
              <a:gd name="connsiteX12" fmla="*/ 688063 w 1564340"/>
              <a:gd name="connsiteY12" fmla="*/ 36214 h 298764"/>
              <a:gd name="connsiteX13" fmla="*/ 724277 w 1564340"/>
              <a:gd name="connsiteY13" fmla="*/ 45267 h 298764"/>
              <a:gd name="connsiteX14" fmla="*/ 742384 w 1564340"/>
              <a:gd name="connsiteY14" fmla="*/ 72428 h 298764"/>
              <a:gd name="connsiteX15" fmla="*/ 760491 w 1564340"/>
              <a:gd name="connsiteY15" fmla="*/ 126748 h 298764"/>
              <a:gd name="connsiteX16" fmla="*/ 814812 w 1564340"/>
              <a:gd name="connsiteY16" fmla="*/ 208230 h 298764"/>
              <a:gd name="connsiteX17" fmla="*/ 869133 w 1564340"/>
              <a:gd name="connsiteY17" fmla="*/ 199176 h 298764"/>
              <a:gd name="connsiteX18" fmla="*/ 923453 w 1564340"/>
              <a:gd name="connsiteY18" fmla="*/ 117695 h 298764"/>
              <a:gd name="connsiteX19" fmla="*/ 986828 w 1564340"/>
              <a:gd name="connsiteY19" fmla="*/ 27160 h 298764"/>
              <a:gd name="connsiteX20" fmla="*/ 1041148 w 1564340"/>
              <a:gd name="connsiteY20" fmla="*/ 36214 h 298764"/>
              <a:gd name="connsiteX21" fmla="*/ 1086416 w 1564340"/>
              <a:gd name="connsiteY21" fmla="*/ 90535 h 298764"/>
              <a:gd name="connsiteX22" fmla="*/ 1186004 w 1564340"/>
              <a:gd name="connsiteY22" fmla="*/ 208230 h 298764"/>
              <a:gd name="connsiteX23" fmla="*/ 1285592 w 1564340"/>
              <a:gd name="connsiteY23" fmla="*/ 99588 h 298764"/>
              <a:gd name="connsiteX24" fmla="*/ 1339913 w 1564340"/>
              <a:gd name="connsiteY24" fmla="*/ 27160 h 298764"/>
              <a:gd name="connsiteX25" fmla="*/ 1367073 w 1564340"/>
              <a:gd name="connsiteY25" fmla="*/ 0 h 298764"/>
              <a:gd name="connsiteX26" fmla="*/ 1394234 w 1564340"/>
              <a:gd name="connsiteY26" fmla="*/ 18107 h 298764"/>
              <a:gd name="connsiteX27" fmla="*/ 1412340 w 1564340"/>
              <a:gd name="connsiteY27" fmla="*/ 45267 h 298764"/>
              <a:gd name="connsiteX28" fmla="*/ 1475715 w 1564340"/>
              <a:gd name="connsiteY28" fmla="*/ 108642 h 298764"/>
              <a:gd name="connsiteX29" fmla="*/ 1502875 w 1564340"/>
              <a:gd name="connsiteY29" fmla="*/ 126748 h 298764"/>
              <a:gd name="connsiteX30" fmla="*/ 1564340 w 1564340"/>
              <a:gd name="connsiteY30" fmla="*/ 81033 h 298764"/>
              <a:gd name="connsiteX0" fmla="*/ 0 w 1564340"/>
              <a:gd name="connsiteY0" fmla="*/ 298764 h 298764"/>
              <a:gd name="connsiteX1" fmla="*/ 54321 w 1564340"/>
              <a:gd name="connsiteY1" fmla="*/ 153909 h 298764"/>
              <a:gd name="connsiteX2" fmla="*/ 90534 w 1564340"/>
              <a:gd name="connsiteY2" fmla="*/ 117695 h 298764"/>
              <a:gd name="connsiteX3" fmla="*/ 180622 w 1564340"/>
              <a:gd name="connsiteY3" fmla="*/ 206815 h 298764"/>
              <a:gd name="connsiteX4" fmla="*/ 262550 w 1564340"/>
              <a:gd name="connsiteY4" fmla="*/ 244444 h 298764"/>
              <a:gd name="connsiteX5" fmla="*/ 313523 w 1564340"/>
              <a:gd name="connsiteY5" fmla="*/ 173478 h 298764"/>
              <a:gd name="connsiteX6" fmla="*/ 371192 w 1564340"/>
              <a:gd name="connsiteY6" fmla="*/ 90535 h 298764"/>
              <a:gd name="connsiteX7" fmla="*/ 443620 w 1564340"/>
              <a:gd name="connsiteY7" fmla="*/ 144855 h 298764"/>
              <a:gd name="connsiteX8" fmla="*/ 470780 w 1564340"/>
              <a:gd name="connsiteY8" fmla="*/ 172016 h 298764"/>
              <a:gd name="connsiteX9" fmla="*/ 532245 w 1564340"/>
              <a:gd name="connsiteY9" fmla="*/ 230132 h 298764"/>
              <a:gd name="connsiteX10" fmla="*/ 588475 w 1564340"/>
              <a:gd name="connsiteY10" fmla="*/ 190123 h 298764"/>
              <a:gd name="connsiteX11" fmla="*/ 633742 w 1564340"/>
              <a:gd name="connsiteY11" fmla="*/ 81481 h 298764"/>
              <a:gd name="connsiteX12" fmla="*/ 688063 w 1564340"/>
              <a:gd name="connsiteY12" fmla="*/ 36214 h 298764"/>
              <a:gd name="connsiteX13" fmla="*/ 724277 w 1564340"/>
              <a:gd name="connsiteY13" fmla="*/ 45267 h 298764"/>
              <a:gd name="connsiteX14" fmla="*/ 742384 w 1564340"/>
              <a:gd name="connsiteY14" fmla="*/ 72428 h 298764"/>
              <a:gd name="connsiteX15" fmla="*/ 760491 w 1564340"/>
              <a:gd name="connsiteY15" fmla="*/ 126748 h 298764"/>
              <a:gd name="connsiteX16" fmla="*/ 814812 w 1564340"/>
              <a:gd name="connsiteY16" fmla="*/ 208230 h 298764"/>
              <a:gd name="connsiteX17" fmla="*/ 869133 w 1564340"/>
              <a:gd name="connsiteY17" fmla="*/ 199176 h 298764"/>
              <a:gd name="connsiteX18" fmla="*/ 923453 w 1564340"/>
              <a:gd name="connsiteY18" fmla="*/ 117695 h 298764"/>
              <a:gd name="connsiteX19" fmla="*/ 986828 w 1564340"/>
              <a:gd name="connsiteY19" fmla="*/ 27160 h 298764"/>
              <a:gd name="connsiteX20" fmla="*/ 1041148 w 1564340"/>
              <a:gd name="connsiteY20" fmla="*/ 36214 h 298764"/>
              <a:gd name="connsiteX21" fmla="*/ 1086416 w 1564340"/>
              <a:gd name="connsiteY21" fmla="*/ 90535 h 298764"/>
              <a:gd name="connsiteX22" fmla="*/ 1186004 w 1564340"/>
              <a:gd name="connsiteY22" fmla="*/ 208230 h 298764"/>
              <a:gd name="connsiteX23" fmla="*/ 1285592 w 1564340"/>
              <a:gd name="connsiteY23" fmla="*/ 99588 h 298764"/>
              <a:gd name="connsiteX24" fmla="*/ 1339913 w 1564340"/>
              <a:gd name="connsiteY24" fmla="*/ 27160 h 298764"/>
              <a:gd name="connsiteX25" fmla="*/ 1367073 w 1564340"/>
              <a:gd name="connsiteY25" fmla="*/ 0 h 298764"/>
              <a:gd name="connsiteX26" fmla="*/ 1394234 w 1564340"/>
              <a:gd name="connsiteY26" fmla="*/ 18107 h 298764"/>
              <a:gd name="connsiteX27" fmla="*/ 1412340 w 1564340"/>
              <a:gd name="connsiteY27" fmla="*/ 45267 h 298764"/>
              <a:gd name="connsiteX28" fmla="*/ 1475715 w 1564340"/>
              <a:gd name="connsiteY28" fmla="*/ 108642 h 298764"/>
              <a:gd name="connsiteX29" fmla="*/ 1502875 w 1564340"/>
              <a:gd name="connsiteY29" fmla="*/ 126748 h 298764"/>
              <a:gd name="connsiteX30" fmla="*/ 1564340 w 1564340"/>
              <a:gd name="connsiteY30" fmla="*/ 81033 h 298764"/>
              <a:gd name="connsiteX0" fmla="*/ 0 w 1564340"/>
              <a:gd name="connsiteY0" fmla="*/ 298764 h 298764"/>
              <a:gd name="connsiteX1" fmla="*/ 54321 w 1564340"/>
              <a:gd name="connsiteY1" fmla="*/ 153909 h 298764"/>
              <a:gd name="connsiteX2" fmla="*/ 90534 w 1564340"/>
              <a:gd name="connsiteY2" fmla="*/ 117695 h 298764"/>
              <a:gd name="connsiteX3" fmla="*/ 180622 w 1564340"/>
              <a:gd name="connsiteY3" fmla="*/ 206815 h 298764"/>
              <a:gd name="connsiteX4" fmla="*/ 262550 w 1564340"/>
              <a:gd name="connsiteY4" fmla="*/ 244444 h 298764"/>
              <a:gd name="connsiteX5" fmla="*/ 313523 w 1564340"/>
              <a:gd name="connsiteY5" fmla="*/ 173478 h 298764"/>
              <a:gd name="connsiteX6" fmla="*/ 371192 w 1564340"/>
              <a:gd name="connsiteY6" fmla="*/ 90535 h 298764"/>
              <a:gd name="connsiteX7" fmla="*/ 443620 w 1564340"/>
              <a:gd name="connsiteY7" fmla="*/ 144855 h 298764"/>
              <a:gd name="connsiteX8" fmla="*/ 470780 w 1564340"/>
              <a:gd name="connsiteY8" fmla="*/ 172016 h 298764"/>
              <a:gd name="connsiteX9" fmla="*/ 532245 w 1564340"/>
              <a:gd name="connsiteY9" fmla="*/ 230132 h 298764"/>
              <a:gd name="connsiteX10" fmla="*/ 598000 w 1564340"/>
              <a:gd name="connsiteY10" fmla="*/ 204411 h 298764"/>
              <a:gd name="connsiteX11" fmla="*/ 633742 w 1564340"/>
              <a:gd name="connsiteY11" fmla="*/ 81481 h 298764"/>
              <a:gd name="connsiteX12" fmla="*/ 688063 w 1564340"/>
              <a:gd name="connsiteY12" fmla="*/ 36214 h 298764"/>
              <a:gd name="connsiteX13" fmla="*/ 724277 w 1564340"/>
              <a:gd name="connsiteY13" fmla="*/ 45267 h 298764"/>
              <a:gd name="connsiteX14" fmla="*/ 742384 w 1564340"/>
              <a:gd name="connsiteY14" fmla="*/ 72428 h 298764"/>
              <a:gd name="connsiteX15" fmla="*/ 760491 w 1564340"/>
              <a:gd name="connsiteY15" fmla="*/ 126748 h 298764"/>
              <a:gd name="connsiteX16" fmla="*/ 814812 w 1564340"/>
              <a:gd name="connsiteY16" fmla="*/ 208230 h 298764"/>
              <a:gd name="connsiteX17" fmla="*/ 869133 w 1564340"/>
              <a:gd name="connsiteY17" fmla="*/ 199176 h 298764"/>
              <a:gd name="connsiteX18" fmla="*/ 923453 w 1564340"/>
              <a:gd name="connsiteY18" fmla="*/ 117695 h 298764"/>
              <a:gd name="connsiteX19" fmla="*/ 986828 w 1564340"/>
              <a:gd name="connsiteY19" fmla="*/ 27160 h 298764"/>
              <a:gd name="connsiteX20" fmla="*/ 1041148 w 1564340"/>
              <a:gd name="connsiteY20" fmla="*/ 36214 h 298764"/>
              <a:gd name="connsiteX21" fmla="*/ 1086416 w 1564340"/>
              <a:gd name="connsiteY21" fmla="*/ 90535 h 298764"/>
              <a:gd name="connsiteX22" fmla="*/ 1186004 w 1564340"/>
              <a:gd name="connsiteY22" fmla="*/ 208230 h 298764"/>
              <a:gd name="connsiteX23" fmla="*/ 1285592 w 1564340"/>
              <a:gd name="connsiteY23" fmla="*/ 99588 h 298764"/>
              <a:gd name="connsiteX24" fmla="*/ 1339913 w 1564340"/>
              <a:gd name="connsiteY24" fmla="*/ 27160 h 298764"/>
              <a:gd name="connsiteX25" fmla="*/ 1367073 w 1564340"/>
              <a:gd name="connsiteY25" fmla="*/ 0 h 298764"/>
              <a:gd name="connsiteX26" fmla="*/ 1394234 w 1564340"/>
              <a:gd name="connsiteY26" fmla="*/ 18107 h 298764"/>
              <a:gd name="connsiteX27" fmla="*/ 1412340 w 1564340"/>
              <a:gd name="connsiteY27" fmla="*/ 45267 h 298764"/>
              <a:gd name="connsiteX28" fmla="*/ 1475715 w 1564340"/>
              <a:gd name="connsiteY28" fmla="*/ 108642 h 298764"/>
              <a:gd name="connsiteX29" fmla="*/ 1502875 w 1564340"/>
              <a:gd name="connsiteY29" fmla="*/ 126748 h 298764"/>
              <a:gd name="connsiteX30" fmla="*/ 1564340 w 1564340"/>
              <a:gd name="connsiteY30" fmla="*/ 81033 h 298764"/>
              <a:gd name="connsiteX0" fmla="*/ 0 w 1564340"/>
              <a:gd name="connsiteY0" fmla="*/ 298764 h 298764"/>
              <a:gd name="connsiteX1" fmla="*/ 54321 w 1564340"/>
              <a:gd name="connsiteY1" fmla="*/ 153909 h 298764"/>
              <a:gd name="connsiteX2" fmla="*/ 90534 w 1564340"/>
              <a:gd name="connsiteY2" fmla="*/ 117695 h 298764"/>
              <a:gd name="connsiteX3" fmla="*/ 180622 w 1564340"/>
              <a:gd name="connsiteY3" fmla="*/ 206815 h 298764"/>
              <a:gd name="connsiteX4" fmla="*/ 262550 w 1564340"/>
              <a:gd name="connsiteY4" fmla="*/ 244444 h 298764"/>
              <a:gd name="connsiteX5" fmla="*/ 313523 w 1564340"/>
              <a:gd name="connsiteY5" fmla="*/ 173478 h 298764"/>
              <a:gd name="connsiteX6" fmla="*/ 364048 w 1564340"/>
              <a:gd name="connsiteY6" fmla="*/ 69104 h 298764"/>
              <a:gd name="connsiteX7" fmla="*/ 443620 w 1564340"/>
              <a:gd name="connsiteY7" fmla="*/ 144855 h 298764"/>
              <a:gd name="connsiteX8" fmla="*/ 470780 w 1564340"/>
              <a:gd name="connsiteY8" fmla="*/ 172016 h 298764"/>
              <a:gd name="connsiteX9" fmla="*/ 532245 w 1564340"/>
              <a:gd name="connsiteY9" fmla="*/ 230132 h 298764"/>
              <a:gd name="connsiteX10" fmla="*/ 598000 w 1564340"/>
              <a:gd name="connsiteY10" fmla="*/ 204411 h 298764"/>
              <a:gd name="connsiteX11" fmla="*/ 633742 w 1564340"/>
              <a:gd name="connsiteY11" fmla="*/ 81481 h 298764"/>
              <a:gd name="connsiteX12" fmla="*/ 688063 w 1564340"/>
              <a:gd name="connsiteY12" fmla="*/ 36214 h 298764"/>
              <a:gd name="connsiteX13" fmla="*/ 724277 w 1564340"/>
              <a:gd name="connsiteY13" fmla="*/ 45267 h 298764"/>
              <a:gd name="connsiteX14" fmla="*/ 742384 w 1564340"/>
              <a:gd name="connsiteY14" fmla="*/ 72428 h 298764"/>
              <a:gd name="connsiteX15" fmla="*/ 760491 w 1564340"/>
              <a:gd name="connsiteY15" fmla="*/ 126748 h 298764"/>
              <a:gd name="connsiteX16" fmla="*/ 814812 w 1564340"/>
              <a:gd name="connsiteY16" fmla="*/ 208230 h 298764"/>
              <a:gd name="connsiteX17" fmla="*/ 869133 w 1564340"/>
              <a:gd name="connsiteY17" fmla="*/ 199176 h 298764"/>
              <a:gd name="connsiteX18" fmla="*/ 923453 w 1564340"/>
              <a:gd name="connsiteY18" fmla="*/ 117695 h 298764"/>
              <a:gd name="connsiteX19" fmla="*/ 986828 w 1564340"/>
              <a:gd name="connsiteY19" fmla="*/ 27160 h 298764"/>
              <a:gd name="connsiteX20" fmla="*/ 1041148 w 1564340"/>
              <a:gd name="connsiteY20" fmla="*/ 36214 h 298764"/>
              <a:gd name="connsiteX21" fmla="*/ 1086416 w 1564340"/>
              <a:gd name="connsiteY21" fmla="*/ 90535 h 298764"/>
              <a:gd name="connsiteX22" fmla="*/ 1186004 w 1564340"/>
              <a:gd name="connsiteY22" fmla="*/ 208230 h 298764"/>
              <a:gd name="connsiteX23" fmla="*/ 1285592 w 1564340"/>
              <a:gd name="connsiteY23" fmla="*/ 99588 h 298764"/>
              <a:gd name="connsiteX24" fmla="*/ 1339913 w 1564340"/>
              <a:gd name="connsiteY24" fmla="*/ 27160 h 298764"/>
              <a:gd name="connsiteX25" fmla="*/ 1367073 w 1564340"/>
              <a:gd name="connsiteY25" fmla="*/ 0 h 298764"/>
              <a:gd name="connsiteX26" fmla="*/ 1394234 w 1564340"/>
              <a:gd name="connsiteY26" fmla="*/ 18107 h 298764"/>
              <a:gd name="connsiteX27" fmla="*/ 1412340 w 1564340"/>
              <a:gd name="connsiteY27" fmla="*/ 45267 h 298764"/>
              <a:gd name="connsiteX28" fmla="*/ 1475715 w 1564340"/>
              <a:gd name="connsiteY28" fmla="*/ 108642 h 298764"/>
              <a:gd name="connsiteX29" fmla="*/ 1502875 w 1564340"/>
              <a:gd name="connsiteY29" fmla="*/ 126748 h 298764"/>
              <a:gd name="connsiteX30" fmla="*/ 1564340 w 1564340"/>
              <a:gd name="connsiteY30" fmla="*/ 81033 h 298764"/>
              <a:gd name="connsiteX0" fmla="*/ 0 w 1564340"/>
              <a:gd name="connsiteY0" fmla="*/ 298764 h 298764"/>
              <a:gd name="connsiteX1" fmla="*/ 54321 w 1564340"/>
              <a:gd name="connsiteY1" fmla="*/ 153909 h 298764"/>
              <a:gd name="connsiteX2" fmla="*/ 90534 w 1564340"/>
              <a:gd name="connsiteY2" fmla="*/ 117695 h 298764"/>
              <a:gd name="connsiteX3" fmla="*/ 180622 w 1564340"/>
              <a:gd name="connsiteY3" fmla="*/ 206815 h 298764"/>
              <a:gd name="connsiteX4" fmla="*/ 262550 w 1564340"/>
              <a:gd name="connsiteY4" fmla="*/ 244444 h 298764"/>
              <a:gd name="connsiteX5" fmla="*/ 289947 w 1564340"/>
              <a:gd name="connsiteY5" fmla="*/ 268869 h 298764"/>
              <a:gd name="connsiteX6" fmla="*/ 313523 w 1564340"/>
              <a:gd name="connsiteY6" fmla="*/ 173478 h 298764"/>
              <a:gd name="connsiteX7" fmla="*/ 364048 w 1564340"/>
              <a:gd name="connsiteY7" fmla="*/ 69104 h 298764"/>
              <a:gd name="connsiteX8" fmla="*/ 443620 w 1564340"/>
              <a:gd name="connsiteY8" fmla="*/ 144855 h 298764"/>
              <a:gd name="connsiteX9" fmla="*/ 470780 w 1564340"/>
              <a:gd name="connsiteY9" fmla="*/ 172016 h 298764"/>
              <a:gd name="connsiteX10" fmla="*/ 532245 w 1564340"/>
              <a:gd name="connsiteY10" fmla="*/ 230132 h 298764"/>
              <a:gd name="connsiteX11" fmla="*/ 598000 w 1564340"/>
              <a:gd name="connsiteY11" fmla="*/ 204411 h 298764"/>
              <a:gd name="connsiteX12" fmla="*/ 633742 w 1564340"/>
              <a:gd name="connsiteY12" fmla="*/ 81481 h 298764"/>
              <a:gd name="connsiteX13" fmla="*/ 688063 w 1564340"/>
              <a:gd name="connsiteY13" fmla="*/ 36214 h 298764"/>
              <a:gd name="connsiteX14" fmla="*/ 724277 w 1564340"/>
              <a:gd name="connsiteY14" fmla="*/ 45267 h 298764"/>
              <a:gd name="connsiteX15" fmla="*/ 742384 w 1564340"/>
              <a:gd name="connsiteY15" fmla="*/ 72428 h 298764"/>
              <a:gd name="connsiteX16" fmla="*/ 760491 w 1564340"/>
              <a:gd name="connsiteY16" fmla="*/ 126748 h 298764"/>
              <a:gd name="connsiteX17" fmla="*/ 814812 w 1564340"/>
              <a:gd name="connsiteY17" fmla="*/ 208230 h 298764"/>
              <a:gd name="connsiteX18" fmla="*/ 869133 w 1564340"/>
              <a:gd name="connsiteY18" fmla="*/ 199176 h 298764"/>
              <a:gd name="connsiteX19" fmla="*/ 923453 w 1564340"/>
              <a:gd name="connsiteY19" fmla="*/ 117695 h 298764"/>
              <a:gd name="connsiteX20" fmla="*/ 986828 w 1564340"/>
              <a:gd name="connsiteY20" fmla="*/ 27160 h 298764"/>
              <a:gd name="connsiteX21" fmla="*/ 1041148 w 1564340"/>
              <a:gd name="connsiteY21" fmla="*/ 36214 h 298764"/>
              <a:gd name="connsiteX22" fmla="*/ 1086416 w 1564340"/>
              <a:gd name="connsiteY22" fmla="*/ 90535 h 298764"/>
              <a:gd name="connsiteX23" fmla="*/ 1186004 w 1564340"/>
              <a:gd name="connsiteY23" fmla="*/ 208230 h 298764"/>
              <a:gd name="connsiteX24" fmla="*/ 1285592 w 1564340"/>
              <a:gd name="connsiteY24" fmla="*/ 99588 h 298764"/>
              <a:gd name="connsiteX25" fmla="*/ 1339913 w 1564340"/>
              <a:gd name="connsiteY25" fmla="*/ 27160 h 298764"/>
              <a:gd name="connsiteX26" fmla="*/ 1367073 w 1564340"/>
              <a:gd name="connsiteY26" fmla="*/ 0 h 298764"/>
              <a:gd name="connsiteX27" fmla="*/ 1394234 w 1564340"/>
              <a:gd name="connsiteY27" fmla="*/ 18107 h 298764"/>
              <a:gd name="connsiteX28" fmla="*/ 1412340 w 1564340"/>
              <a:gd name="connsiteY28" fmla="*/ 45267 h 298764"/>
              <a:gd name="connsiteX29" fmla="*/ 1475715 w 1564340"/>
              <a:gd name="connsiteY29" fmla="*/ 108642 h 298764"/>
              <a:gd name="connsiteX30" fmla="*/ 1502875 w 1564340"/>
              <a:gd name="connsiteY30" fmla="*/ 126748 h 298764"/>
              <a:gd name="connsiteX31" fmla="*/ 1564340 w 1564340"/>
              <a:gd name="connsiteY31" fmla="*/ 81033 h 298764"/>
              <a:gd name="connsiteX0" fmla="*/ 0 w 1564340"/>
              <a:gd name="connsiteY0" fmla="*/ 298764 h 298764"/>
              <a:gd name="connsiteX1" fmla="*/ 54321 w 1564340"/>
              <a:gd name="connsiteY1" fmla="*/ 153909 h 298764"/>
              <a:gd name="connsiteX2" fmla="*/ 90534 w 1564340"/>
              <a:gd name="connsiteY2" fmla="*/ 117695 h 298764"/>
              <a:gd name="connsiteX3" fmla="*/ 180622 w 1564340"/>
              <a:gd name="connsiteY3" fmla="*/ 206815 h 298764"/>
              <a:gd name="connsiteX4" fmla="*/ 289947 w 1564340"/>
              <a:gd name="connsiteY4" fmla="*/ 268869 h 298764"/>
              <a:gd name="connsiteX5" fmla="*/ 313523 w 1564340"/>
              <a:gd name="connsiteY5" fmla="*/ 173478 h 298764"/>
              <a:gd name="connsiteX6" fmla="*/ 364048 w 1564340"/>
              <a:gd name="connsiteY6" fmla="*/ 69104 h 298764"/>
              <a:gd name="connsiteX7" fmla="*/ 443620 w 1564340"/>
              <a:gd name="connsiteY7" fmla="*/ 144855 h 298764"/>
              <a:gd name="connsiteX8" fmla="*/ 470780 w 1564340"/>
              <a:gd name="connsiteY8" fmla="*/ 172016 h 298764"/>
              <a:gd name="connsiteX9" fmla="*/ 532245 w 1564340"/>
              <a:gd name="connsiteY9" fmla="*/ 230132 h 298764"/>
              <a:gd name="connsiteX10" fmla="*/ 598000 w 1564340"/>
              <a:gd name="connsiteY10" fmla="*/ 204411 h 298764"/>
              <a:gd name="connsiteX11" fmla="*/ 633742 w 1564340"/>
              <a:gd name="connsiteY11" fmla="*/ 81481 h 298764"/>
              <a:gd name="connsiteX12" fmla="*/ 688063 w 1564340"/>
              <a:gd name="connsiteY12" fmla="*/ 36214 h 298764"/>
              <a:gd name="connsiteX13" fmla="*/ 724277 w 1564340"/>
              <a:gd name="connsiteY13" fmla="*/ 45267 h 298764"/>
              <a:gd name="connsiteX14" fmla="*/ 742384 w 1564340"/>
              <a:gd name="connsiteY14" fmla="*/ 72428 h 298764"/>
              <a:gd name="connsiteX15" fmla="*/ 760491 w 1564340"/>
              <a:gd name="connsiteY15" fmla="*/ 126748 h 298764"/>
              <a:gd name="connsiteX16" fmla="*/ 814812 w 1564340"/>
              <a:gd name="connsiteY16" fmla="*/ 208230 h 298764"/>
              <a:gd name="connsiteX17" fmla="*/ 869133 w 1564340"/>
              <a:gd name="connsiteY17" fmla="*/ 199176 h 298764"/>
              <a:gd name="connsiteX18" fmla="*/ 923453 w 1564340"/>
              <a:gd name="connsiteY18" fmla="*/ 117695 h 298764"/>
              <a:gd name="connsiteX19" fmla="*/ 986828 w 1564340"/>
              <a:gd name="connsiteY19" fmla="*/ 27160 h 298764"/>
              <a:gd name="connsiteX20" fmla="*/ 1041148 w 1564340"/>
              <a:gd name="connsiteY20" fmla="*/ 36214 h 298764"/>
              <a:gd name="connsiteX21" fmla="*/ 1086416 w 1564340"/>
              <a:gd name="connsiteY21" fmla="*/ 90535 h 298764"/>
              <a:gd name="connsiteX22" fmla="*/ 1186004 w 1564340"/>
              <a:gd name="connsiteY22" fmla="*/ 208230 h 298764"/>
              <a:gd name="connsiteX23" fmla="*/ 1285592 w 1564340"/>
              <a:gd name="connsiteY23" fmla="*/ 99588 h 298764"/>
              <a:gd name="connsiteX24" fmla="*/ 1339913 w 1564340"/>
              <a:gd name="connsiteY24" fmla="*/ 27160 h 298764"/>
              <a:gd name="connsiteX25" fmla="*/ 1367073 w 1564340"/>
              <a:gd name="connsiteY25" fmla="*/ 0 h 298764"/>
              <a:gd name="connsiteX26" fmla="*/ 1394234 w 1564340"/>
              <a:gd name="connsiteY26" fmla="*/ 18107 h 298764"/>
              <a:gd name="connsiteX27" fmla="*/ 1412340 w 1564340"/>
              <a:gd name="connsiteY27" fmla="*/ 45267 h 298764"/>
              <a:gd name="connsiteX28" fmla="*/ 1475715 w 1564340"/>
              <a:gd name="connsiteY28" fmla="*/ 108642 h 298764"/>
              <a:gd name="connsiteX29" fmla="*/ 1502875 w 1564340"/>
              <a:gd name="connsiteY29" fmla="*/ 126748 h 298764"/>
              <a:gd name="connsiteX30" fmla="*/ 1564340 w 1564340"/>
              <a:gd name="connsiteY30" fmla="*/ 81033 h 298764"/>
              <a:gd name="connsiteX0" fmla="*/ 0 w 1564340"/>
              <a:gd name="connsiteY0" fmla="*/ 298764 h 298764"/>
              <a:gd name="connsiteX1" fmla="*/ 54321 w 1564340"/>
              <a:gd name="connsiteY1" fmla="*/ 153909 h 298764"/>
              <a:gd name="connsiteX2" fmla="*/ 90534 w 1564340"/>
              <a:gd name="connsiteY2" fmla="*/ 117695 h 298764"/>
              <a:gd name="connsiteX3" fmla="*/ 180622 w 1564340"/>
              <a:gd name="connsiteY3" fmla="*/ 206815 h 298764"/>
              <a:gd name="connsiteX4" fmla="*/ 261372 w 1564340"/>
              <a:gd name="connsiteY4" fmla="*/ 266488 h 298764"/>
              <a:gd name="connsiteX5" fmla="*/ 289947 w 1564340"/>
              <a:gd name="connsiteY5" fmla="*/ 268869 h 298764"/>
              <a:gd name="connsiteX6" fmla="*/ 313523 w 1564340"/>
              <a:gd name="connsiteY6" fmla="*/ 173478 h 298764"/>
              <a:gd name="connsiteX7" fmla="*/ 364048 w 1564340"/>
              <a:gd name="connsiteY7" fmla="*/ 69104 h 298764"/>
              <a:gd name="connsiteX8" fmla="*/ 443620 w 1564340"/>
              <a:gd name="connsiteY8" fmla="*/ 144855 h 298764"/>
              <a:gd name="connsiteX9" fmla="*/ 470780 w 1564340"/>
              <a:gd name="connsiteY9" fmla="*/ 172016 h 298764"/>
              <a:gd name="connsiteX10" fmla="*/ 532245 w 1564340"/>
              <a:gd name="connsiteY10" fmla="*/ 230132 h 298764"/>
              <a:gd name="connsiteX11" fmla="*/ 598000 w 1564340"/>
              <a:gd name="connsiteY11" fmla="*/ 204411 h 298764"/>
              <a:gd name="connsiteX12" fmla="*/ 633742 w 1564340"/>
              <a:gd name="connsiteY12" fmla="*/ 81481 h 298764"/>
              <a:gd name="connsiteX13" fmla="*/ 688063 w 1564340"/>
              <a:gd name="connsiteY13" fmla="*/ 36214 h 298764"/>
              <a:gd name="connsiteX14" fmla="*/ 724277 w 1564340"/>
              <a:gd name="connsiteY14" fmla="*/ 45267 h 298764"/>
              <a:gd name="connsiteX15" fmla="*/ 742384 w 1564340"/>
              <a:gd name="connsiteY15" fmla="*/ 72428 h 298764"/>
              <a:gd name="connsiteX16" fmla="*/ 760491 w 1564340"/>
              <a:gd name="connsiteY16" fmla="*/ 126748 h 298764"/>
              <a:gd name="connsiteX17" fmla="*/ 814812 w 1564340"/>
              <a:gd name="connsiteY17" fmla="*/ 208230 h 298764"/>
              <a:gd name="connsiteX18" fmla="*/ 869133 w 1564340"/>
              <a:gd name="connsiteY18" fmla="*/ 199176 h 298764"/>
              <a:gd name="connsiteX19" fmla="*/ 923453 w 1564340"/>
              <a:gd name="connsiteY19" fmla="*/ 117695 h 298764"/>
              <a:gd name="connsiteX20" fmla="*/ 986828 w 1564340"/>
              <a:gd name="connsiteY20" fmla="*/ 27160 h 298764"/>
              <a:gd name="connsiteX21" fmla="*/ 1041148 w 1564340"/>
              <a:gd name="connsiteY21" fmla="*/ 36214 h 298764"/>
              <a:gd name="connsiteX22" fmla="*/ 1086416 w 1564340"/>
              <a:gd name="connsiteY22" fmla="*/ 90535 h 298764"/>
              <a:gd name="connsiteX23" fmla="*/ 1186004 w 1564340"/>
              <a:gd name="connsiteY23" fmla="*/ 208230 h 298764"/>
              <a:gd name="connsiteX24" fmla="*/ 1285592 w 1564340"/>
              <a:gd name="connsiteY24" fmla="*/ 99588 h 298764"/>
              <a:gd name="connsiteX25" fmla="*/ 1339913 w 1564340"/>
              <a:gd name="connsiteY25" fmla="*/ 27160 h 298764"/>
              <a:gd name="connsiteX26" fmla="*/ 1367073 w 1564340"/>
              <a:gd name="connsiteY26" fmla="*/ 0 h 298764"/>
              <a:gd name="connsiteX27" fmla="*/ 1394234 w 1564340"/>
              <a:gd name="connsiteY27" fmla="*/ 18107 h 298764"/>
              <a:gd name="connsiteX28" fmla="*/ 1412340 w 1564340"/>
              <a:gd name="connsiteY28" fmla="*/ 45267 h 298764"/>
              <a:gd name="connsiteX29" fmla="*/ 1475715 w 1564340"/>
              <a:gd name="connsiteY29" fmla="*/ 108642 h 298764"/>
              <a:gd name="connsiteX30" fmla="*/ 1502875 w 1564340"/>
              <a:gd name="connsiteY30" fmla="*/ 126748 h 298764"/>
              <a:gd name="connsiteX31" fmla="*/ 1564340 w 1564340"/>
              <a:gd name="connsiteY31" fmla="*/ 81033 h 2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64340" h="298764">
                <a:moveTo>
                  <a:pt x="0" y="298764"/>
                </a:moveTo>
                <a:cubicBezTo>
                  <a:pt x="34746" y="194526"/>
                  <a:pt x="39232" y="184087"/>
                  <a:pt x="54321" y="153909"/>
                </a:cubicBezTo>
                <a:cubicBezTo>
                  <a:pt x="69410" y="123731"/>
                  <a:pt x="69484" y="108877"/>
                  <a:pt x="90534" y="117695"/>
                </a:cubicBezTo>
                <a:cubicBezTo>
                  <a:pt x="111584" y="126513"/>
                  <a:pt x="152149" y="182016"/>
                  <a:pt x="180622" y="206815"/>
                </a:cubicBezTo>
                <a:cubicBezTo>
                  <a:pt x="209095" y="231614"/>
                  <a:pt x="243151" y="256146"/>
                  <a:pt x="261372" y="266488"/>
                </a:cubicBezTo>
                <a:cubicBezTo>
                  <a:pt x="279593" y="276830"/>
                  <a:pt x="284033" y="283974"/>
                  <a:pt x="289947" y="268869"/>
                </a:cubicBezTo>
                <a:cubicBezTo>
                  <a:pt x="295861" y="253764"/>
                  <a:pt x="301173" y="206772"/>
                  <a:pt x="313523" y="173478"/>
                </a:cubicBezTo>
                <a:cubicBezTo>
                  <a:pt x="325873" y="140184"/>
                  <a:pt x="342923" y="87211"/>
                  <a:pt x="364048" y="69104"/>
                </a:cubicBezTo>
                <a:cubicBezTo>
                  <a:pt x="389699" y="54015"/>
                  <a:pt x="425831" y="127703"/>
                  <a:pt x="443620" y="144855"/>
                </a:cubicBezTo>
                <a:cubicBezTo>
                  <a:pt x="461409" y="162007"/>
                  <a:pt x="456009" y="157803"/>
                  <a:pt x="470780" y="172016"/>
                </a:cubicBezTo>
                <a:cubicBezTo>
                  <a:pt x="485551" y="186229"/>
                  <a:pt x="505023" y="221059"/>
                  <a:pt x="532245" y="230132"/>
                </a:cubicBezTo>
                <a:cubicBezTo>
                  <a:pt x="553370" y="227114"/>
                  <a:pt x="581084" y="229186"/>
                  <a:pt x="598000" y="204411"/>
                </a:cubicBezTo>
                <a:cubicBezTo>
                  <a:pt x="614916" y="179636"/>
                  <a:pt x="618732" y="109514"/>
                  <a:pt x="633742" y="81481"/>
                </a:cubicBezTo>
                <a:cubicBezTo>
                  <a:pt x="648752" y="53448"/>
                  <a:pt x="672974" y="42250"/>
                  <a:pt x="688063" y="36214"/>
                </a:cubicBezTo>
                <a:cubicBezTo>
                  <a:pt x="700134" y="39232"/>
                  <a:pt x="713924" y="38365"/>
                  <a:pt x="724277" y="45267"/>
                </a:cubicBezTo>
                <a:cubicBezTo>
                  <a:pt x="733331" y="51303"/>
                  <a:pt x="737965" y="62485"/>
                  <a:pt x="742384" y="72428"/>
                </a:cubicBezTo>
                <a:cubicBezTo>
                  <a:pt x="750136" y="89869"/>
                  <a:pt x="748420" y="104114"/>
                  <a:pt x="760491" y="126748"/>
                </a:cubicBezTo>
                <a:cubicBezTo>
                  <a:pt x="772562" y="149382"/>
                  <a:pt x="796705" y="196159"/>
                  <a:pt x="814812" y="208230"/>
                </a:cubicBezTo>
                <a:lnTo>
                  <a:pt x="869133" y="199176"/>
                </a:lnTo>
                <a:cubicBezTo>
                  <a:pt x="887240" y="184087"/>
                  <a:pt x="903837" y="146364"/>
                  <a:pt x="923453" y="117695"/>
                </a:cubicBezTo>
                <a:cubicBezTo>
                  <a:pt x="943069" y="89026"/>
                  <a:pt x="967212" y="40740"/>
                  <a:pt x="986828" y="27160"/>
                </a:cubicBezTo>
                <a:cubicBezTo>
                  <a:pt x="1006444" y="13580"/>
                  <a:pt x="1024374" y="28759"/>
                  <a:pt x="1041148" y="36214"/>
                </a:cubicBezTo>
                <a:cubicBezTo>
                  <a:pt x="1063898" y="46325"/>
                  <a:pt x="1062273" y="61866"/>
                  <a:pt x="1086416" y="90535"/>
                </a:cubicBezTo>
                <a:cubicBezTo>
                  <a:pt x="1110559" y="119204"/>
                  <a:pt x="1157335" y="202195"/>
                  <a:pt x="1186004" y="208230"/>
                </a:cubicBezTo>
                <a:cubicBezTo>
                  <a:pt x="1219200" y="209739"/>
                  <a:pt x="1259941" y="129766"/>
                  <a:pt x="1285592" y="99588"/>
                </a:cubicBezTo>
                <a:cubicBezTo>
                  <a:pt x="1311244" y="69410"/>
                  <a:pt x="1326333" y="43758"/>
                  <a:pt x="1339913" y="27160"/>
                </a:cubicBezTo>
                <a:cubicBezTo>
                  <a:pt x="1353493" y="10562"/>
                  <a:pt x="1358020" y="9053"/>
                  <a:pt x="1367073" y="0"/>
                </a:cubicBezTo>
                <a:cubicBezTo>
                  <a:pt x="1376127" y="6036"/>
                  <a:pt x="1386540" y="10413"/>
                  <a:pt x="1394234" y="18107"/>
                </a:cubicBezTo>
                <a:cubicBezTo>
                  <a:pt x="1401928" y="25801"/>
                  <a:pt x="1405061" y="37179"/>
                  <a:pt x="1412340" y="45267"/>
                </a:cubicBezTo>
                <a:cubicBezTo>
                  <a:pt x="1432325" y="67473"/>
                  <a:pt x="1450857" y="92071"/>
                  <a:pt x="1475715" y="108642"/>
                </a:cubicBezTo>
                <a:cubicBezTo>
                  <a:pt x="1484768" y="114677"/>
                  <a:pt x="1488104" y="131349"/>
                  <a:pt x="1502875" y="126748"/>
                </a:cubicBezTo>
                <a:cubicBezTo>
                  <a:pt x="1517646" y="122147"/>
                  <a:pt x="1546233" y="78015"/>
                  <a:pt x="1564340" y="810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843808" y="5618292"/>
            <a:ext cx="864096" cy="8502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3095836" y="5863408"/>
            <a:ext cx="360040" cy="3600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527904" y="5719392"/>
            <a:ext cx="180000" cy="180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6072206" y="5863408"/>
            <a:ext cx="360040" cy="3600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623748" y="5583576"/>
            <a:ext cx="180000" cy="180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6803748" y="4710624"/>
            <a:ext cx="720296" cy="87295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98260" y="57600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66000" y="5760000"/>
            <a:ext cx="364202" cy="468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1880" y="561600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87796" y="548891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21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5212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Фотореакции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39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24000"/>
            <a:ext cx="5791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95600"/>
            <a:ext cx="5791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Text Box 7"/>
          <p:cNvSpPr txBox="1">
            <a:spLocks noChangeArrowheads="1"/>
          </p:cNvSpPr>
          <p:nvPr/>
        </p:nvSpPr>
        <p:spPr bwMode="auto">
          <a:xfrm>
            <a:off x="392237" y="1412776"/>
            <a:ext cx="3662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Разрыв химических связей</a:t>
            </a:r>
          </a:p>
        </p:txBody>
      </p:sp>
      <p:sp>
        <p:nvSpPr>
          <p:cNvPr id="123910" name="Text Box 9"/>
          <p:cNvSpPr txBox="1">
            <a:spLocks noChangeArrowheads="1"/>
          </p:cNvSpPr>
          <p:nvPr/>
        </p:nvSpPr>
        <p:spPr bwMode="auto">
          <a:xfrm>
            <a:off x="395288" y="4648200"/>
            <a:ext cx="568888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/>
              <a:t>K</a:t>
            </a:r>
            <a:r>
              <a:rPr lang="en-US" sz="2800" i="1" baseline="-25000" dirty="0"/>
              <a:t>i</a:t>
            </a:r>
            <a:r>
              <a:rPr lang="en-US" sz="2800" dirty="0"/>
              <a:t> = </a:t>
            </a:r>
            <a:r>
              <a:rPr lang="en-US" sz="2800" dirty="0" err="1">
                <a:latin typeface="Symbol" pitchFamily="18" charset="2"/>
              </a:rPr>
              <a:t>a</a:t>
            </a:r>
            <a:r>
              <a:rPr lang="en-US" i="1" baseline="-25000" dirty="0" err="1"/>
              <a:t>i</a:t>
            </a:r>
            <a:r>
              <a:rPr lang="en-US" sz="2800" dirty="0"/>
              <a:t> </a:t>
            </a:r>
            <a:r>
              <a:rPr lang="en-US" sz="2800" i="1" dirty="0"/>
              <a:t>G</a:t>
            </a:r>
            <a:r>
              <a:rPr lang="en-US" sz="2800" baseline="-250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exp</a:t>
            </a:r>
            <a:r>
              <a:rPr lang="en-US" sz="2800" dirty="0"/>
              <a:t>(–</a:t>
            </a:r>
            <a:r>
              <a:rPr lang="en-US" sz="2800" dirty="0" err="1">
                <a:latin typeface="Symbol" pitchFamily="18" charset="2"/>
              </a:rPr>
              <a:t>g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sz="2800" i="1" dirty="0"/>
              <a:t>A</a:t>
            </a:r>
            <a:r>
              <a:rPr lang="en-US" sz="2800" baseline="-25000" dirty="0"/>
              <a:t>V</a:t>
            </a:r>
            <a:r>
              <a:rPr lang="en-US" sz="2800" dirty="0"/>
              <a:t>)</a:t>
            </a:r>
            <a:endParaRPr lang="ru-RU" sz="2800" i="1" baseline="-25000" dirty="0"/>
          </a:p>
          <a:p>
            <a:endParaRPr lang="ru-RU" sz="2800" i="1" dirty="0"/>
          </a:p>
          <a:p>
            <a:r>
              <a:rPr lang="en-US" sz="2800" i="1" dirty="0"/>
              <a:t>G</a:t>
            </a:r>
            <a:r>
              <a:rPr lang="en-US" sz="2800" baseline="-25000" dirty="0"/>
              <a:t>0</a:t>
            </a:r>
            <a:r>
              <a:rPr lang="en-US" sz="2800" dirty="0"/>
              <a:t> — </a:t>
            </a:r>
            <a:r>
              <a:rPr lang="ru-RU" sz="2800" dirty="0"/>
              <a:t>поле излучения, </a:t>
            </a:r>
            <a:r>
              <a:rPr lang="en-US" sz="2800" i="1" dirty="0"/>
              <a:t>A</a:t>
            </a:r>
            <a:r>
              <a:rPr lang="en-US" sz="2800" baseline="-25000" dirty="0"/>
              <a:t>V</a:t>
            </a:r>
            <a:r>
              <a:rPr lang="en-US" sz="2800" dirty="0"/>
              <a:t> — </a:t>
            </a:r>
            <a:r>
              <a:rPr lang="ru-RU" sz="2800" dirty="0"/>
              <a:t>ослабление поля излучения</a:t>
            </a:r>
            <a:endParaRPr lang="ru-RU" sz="2800" baseline="-25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38260" y="0"/>
            <a:ext cx="2442252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8676456" y="3283527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>
            <a:stCxn id="2" idx="1"/>
          </p:cNvCxnSpPr>
          <p:nvPr/>
        </p:nvCxnSpPr>
        <p:spPr>
          <a:xfrm flipV="1">
            <a:off x="6738260" y="3427544"/>
            <a:ext cx="2082212" cy="145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28184" y="3196709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</a:t>
            </a:r>
            <a:r>
              <a:rPr lang="en-US" baseline="-25000" dirty="0"/>
              <a:t>0</a:t>
            </a:r>
            <a:endParaRPr lang="ru-RU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51097" y="2967335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A</a:t>
            </a:r>
            <a:r>
              <a:rPr lang="en-US" b="1" baseline="-25000" dirty="0">
                <a:solidFill>
                  <a:schemeClr val="bg1"/>
                </a:solidFill>
              </a:rPr>
              <a:t>V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83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Космические лучи</a:t>
            </a:r>
            <a:r>
              <a:rPr lang="en-US" dirty="0"/>
              <a:t> (CR)</a:t>
            </a:r>
            <a:endParaRPr lang="ru-RU" dirty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989138"/>
            <a:ext cx="4046537" cy="4046537"/>
          </a:xfrm>
          <a:noFill/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408238"/>
            <a:ext cx="3810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510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Молекулярные облака в Млечном Пути</a:t>
            </a:r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517"/>
            <a:ext cx="8712968" cy="55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276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Реакции с космическими лучами</a:t>
            </a:r>
            <a:endParaRPr lang="en-US" dirty="0"/>
          </a:p>
        </p:txBody>
      </p:sp>
      <p:pic>
        <p:nvPicPr>
          <p:cNvPr id="1198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5791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Text Box 5"/>
          <p:cNvSpPr txBox="1">
            <a:spLocks noChangeArrowheads="1"/>
          </p:cNvSpPr>
          <p:nvPr/>
        </p:nvSpPr>
        <p:spPr bwMode="auto">
          <a:xfrm>
            <a:off x="441325" y="955675"/>
            <a:ext cx="272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Реакции ионизации</a:t>
            </a:r>
          </a:p>
        </p:txBody>
      </p:sp>
      <p:sp>
        <p:nvSpPr>
          <p:cNvPr id="119813" name="Text Box 6"/>
          <p:cNvSpPr txBox="1">
            <a:spLocks noChangeArrowheads="1"/>
          </p:cNvSpPr>
          <p:nvPr/>
        </p:nvSpPr>
        <p:spPr bwMode="auto">
          <a:xfrm>
            <a:off x="304800" y="25908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dirty="0"/>
              <a:t>H + CRP = H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</a:p>
          <a:p>
            <a:r>
              <a:rPr lang="ru-RU" dirty="0" err="1"/>
              <a:t>He</a:t>
            </a:r>
            <a:r>
              <a:rPr lang="ru-RU" dirty="0"/>
              <a:t> + CRP = H</a:t>
            </a:r>
            <a:r>
              <a:rPr lang="en-US" dirty="0"/>
              <a:t>e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</a:p>
          <a:p>
            <a:r>
              <a:rPr lang="en-US" dirty="0"/>
              <a:t>C</a:t>
            </a:r>
            <a:r>
              <a:rPr lang="ru-RU" dirty="0"/>
              <a:t> + CRP = </a:t>
            </a:r>
            <a:r>
              <a:rPr lang="en-US" dirty="0"/>
              <a:t>C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</a:p>
          <a:p>
            <a:r>
              <a:rPr lang="en-US" dirty="0"/>
              <a:t>N</a:t>
            </a:r>
            <a:r>
              <a:rPr lang="ru-RU" dirty="0"/>
              <a:t> + CRP = </a:t>
            </a:r>
            <a:r>
              <a:rPr lang="en-US" dirty="0"/>
              <a:t>N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</a:p>
          <a:p>
            <a:r>
              <a:rPr lang="en-US" dirty="0"/>
              <a:t>O</a:t>
            </a:r>
            <a:r>
              <a:rPr lang="ru-RU" dirty="0"/>
              <a:t> + CRP = </a:t>
            </a:r>
            <a:r>
              <a:rPr lang="en-US" dirty="0"/>
              <a:t>O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</a:p>
          <a:p>
            <a:r>
              <a:rPr lang="en-US" dirty="0" err="1"/>
              <a:t>Cl</a:t>
            </a:r>
            <a:r>
              <a:rPr lang="ru-RU" dirty="0"/>
              <a:t> + CRP = </a:t>
            </a:r>
            <a:r>
              <a:rPr lang="en-US" dirty="0" err="1"/>
              <a:t>Cl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</a:p>
          <a:p>
            <a:r>
              <a:rPr lang="ru-RU" dirty="0"/>
              <a:t>H</a:t>
            </a:r>
            <a:r>
              <a:rPr lang="en-US" baseline="-25000" dirty="0"/>
              <a:t>2</a:t>
            </a:r>
            <a:r>
              <a:rPr lang="ru-RU" dirty="0"/>
              <a:t> + CRP = H</a:t>
            </a:r>
            <a:r>
              <a:rPr lang="en-US" baseline="-25000" dirty="0"/>
              <a:t>2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</a:p>
          <a:p>
            <a:r>
              <a:rPr lang="ru-RU" dirty="0"/>
              <a:t>H</a:t>
            </a:r>
            <a:r>
              <a:rPr lang="en-US" baseline="-25000" dirty="0"/>
              <a:t>2</a:t>
            </a:r>
            <a:r>
              <a:rPr lang="ru-RU" dirty="0"/>
              <a:t> + CRP = H</a:t>
            </a:r>
            <a:r>
              <a:rPr lang="ru-RU" baseline="30000" dirty="0"/>
              <a:t>+</a:t>
            </a:r>
            <a:r>
              <a:rPr lang="ru-RU" dirty="0"/>
              <a:t> +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  <a:r>
              <a:rPr lang="en-US" dirty="0"/>
              <a:t> + H</a:t>
            </a:r>
            <a:endParaRPr lang="en-US" baseline="30000" dirty="0"/>
          </a:p>
        </p:txBody>
      </p:sp>
      <p:sp>
        <p:nvSpPr>
          <p:cNvPr id="119814" name="Text Box 7"/>
          <p:cNvSpPr txBox="1">
            <a:spLocks noChangeArrowheads="1"/>
          </p:cNvSpPr>
          <p:nvPr/>
        </p:nvSpPr>
        <p:spPr bwMode="auto">
          <a:xfrm>
            <a:off x="4724400" y="2819400"/>
            <a:ext cx="31242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/>
              <a:t>r</a:t>
            </a:r>
            <a:r>
              <a:rPr lang="en-US" sz="2800" dirty="0"/>
              <a:t> = </a:t>
            </a:r>
            <a:r>
              <a:rPr lang="en-US" sz="2800" dirty="0">
                <a:latin typeface="Symbol" pitchFamily="18" charset="2"/>
              </a:rPr>
              <a:t>a</a:t>
            </a:r>
            <a:r>
              <a:rPr lang="en-US" sz="2800" dirty="0"/>
              <a:t> </a:t>
            </a:r>
            <a:r>
              <a:rPr lang="en-US" sz="2800" dirty="0">
                <a:latin typeface="Symbol" pitchFamily="18" charset="2"/>
              </a:rPr>
              <a:t>z</a:t>
            </a:r>
            <a:r>
              <a:rPr lang="en-US" sz="2800" dirty="0"/>
              <a:t> </a:t>
            </a:r>
            <a:r>
              <a:rPr lang="en-US" sz="2800" i="1" dirty="0" err="1"/>
              <a:t>n</a:t>
            </a:r>
            <a:r>
              <a:rPr lang="en-US" sz="2800" i="1" baseline="-25000" dirty="0" err="1"/>
              <a:t>i</a:t>
            </a:r>
            <a:endParaRPr lang="ru-RU" sz="2800" i="1" baseline="-25000" dirty="0">
              <a:latin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800" dirty="0" err="1">
                <a:latin typeface="Symbol" pitchFamily="18" charset="2"/>
              </a:rPr>
              <a:t>z</a:t>
            </a:r>
            <a:r>
              <a:rPr lang="en-US" sz="2800" baseline="-25000" dirty="0" err="1"/>
              <a:t>CR</a:t>
            </a:r>
            <a:r>
              <a:rPr lang="en-US" sz="2800" dirty="0"/>
              <a:t> = 1.3·10</a:t>
            </a:r>
            <a:r>
              <a:rPr lang="en-US" sz="2800" baseline="30000" dirty="0"/>
              <a:t>–17</a:t>
            </a:r>
            <a:r>
              <a:rPr lang="en-US" sz="2800" dirty="0"/>
              <a:t> </a:t>
            </a:r>
            <a:r>
              <a:rPr lang="ru-RU" sz="2800" dirty="0"/>
              <a:t>с</a:t>
            </a:r>
            <a:r>
              <a:rPr lang="en-US" sz="2800" baseline="30000" dirty="0"/>
              <a:t>–1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latin typeface="Symbol" pitchFamily="18" charset="2"/>
              </a:rPr>
              <a:t>z</a:t>
            </a:r>
            <a:r>
              <a:rPr lang="en-US" sz="2800" baseline="-25000" dirty="0" err="1"/>
              <a:t>RN</a:t>
            </a:r>
            <a:r>
              <a:rPr lang="en-US" sz="2800" dirty="0"/>
              <a:t> = 6.0·10</a:t>
            </a:r>
            <a:r>
              <a:rPr lang="en-US" sz="2800" baseline="30000" dirty="0"/>
              <a:t>–19</a:t>
            </a:r>
            <a:r>
              <a:rPr lang="en-US" sz="2800" dirty="0"/>
              <a:t> </a:t>
            </a:r>
            <a:r>
              <a:rPr lang="ru-RU" sz="2800" dirty="0"/>
              <a:t>с</a:t>
            </a:r>
            <a:r>
              <a:rPr lang="en-US" sz="2800" baseline="30000" dirty="0"/>
              <a:t>–1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latin typeface="Symbol" pitchFamily="18" charset="2"/>
              </a:rPr>
              <a:t>z</a:t>
            </a:r>
            <a:r>
              <a:rPr lang="en-US" sz="2800" baseline="-25000" dirty="0" err="1"/>
              <a:t>X</a:t>
            </a:r>
            <a:r>
              <a:rPr lang="en-US" sz="2800" dirty="0"/>
              <a:t> = ~ 10</a:t>
            </a:r>
            <a:r>
              <a:rPr lang="en-US" sz="2800" baseline="30000" dirty="0"/>
              <a:t>–12</a:t>
            </a:r>
            <a:r>
              <a:rPr lang="en-US" sz="2800" dirty="0"/>
              <a:t> </a:t>
            </a:r>
            <a:r>
              <a:rPr lang="ru-RU" sz="2800" dirty="0"/>
              <a:t>с</a:t>
            </a:r>
            <a:r>
              <a:rPr lang="en-US" sz="2800" baseline="30000" dirty="0"/>
              <a:t>–1</a:t>
            </a:r>
            <a:endParaRPr lang="ru-RU" sz="28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5733256"/>
            <a:ext cx="581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Инициирование химии и нагрев среды в тёмных облаках</a:t>
            </a:r>
          </a:p>
        </p:txBody>
      </p:sp>
    </p:spTree>
    <p:extLst>
      <p:ext uri="{BB962C8B-B14F-4D97-AF65-F5344CB8AC3E}">
        <p14:creationId xmlns:p14="http://schemas.microsoft.com/office/powerpoint/2010/main" val="194301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853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Уравнения химической кинетики</a:t>
            </a:r>
          </a:p>
        </p:txBody>
      </p:sp>
      <p:graphicFrame>
        <p:nvGraphicFramePr>
          <p:cNvPr id="182275" name="Object 4"/>
          <p:cNvGraphicFramePr>
            <a:graphicFrameLocks noChangeAspect="1"/>
          </p:cNvGraphicFramePr>
          <p:nvPr/>
        </p:nvGraphicFramePr>
        <p:xfrm>
          <a:off x="642073" y="1085567"/>
          <a:ext cx="78676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3" name="Формула" r:id="rId3" imgW="3530600" imgH="431800" progId="Equation.3">
                  <p:embed/>
                </p:oleObj>
              </mc:Choice>
              <mc:Fallback>
                <p:oleObj name="Формула" r:id="rId3" imgW="3530600" imgH="431800" progId="Equation.3">
                  <p:embed/>
                  <p:pic>
                    <p:nvPicPr>
                      <p:cNvPr id="18227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073" y="1085567"/>
                        <a:ext cx="7867650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76" name="Text Box 10"/>
          <p:cNvSpPr txBox="1">
            <a:spLocks noChangeArrowheads="1"/>
          </p:cNvSpPr>
          <p:nvPr/>
        </p:nvSpPr>
        <p:spPr bwMode="auto">
          <a:xfrm>
            <a:off x="580528" y="2367821"/>
            <a:ext cx="55165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 dirty="0"/>
              <a:t>K</a:t>
            </a:r>
            <a:r>
              <a:rPr lang="en-US" altLang="ru-RU" sz="3600" baseline="30000" dirty="0"/>
              <a:t>g</a:t>
            </a:r>
            <a:r>
              <a:rPr lang="en-US" altLang="ru-RU" sz="3600" dirty="0"/>
              <a:t> = </a:t>
            </a:r>
            <a:r>
              <a:rPr lang="en-US" altLang="ru-RU" sz="3600" dirty="0">
                <a:latin typeface="Symbol" pitchFamily="18" charset="2"/>
              </a:rPr>
              <a:t>a</a:t>
            </a:r>
            <a:r>
              <a:rPr lang="en-US" altLang="ru-RU" sz="3600" dirty="0"/>
              <a:t> (</a:t>
            </a:r>
            <a:r>
              <a:rPr lang="en-US" altLang="ru-RU" sz="3600" i="1" dirty="0"/>
              <a:t>T</a:t>
            </a:r>
            <a:r>
              <a:rPr lang="en-US" altLang="ru-RU" sz="3600" dirty="0"/>
              <a:t>/300 K)</a:t>
            </a:r>
            <a:r>
              <a:rPr lang="en-US" altLang="ru-RU" sz="3600" baseline="30000" dirty="0">
                <a:latin typeface="Symbol" pitchFamily="18" charset="2"/>
              </a:rPr>
              <a:t>b</a:t>
            </a:r>
            <a:r>
              <a:rPr lang="en-US" altLang="ru-RU" sz="3600" dirty="0"/>
              <a:t> </a:t>
            </a:r>
            <a:r>
              <a:rPr lang="en-US" altLang="ru-RU" sz="3600" dirty="0" err="1"/>
              <a:t>exp</a:t>
            </a:r>
            <a:r>
              <a:rPr lang="en-US" altLang="ru-RU" sz="3600" dirty="0"/>
              <a:t>(–</a:t>
            </a:r>
            <a:r>
              <a:rPr lang="en-US" altLang="ru-RU" sz="3600" dirty="0">
                <a:latin typeface="Symbol" pitchFamily="18" charset="2"/>
              </a:rPr>
              <a:t>g</a:t>
            </a:r>
            <a:r>
              <a:rPr lang="en-US" altLang="ru-RU" sz="3600" dirty="0"/>
              <a:t>/</a:t>
            </a:r>
            <a:r>
              <a:rPr lang="en-US" altLang="ru-RU" sz="3600" i="1" dirty="0"/>
              <a:t>T</a:t>
            </a:r>
            <a:r>
              <a:rPr lang="en-US" altLang="ru-RU" sz="3600" dirty="0"/>
              <a:t>)</a:t>
            </a:r>
            <a:endParaRPr lang="ru-RU" altLang="ru-RU" sz="3600" i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 dirty="0" err="1"/>
              <a:t>K</a:t>
            </a:r>
            <a:r>
              <a:rPr lang="en-US" altLang="ru-RU" sz="3600" baseline="30000" dirty="0" err="1"/>
              <a:t>e</a:t>
            </a:r>
            <a:r>
              <a:rPr lang="en-US" altLang="ru-RU" sz="3600" dirty="0"/>
              <a:t> = </a:t>
            </a:r>
            <a:r>
              <a:rPr lang="en-US" altLang="ru-RU" sz="3600" dirty="0">
                <a:latin typeface="Symbol" pitchFamily="18" charset="2"/>
              </a:rPr>
              <a:t>a</a:t>
            </a:r>
            <a:r>
              <a:rPr lang="en-US" altLang="ru-RU" sz="3600" dirty="0"/>
              <a:t> </a:t>
            </a:r>
            <a:r>
              <a:rPr lang="en-US" altLang="ru-RU" sz="3600" i="1" dirty="0"/>
              <a:t>G</a:t>
            </a:r>
            <a:r>
              <a:rPr lang="en-US" altLang="ru-RU" sz="3600" baseline="-25000" dirty="0"/>
              <a:t>0</a:t>
            </a:r>
            <a:r>
              <a:rPr lang="en-US" altLang="ru-RU" sz="3600" dirty="0"/>
              <a:t> </a:t>
            </a:r>
            <a:r>
              <a:rPr lang="en-US" altLang="ru-RU" sz="3600" dirty="0" err="1"/>
              <a:t>exp</a:t>
            </a:r>
            <a:r>
              <a:rPr lang="en-US" altLang="ru-RU" sz="3600" dirty="0"/>
              <a:t>(–</a:t>
            </a:r>
            <a:r>
              <a:rPr lang="en-US" altLang="ru-RU" sz="3600" dirty="0" err="1">
                <a:latin typeface="Symbol" pitchFamily="18" charset="2"/>
              </a:rPr>
              <a:t>g</a:t>
            </a:r>
            <a:r>
              <a:rPr lang="en-US" altLang="ru-RU" sz="3600" i="1" dirty="0" err="1"/>
              <a:t>A</a:t>
            </a:r>
            <a:r>
              <a:rPr lang="en-US" altLang="ru-RU" sz="3600" baseline="-25000" dirty="0" err="1"/>
              <a:t>V</a:t>
            </a:r>
            <a:r>
              <a:rPr lang="en-US" altLang="ru-RU" sz="3600" dirty="0"/>
              <a:t>)</a:t>
            </a:r>
            <a:endParaRPr lang="ru-RU" altLang="ru-RU" sz="3600" i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 dirty="0" err="1"/>
              <a:t>K</a:t>
            </a:r>
            <a:r>
              <a:rPr lang="en-US" altLang="ru-RU" sz="3600" baseline="30000" dirty="0" err="1"/>
              <a:t>e</a:t>
            </a:r>
            <a:r>
              <a:rPr lang="en-US" altLang="ru-RU" sz="3600" dirty="0"/>
              <a:t> = </a:t>
            </a:r>
            <a:r>
              <a:rPr lang="en-US" altLang="ru-RU" sz="3600" dirty="0">
                <a:latin typeface="Symbol" pitchFamily="18" charset="2"/>
              </a:rPr>
              <a:t>a z</a:t>
            </a:r>
            <a:endParaRPr lang="ru-RU" altLang="ru-RU" sz="3600" i="1" baseline="-25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68218" y="4327237"/>
            <a:ext cx="77724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ru-RU" i="1" dirty="0"/>
              <a:t>n</a:t>
            </a:r>
            <a:r>
              <a:rPr lang="en-US" altLang="ru-RU" dirty="0"/>
              <a:t>, </a:t>
            </a:r>
            <a:r>
              <a:rPr lang="en-US" altLang="ru-RU" i="1" dirty="0"/>
              <a:t>T</a:t>
            </a:r>
            <a:r>
              <a:rPr lang="en-US" altLang="ru-RU" dirty="0"/>
              <a:t>, </a:t>
            </a:r>
            <a:r>
              <a:rPr lang="en-US" altLang="ru-RU" dirty="0">
                <a:latin typeface="Symbol" pitchFamily="18" charset="2"/>
              </a:rPr>
              <a:t>z</a:t>
            </a:r>
            <a:r>
              <a:rPr lang="en-US" altLang="ru-RU" dirty="0"/>
              <a:t>, </a:t>
            </a:r>
            <a:r>
              <a:rPr lang="en-US" altLang="ru-RU" i="1" dirty="0"/>
              <a:t>G</a:t>
            </a:r>
            <a:r>
              <a:rPr lang="en-US" altLang="ru-RU" baseline="-25000" dirty="0"/>
              <a:t>0</a:t>
            </a:r>
            <a:r>
              <a:rPr lang="en-US" altLang="ru-RU" dirty="0"/>
              <a:t>, </a:t>
            </a:r>
            <a:r>
              <a:rPr lang="en-US" altLang="ru-RU" i="1" dirty="0"/>
              <a:t>A</a:t>
            </a:r>
            <a:r>
              <a:rPr lang="en-US" altLang="ru-RU" baseline="-25000" dirty="0"/>
              <a:t>V</a:t>
            </a:r>
            <a:r>
              <a:rPr lang="en-US" altLang="ru-RU" dirty="0"/>
              <a:t> — </a:t>
            </a:r>
            <a:r>
              <a:rPr lang="ru-RU" altLang="ru-RU" dirty="0"/>
              <a:t>внешние параметры</a:t>
            </a:r>
          </a:p>
          <a:p>
            <a:r>
              <a:rPr lang="ru-RU" altLang="ru-RU" dirty="0"/>
              <a:t>Набор компонентов</a:t>
            </a:r>
          </a:p>
          <a:p>
            <a:r>
              <a:rPr lang="ru-RU" altLang="ru-RU" dirty="0"/>
              <a:t> </a:t>
            </a:r>
            <a:r>
              <a:rPr lang="en-US" altLang="ru-RU" dirty="0">
                <a:latin typeface="Symbol" pitchFamily="18" charset="2"/>
              </a:rPr>
              <a:t>a</a:t>
            </a:r>
            <a:r>
              <a:rPr lang="en-US" altLang="ru-RU" dirty="0"/>
              <a:t>, </a:t>
            </a:r>
            <a:r>
              <a:rPr lang="en-US" altLang="ru-RU" dirty="0">
                <a:latin typeface="Symbol" pitchFamily="18" charset="2"/>
              </a:rPr>
              <a:t>b</a:t>
            </a:r>
            <a:r>
              <a:rPr lang="en-US" altLang="ru-RU" dirty="0"/>
              <a:t>, </a:t>
            </a:r>
            <a:r>
              <a:rPr lang="en-US" altLang="ru-RU" dirty="0">
                <a:latin typeface="Symbol" pitchFamily="18" charset="2"/>
              </a:rPr>
              <a:t>g</a:t>
            </a:r>
            <a:r>
              <a:rPr lang="en-US" altLang="ru-RU" dirty="0"/>
              <a:t> — </a:t>
            </a:r>
            <a:r>
              <a:rPr lang="ru-RU" altLang="ru-RU" dirty="0"/>
              <a:t>параметры реакций</a:t>
            </a:r>
          </a:p>
        </p:txBody>
      </p:sp>
    </p:spTree>
    <p:extLst>
      <p:ext uri="{BB962C8B-B14F-4D97-AF65-F5344CB8AC3E}">
        <p14:creationId xmlns:p14="http://schemas.microsoft.com/office/powerpoint/2010/main" val="2087144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ru-RU" sz="2800" dirty="0">
                <a:solidFill>
                  <a:schemeClr val="tx1"/>
                </a:solidFill>
              </a:rPr>
              <a:t>С чего начинается химия?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424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2424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381000" y="1066800"/>
          <a:ext cx="3957638" cy="190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4" name="Формула" r:id="rId4" imgW="1955800" imgH="939800" progId="Equation.3">
                  <p:embed/>
                </p:oleObj>
              </mc:Choice>
              <mc:Fallback>
                <p:oleObj name="Формула" r:id="rId4" imgW="1955800" imgH="939800" progId="Equation.3">
                  <p:embed/>
                  <p:pic>
                    <p:nvPicPr>
                      <p:cNvPr id="20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66800"/>
                        <a:ext cx="3957638" cy="190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2767013" y="2919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2767013" y="2919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2051" name="Object 10"/>
          <p:cNvGraphicFramePr>
            <a:graphicFrameLocks noChangeAspect="1"/>
          </p:cNvGraphicFramePr>
          <p:nvPr/>
        </p:nvGraphicFramePr>
        <p:xfrm>
          <a:off x="785813" y="4572000"/>
          <a:ext cx="79248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5" name="Equation" r:id="rId6" imgW="3644900" imgH="508000" progId="Equation.AXEE2">
                  <p:embed/>
                </p:oleObj>
              </mc:Choice>
              <mc:Fallback>
                <p:oleObj name="Equation" r:id="rId6" imgW="3644900" imgH="508000" progId="Equation.AXEE2">
                  <p:embed/>
                  <p:pic>
                    <p:nvPicPr>
                      <p:cNvPr id="205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4572000"/>
                        <a:ext cx="7924800" cy="110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5" name="AutoShape 12"/>
          <p:cNvSpPr>
            <a:spLocks noChangeArrowheads="1"/>
          </p:cNvSpPr>
          <p:nvPr/>
        </p:nvSpPr>
        <p:spPr bwMode="auto">
          <a:xfrm rot="-2940131">
            <a:off x="3238500" y="2628900"/>
            <a:ext cx="533400" cy="1981200"/>
          </a:xfrm>
          <a:prstGeom prst="downArrow">
            <a:avLst>
              <a:gd name="adj1" fmla="val 50000"/>
              <a:gd name="adj2" fmla="val 928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8" name="Text Box 14"/>
          <p:cNvSpPr txBox="1">
            <a:spLocks noChangeArrowheads="1"/>
          </p:cNvSpPr>
          <p:nvPr/>
        </p:nvSpPr>
        <p:spPr bwMode="auto">
          <a:xfrm>
            <a:off x="4860032" y="2168183"/>
            <a:ext cx="41764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dirty="0">
                <a:solidFill>
                  <a:srgbClr val="FF0000"/>
                </a:solidFill>
                <a:latin typeface="Arial" charset="0"/>
              </a:rPr>
              <a:t>Движущая сила межзвёздной химии — молекулярные ионы, порождённые космическими лучами</a:t>
            </a:r>
            <a:br>
              <a:rPr lang="ru-RU" sz="1800" b="1" dirty="0">
                <a:solidFill>
                  <a:srgbClr val="FF0000"/>
                </a:solidFill>
                <a:latin typeface="Arial" charset="0"/>
              </a:rPr>
            </a:br>
            <a:br>
              <a:rPr lang="ru-RU" sz="1800" b="1" dirty="0">
                <a:solidFill>
                  <a:srgbClr val="FF0000"/>
                </a:solidFill>
                <a:latin typeface="Arial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" charset="0"/>
              </a:rPr>
              <a:t>Ватсон, </a:t>
            </a:r>
            <a:r>
              <a:rPr lang="ru-RU" sz="1800" b="1" dirty="0" err="1">
                <a:solidFill>
                  <a:srgbClr val="FF0000"/>
                </a:solidFill>
                <a:latin typeface="Arial" charset="0"/>
              </a:rPr>
              <a:t>Хербст</a:t>
            </a:r>
            <a:r>
              <a:rPr lang="ru-RU" sz="1800" b="1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ru-RU" sz="1800" b="1" dirty="0" err="1">
                <a:solidFill>
                  <a:srgbClr val="FF0000"/>
                </a:solidFill>
                <a:latin typeface="Arial" charset="0"/>
              </a:rPr>
              <a:t>Клемперер</a:t>
            </a:r>
            <a:r>
              <a:rPr lang="ru-RU" sz="1800" b="1" dirty="0">
                <a:solidFill>
                  <a:srgbClr val="FF0000"/>
                </a:solidFill>
                <a:latin typeface="Arial" charset="0"/>
              </a:rPr>
              <a:t> (1973</a:t>
            </a:r>
            <a:r>
              <a:rPr lang="ru-RU" sz="1800" dirty="0">
                <a:solidFill>
                  <a:srgbClr val="FF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4666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/>
              <a:t>Основные химические реакции: кислород</a:t>
            </a:r>
            <a:endParaRPr lang="en-US" dirty="0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300038" y="2743200"/>
          <a:ext cx="848995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1" name="Equation" r:id="rId4" imgW="4000500" imgH="482600" progId="Equation.AXEE2">
                  <p:embed/>
                </p:oleObj>
              </mc:Choice>
              <mc:Fallback>
                <p:oleObj name="Equation" r:id="rId4" imgW="4000500" imgH="482600" progId="Equation.AXEE2">
                  <p:embed/>
                  <p:pic>
                    <p:nvPicPr>
                      <p:cNvPr id="3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43200"/>
                        <a:ext cx="8489950" cy="1023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/>
          <p:cNvCxnSpPr>
            <a:stCxn id="3078" idx="1"/>
          </p:cNvCxnSpPr>
          <p:nvPr/>
        </p:nvCxnSpPr>
        <p:spPr>
          <a:xfrm flipH="1" flipV="1">
            <a:off x="1493342" y="3714750"/>
            <a:ext cx="2214562" cy="1435100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3078" idx="3"/>
          </p:cNvCxnSpPr>
          <p:nvPr/>
        </p:nvCxnSpPr>
        <p:spPr>
          <a:xfrm flipV="1">
            <a:off x="6468566" y="3429000"/>
            <a:ext cx="1739900" cy="1720850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TextBox 11"/>
          <p:cNvSpPr txBox="1">
            <a:spLocks noChangeArrowheads="1"/>
          </p:cNvSpPr>
          <p:nvPr/>
        </p:nvSpPr>
        <p:spPr bwMode="auto">
          <a:xfrm>
            <a:off x="3707904" y="4857750"/>
            <a:ext cx="2760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alibri" pitchFamily="34" charset="0"/>
                <a:cs typeface="Arial" charset="0"/>
              </a:rPr>
              <a:t>Наблюдаются</a:t>
            </a:r>
          </a:p>
        </p:txBody>
      </p:sp>
      <p:cxnSp>
        <p:nvCxnSpPr>
          <p:cNvPr id="7" name="Прямая со стрелкой 6"/>
          <p:cNvCxnSpPr>
            <a:stCxn id="3078" idx="3"/>
          </p:cNvCxnSpPr>
          <p:nvPr/>
        </p:nvCxnSpPr>
        <p:spPr>
          <a:xfrm flipH="1" flipV="1">
            <a:off x="6076454" y="3500438"/>
            <a:ext cx="392112" cy="1649412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411760" y="3429000"/>
            <a:ext cx="1296144" cy="1728192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707904" y="3429000"/>
            <a:ext cx="360040" cy="1720850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468566" y="3429000"/>
            <a:ext cx="1343794" cy="1728192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270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4029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dirty="0"/>
              <a:t>Основные химические реакции:</a:t>
            </a:r>
            <a:r>
              <a:rPr lang="en-US" sz="3200" dirty="0"/>
              <a:t> </a:t>
            </a:r>
            <a:r>
              <a:rPr lang="ru-RU" sz="3200" dirty="0"/>
              <a:t>углерод</a:t>
            </a:r>
            <a:endParaRPr lang="en-US" sz="3200" dirty="0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1259632" y="764704"/>
          <a:ext cx="6688138" cy="253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5" name="Equation" r:id="rId4" imgW="3289300" imgH="1244600" progId="Equation.AXEE2">
                  <p:embed/>
                </p:oleObj>
              </mc:Choice>
              <mc:Fallback>
                <p:oleObj name="Equation" r:id="rId4" imgW="3289300" imgH="1244600" progId="Equation.AXEE2">
                  <p:embed/>
                  <p:pic>
                    <p:nvPicPr>
                      <p:cNvPr id="51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764704"/>
                        <a:ext cx="6688138" cy="2538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76056" y="4365104"/>
                <a:ext cx="335399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C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OH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i="0">
                              <a:latin typeface="Cambria Math"/>
                              <a:ea typeface="Cambria Math"/>
                            </a:rPr>
                            <m:t>CO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CO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HCO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HCO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CO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OH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CO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365104"/>
                <a:ext cx="3353995" cy="1569660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1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630568" cy="347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4365104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Pineda et al. (2013)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14593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ru-RU" sz="3200" dirty="0"/>
              <a:t>Основные химические реакции</a:t>
            </a:r>
            <a:br>
              <a:rPr lang="ru-RU" sz="3200" dirty="0"/>
            </a:br>
            <a:r>
              <a:rPr lang="ru-RU" sz="3200" dirty="0"/>
              <a:t>Азот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2595563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381000" y="1772816"/>
          <a:ext cx="8523288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9" name="Equation" r:id="rId4" imgW="4191000" imgH="736600" progId="Equation.AXEE2">
                  <p:embed/>
                </p:oleObj>
              </mc:Choice>
              <mc:Fallback>
                <p:oleObj name="Equation" r:id="rId4" imgW="4191000" imgH="736600" progId="Equation.AXEE2">
                  <p:embed/>
                  <p:pic>
                    <p:nvPicPr>
                      <p:cNvPr id="40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72816"/>
                        <a:ext cx="8523288" cy="150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581400" y="1772816"/>
            <a:ext cx="163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Медленная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581400" y="2230016"/>
            <a:ext cx="173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Барьер 85 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27784" y="3717032"/>
                <a:ext cx="3502241" cy="2688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N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OH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NO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N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NO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O</m:t>
                      </m:r>
                    </m:oMath>
                  </m:oMathPara>
                </a14:m>
                <a:endParaRPr lang="ru-RU" b="0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latin typeface="Cambria Math"/>
                        </a:rPr>
                        <m:t>N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</m:t>
                      </m:r>
                      <m:r>
                        <m:rPr>
                          <m:nor/>
                        </m:rPr>
                        <a:rPr lang="en-US">
                          <a:latin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CN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latin typeface="Cambria Math"/>
                        </a:rPr>
                        <m:t>N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CN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</m:t>
                      </m:r>
                    </m:oMath>
                  </m:oMathPara>
                </a14:m>
                <a:endParaRPr lang="ru-RU" b="0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b>
                          </m:sSub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3717032"/>
                <a:ext cx="3502241" cy="2688108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709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Последующие реакции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55576" y="2132856"/>
                <a:ext cx="3313728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HCO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3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CO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1" smtClean="0">
                          <a:latin typeface="Symbol" panose="05050102010706020507" pitchFamily="18" charset="2"/>
                          <a:ea typeface="Cambria Math"/>
                        </a:rPr>
                        <m:t>n</m:t>
                      </m:r>
                    </m:oMath>
                  </m:oMathPara>
                </a14:m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3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CO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1" smtClean="0">
                          <a:latin typeface="Cambria Math"/>
                        </a:rPr>
                        <m:t>e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–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CO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ru-RU" b="0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e>
                        <m:sub/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CN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HCN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</a:rPr>
                        <m:t>2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HCN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HCNH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HCNH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1" smtClean="0">
                          <a:latin typeface="Cambria Math"/>
                        </a:rPr>
                        <m:t>e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–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HCN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 (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HNC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CH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e>
                        <m:sub/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1" smtClean="0">
                          <a:latin typeface="Cambria Math"/>
                        </a:rPr>
                        <m:t>e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–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CH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CH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N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HCN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endParaRPr lang="ru-RU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132856"/>
                <a:ext cx="3313728" cy="286232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0" y="2409855"/>
                <a:ext cx="2630785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CH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3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0" i="1" smtClean="0">
                          <a:latin typeface="Cambria Math"/>
                        </a:rPr>
                        <m:t>e</m:t>
                      </m:r>
                      <m:r>
                        <m:rPr>
                          <m:nor/>
                        </m:rPr>
                        <a:rPr lang="en-US" b="0" i="0" baseline="30000" smtClean="0">
                          <a:latin typeface="Cambria Math"/>
                        </a:rPr>
                        <m:t>–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CN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HC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/>
                          <a:ea typeface="Cambria Math"/>
                        </a:rPr>
                        <m:t>3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N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  <a:p>
                <a:endParaRPr lang="en-US" b="0" i="1" dirty="0">
                  <a:latin typeface="Symbol" panose="05050102010706020507" pitchFamily="18" charset="2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409855"/>
                <a:ext cx="2630785" cy="28623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9164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ru-RU"/>
              <a:t>Синтез </a:t>
            </a:r>
            <a:r>
              <a:rPr lang="en-US"/>
              <a:t>HCN</a:t>
            </a:r>
            <a:endParaRPr lang="ru-RU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908050"/>
            <a:ext cx="7231062" cy="4525963"/>
          </a:xfrm>
          <a:noFill/>
        </p:spPr>
      </p:pic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4356100" y="1052513"/>
            <a:ext cx="282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/>
              <a:t>Boger</a:t>
            </a:r>
            <a:r>
              <a:rPr lang="en-GB" dirty="0"/>
              <a:t> &amp; Sternberg (2005)</a:t>
            </a:r>
            <a:endParaRPr lang="ru-RU" dirty="0"/>
          </a:p>
        </p:txBody>
      </p:sp>
      <p:pic>
        <p:nvPicPr>
          <p:cNvPr id="51205" name="Рисунок 5" descr="300px-Adenine_sv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4292600"/>
            <a:ext cx="16446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>
            <a:off x="6948488" y="2420938"/>
            <a:ext cx="863600" cy="17287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7" name="TextBox 8"/>
          <p:cNvSpPr txBox="1">
            <a:spLocks noChangeArrowheads="1"/>
          </p:cNvSpPr>
          <p:nvPr/>
        </p:nvSpPr>
        <p:spPr bwMode="auto">
          <a:xfrm>
            <a:off x="7812088" y="6052344"/>
            <a:ext cx="985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err="1">
                <a:latin typeface="Arial" charset="0"/>
                <a:cs typeface="Arial" charset="0"/>
              </a:rPr>
              <a:t>Аденин</a:t>
            </a:r>
            <a:endParaRPr 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35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874712"/>
          </a:xfrm>
        </p:spPr>
        <p:txBody>
          <a:bodyPr/>
          <a:lstStyle/>
          <a:p>
            <a:pPr eaLnBrk="1" hangingPunct="1"/>
            <a:r>
              <a:rPr lang="ru-RU"/>
              <a:t>Синтез более сложных молекул</a:t>
            </a:r>
          </a:p>
        </p:txBody>
      </p:sp>
      <p:pic>
        <p:nvPicPr>
          <p:cNvPr id="52227" name="Содержимое 3" descr="ch3plus.w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0" y="1600200"/>
            <a:ext cx="6985000" cy="4525963"/>
          </a:xfrm>
          <a:noFill/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539750" y="6308725"/>
            <a:ext cx="1947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Smith (1992)</a:t>
            </a:r>
            <a:endParaRPr 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02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5257800" y="4800600"/>
            <a:ext cx="36576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ru-RU" b="1">
                <a:latin typeface="Arial" pitchFamily="34" charset="0"/>
              </a:rPr>
              <a:t>Открыт в МЗС в</a:t>
            </a:r>
            <a:r>
              <a:rPr lang="en-US" b="1">
                <a:latin typeface="Arial" pitchFamily="34" charset="0"/>
              </a:rPr>
              <a:t> 2002 </a:t>
            </a:r>
            <a:r>
              <a:rPr lang="ru-RU" b="1">
                <a:latin typeface="Arial" pitchFamily="34" charset="0"/>
              </a:rPr>
              <a:t>году</a:t>
            </a:r>
            <a:endParaRPr lang="en-US" b="1">
              <a:latin typeface="Arial" pitchFamily="34" charset="0"/>
            </a:endParaRPr>
          </a:p>
        </p:txBody>
      </p:sp>
      <p:pic>
        <p:nvPicPr>
          <p:cNvPr id="102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7038" y="3021013"/>
            <a:ext cx="2951162" cy="1739900"/>
          </a:xfrm>
          <a:noFill/>
        </p:spPr>
      </p:pic>
      <p:graphicFrame>
        <p:nvGraphicFramePr>
          <p:cNvPr id="102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990600" y="381000"/>
          <a:ext cx="7086600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3" name="Document" r:id="rId5" imgW="4324320" imgH="920520" progId="">
                  <p:embed/>
                </p:oleObj>
              </mc:Choice>
              <mc:Fallback>
                <p:oleObj name="Document" r:id="rId5" imgW="4324320" imgH="920520" progId="">
                  <p:embed/>
                  <p:pic>
                    <p:nvPicPr>
                      <p:cNvPr id="102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81000"/>
                        <a:ext cx="7086600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838200" y="2133600"/>
            <a:ext cx="2513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" pitchFamily="34" charset="0"/>
              </a:rPr>
              <a:t>Этиленгликоль</a:t>
            </a:r>
            <a:endParaRPr lang="en-US" b="1">
              <a:latin typeface="Arial" pitchFamily="34" charset="0"/>
            </a:endParaRPr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757238" y="3021013"/>
            <a:ext cx="3022600" cy="1747837"/>
          </a:xfr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28600" y="4724400"/>
            <a:ext cx="4191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Arial" pitchFamily="34" charset="0"/>
              </a:rPr>
              <a:t>Открыт в МЗС в</a:t>
            </a:r>
            <a:r>
              <a:rPr lang="en-US" b="1">
                <a:latin typeface="Arial" pitchFamily="34" charset="0"/>
              </a:rPr>
              <a:t> 2002 </a:t>
            </a:r>
            <a:r>
              <a:rPr lang="ru-RU" b="1">
                <a:latin typeface="Arial" pitchFamily="34" charset="0"/>
              </a:rPr>
              <a:t>году и в комете Хейла-Боппа в </a:t>
            </a:r>
            <a:r>
              <a:rPr lang="en-US" b="1">
                <a:latin typeface="Arial" pitchFamily="34" charset="0"/>
              </a:rPr>
              <a:t>2004</a:t>
            </a:r>
            <a:r>
              <a:rPr lang="ru-RU" b="1">
                <a:latin typeface="Arial" pitchFamily="34" charset="0"/>
              </a:rPr>
              <a:t> году</a:t>
            </a:r>
            <a:r>
              <a:rPr lang="en-US" b="1">
                <a:latin typeface="Arial" pitchFamily="34" charset="0"/>
              </a:rPr>
              <a:t>!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715000" y="2133600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" pitchFamily="34" charset="0"/>
              </a:rPr>
              <a:t>Гликольальдегид</a:t>
            </a:r>
            <a:endParaRPr lang="en-US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Молекулярные облака в Млечном Пути</a:t>
            </a:r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517"/>
            <a:ext cx="8712968" cy="55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870"/>
            <a:ext cx="1418259" cy="639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8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874713"/>
          </a:xfrm>
        </p:spPr>
        <p:txBody>
          <a:bodyPr/>
          <a:lstStyle/>
          <a:p>
            <a:r>
              <a:rPr lang="ru-RU"/>
              <a:t>Аминокислоты?</a:t>
            </a:r>
          </a:p>
        </p:txBody>
      </p:sp>
      <p:pic>
        <p:nvPicPr>
          <p:cNvPr id="4915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601788"/>
            <a:ext cx="506253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7284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/>
              <a:t>Трудности отождествления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836613"/>
            <a:ext cx="7772400" cy="4114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Огромное количество линий одной молекулы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Большое количество молекул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Изотопологи</a:t>
            </a:r>
            <a:endParaRPr lang="ru-RU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Атмосферное пропускание и ограничения наблюдений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Ограниченное количество объектов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Отсутствие лабораторных данных о спектрах</a:t>
            </a:r>
          </a:p>
        </p:txBody>
      </p:sp>
      <p:pic>
        <p:nvPicPr>
          <p:cNvPr id="5120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409" y="4437112"/>
            <a:ext cx="451008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4827588"/>
            <a:ext cx="16240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786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3"/>
          <p:cNvSpPr>
            <a:spLocks noGrp="1"/>
          </p:cNvSpPr>
          <p:nvPr>
            <p:ph type="title"/>
          </p:nvPr>
        </p:nvSpPr>
        <p:spPr>
          <a:xfrm>
            <a:off x="612775" y="188913"/>
            <a:ext cx="7772400" cy="1143000"/>
          </a:xfrm>
        </p:spPr>
        <p:txBody>
          <a:bodyPr/>
          <a:lstStyle/>
          <a:p>
            <a:r>
              <a:rPr lang="ru-RU"/>
              <a:t>Спектр молекулы СО</a:t>
            </a:r>
          </a:p>
        </p:txBody>
      </p:sp>
      <p:pic>
        <p:nvPicPr>
          <p:cNvPr id="52227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01775"/>
            <a:ext cx="795655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437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Спектральные обзоры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7" y="1844824"/>
            <a:ext cx="8677472" cy="42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660" y="6309320"/>
            <a:ext cx="3457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Herbst</a:t>
            </a:r>
            <a:r>
              <a:rPr lang="en-US" dirty="0"/>
              <a:t> &amp; </a:t>
            </a:r>
            <a:r>
              <a:rPr lang="en-US" dirty="0" err="1"/>
              <a:t>Dishoeck</a:t>
            </a:r>
            <a:r>
              <a:rPr lang="en-US" dirty="0"/>
              <a:t> (2009)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065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0" y="0"/>
            <a:ext cx="4546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Идентификация линий в </a:t>
            </a:r>
            <a:r>
              <a:rPr lang="en-US" dirty="0"/>
              <a:t>Orion KL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263" y="1484784"/>
            <a:ext cx="3825875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1</a:t>
            </a:r>
            <a:r>
              <a:rPr lang="en-US" sz="2400" dirty="0"/>
              <a:t>44</a:t>
            </a:r>
            <a:r>
              <a:rPr lang="ru-RU" sz="2400" dirty="0"/>
              <a:t>00 линий в диапазоне</a:t>
            </a:r>
            <a:r>
              <a:rPr lang="en-US" sz="2400" dirty="0"/>
              <a:t> </a:t>
            </a:r>
            <a:r>
              <a:rPr lang="ru-RU" sz="2400" dirty="0"/>
              <a:t>80-280 ГГц </a:t>
            </a:r>
            <a:r>
              <a:rPr lang="en-US" sz="2400" dirty="0"/>
              <a:t>(</a:t>
            </a:r>
            <a:r>
              <a:rPr lang="en-US" sz="2400" dirty="0" err="1"/>
              <a:t>Tercero</a:t>
            </a:r>
            <a:r>
              <a:rPr lang="en-US" sz="2400" dirty="0"/>
              <a:t> et al. 2010)</a:t>
            </a:r>
            <a:endParaRPr lang="ru-RU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Более </a:t>
            </a:r>
            <a:r>
              <a:rPr lang="en-US" sz="2400" dirty="0"/>
              <a:t>4</a:t>
            </a:r>
            <a:r>
              <a:rPr lang="ru-RU" sz="2400" dirty="0"/>
              <a:t>000 линий до сих пор не идентифицировано</a:t>
            </a:r>
            <a:endParaRPr lang="en-US" sz="2400" dirty="0"/>
          </a:p>
          <a:p>
            <a:pPr>
              <a:defRPr/>
            </a:pPr>
            <a:r>
              <a:rPr lang="ru-RU" sz="2400" dirty="0"/>
              <a:t>Получение лабораторных данных о спектрах </a:t>
            </a:r>
            <a:r>
              <a:rPr lang="ru-RU" sz="2400" dirty="0" err="1"/>
              <a:t>изотопологов</a:t>
            </a:r>
            <a:r>
              <a:rPr lang="ru-RU" sz="2400" dirty="0"/>
              <a:t> </a:t>
            </a:r>
            <a:r>
              <a:rPr lang="en-US" sz="2400" baseline="30000" dirty="0"/>
              <a:t>13</a:t>
            </a:r>
            <a:r>
              <a:rPr lang="en-US" sz="2400" dirty="0"/>
              <a:t>C</a:t>
            </a:r>
            <a:r>
              <a:rPr lang="ru-RU" sz="2400" dirty="0"/>
              <a:t> и </a:t>
            </a:r>
            <a:r>
              <a:rPr lang="en-US" sz="2400" baseline="30000" dirty="0"/>
              <a:t>15</a:t>
            </a:r>
            <a:r>
              <a:rPr lang="en-US" sz="2400" dirty="0"/>
              <a:t>N </a:t>
            </a:r>
            <a:r>
              <a:rPr lang="ru-RU" sz="2400" dirty="0"/>
              <a:t>молекулы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CN, </a:t>
            </a:r>
            <a:r>
              <a:rPr lang="ru-RU" sz="2400" dirty="0" err="1"/>
              <a:t>изотополога</a:t>
            </a:r>
            <a:r>
              <a:rPr lang="ru-RU" sz="2400" dirty="0"/>
              <a:t> </a:t>
            </a:r>
            <a:r>
              <a:rPr lang="en-US" sz="2400" baseline="30000" dirty="0"/>
              <a:t>13</a:t>
            </a:r>
            <a:r>
              <a:rPr lang="en-US" sz="2400" dirty="0"/>
              <a:t>C </a:t>
            </a:r>
            <a:r>
              <a:rPr lang="ru-RU" sz="2400" dirty="0"/>
              <a:t>молекулы </a:t>
            </a:r>
            <a:r>
              <a:rPr lang="en-US" sz="2400" dirty="0"/>
              <a:t>HCOOCH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  <a:r>
              <a:rPr lang="ru-RU" sz="2400" dirty="0"/>
              <a:t>и </a:t>
            </a:r>
            <a:r>
              <a:rPr lang="ru-RU" sz="2400" dirty="0" err="1"/>
              <a:t>изотополога</a:t>
            </a:r>
            <a:r>
              <a:rPr lang="ru-RU" sz="2400" dirty="0"/>
              <a:t>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OCOD</a:t>
            </a:r>
            <a:r>
              <a:rPr lang="ru-RU" sz="2400" dirty="0"/>
              <a:t> позволило идентифицировать 1400</a:t>
            </a:r>
            <a:r>
              <a:rPr lang="en-US" sz="2400" dirty="0"/>
              <a:t> </a:t>
            </a:r>
            <a:r>
              <a:rPr lang="ru-RU" sz="2400" dirty="0"/>
              <a:t>линий</a:t>
            </a:r>
          </a:p>
        </p:txBody>
      </p:sp>
      <p:pic>
        <p:nvPicPr>
          <p:cNvPr id="5530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49275"/>
            <a:ext cx="47529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6" y="6228020"/>
            <a:ext cx="301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Herbst</a:t>
            </a:r>
            <a:r>
              <a:rPr lang="en-US" dirty="0"/>
              <a:t> &amp; van </a:t>
            </a:r>
            <a:r>
              <a:rPr lang="en-US" dirty="0" err="1"/>
              <a:t>Dishoeck</a:t>
            </a:r>
            <a:r>
              <a:rPr lang="en-US" dirty="0"/>
              <a:t> (2009)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653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2003653" y="1696910"/>
            <a:ext cx="519225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dirty="0" err="1"/>
              <a:t>Трехчастичные</a:t>
            </a:r>
            <a:r>
              <a:rPr lang="ru-RU" altLang="ru-RU" dirty="0"/>
              <a:t> столкновения</a:t>
            </a:r>
            <a:r>
              <a:rPr lang="en-US" altLang="ru-RU" dirty="0"/>
              <a:t>:</a:t>
            </a:r>
          </a:p>
          <a:p>
            <a:pPr eaLnBrk="1" hangingPunct="1"/>
            <a:r>
              <a:rPr lang="en-US" altLang="ru-RU" dirty="0"/>
              <a:t>H + H + H </a:t>
            </a:r>
            <a:r>
              <a:rPr lang="en-US" altLang="ru-RU" dirty="0">
                <a:sym typeface="Symbol" pitchFamily="18" charset="2"/>
              </a:rPr>
              <a:t> H</a:t>
            </a:r>
            <a:r>
              <a:rPr lang="en-US" altLang="ru-RU" baseline="-25000" dirty="0">
                <a:sym typeface="Symbol" pitchFamily="18" charset="2"/>
              </a:rPr>
              <a:t>2</a:t>
            </a:r>
            <a:r>
              <a:rPr lang="en-US" altLang="ru-RU" dirty="0">
                <a:sym typeface="Symbol" pitchFamily="18" charset="2"/>
              </a:rPr>
              <a:t> + H</a:t>
            </a:r>
          </a:p>
          <a:p>
            <a:pPr eaLnBrk="1" hangingPunct="1"/>
            <a:endParaRPr lang="en-US" altLang="ru-RU" dirty="0">
              <a:sym typeface="Symbol" pitchFamily="18" charset="2"/>
            </a:endParaRPr>
          </a:p>
          <a:p>
            <a:pPr eaLnBrk="1" hangingPunct="1"/>
            <a:r>
              <a:rPr lang="ru-RU" altLang="ru-RU" dirty="0">
                <a:sym typeface="Symbol" pitchFamily="18" charset="2"/>
              </a:rPr>
              <a:t>Очень</a:t>
            </a:r>
            <a:r>
              <a:rPr lang="en-US" altLang="ru-RU" dirty="0">
                <a:sym typeface="Symbol" pitchFamily="18" charset="2"/>
              </a:rPr>
              <a:t>-</a:t>
            </a:r>
            <a:r>
              <a:rPr lang="ru-RU" altLang="ru-RU" dirty="0">
                <a:sym typeface="Symbol" pitchFamily="18" charset="2"/>
              </a:rPr>
              <a:t>очень медленная пара реакций:</a:t>
            </a:r>
          </a:p>
          <a:p>
            <a:pPr eaLnBrk="1" hangingPunct="1"/>
            <a:r>
              <a:rPr lang="en-US" altLang="ru-RU" dirty="0">
                <a:sym typeface="Symbol" pitchFamily="18" charset="2"/>
              </a:rPr>
              <a:t>H</a:t>
            </a:r>
            <a:r>
              <a:rPr lang="en-US" altLang="ru-RU" baseline="30000" dirty="0">
                <a:sym typeface="Symbol" pitchFamily="18" charset="2"/>
              </a:rPr>
              <a:t>+</a:t>
            </a:r>
            <a:r>
              <a:rPr lang="en-US" altLang="ru-RU" dirty="0">
                <a:sym typeface="Symbol" pitchFamily="18" charset="2"/>
              </a:rPr>
              <a:t> + H  H</a:t>
            </a:r>
            <a:r>
              <a:rPr lang="en-US" altLang="ru-RU" baseline="-25000" dirty="0">
                <a:sym typeface="Symbol" pitchFamily="18" charset="2"/>
              </a:rPr>
              <a:t>2</a:t>
            </a:r>
            <a:r>
              <a:rPr lang="en-US" altLang="ru-RU" baseline="30000" dirty="0">
                <a:sym typeface="Symbol" pitchFamily="18" charset="2"/>
              </a:rPr>
              <a:t>+ </a:t>
            </a:r>
            <a:r>
              <a:rPr lang="en-US" altLang="ru-RU" dirty="0">
                <a:sym typeface="Symbol" pitchFamily="18" charset="2"/>
              </a:rPr>
              <a:t>+ </a:t>
            </a:r>
            <a:r>
              <a:rPr lang="en-US" altLang="ru-RU" i="1" dirty="0">
                <a:sym typeface="Symbol" pitchFamily="18" charset="2"/>
              </a:rPr>
              <a:t>h</a:t>
            </a:r>
          </a:p>
          <a:p>
            <a:pPr eaLnBrk="1" hangingPunct="1"/>
            <a:r>
              <a:rPr lang="en-US" altLang="ru-RU" dirty="0">
                <a:sym typeface="Symbol" pitchFamily="18" charset="2"/>
              </a:rPr>
              <a:t>H</a:t>
            </a:r>
            <a:r>
              <a:rPr lang="en-US" altLang="ru-RU" baseline="-25000" dirty="0">
                <a:sym typeface="Symbol" pitchFamily="18" charset="2"/>
              </a:rPr>
              <a:t>2</a:t>
            </a:r>
            <a:r>
              <a:rPr lang="en-US" altLang="ru-RU" baseline="30000" dirty="0">
                <a:sym typeface="Symbol" pitchFamily="18" charset="2"/>
              </a:rPr>
              <a:t>+ </a:t>
            </a:r>
            <a:r>
              <a:rPr lang="en-US" altLang="ru-RU" dirty="0">
                <a:sym typeface="Symbol" pitchFamily="18" charset="2"/>
              </a:rPr>
              <a:t>+ H  H</a:t>
            </a:r>
            <a:r>
              <a:rPr lang="en-US" altLang="ru-RU" baseline="-25000" dirty="0">
                <a:sym typeface="Symbol" pitchFamily="18" charset="2"/>
              </a:rPr>
              <a:t>2</a:t>
            </a:r>
            <a:r>
              <a:rPr lang="en-US" altLang="ru-RU" dirty="0">
                <a:sym typeface="Symbol" pitchFamily="18" charset="2"/>
              </a:rPr>
              <a:t> + H</a:t>
            </a:r>
            <a:r>
              <a:rPr lang="en-US" altLang="ru-RU" baseline="30000" dirty="0">
                <a:sym typeface="Symbol" pitchFamily="18" charset="2"/>
              </a:rPr>
              <a:t>+</a:t>
            </a:r>
            <a:endParaRPr lang="ru-RU" altLang="ru-RU" baseline="30000" dirty="0">
              <a:sym typeface="Symbol" pitchFamily="18" charset="2"/>
            </a:endParaRPr>
          </a:p>
          <a:p>
            <a:pPr eaLnBrk="1" hangingPunct="1"/>
            <a:endParaRPr lang="ru-RU" altLang="ru-RU" baseline="30000" dirty="0">
              <a:sym typeface="Symbol" pitchFamily="18" charset="2"/>
            </a:endParaRPr>
          </a:p>
          <a:p>
            <a:pPr eaLnBrk="1" hangingPunct="1"/>
            <a:r>
              <a:rPr lang="ru-RU" altLang="ru-RU" dirty="0">
                <a:sym typeface="Symbol" pitchFamily="18" charset="2"/>
              </a:rPr>
              <a:t>Очень медленная пара реакций:</a:t>
            </a:r>
          </a:p>
          <a:p>
            <a:pPr eaLnBrk="1" hangingPunct="1"/>
            <a:r>
              <a:rPr lang="en-US" altLang="ru-RU" dirty="0">
                <a:sym typeface="Symbol" pitchFamily="18" charset="2"/>
              </a:rPr>
              <a:t>H + </a:t>
            </a:r>
            <a:r>
              <a:rPr lang="en-US" altLang="ru-RU" i="1" dirty="0">
                <a:sym typeface="Symbol" pitchFamily="18" charset="2"/>
              </a:rPr>
              <a:t>e</a:t>
            </a:r>
            <a:r>
              <a:rPr lang="en-US" altLang="ru-RU" baseline="30000" dirty="0">
                <a:sym typeface="Symbol" pitchFamily="18" charset="2"/>
              </a:rPr>
              <a:t>–</a:t>
            </a:r>
            <a:r>
              <a:rPr lang="en-US" altLang="ru-RU" dirty="0">
                <a:sym typeface="Symbol" pitchFamily="18" charset="2"/>
              </a:rPr>
              <a:t>  H</a:t>
            </a:r>
            <a:r>
              <a:rPr lang="en-US" altLang="ru-RU" baseline="30000" dirty="0">
                <a:sym typeface="Symbol" pitchFamily="18" charset="2"/>
              </a:rPr>
              <a:t>– </a:t>
            </a:r>
            <a:r>
              <a:rPr lang="en-US" altLang="ru-RU" dirty="0">
                <a:sym typeface="Symbol" pitchFamily="18" charset="2"/>
              </a:rPr>
              <a:t>+ </a:t>
            </a:r>
            <a:r>
              <a:rPr lang="en-US" altLang="ru-RU" i="1" dirty="0">
                <a:sym typeface="Symbol" pitchFamily="18" charset="2"/>
              </a:rPr>
              <a:t>h</a:t>
            </a:r>
          </a:p>
          <a:p>
            <a:pPr eaLnBrk="1" hangingPunct="1"/>
            <a:r>
              <a:rPr lang="en-US" altLang="ru-RU" dirty="0">
                <a:sym typeface="Symbol" pitchFamily="18" charset="2"/>
              </a:rPr>
              <a:t>H</a:t>
            </a:r>
            <a:r>
              <a:rPr lang="en-US" altLang="ru-RU" baseline="30000" dirty="0">
                <a:sym typeface="Symbol" pitchFamily="18" charset="2"/>
              </a:rPr>
              <a:t>+ </a:t>
            </a:r>
            <a:r>
              <a:rPr lang="en-US" altLang="ru-RU" dirty="0">
                <a:sym typeface="Symbol" pitchFamily="18" charset="2"/>
              </a:rPr>
              <a:t>+ H</a:t>
            </a:r>
            <a:r>
              <a:rPr lang="en-US" altLang="ru-RU" baseline="30000" dirty="0">
                <a:sym typeface="Symbol" pitchFamily="18" charset="2"/>
              </a:rPr>
              <a:t>–</a:t>
            </a:r>
            <a:r>
              <a:rPr lang="en-US" altLang="ru-RU" dirty="0">
                <a:sym typeface="Symbol" pitchFamily="18" charset="2"/>
              </a:rPr>
              <a:t>  H</a:t>
            </a:r>
            <a:r>
              <a:rPr lang="en-US" altLang="ru-RU" baseline="-25000" dirty="0">
                <a:sym typeface="Symbol" pitchFamily="18" charset="2"/>
              </a:rPr>
              <a:t>2</a:t>
            </a:r>
            <a:endParaRPr lang="ru-RU" altLang="ru-RU" baseline="30000" dirty="0">
              <a:sym typeface="Symbol" pitchFamily="18" charset="2"/>
            </a:endParaRPr>
          </a:p>
          <a:p>
            <a:pPr eaLnBrk="1" hangingPunct="1"/>
            <a:r>
              <a:rPr lang="en-US" altLang="ru-RU" dirty="0">
                <a:sym typeface="Symbol" pitchFamily="18" charset="2"/>
              </a:rPr>
              <a:t>H</a:t>
            </a:r>
            <a:r>
              <a:rPr lang="en-US" altLang="ru-RU" baseline="-25000" dirty="0">
                <a:sym typeface="Symbol" pitchFamily="18" charset="2"/>
              </a:rPr>
              <a:t>2</a:t>
            </a:r>
            <a:r>
              <a:rPr lang="en-US" altLang="ru-RU" baseline="30000" dirty="0">
                <a:sym typeface="Symbol" pitchFamily="18" charset="2"/>
              </a:rPr>
              <a:t>+ </a:t>
            </a:r>
            <a:r>
              <a:rPr lang="en-US" altLang="ru-RU" dirty="0">
                <a:sym typeface="Symbol" pitchFamily="18" charset="2"/>
              </a:rPr>
              <a:t>+ H</a:t>
            </a:r>
            <a:r>
              <a:rPr lang="en-US" altLang="ru-RU" baseline="30000" dirty="0">
                <a:sym typeface="Symbol" pitchFamily="18" charset="2"/>
              </a:rPr>
              <a:t>–</a:t>
            </a:r>
            <a:r>
              <a:rPr lang="en-US" altLang="ru-RU" dirty="0">
                <a:sym typeface="Symbol" pitchFamily="18" charset="2"/>
              </a:rPr>
              <a:t>  H</a:t>
            </a:r>
            <a:r>
              <a:rPr lang="en-US" altLang="ru-RU" baseline="-25000" dirty="0">
                <a:sym typeface="Symbol" pitchFamily="18" charset="2"/>
              </a:rPr>
              <a:t>2</a:t>
            </a:r>
            <a:r>
              <a:rPr lang="en-US" altLang="ru-RU" dirty="0">
                <a:sym typeface="Symbol" pitchFamily="18" charset="2"/>
              </a:rPr>
              <a:t> + H</a:t>
            </a:r>
            <a:endParaRPr lang="ru-RU" altLang="ru-RU" baseline="30000" dirty="0">
              <a:sym typeface="Symbol" pitchFamily="18" charset="2"/>
            </a:endParaRPr>
          </a:p>
          <a:p>
            <a:pPr eaLnBrk="1" hangingPunct="1"/>
            <a:endParaRPr lang="ru-RU" altLang="ru-RU" baseline="30000" dirty="0">
              <a:sym typeface="Symbol" pitchFamily="18" charset="2"/>
            </a:endParaRPr>
          </a:p>
        </p:txBody>
      </p:sp>
      <p:sp>
        <p:nvSpPr>
          <p:cNvPr id="60420" name="TextBox 4"/>
          <p:cNvSpPr txBox="1">
            <a:spLocks noChangeArrowheads="1"/>
          </p:cNvSpPr>
          <p:nvPr/>
        </p:nvSpPr>
        <p:spPr bwMode="auto">
          <a:xfrm>
            <a:off x="714375" y="6000750"/>
            <a:ext cx="7770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dirty="0"/>
              <a:t>Единственный способ образовать </a:t>
            </a:r>
            <a:r>
              <a:rPr lang="en-US" altLang="ru-RU" dirty="0"/>
              <a:t>H</a:t>
            </a:r>
            <a:r>
              <a:rPr lang="en-US" altLang="ru-RU" baseline="-25000" dirty="0"/>
              <a:t>2</a:t>
            </a:r>
            <a:r>
              <a:rPr lang="en-US" altLang="ru-RU" dirty="0"/>
              <a:t> </a:t>
            </a:r>
            <a:r>
              <a:rPr lang="ru-RU" altLang="ru-RU" dirty="0"/>
              <a:t>в ранней Вселенной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788" y="26064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Молекулярный водород почти не образуется в газовой фазе!</a:t>
            </a:r>
          </a:p>
        </p:txBody>
      </p:sp>
    </p:spTree>
    <p:extLst>
      <p:ext uri="{BB962C8B-B14F-4D97-AF65-F5344CB8AC3E}">
        <p14:creationId xmlns:p14="http://schemas.microsoft.com/office/powerpoint/2010/main" val="3672990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/>
          <a:lstStyle/>
          <a:p>
            <a:r>
              <a:rPr lang="ru-RU" dirty="0"/>
              <a:t>Вымораживание молекул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29" y="1043168"/>
            <a:ext cx="6021624" cy="56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032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ru-RU" sz="3200" dirty="0"/>
              <a:t>Образование молекулярного водорода</a:t>
            </a:r>
            <a:br>
              <a:rPr lang="ru-RU" sz="3200" dirty="0"/>
            </a:br>
            <a:r>
              <a:rPr lang="ru-RU" sz="3200" dirty="0"/>
              <a:t>на пыли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09800"/>
            <a:ext cx="5486400" cy="39624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sz="2000"/>
              <a:t>Атомы водорода прилипают к пылинке.</a:t>
            </a:r>
          </a:p>
          <a:p>
            <a:pPr marL="609600" indent="-609600" eaLnBrk="1" hangingPunct="1">
              <a:buFontTx/>
              <a:buAutoNum type="arabicPeriod"/>
            </a:pPr>
            <a:endParaRPr lang="ru-RU" sz="2000"/>
          </a:p>
          <a:p>
            <a:pPr marL="609600" indent="-609600" eaLnBrk="1" hangingPunct="1">
              <a:buFontTx/>
              <a:buAutoNum type="arabicPeriod"/>
            </a:pPr>
            <a:endParaRPr lang="ru-RU" sz="2000"/>
          </a:p>
          <a:p>
            <a:pPr marL="609600" indent="-609600" eaLnBrk="1" hangingPunct="1">
              <a:buFontTx/>
              <a:buAutoNum type="arabicPeriod"/>
            </a:pPr>
            <a:endParaRPr lang="ru-RU" sz="2000"/>
          </a:p>
          <a:p>
            <a:pPr marL="609600" indent="-609600" eaLnBrk="1" hangingPunct="1">
              <a:buFontTx/>
              <a:buAutoNum type="arabicPeriod"/>
            </a:pPr>
            <a:r>
              <a:rPr lang="ru-RU" sz="2000"/>
              <a:t>Перемещаясь по поверхности пылинки, атомы сталкиваются друг с другом и образуют молекулу </a:t>
            </a:r>
            <a:r>
              <a:rPr lang="en-US" sz="2000"/>
              <a:t>H</a:t>
            </a:r>
            <a:r>
              <a:rPr lang="en-US" sz="2000" baseline="-25000"/>
              <a:t>2</a:t>
            </a:r>
            <a:r>
              <a:rPr lang="en-US" sz="2000"/>
              <a:t>.</a:t>
            </a:r>
            <a:endParaRPr lang="ru-RU" sz="2000"/>
          </a:p>
          <a:p>
            <a:pPr marL="609600" indent="-609600" eaLnBrk="1" hangingPunct="1">
              <a:buFontTx/>
              <a:buAutoNum type="arabicPeriod"/>
            </a:pPr>
            <a:endParaRPr lang="ru-RU" sz="2000"/>
          </a:p>
          <a:p>
            <a:pPr marL="609600" indent="-609600" eaLnBrk="1" hangingPunct="1">
              <a:buFontTx/>
              <a:buAutoNum type="arabicPeriod"/>
            </a:pPr>
            <a:endParaRPr lang="ru-RU" sz="2000"/>
          </a:p>
          <a:p>
            <a:pPr marL="609600" indent="-609600" eaLnBrk="1" hangingPunct="1">
              <a:buFontTx/>
              <a:buAutoNum type="arabicPeriod"/>
            </a:pPr>
            <a:r>
              <a:rPr lang="ru-RU" sz="2000"/>
              <a:t>Энергия, выделившаяся при образовании молекулы </a:t>
            </a:r>
            <a:r>
              <a:rPr lang="en-US" sz="2000"/>
              <a:t>H</a:t>
            </a:r>
            <a:r>
              <a:rPr lang="en-US" sz="2000" baseline="-25000"/>
              <a:t>2</a:t>
            </a:r>
            <a:r>
              <a:rPr lang="ru-RU" sz="2000"/>
              <a:t>, отрывает ее от пылинки.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371600"/>
            <a:ext cx="26670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3805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Заголовок 1"/>
          <p:cNvSpPr>
            <a:spLocks noGrp="1"/>
          </p:cNvSpPr>
          <p:nvPr>
            <p:ph type="title"/>
          </p:nvPr>
        </p:nvSpPr>
        <p:spPr>
          <a:xfrm>
            <a:off x="708025" y="185738"/>
            <a:ext cx="7772400" cy="866775"/>
          </a:xfrm>
        </p:spPr>
        <p:txBody>
          <a:bodyPr/>
          <a:lstStyle/>
          <a:p>
            <a:r>
              <a:rPr lang="ru-RU" altLang="ru-RU"/>
              <a:t>Поверхностная химия</a:t>
            </a:r>
          </a:p>
        </p:txBody>
      </p:sp>
      <p:pic>
        <p:nvPicPr>
          <p:cNvPr id="206851" name="Picture 2" descr="Langmuir-Hinshelwood mechan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22193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 descr="Langmuir-Hinshelwood mechani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628775"/>
            <a:ext cx="22193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6" descr="Langmuir-Hinshelwood mechanis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22193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Прямоугольник 7"/>
          <p:cNvSpPr>
            <a:spLocks noChangeArrowheads="1"/>
          </p:cNvSpPr>
          <p:nvPr/>
        </p:nvSpPr>
        <p:spPr bwMode="auto">
          <a:xfrm>
            <a:off x="250825" y="1125538"/>
            <a:ext cx="364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Механизм Лэнгмюра-Хиншельвуда</a:t>
            </a:r>
          </a:p>
        </p:txBody>
      </p:sp>
      <p:pic>
        <p:nvPicPr>
          <p:cNvPr id="206855" name="Picture 8" descr="Eley-Rideal mechanis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22193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10" descr="Eley-Rideal mechanis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05263"/>
            <a:ext cx="22193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12" descr="Eley-Rideal mechanis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05263"/>
            <a:ext cx="22193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8" name="Прямоугольник 11"/>
          <p:cNvSpPr>
            <a:spLocks noChangeArrowheads="1"/>
          </p:cNvSpPr>
          <p:nvPr/>
        </p:nvSpPr>
        <p:spPr bwMode="auto">
          <a:xfrm>
            <a:off x="250825" y="3573463"/>
            <a:ext cx="252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Механизм Элей-Ридеал</a:t>
            </a:r>
          </a:p>
        </p:txBody>
      </p:sp>
    </p:spTree>
    <p:extLst>
      <p:ext uri="{BB962C8B-B14F-4D97-AF65-F5344CB8AC3E}">
        <p14:creationId xmlns:p14="http://schemas.microsoft.com/office/powerpoint/2010/main" val="2745134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Недостаток метанола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908175" y="1628775"/>
          <a:ext cx="5316538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7" name="Формула" r:id="rId3" imgW="1841500" imgH="482600" progId="Equation.3">
                  <p:embed/>
                </p:oleObj>
              </mc:Choice>
              <mc:Fallback>
                <p:oleObj name="Формула" r:id="rId3" imgW="1841500" imgH="48260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628775"/>
                        <a:ext cx="5316538" cy="139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3276600" y="4652963"/>
            <a:ext cx="2141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Calibri" pitchFamily="34" charset="0"/>
                <a:cs typeface="Arial" pitchFamily="34" charset="0"/>
              </a:rPr>
              <a:t>Geppert et al. (2006)</a:t>
            </a:r>
            <a:endParaRPr lang="ru-RU" alt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1692275" y="3213100"/>
            <a:ext cx="5975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>
                <a:latin typeface="Calibri" pitchFamily="34" charset="0"/>
                <a:cs typeface="Arial" pitchFamily="34" charset="0"/>
              </a:rPr>
              <a:t>Медленная и лишь в 3% случаев ведёт к образованию метанола</a:t>
            </a:r>
          </a:p>
        </p:txBody>
      </p:sp>
    </p:spTree>
    <p:extLst>
      <p:ext uri="{BB962C8B-B14F-4D97-AF65-F5344CB8AC3E}">
        <p14:creationId xmlns:p14="http://schemas.microsoft.com/office/powerpoint/2010/main" val="198689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Молекулярные облака</a:t>
            </a:r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6283325" cy="1015008"/>
          </a:xfrm>
        </p:spPr>
        <p:txBody>
          <a:bodyPr/>
          <a:lstStyle/>
          <a:p>
            <a:pPr eaLnBrk="1" hangingPunct="1"/>
            <a:r>
              <a:rPr lang="ru-RU" altLang="ru-RU" sz="1200" dirty="0"/>
              <a:t>Массы — до 6 · 10</a:t>
            </a:r>
            <a:r>
              <a:rPr lang="ru-RU" altLang="ru-RU" sz="1200" baseline="30000" dirty="0"/>
              <a:t>6</a:t>
            </a:r>
            <a:r>
              <a:rPr lang="ru-RU" altLang="ru-RU" sz="1200" dirty="0"/>
              <a:t> </a:t>
            </a:r>
            <a:r>
              <a:rPr lang="en-US" altLang="ru-RU" sz="1200" i="1" dirty="0"/>
              <a:t>M</a:t>
            </a:r>
            <a:r>
              <a:rPr lang="en-US" altLang="ru-RU" sz="1200" baseline="-25000" dirty="0">
                <a:latin typeface="Wingdings" pitchFamily="2" charset="2"/>
              </a:rPr>
              <a:t>¤</a:t>
            </a:r>
          </a:p>
          <a:p>
            <a:pPr eaLnBrk="1" hangingPunct="1"/>
            <a:r>
              <a:rPr lang="ru-RU" altLang="ru-RU" sz="1200" dirty="0"/>
              <a:t>Размеры — десятки </a:t>
            </a:r>
            <a:r>
              <a:rPr lang="ru-RU" altLang="ru-RU" sz="1200" dirty="0" err="1"/>
              <a:t>пк</a:t>
            </a:r>
            <a:endParaRPr lang="ru-RU" altLang="ru-RU" sz="1200" dirty="0"/>
          </a:p>
          <a:p>
            <a:pPr eaLnBrk="1" hangingPunct="1"/>
            <a:r>
              <a:rPr lang="ru-RU" altLang="ru-RU" sz="1200" dirty="0"/>
              <a:t>Температура — 10–50 К</a:t>
            </a:r>
            <a:endParaRPr lang="en-US" altLang="ru-RU" sz="1200" dirty="0"/>
          </a:p>
          <a:p>
            <a:pPr eaLnBrk="1" hangingPunct="1"/>
            <a:r>
              <a:rPr lang="ru-RU" altLang="ru-RU" sz="1200" dirty="0"/>
              <a:t>Плотность — более</a:t>
            </a:r>
            <a:r>
              <a:rPr lang="en-US" altLang="ru-RU" sz="1200" dirty="0"/>
              <a:t> </a:t>
            </a:r>
            <a:r>
              <a:rPr lang="ru-RU" altLang="ru-RU" sz="1200" dirty="0"/>
              <a:t>200 см</a:t>
            </a:r>
            <a:r>
              <a:rPr lang="ru-RU" altLang="ru-RU" sz="1200" baseline="30000" dirty="0"/>
              <a:t>–3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2" y="4235628"/>
            <a:ext cx="8761153" cy="2576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1" y="1628800"/>
            <a:ext cx="8761153" cy="25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1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8AE8F5-2AC9-4D10-91A5-37AC72AE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19" y="0"/>
            <a:ext cx="5765962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2FD19C4B-B527-4B1A-BCD0-7117CF89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16632"/>
            <a:ext cx="24482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Промежуточные и конечные продукты: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Формальдегид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Метанол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Этанол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Диметиловый</a:t>
            </a:r>
            <a:r>
              <a:rPr lang="ru-RU" altLang="ru-RU" sz="1800" dirty="0"/>
              <a:t> эфир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Муравьиная кислота</a:t>
            </a:r>
          </a:p>
        </p:txBody>
      </p:sp>
    </p:spTree>
    <p:extLst>
      <p:ext uri="{BB962C8B-B14F-4D97-AF65-F5344CB8AC3E}">
        <p14:creationId xmlns:p14="http://schemas.microsoft.com/office/powerpoint/2010/main" val="3271153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88641"/>
            <a:ext cx="7772400" cy="648071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Ледяные мантии пылевых частиц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03840" cy="552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6372036"/>
            <a:ext cx="211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Boogert</a:t>
            </a:r>
            <a:r>
              <a:rPr lang="ru-RU" dirty="0"/>
              <a:t> </a:t>
            </a:r>
            <a:r>
              <a:rPr lang="en-US" dirty="0"/>
              <a:t>et al. (2015)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834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Наблюдения льдов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69" y="1600200"/>
            <a:ext cx="68672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6237312"/>
            <a:ext cx="211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Boogert</a:t>
            </a:r>
            <a:r>
              <a:rPr lang="ru-RU" dirty="0"/>
              <a:t> </a:t>
            </a:r>
            <a:r>
              <a:rPr lang="en-US" dirty="0"/>
              <a:t>et al. (2015)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369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791815"/>
          </a:xfrm>
        </p:spPr>
        <p:txBody>
          <a:bodyPr/>
          <a:lstStyle/>
          <a:p>
            <a:r>
              <a:rPr lang="ru-RU" dirty="0"/>
              <a:t>Дополнительные проблемы</a:t>
            </a:r>
          </a:p>
        </p:txBody>
      </p:sp>
      <p:sp>
        <p:nvSpPr>
          <p:cNvPr id="150531" name="Содержимое 3"/>
          <p:cNvSpPr>
            <a:spLocks noGrp="1"/>
          </p:cNvSpPr>
          <p:nvPr>
            <p:ph idx="1"/>
          </p:nvPr>
        </p:nvSpPr>
        <p:spPr>
          <a:xfrm>
            <a:off x="323528" y="908720"/>
            <a:ext cx="7772400" cy="4543425"/>
          </a:xfrm>
        </p:spPr>
        <p:txBody>
          <a:bodyPr/>
          <a:lstStyle/>
          <a:p>
            <a:r>
              <a:rPr lang="ru-RU" dirty="0"/>
              <a:t>Вероятность прилипания</a:t>
            </a:r>
          </a:p>
          <a:p>
            <a:r>
              <a:rPr lang="ru-RU" dirty="0"/>
              <a:t>Свойства поверхности</a:t>
            </a:r>
          </a:p>
          <a:p>
            <a:r>
              <a:rPr lang="ru-RU" dirty="0"/>
              <a:t>Зависимость подвижности компонентов от состава мантии</a:t>
            </a:r>
          </a:p>
          <a:p>
            <a:r>
              <a:rPr lang="ru-RU" dirty="0"/>
              <a:t>Распределение пылинок по размерам, столкновения пылинок (коагуляция и разрушение)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5580112" y="4278022"/>
          <a:ext cx="3173732" cy="246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1" name="Document" r:id="rId3" imgW="5474208" imgH="4248912" progId="Word.Document.8">
                  <p:embed/>
                </p:oleObj>
              </mc:Choice>
              <mc:Fallback>
                <p:oleObj name="Document" r:id="rId3" imgW="5474208" imgH="4248912" progId="Word.Document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4278022"/>
                        <a:ext cx="3173732" cy="24633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004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Заголовок 1"/>
          <p:cNvSpPr>
            <a:spLocks noGrp="1"/>
          </p:cNvSpPr>
          <p:nvPr>
            <p:ph type="title"/>
          </p:nvPr>
        </p:nvSpPr>
        <p:spPr>
          <a:xfrm>
            <a:off x="696913" y="28257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/>
              <a:t>Вероятностный подход к поверхностным реакциям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13" y="2279650"/>
            <a:ext cx="8023225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9508" name="TextBox 3"/>
          <p:cNvSpPr txBox="1">
            <a:spLocks noChangeArrowheads="1"/>
          </p:cNvSpPr>
          <p:nvPr/>
        </p:nvSpPr>
        <p:spPr bwMode="auto">
          <a:xfrm>
            <a:off x="849313" y="1763713"/>
            <a:ext cx="5170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C00000"/>
                </a:solidFill>
              </a:rPr>
              <a:t>Химическое управляющее уравнение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933056"/>
            <a:ext cx="5676900" cy="153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161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звездообразование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4618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77809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Краткая история проблемы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96008" y="980728"/>
          <a:ext cx="6096000" cy="280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Катастрофизм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Униформизм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И создал Бог два светила великие: светило большее, для управления днём, и светило меньшее, для управления ночью, и звёзды;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и поставил их Бог на тверди небесной, чтобы светить на землю, и управлять днём и ночью, и отделять свет от тьмы. И увидел Бог, что это хорошо. И был вечер, и было утро: день четвёртый.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Древний Египет, мифы Древней Греции (Гиады, Плеяды, Орион, Большой и Малый Пёс)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4272677"/>
            <a:ext cx="8496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Литература:</a:t>
            </a:r>
          </a:p>
          <a:p>
            <a:r>
              <a:rPr lang="en-US" b="1" dirty="0"/>
              <a:t>1.</a:t>
            </a:r>
            <a:r>
              <a:rPr lang="en-US" dirty="0"/>
              <a:t> V. Trimble. Fourth day of creation. The search for a history of star formation. </a:t>
            </a:r>
            <a:r>
              <a:rPr lang="en-US" i="1" dirty="0"/>
              <a:t>Star formation near and far</a:t>
            </a:r>
            <a:r>
              <a:rPr lang="en-US" dirty="0"/>
              <a:t>. New York, 1997. P.15.</a:t>
            </a:r>
          </a:p>
          <a:p>
            <a:r>
              <a:rPr lang="en-US" b="1" dirty="0"/>
              <a:t>2.</a:t>
            </a:r>
            <a:r>
              <a:rPr lang="en-US" dirty="0"/>
              <a:t> V. Trimble. The light of other days. 2006, New Astronomy Reviews, 50, 13.</a:t>
            </a:r>
            <a:endParaRPr lang="ru-RU" dirty="0"/>
          </a:p>
          <a:p>
            <a:r>
              <a:rPr lang="en-US" b="1" dirty="0"/>
              <a:t>3.</a:t>
            </a:r>
            <a:r>
              <a:rPr lang="en-US" dirty="0"/>
              <a:t> V. Trimble.</a:t>
            </a:r>
            <a:r>
              <a:rPr lang="ru-RU" dirty="0"/>
              <a:t> </a:t>
            </a:r>
            <a:r>
              <a:rPr lang="en-US" dirty="0" err="1"/>
              <a:t>Catastrophism</a:t>
            </a:r>
            <a:r>
              <a:rPr lang="en-US" dirty="0"/>
              <a:t> versus  </a:t>
            </a:r>
            <a:r>
              <a:rPr lang="en-US" dirty="0" err="1"/>
              <a:t>uniformitarianism</a:t>
            </a:r>
            <a:r>
              <a:rPr lang="en-US" dirty="0"/>
              <a:t> in the history of star formation. 2009, Reviews in Modern Astronomy, 21, 147.</a:t>
            </a:r>
          </a:p>
          <a:p>
            <a:r>
              <a:rPr lang="en-US" b="1" dirty="0"/>
              <a:t>4.</a:t>
            </a:r>
            <a:r>
              <a:rPr lang="en-US" dirty="0"/>
              <a:t> B. </a:t>
            </a:r>
            <a:r>
              <a:rPr lang="en-US" dirty="0" err="1"/>
              <a:t>Elmegreen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en-US" dirty="0"/>
              <a:t>Lyman Spitzer, Jr. and the physics of star formation. 2009, Reviews in Modern Astronomy, 21, 147.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568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Ключевой аспект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836712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Чтобы образование звёзд могло происходить «сейчас», необходимо наличие исходного сырья, то есть, вещества, которое могло бы превращаться в звёзды, — закон сохранения массы!</a:t>
            </a:r>
          </a:p>
        </p:txBody>
      </p:sp>
      <p:pic>
        <p:nvPicPr>
          <p:cNvPr id="5" name="Рисунок 4" descr="milkyway_lund_b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 bwMode="auto">
          <a:xfrm>
            <a:off x="0" y="2228964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13" y="3970337"/>
            <a:ext cx="2180483" cy="277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599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00" y="275136"/>
            <a:ext cx="8229600" cy="777600"/>
          </a:xfrm>
        </p:spPr>
        <p:txBody>
          <a:bodyPr>
            <a:noAutofit/>
          </a:bodyPr>
          <a:lstStyle/>
          <a:p>
            <a:r>
              <a:rPr lang="ru-RU" sz="3200" dirty="0"/>
              <a:t>Из письма Исаака Ньютона Ричарду Бентли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303015"/>
            <a:ext cx="76328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10 декабря </a:t>
            </a:r>
            <a:r>
              <a:rPr lang="en-US" sz="1800" b="1" dirty="0"/>
              <a:t>16</a:t>
            </a:r>
            <a:r>
              <a:rPr lang="ru-RU" sz="1800" b="1" dirty="0"/>
              <a:t>9</a:t>
            </a:r>
            <a:r>
              <a:rPr lang="en-US" sz="1800" b="1" dirty="0"/>
              <a:t>2</a:t>
            </a:r>
            <a:r>
              <a:rPr lang="ru-RU" sz="1800" b="1" dirty="0"/>
              <a:t> года</a:t>
            </a:r>
            <a:r>
              <a:rPr lang="en-US" sz="1800" b="1" dirty="0"/>
              <a:t>:</a:t>
            </a:r>
            <a:endParaRPr lang="ru-RU" sz="1800" b="1" dirty="0"/>
          </a:p>
          <a:p>
            <a:r>
              <a:rPr lang="ru-RU" sz="1800" dirty="0"/>
              <a:t>Если бы вещество было равномерно распределено по бесконечному пространству</a:t>
            </a:r>
            <a:r>
              <a:rPr lang="en-US" sz="1800" dirty="0"/>
              <a:t>, </a:t>
            </a:r>
            <a:r>
              <a:rPr lang="ru-RU" sz="1800" dirty="0"/>
              <a:t>оно не скучилось бы в одну массу, но часть его скучилась бы в одну массу, часть — в другую, с тем чтобы образовать бесконечное количество больших масс, разбросанных на большие расстояния друг от друга во всём этом бесконечном пространстве</a:t>
            </a:r>
            <a:r>
              <a:rPr lang="en-US" sz="1800" dirty="0"/>
              <a:t>. </a:t>
            </a:r>
            <a:r>
              <a:rPr lang="ru-RU" sz="1800" dirty="0"/>
              <a:t>Так могли образоваться Солнце и неподвижные звёзды, в предположении, что вещество было светящимся</a:t>
            </a:r>
            <a:r>
              <a:rPr lang="en-US" sz="1800" dirty="0"/>
              <a:t>. </a:t>
            </a:r>
            <a:r>
              <a:rPr lang="ru-RU" sz="1800" dirty="0"/>
              <a:t>Но как вещество могло разделиться на две разновидности, так что одна из разновидностей больше подошла для создания светящегося тела, скучиться в одну массу и образовать Солнце, а остальное вещество, подходящее для формирования тёмного тела, скучилось не в одно тело, как светящаяся материя, но во много маленьких?</a:t>
            </a:r>
            <a:r>
              <a:rPr lang="en-US" sz="1800" dirty="0"/>
              <a:t> </a:t>
            </a:r>
            <a:r>
              <a:rPr lang="ru-RU" sz="1800" dirty="0"/>
              <a:t>Или же Солнце изначально было тёмным, как планеты, или же планеты изначально были светящимися, как Солнце? Как могло одно Солнце превратиться в светящееся тело, тогда как остальные остались тёмными, или как могли остальные тела стать тёмными, тогда как Солнце не изменилось? Я не думаю, что это объяснимо исключительно естественными причинами, и </a:t>
            </a:r>
            <a:r>
              <a:rPr lang="ru-RU" sz="1800" i="1" dirty="0"/>
              <a:t>вынужден приписать это мысли и побуждению намеренной воли</a:t>
            </a:r>
            <a:r>
              <a:rPr lang="en-US" sz="1800" dirty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14058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/>
          <a:lstStyle/>
          <a:p>
            <a:r>
              <a:rPr lang="ru-RU" dirty="0"/>
              <a:t>Вильям Гершель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2088232"/>
          </a:xfrm>
        </p:spPr>
        <p:txBody>
          <a:bodyPr>
            <a:normAutofit/>
          </a:bodyPr>
          <a:lstStyle/>
          <a:p>
            <a:r>
              <a:rPr lang="ru-RU" sz="2800" dirty="0"/>
              <a:t>Галилей — все туманности разрешаются на звёзды.</a:t>
            </a:r>
          </a:p>
          <a:p>
            <a:r>
              <a:rPr lang="ru-RU" sz="2800" dirty="0"/>
              <a:t>Гершель — некоторые туманности отличны от звёзд (Полярные сияния? Зодиакальный свет?)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83522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609329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W. Herschel. On Nebulous Stars, Properly So Called. Philosophical Transactions of the Royal Society of London, 1791, 81, 71-88</a:t>
            </a:r>
            <a:endParaRPr lang="ru-RU" sz="18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43808" y="5589240"/>
            <a:ext cx="5904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11560" y="6021288"/>
            <a:ext cx="72728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7544" y="3640956"/>
            <a:ext cx="8352284" cy="2923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И тем не менее мы наблюдаем, что внешние части шевелюры почти столь же ярки, как и те, что расположены ближе к звезде, так что предполагаемая атмосфера не должна препятствовать распространению центральных лучей. Следовательно, если эта материя является самосветящейся, кажется более уместным считать, что звезда возникла в результате ее конденсации, нежели полагать, что она обязана звезде своим существованием.</a:t>
            </a:r>
          </a:p>
          <a:p>
            <a:r>
              <a:rPr lang="ru-RU" sz="2000" b="1" dirty="0"/>
              <a:t>В. Гершель. О туманных звёздах, по праву так называемых. 1791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2410"/>
            <a:ext cx="8938199" cy="594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Молекулярные облака в </a:t>
            </a:r>
            <a:r>
              <a:rPr lang="en-US" dirty="0"/>
              <a:t>M31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240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Разнообразие мира туманностей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33525"/>
            <a:ext cx="71437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695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4082"/>
          </a:xfrm>
        </p:spPr>
        <p:txBody>
          <a:bodyPr>
            <a:normAutofit/>
          </a:bodyPr>
          <a:lstStyle/>
          <a:p>
            <a:r>
              <a:rPr lang="ru-RU" sz="3200" dirty="0"/>
              <a:t>Первый научный сценарий звездообразования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46567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604954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The Hubble Heritage Team (AURA/</a:t>
            </a:r>
            <a:r>
              <a:rPr lang="en-US" sz="1000" dirty="0" err="1">
                <a:solidFill>
                  <a:schemeClr val="bg1"/>
                </a:solidFill>
              </a:rPr>
              <a:t>STScI</a:t>
            </a:r>
            <a:r>
              <a:rPr lang="en-US" sz="1000" dirty="0">
                <a:solidFill>
                  <a:schemeClr val="bg1"/>
                </a:solidFill>
              </a:rPr>
              <a:t>/NASA)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9080"/>
            <a:ext cx="2393514" cy="239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1649" r="24207" b="1649"/>
          <a:stretch/>
        </p:blipFill>
        <p:spPr bwMode="auto">
          <a:xfrm>
            <a:off x="4283968" y="1334971"/>
            <a:ext cx="2890745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19" y="6288266"/>
            <a:ext cx="11967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3731938"/>
            <a:ext cx="10905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59886"/>
            <a:ext cx="3011298" cy="217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869132" y="4110273"/>
            <a:ext cx="923453" cy="1294646"/>
          </a:xfrm>
          <a:custGeom>
            <a:avLst/>
            <a:gdLst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271604 w 941560"/>
              <a:gd name="connsiteY14" fmla="*/ 878186 h 1303699"/>
              <a:gd name="connsiteX15" fmla="*/ 325924 w 941560"/>
              <a:gd name="connsiteY15" fmla="*/ 968721 h 1303699"/>
              <a:gd name="connsiteX16" fmla="*/ 425513 w 941560"/>
              <a:gd name="connsiteY16" fmla="*/ 1059256 h 1303699"/>
              <a:gd name="connsiteX17" fmla="*/ 461726 w 941560"/>
              <a:gd name="connsiteY17" fmla="*/ 1113577 h 1303699"/>
              <a:gd name="connsiteX18" fmla="*/ 488887 w 941560"/>
              <a:gd name="connsiteY18" fmla="*/ 1122630 h 1303699"/>
              <a:gd name="connsiteX19" fmla="*/ 543208 w 941560"/>
              <a:gd name="connsiteY19" fmla="*/ 1158844 h 1303699"/>
              <a:gd name="connsiteX20" fmla="*/ 597528 w 941560"/>
              <a:gd name="connsiteY20" fmla="*/ 1176951 h 1303699"/>
              <a:gd name="connsiteX21" fmla="*/ 679010 w 941560"/>
              <a:gd name="connsiteY21" fmla="*/ 1222218 h 1303699"/>
              <a:gd name="connsiteX22" fmla="*/ 742384 w 941560"/>
              <a:gd name="connsiteY22" fmla="*/ 1258432 h 1303699"/>
              <a:gd name="connsiteX23" fmla="*/ 769544 w 941560"/>
              <a:gd name="connsiteY23" fmla="*/ 1267485 h 1303699"/>
              <a:gd name="connsiteX24" fmla="*/ 851025 w 941560"/>
              <a:gd name="connsiteY24" fmla="*/ 1276539 h 1303699"/>
              <a:gd name="connsiteX25" fmla="*/ 923453 w 941560"/>
              <a:gd name="connsiteY25" fmla="*/ 1294646 h 1303699"/>
              <a:gd name="connsiteX26" fmla="*/ 941560 w 941560"/>
              <a:gd name="connsiteY26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25513 w 941560"/>
              <a:gd name="connsiteY15" fmla="*/ 1059256 h 1303699"/>
              <a:gd name="connsiteX16" fmla="*/ 461726 w 941560"/>
              <a:gd name="connsiteY16" fmla="*/ 1113577 h 1303699"/>
              <a:gd name="connsiteX17" fmla="*/ 488887 w 941560"/>
              <a:gd name="connsiteY17" fmla="*/ 1122630 h 1303699"/>
              <a:gd name="connsiteX18" fmla="*/ 543208 w 941560"/>
              <a:gd name="connsiteY18" fmla="*/ 1158844 h 1303699"/>
              <a:gd name="connsiteX19" fmla="*/ 597528 w 941560"/>
              <a:gd name="connsiteY19" fmla="*/ 1176951 h 1303699"/>
              <a:gd name="connsiteX20" fmla="*/ 679010 w 941560"/>
              <a:gd name="connsiteY20" fmla="*/ 1222218 h 1303699"/>
              <a:gd name="connsiteX21" fmla="*/ 742384 w 941560"/>
              <a:gd name="connsiteY21" fmla="*/ 1258432 h 1303699"/>
              <a:gd name="connsiteX22" fmla="*/ 769544 w 941560"/>
              <a:gd name="connsiteY22" fmla="*/ 1267485 h 1303699"/>
              <a:gd name="connsiteX23" fmla="*/ 851025 w 941560"/>
              <a:gd name="connsiteY23" fmla="*/ 1276539 h 1303699"/>
              <a:gd name="connsiteX24" fmla="*/ 923453 w 941560"/>
              <a:gd name="connsiteY24" fmla="*/ 1294646 h 1303699"/>
              <a:gd name="connsiteX25" fmla="*/ 941560 w 941560"/>
              <a:gd name="connsiteY25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488887 w 941560"/>
              <a:gd name="connsiteY16" fmla="*/ 1122630 h 1303699"/>
              <a:gd name="connsiteX17" fmla="*/ 543208 w 941560"/>
              <a:gd name="connsiteY17" fmla="*/ 1158844 h 1303699"/>
              <a:gd name="connsiteX18" fmla="*/ 597528 w 941560"/>
              <a:gd name="connsiteY18" fmla="*/ 1176951 h 1303699"/>
              <a:gd name="connsiteX19" fmla="*/ 679010 w 941560"/>
              <a:gd name="connsiteY19" fmla="*/ 1222218 h 1303699"/>
              <a:gd name="connsiteX20" fmla="*/ 742384 w 941560"/>
              <a:gd name="connsiteY20" fmla="*/ 1258432 h 1303699"/>
              <a:gd name="connsiteX21" fmla="*/ 769544 w 941560"/>
              <a:gd name="connsiteY21" fmla="*/ 1267485 h 1303699"/>
              <a:gd name="connsiteX22" fmla="*/ 851025 w 941560"/>
              <a:gd name="connsiteY22" fmla="*/ 1276539 h 1303699"/>
              <a:gd name="connsiteX23" fmla="*/ 923453 w 941560"/>
              <a:gd name="connsiteY23" fmla="*/ 1294646 h 1303699"/>
              <a:gd name="connsiteX24" fmla="*/ 941560 w 941560"/>
              <a:gd name="connsiteY24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543208 w 941560"/>
              <a:gd name="connsiteY16" fmla="*/ 1158844 h 1303699"/>
              <a:gd name="connsiteX17" fmla="*/ 597528 w 941560"/>
              <a:gd name="connsiteY17" fmla="*/ 1176951 h 1303699"/>
              <a:gd name="connsiteX18" fmla="*/ 679010 w 941560"/>
              <a:gd name="connsiteY18" fmla="*/ 1222218 h 1303699"/>
              <a:gd name="connsiteX19" fmla="*/ 742384 w 941560"/>
              <a:gd name="connsiteY19" fmla="*/ 1258432 h 1303699"/>
              <a:gd name="connsiteX20" fmla="*/ 769544 w 941560"/>
              <a:gd name="connsiteY20" fmla="*/ 1267485 h 1303699"/>
              <a:gd name="connsiteX21" fmla="*/ 851025 w 941560"/>
              <a:gd name="connsiteY21" fmla="*/ 1276539 h 1303699"/>
              <a:gd name="connsiteX22" fmla="*/ 923453 w 941560"/>
              <a:gd name="connsiteY22" fmla="*/ 1294646 h 1303699"/>
              <a:gd name="connsiteX23" fmla="*/ 941560 w 941560"/>
              <a:gd name="connsiteY23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543208 w 941560"/>
              <a:gd name="connsiteY16" fmla="*/ 1158844 h 1303699"/>
              <a:gd name="connsiteX17" fmla="*/ 679010 w 941560"/>
              <a:gd name="connsiteY17" fmla="*/ 1222218 h 1303699"/>
              <a:gd name="connsiteX18" fmla="*/ 742384 w 941560"/>
              <a:gd name="connsiteY18" fmla="*/ 1258432 h 1303699"/>
              <a:gd name="connsiteX19" fmla="*/ 769544 w 941560"/>
              <a:gd name="connsiteY19" fmla="*/ 1267485 h 1303699"/>
              <a:gd name="connsiteX20" fmla="*/ 851025 w 941560"/>
              <a:gd name="connsiteY20" fmla="*/ 1276539 h 1303699"/>
              <a:gd name="connsiteX21" fmla="*/ 923453 w 941560"/>
              <a:gd name="connsiteY21" fmla="*/ 1294646 h 1303699"/>
              <a:gd name="connsiteX22" fmla="*/ 941560 w 941560"/>
              <a:gd name="connsiteY22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543208 w 941560"/>
              <a:gd name="connsiteY16" fmla="*/ 1158844 h 1303699"/>
              <a:gd name="connsiteX17" fmla="*/ 742384 w 941560"/>
              <a:gd name="connsiteY17" fmla="*/ 1258432 h 1303699"/>
              <a:gd name="connsiteX18" fmla="*/ 769544 w 941560"/>
              <a:gd name="connsiteY18" fmla="*/ 1267485 h 1303699"/>
              <a:gd name="connsiteX19" fmla="*/ 851025 w 941560"/>
              <a:gd name="connsiteY19" fmla="*/ 1276539 h 1303699"/>
              <a:gd name="connsiteX20" fmla="*/ 923453 w 941560"/>
              <a:gd name="connsiteY20" fmla="*/ 1294646 h 1303699"/>
              <a:gd name="connsiteX21" fmla="*/ 941560 w 941560"/>
              <a:gd name="connsiteY21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108641 w 941560"/>
              <a:gd name="connsiteY5" fmla="*/ 570369 h 1303699"/>
              <a:gd name="connsiteX6" fmla="*/ 126748 w 941560"/>
              <a:gd name="connsiteY6" fmla="*/ 624689 h 1303699"/>
              <a:gd name="connsiteX7" fmla="*/ 144855 w 941560"/>
              <a:gd name="connsiteY7" fmla="*/ 660903 h 1303699"/>
              <a:gd name="connsiteX8" fmla="*/ 162962 w 941560"/>
              <a:gd name="connsiteY8" fmla="*/ 715224 h 1303699"/>
              <a:gd name="connsiteX9" fmla="*/ 181069 w 941560"/>
              <a:gd name="connsiteY9" fmla="*/ 751438 h 1303699"/>
              <a:gd name="connsiteX10" fmla="*/ 190122 w 941560"/>
              <a:gd name="connsiteY10" fmla="*/ 778598 h 1303699"/>
              <a:gd name="connsiteX11" fmla="*/ 226336 w 941560"/>
              <a:gd name="connsiteY11" fmla="*/ 832919 h 1303699"/>
              <a:gd name="connsiteX12" fmla="*/ 244443 w 941560"/>
              <a:gd name="connsiteY12" fmla="*/ 860079 h 1303699"/>
              <a:gd name="connsiteX13" fmla="*/ 325924 w 941560"/>
              <a:gd name="connsiteY13" fmla="*/ 968721 h 1303699"/>
              <a:gd name="connsiteX14" fmla="*/ 461726 w 941560"/>
              <a:gd name="connsiteY14" fmla="*/ 1113577 h 1303699"/>
              <a:gd name="connsiteX15" fmla="*/ 543208 w 941560"/>
              <a:gd name="connsiteY15" fmla="*/ 1158844 h 1303699"/>
              <a:gd name="connsiteX16" fmla="*/ 742384 w 941560"/>
              <a:gd name="connsiteY16" fmla="*/ 1258432 h 1303699"/>
              <a:gd name="connsiteX17" fmla="*/ 769544 w 941560"/>
              <a:gd name="connsiteY17" fmla="*/ 1267485 h 1303699"/>
              <a:gd name="connsiteX18" fmla="*/ 851025 w 941560"/>
              <a:gd name="connsiteY18" fmla="*/ 1276539 h 1303699"/>
              <a:gd name="connsiteX19" fmla="*/ 923453 w 941560"/>
              <a:gd name="connsiteY19" fmla="*/ 1294646 h 1303699"/>
              <a:gd name="connsiteX20" fmla="*/ 941560 w 941560"/>
              <a:gd name="connsiteY20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126748 w 941560"/>
              <a:gd name="connsiteY5" fmla="*/ 624689 h 1303699"/>
              <a:gd name="connsiteX6" fmla="*/ 144855 w 941560"/>
              <a:gd name="connsiteY6" fmla="*/ 660903 h 1303699"/>
              <a:gd name="connsiteX7" fmla="*/ 162962 w 941560"/>
              <a:gd name="connsiteY7" fmla="*/ 715224 h 1303699"/>
              <a:gd name="connsiteX8" fmla="*/ 181069 w 941560"/>
              <a:gd name="connsiteY8" fmla="*/ 751438 h 1303699"/>
              <a:gd name="connsiteX9" fmla="*/ 190122 w 941560"/>
              <a:gd name="connsiteY9" fmla="*/ 778598 h 1303699"/>
              <a:gd name="connsiteX10" fmla="*/ 226336 w 941560"/>
              <a:gd name="connsiteY10" fmla="*/ 832919 h 1303699"/>
              <a:gd name="connsiteX11" fmla="*/ 244443 w 941560"/>
              <a:gd name="connsiteY11" fmla="*/ 860079 h 1303699"/>
              <a:gd name="connsiteX12" fmla="*/ 325924 w 941560"/>
              <a:gd name="connsiteY12" fmla="*/ 968721 h 1303699"/>
              <a:gd name="connsiteX13" fmla="*/ 461726 w 941560"/>
              <a:gd name="connsiteY13" fmla="*/ 1113577 h 1303699"/>
              <a:gd name="connsiteX14" fmla="*/ 543208 w 941560"/>
              <a:gd name="connsiteY14" fmla="*/ 1158844 h 1303699"/>
              <a:gd name="connsiteX15" fmla="*/ 742384 w 941560"/>
              <a:gd name="connsiteY15" fmla="*/ 1258432 h 1303699"/>
              <a:gd name="connsiteX16" fmla="*/ 769544 w 941560"/>
              <a:gd name="connsiteY16" fmla="*/ 1267485 h 1303699"/>
              <a:gd name="connsiteX17" fmla="*/ 851025 w 941560"/>
              <a:gd name="connsiteY17" fmla="*/ 1276539 h 1303699"/>
              <a:gd name="connsiteX18" fmla="*/ 923453 w 941560"/>
              <a:gd name="connsiteY18" fmla="*/ 1294646 h 1303699"/>
              <a:gd name="connsiteX19" fmla="*/ 941560 w 941560"/>
              <a:gd name="connsiteY19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63374 w 941560"/>
              <a:gd name="connsiteY3" fmla="*/ 479834 h 1303699"/>
              <a:gd name="connsiteX4" fmla="*/ 126748 w 941560"/>
              <a:gd name="connsiteY4" fmla="*/ 624689 h 1303699"/>
              <a:gd name="connsiteX5" fmla="*/ 144855 w 941560"/>
              <a:gd name="connsiteY5" fmla="*/ 660903 h 1303699"/>
              <a:gd name="connsiteX6" fmla="*/ 162962 w 941560"/>
              <a:gd name="connsiteY6" fmla="*/ 715224 h 1303699"/>
              <a:gd name="connsiteX7" fmla="*/ 181069 w 941560"/>
              <a:gd name="connsiteY7" fmla="*/ 751438 h 1303699"/>
              <a:gd name="connsiteX8" fmla="*/ 190122 w 941560"/>
              <a:gd name="connsiteY8" fmla="*/ 778598 h 1303699"/>
              <a:gd name="connsiteX9" fmla="*/ 226336 w 941560"/>
              <a:gd name="connsiteY9" fmla="*/ 832919 h 1303699"/>
              <a:gd name="connsiteX10" fmla="*/ 244443 w 941560"/>
              <a:gd name="connsiteY10" fmla="*/ 860079 h 1303699"/>
              <a:gd name="connsiteX11" fmla="*/ 325924 w 941560"/>
              <a:gd name="connsiteY11" fmla="*/ 968721 h 1303699"/>
              <a:gd name="connsiteX12" fmla="*/ 461726 w 941560"/>
              <a:gd name="connsiteY12" fmla="*/ 1113577 h 1303699"/>
              <a:gd name="connsiteX13" fmla="*/ 543208 w 941560"/>
              <a:gd name="connsiteY13" fmla="*/ 1158844 h 1303699"/>
              <a:gd name="connsiteX14" fmla="*/ 742384 w 941560"/>
              <a:gd name="connsiteY14" fmla="*/ 1258432 h 1303699"/>
              <a:gd name="connsiteX15" fmla="*/ 769544 w 941560"/>
              <a:gd name="connsiteY15" fmla="*/ 1267485 h 1303699"/>
              <a:gd name="connsiteX16" fmla="*/ 851025 w 941560"/>
              <a:gd name="connsiteY16" fmla="*/ 1276539 h 1303699"/>
              <a:gd name="connsiteX17" fmla="*/ 923453 w 941560"/>
              <a:gd name="connsiteY17" fmla="*/ 1294646 h 1303699"/>
              <a:gd name="connsiteX18" fmla="*/ 941560 w 941560"/>
              <a:gd name="connsiteY18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44855 w 941560"/>
              <a:gd name="connsiteY4" fmla="*/ 660903 h 1303699"/>
              <a:gd name="connsiteX5" fmla="*/ 162962 w 941560"/>
              <a:gd name="connsiteY5" fmla="*/ 715224 h 1303699"/>
              <a:gd name="connsiteX6" fmla="*/ 181069 w 941560"/>
              <a:gd name="connsiteY6" fmla="*/ 751438 h 1303699"/>
              <a:gd name="connsiteX7" fmla="*/ 190122 w 941560"/>
              <a:gd name="connsiteY7" fmla="*/ 778598 h 1303699"/>
              <a:gd name="connsiteX8" fmla="*/ 226336 w 941560"/>
              <a:gd name="connsiteY8" fmla="*/ 832919 h 1303699"/>
              <a:gd name="connsiteX9" fmla="*/ 244443 w 941560"/>
              <a:gd name="connsiteY9" fmla="*/ 860079 h 1303699"/>
              <a:gd name="connsiteX10" fmla="*/ 325924 w 941560"/>
              <a:gd name="connsiteY10" fmla="*/ 968721 h 1303699"/>
              <a:gd name="connsiteX11" fmla="*/ 461726 w 941560"/>
              <a:gd name="connsiteY11" fmla="*/ 1113577 h 1303699"/>
              <a:gd name="connsiteX12" fmla="*/ 543208 w 941560"/>
              <a:gd name="connsiteY12" fmla="*/ 1158844 h 1303699"/>
              <a:gd name="connsiteX13" fmla="*/ 742384 w 941560"/>
              <a:gd name="connsiteY13" fmla="*/ 1258432 h 1303699"/>
              <a:gd name="connsiteX14" fmla="*/ 769544 w 941560"/>
              <a:gd name="connsiteY14" fmla="*/ 1267485 h 1303699"/>
              <a:gd name="connsiteX15" fmla="*/ 851025 w 941560"/>
              <a:gd name="connsiteY15" fmla="*/ 1276539 h 1303699"/>
              <a:gd name="connsiteX16" fmla="*/ 923453 w 941560"/>
              <a:gd name="connsiteY16" fmla="*/ 1294646 h 1303699"/>
              <a:gd name="connsiteX17" fmla="*/ 941560 w 941560"/>
              <a:gd name="connsiteY17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62962 w 941560"/>
              <a:gd name="connsiteY4" fmla="*/ 715224 h 1303699"/>
              <a:gd name="connsiteX5" fmla="*/ 181069 w 941560"/>
              <a:gd name="connsiteY5" fmla="*/ 751438 h 1303699"/>
              <a:gd name="connsiteX6" fmla="*/ 190122 w 941560"/>
              <a:gd name="connsiteY6" fmla="*/ 778598 h 1303699"/>
              <a:gd name="connsiteX7" fmla="*/ 226336 w 941560"/>
              <a:gd name="connsiteY7" fmla="*/ 832919 h 1303699"/>
              <a:gd name="connsiteX8" fmla="*/ 244443 w 941560"/>
              <a:gd name="connsiteY8" fmla="*/ 860079 h 1303699"/>
              <a:gd name="connsiteX9" fmla="*/ 325924 w 941560"/>
              <a:gd name="connsiteY9" fmla="*/ 968721 h 1303699"/>
              <a:gd name="connsiteX10" fmla="*/ 461726 w 941560"/>
              <a:gd name="connsiteY10" fmla="*/ 1113577 h 1303699"/>
              <a:gd name="connsiteX11" fmla="*/ 543208 w 941560"/>
              <a:gd name="connsiteY11" fmla="*/ 1158844 h 1303699"/>
              <a:gd name="connsiteX12" fmla="*/ 742384 w 941560"/>
              <a:gd name="connsiteY12" fmla="*/ 1258432 h 1303699"/>
              <a:gd name="connsiteX13" fmla="*/ 769544 w 941560"/>
              <a:gd name="connsiteY13" fmla="*/ 1267485 h 1303699"/>
              <a:gd name="connsiteX14" fmla="*/ 851025 w 941560"/>
              <a:gd name="connsiteY14" fmla="*/ 1276539 h 1303699"/>
              <a:gd name="connsiteX15" fmla="*/ 923453 w 941560"/>
              <a:gd name="connsiteY15" fmla="*/ 1294646 h 1303699"/>
              <a:gd name="connsiteX16" fmla="*/ 941560 w 941560"/>
              <a:gd name="connsiteY16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62962 w 941560"/>
              <a:gd name="connsiteY4" fmla="*/ 715224 h 1303699"/>
              <a:gd name="connsiteX5" fmla="*/ 190122 w 941560"/>
              <a:gd name="connsiteY5" fmla="*/ 778598 h 1303699"/>
              <a:gd name="connsiteX6" fmla="*/ 226336 w 941560"/>
              <a:gd name="connsiteY6" fmla="*/ 832919 h 1303699"/>
              <a:gd name="connsiteX7" fmla="*/ 244443 w 941560"/>
              <a:gd name="connsiteY7" fmla="*/ 860079 h 1303699"/>
              <a:gd name="connsiteX8" fmla="*/ 325924 w 941560"/>
              <a:gd name="connsiteY8" fmla="*/ 968721 h 1303699"/>
              <a:gd name="connsiteX9" fmla="*/ 461726 w 941560"/>
              <a:gd name="connsiteY9" fmla="*/ 1113577 h 1303699"/>
              <a:gd name="connsiteX10" fmla="*/ 543208 w 941560"/>
              <a:gd name="connsiteY10" fmla="*/ 1158844 h 1303699"/>
              <a:gd name="connsiteX11" fmla="*/ 742384 w 941560"/>
              <a:gd name="connsiteY11" fmla="*/ 1258432 h 1303699"/>
              <a:gd name="connsiteX12" fmla="*/ 769544 w 941560"/>
              <a:gd name="connsiteY12" fmla="*/ 1267485 h 1303699"/>
              <a:gd name="connsiteX13" fmla="*/ 851025 w 941560"/>
              <a:gd name="connsiteY13" fmla="*/ 1276539 h 1303699"/>
              <a:gd name="connsiteX14" fmla="*/ 923453 w 941560"/>
              <a:gd name="connsiteY14" fmla="*/ 1294646 h 1303699"/>
              <a:gd name="connsiteX15" fmla="*/ 941560 w 941560"/>
              <a:gd name="connsiteY15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62962 w 941560"/>
              <a:gd name="connsiteY4" fmla="*/ 715224 h 1303699"/>
              <a:gd name="connsiteX5" fmla="*/ 190122 w 941560"/>
              <a:gd name="connsiteY5" fmla="*/ 778598 h 1303699"/>
              <a:gd name="connsiteX6" fmla="*/ 226336 w 941560"/>
              <a:gd name="connsiteY6" fmla="*/ 832919 h 1303699"/>
              <a:gd name="connsiteX7" fmla="*/ 244443 w 941560"/>
              <a:gd name="connsiteY7" fmla="*/ 860079 h 1303699"/>
              <a:gd name="connsiteX8" fmla="*/ 325924 w 941560"/>
              <a:gd name="connsiteY8" fmla="*/ 968721 h 1303699"/>
              <a:gd name="connsiteX9" fmla="*/ 461726 w 941560"/>
              <a:gd name="connsiteY9" fmla="*/ 1113577 h 1303699"/>
              <a:gd name="connsiteX10" fmla="*/ 543208 w 941560"/>
              <a:gd name="connsiteY10" fmla="*/ 1158844 h 1303699"/>
              <a:gd name="connsiteX11" fmla="*/ 742384 w 941560"/>
              <a:gd name="connsiteY11" fmla="*/ 1258432 h 1303699"/>
              <a:gd name="connsiteX12" fmla="*/ 851025 w 941560"/>
              <a:gd name="connsiteY12" fmla="*/ 1276539 h 1303699"/>
              <a:gd name="connsiteX13" fmla="*/ 923453 w 941560"/>
              <a:gd name="connsiteY13" fmla="*/ 1294646 h 1303699"/>
              <a:gd name="connsiteX14" fmla="*/ 941560 w 941560"/>
              <a:gd name="connsiteY14" fmla="*/ 1303699 h 1303699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543208 w 923453"/>
              <a:gd name="connsiteY10" fmla="*/ 1158844 h 1294646"/>
              <a:gd name="connsiteX11" fmla="*/ 742384 w 923453"/>
              <a:gd name="connsiteY11" fmla="*/ 1258432 h 1294646"/>
              <a:gd name="connsiteX12" fmla="*/ 851025 w 923453"/>
              <a:gd name="connsiteY12" fmla="*/ 1276539 h 1294646"/>
              <a:gd name="connsiteX13" fmla="*/ 923453 w 923453"/>
              <a:gd name="connsiteY13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543208 w 923453"/>
              <a:gd name="connsiteY10" fmla="*/ 1158844 h 1294646"/>
              <a:gd name="connsiteX11" fmla="*/ 742384 w 923453"/>
              <a:gd name="connsiteY11" fmla="*/ 1258432 h 1294646"/>
              <a:gd name="connsiteX12" fmla="*/ 923453 w 923453"/>
              <a:gd name="connsiteY12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742384 w 923453"/>
              <a:gd name="connsiteY10" fmla="*/ 1258432 h 1294646"/>
              <a:gd name="connsiteX11" fmla="*/ 923453 w 923453"/>
              <a:gd name="connsiteY11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742384 w 923453"/>
              <a:gd name="connsiteY10" fmla="*/ 1258432 h 1294646"/>
              <a:gd name="connsiteX11" fmla="*/ 923453 w 923453"/>
              <a:gd name="connsiteY11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325924 w 923453"/>
              <a:gd name="connsiteY7" fmla="*/ 968721 h 1294646"/>
              <a:gd name="connsiteX8" fmla="*/ 461726 w 923453"/>
              <a:gd name="connsiteY8" fmla="*/ 1113577 h 1294646"/>
              <a:gd name="connsiteX9" fmla="*/ 742384 w 923453"/>
              <a:gd name="connsiteY9" fmla="*/ 1258432 h 1294646"/>
              <a:gd name="connsiteX10" fmla="*/ 923453 w 923453"/>
              <a:gd name="connsiteY10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62962 w 923453"/>
              <a:gd name="connsiteY3" fmla="*/ 715224 h 1294646"/>
              <a:gd name="connsiteX4" fmla="*/ 190122 w 923453"/>
              <a:gd name="connsiteY4" fmla="*/ 778598 h 1294646"/>
              <a:gd name="connsiteX5" fmla="*/ 226336 w 923453"/>
              <a:gd name="connsiteY5" fmla="*/ 832919 h 1294646"/>
              <a:gd name="connsiteX6" fmla="*/ 325924 w 923453"/>
              <a:gd name="connsiteY6" fmla="*/ 968721 h 1294646"/>
              <a:gd name="connsiteX7" fmla="*/ 461726 w 923453"/>
              <a:gd name="connsiteY7" fmla="*/ 1113577 h 1294646"/>
              <a:gd name="connsiteX8" fmla="*/ 742384 w 923453"/>
              <a:gd name="connsiteY8" fmla="*/ 1258432 h 1294646"/>
              <a:gd name="connsiteX9" fmla="*/ 923453 w 923453"/>
              <a:gd name="connsiteY9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90122 w 923453"/>
              <a:gd name="connsiteY3" fmla="*/ 778598 h 1294646"/>
              <a:gd name="connsiteX4" fmla="*/ 226336 w 923453"/>
              <a:gd name="connsiteY4" fmla="*/ 832919 h 1294646"/>
              <a:gd name="connsiteX5" fmla="*/ 325924 w 923453"/>
              <a:gd name="connsiteY5" fmla="*/ 968721 h 1294646"/>
              <a:gd name="connsiteX6" fmla="*/ 461726 w 923453"/>
              <a:gd name="connsiteY6" fmla="*/ 1113577 h 1294646"/>
              <a:gd name="connsiteX7" fmla="*/ 742384 w 923453"/>
              <a:gd name="connsiteY7" fmla="*/ 1258432 h 1294646"/>
              <a:gd name="connsiteX8" fmla="*/ 923453 w 923453"/>
              <a:gd name="connsiteY8" fmla="*/ 1294646 h 129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453" h="1294646">
                <a:moveTo>
                  <a:pt x="0" y="0"/>
                </a:moveTo>
                <a:cubicBezTo>
                  <a:pt x="3018" y="15089"/>
                  <a:pt x="0" y="-28669"/>
                  <a:pt x="9053" y="45268"/>
                </a:cubicBezTo>
                <a:cubicBezTo>
                  <a:pt x="18106" y="119205"/>
                  <a:pt x="24142" y="321398"/>
                  <a:pt x="54320" y="443620"/>
                </a:cubicBezTo>
                <a:cubicBezTo>
                  <a:pt x="84498" y="565842"/>
                  <a:pt x="161453" y="713715"/>
                  <a:pt x="190122" y="778598"/>
                </a:cubicBezTo>
                <a:cubicBezTo>
                  <a:pt x="218791" y="843481"/>
                  <a:pt x="203702" y="801232"/>
                  <a:pt x="226336" y="832919"/>
                </a:cubicBezTo>
                <a:cubicBezTo>
                  <a:pt x="248970" y="864606"/>
                  <a:pt x="286692" y="921945"/>
                  <a:pt x="325924" y="968721"/>
                </a:cubicBezTo>
                <a:cubicBezTo>
                  <a:pt x="365156" y="1015497"/>
                  <a:pt x="392316" y="1065292"/>
                  <a:pt x="461726" y="1113577"/>
                </a:cubicBezTo>
                <a:cubicBezTo>
                  <a:pt x="531136" y="1161862"/>
                  <a:pt x="665430" y="1228254"/>
                  <a:pt x="742384" y="1258432"/>
                </a:cubicBezTo>
                <a:cubicBezTo>
                  <a:pt x="819338" y="1288610"/>
                  <a:pt x="885730" y="1287102"/>
                  <a:pt x="923453" y="1294646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494336" y="2771456"/>
            <a:ext cx="661204" cy="1149790"/>
          </a:xfrm>
          <a:custGeom>
            <a:avLst/>
            <a:gdLst>
              <a:gd name="connsiteX0" fmla="*/ 0 w 688063"/>
              <a:gd name="connsiteY0" fmla="*/ 1150451 h 1150451"/>
              <a:gd name="connsiteX1" fmla="*/ 9053 w 688063"/>
              <a:gd name="connsiteY1" fmla="*/ 761152 h 1150451"/>
              <a:gd name="connsiteX2" fmla="*/ 27160 w 688063"/>
              <a:gd name="connsiteY2" fmla="*/ 724938 h 1150451"/>
              <a:gd name="connsiteX3" fmla="*/ 45267 w 688063"/>
              <a:gd name="connsiteY3" fmla="*/ 670617 h 1150451"/>
              <a:gd name="connsiteX4" fmla="*/ 63374 w 688063"/>
              <a:gd name="connsiteY4" fmla="*/ 625350 h 1150451"/>
              <a:gd name="connsiteX5" fmla="*/ 72428 w 688063"/>
              <a:gd name="connsiteY5" fmla="*/ 580083 h 1150451"/>
              <a:gd name="connsiteX6" fmla="*/ 108642 w 688063"/>
              <a:gd name="connsiteY6" fmla="*/ 498601 h 1150451"/>
              <a:gd name="connsiteX7" fmla="*/ 135802 w 688063"/>
              <a:gd name="connsiteY7" fmla="*/ 408067 h 1150451"/>
              <a:gd name="connsiteX8" fmla="*/ 162962 w 688063"/>
              <a:gd name="connsiteY8" fmla="*/ 380906 h 1150451"/>
              <a:gd name="connsiteX9" fmla="*/ 190123 w 688063"/>
              <a:gd name="connsiteY9" fmla="*/ 317532 h 1150451"/>
              <a:gd name="connsiteX10" fmla="*/ 253497 w 688063"/>
              <a:gd name="connsiteY10" fmla="*/ 254158 h 1150451"/>
              <a:gd name="connsiteX11" fmla="*/ 280657 w 688063"/>
              <a:gd name="connsiteY11" fmla="*/ 226997 h 1150451"/>
              <a:gd name="connsiteX12" fmla="*/ 316871 w 688063"/>
              <a:gd name="connsiteY12" fmla="*/ 199837 h 1150451"/>
              <a:gd name="connsiteX13" fmla="*/ 344032 w 688063"/>
              <a:gd name="connsiteY13" fmla="*/ 163623 h 1150451"/>
              <a:gd name="connsiteX14" fmla="*/ 380245 w 688063"/>
              <a:gd name="connsiteY14" fmla="*/ 145516 h 1150451"/>
              <a:gd name="connsiteX15" fmla="*/ 434566 w 688063"/>
              <a:gd name="connsiteY15" fmla="*/ 109302 h 1150451"/>
              <a:gd name="connsiteX16" fmla="*/ 461727 w 688063"/>
              <a:gd name="connsiteY16" fmla="*/ 82142 h 1150451"/>
              <a:gd name="connsiteX17" fmla="*/ 497941 w 688063"/>
              <a:gd name="connsiteY17" fmla="*/ 73089 h 1150451"/>
              <a:gd name="connsiteX18" fmla="*/ 525101 w 688063"/>
              <a:gd name="connsiteY18" fmla="*/ 64035 h 1150451"/>
              <a:gd name="connsiteX19" fmla="*/ 552261 w 688063"/>
              <a:gd name="connsiteY19" fmla="*/ 45928 h 1150451"/>
              <a:gd name="connsiteX20" fmla="*/ 606582 w 688063"/>
              <a:gd name="connsiteY20" fmla="*/ 27821 h 1150451"/>
              <a:gd name="connsiteX21" fmla="*/ 660903 w 688063"/>
              <a:gd name="connsiteY21" fmla="*/ 661 h 1150451"/>
              <a:gd name="connsiteX22" fmla="*/ 688063 w 688063"/>
              <a:gd name="connsiteY22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45267 w 688063"/>
              <a:gd name="connsiteY2" fmla="*/ 670617 h 1150451"/>
              <a:gd name="connsiteX3" fmla="*/ 63374 w 688063"/>
              <a:gd name="connsiteY3" fmla="*/ 625350 h 1150451"/>
              <a:gd name="connsiteX4" fmla="*/ 72428 w 688063"/>
              <a:gd name="connsiteY4" fmla="*/ 580083 h 1150451"/>
              <a:gd name="connsiteX5" fmla="*/ 108642 w 688063"/>
              <a:gd name="connsiteY5" fmla="*/ 498601 h 1150451"/>
              <a:gd name="connsiteX6" fmla="*/ 135802 w 688063"/>
              <a:gd name="connsiteY6" fmla="*/ 408067 h 1150451"/>
              <a:gd name="connsiteX7" fmla="*/ 162962 w 688063"/>
              <a:gd name="connsiteY7" fmla="*/ 380906 h 1150451"/>
              <a:gd name="connsiteX8" fmla="*/ 190123 w 688063"/>
              <a:gd name="connsiteY8" fmla="*/ 317532 h 1150451"/>
              <a:gd name="connsiteX9" fmla="*/ 253497 w 688063"/>
              <a:gd name="connsiteY9" fmla="*/ 254158 h 1150451"/>
              <a:gd name="connsiteX10" fmla="*/ 280657 w 688063"/>
              <a:gd name="connsiteY10" fmla="*/ 226997 h 1150451"/>
              <a:gd name="connsiteX11" fmla="*/ 316871 w 688063"/>
              <a:gd name="connsiteY11" fmla="*/ 199837 h 1150451"/>
              <a:gd name="connsiteX12" fmla="*/ 344032 w 688063"/>
              <a:gd name="connsiteY12" fmla="*/ 163623 h 1150451"/>
              <a:gd name="connsiteX13" fmla="*/ 380245 w 688063"/>
              <a:gd name="connsiteY13" fmla="*/ 145516 h 1150451"/>
              <a:gd name="connsiteX14" fmla="*/ 434566 w 688063"/>
              <a:gd name="connsiteY14" fmla="*/ 109302 h 1150451"/>
              <a:gd name="connsiteX15" fmla="*/ 461727 w 688063"/>
              <a:gd name="connsiteY15" fmla="*/ 82142 h 1150451"/>
              <a:gd name="connsiteX16" fmla="*/ 497941 w 688063"/>
              <a:gd name="connsiteY16" fmla="*/ 73089 h 1150451"/>
              <a:gd name="connsiteX17" fmla="*/ 525101 w 688063"/>
              <a:gd name="connsiteY17" fmla="*/ 64035 h 1150451"/>
              <a:gd name="connsiteX18" fmla="*/ 552261 w 688063"/>
              <a:gd name="connsiteY18" fmla="*/ 45928 h 1150451"/>
              <a:gd name="connsiteX19" fmla="*/ 606582 w 688063"/>
              <a:gd name="connsiteY19" fmla="*/ 27821 h 1150451"/>
              <a:gd name="connsiteX20" fmla="*/ 660903 w 688063"/>
              <a:gd name="connsiteY20" fmla="*/ 661 h 1150451"/>
              <a:gd name="connsiteX21" fmla="*/ 688063 w 688063"/>
              <a:gd name="connsiteY21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63374 w 688063"/>
              <a:gd name="connsiteY2" fmla="*/ 625350 h 1150451"/>
              <a:gd name="connsiteX3" fmla="*/ 72428 w 688063"/>
              <a:gd name="connsiteY3" fmla="*/ 580083 h 1150451"/>
              <a:gd name="connsiteX4" fmla="*/ 108642 w 688063"/>
              <a:gd name="connsiteY4" fmla="*/ 498601 h 1150451"/>
              <a:gd name="connsiteX5" fmla="*/ 135802 w 688063"/>
              <a:gd name="connsiteY5" fmla="*/ 408067 h 1150451"/>
              <a:gd name="connsiteX6" fmla="*/ 162962 w 688063"/>
              <a:gd name="connsiteY6" fmla="*/ 380906 h 1150451"/>
              <a:gd name="connsiteX7" fmla="*/ 190123 w 688063"/>
              <a:gd name="connsiteY7" fmla="*/ 317532 h 1150451"/>
              <a:gd name="connsiteX8" fmla="*/ 253497 w 688063"/>
              <a:gd name="connsiteY8" fmla="*/ 254158 h 1150451"/>
              <a:gd name="connsiteX9" fmla="*/ 280657 w 688063"/>
              <a:gd name="connsiteY9" fmla="*/ 226997 h 1150451"/>
              <a:gd name="connsiteX10" fmla="*/ 316871 w 688063"/>
              <a:gd name="connsiteY10" fmla="*/ 199837 h 1150451"/>
              <a:gd name="connsiteX11" fmla="*/ 344032 w 688063"/>
              <a:gd name="connsiteY11" fmla="*/ 163623 h 1150451"/>
              <a:gd name="connsiteX12" fmla="*/ 380245 w 688063"/>
              <a:gd name="connsiteY12" fmla="*/ 145516 h 1150451"/>
              <a:gd name="connsiteX13" fmla="*/ 434566 w 688063"/>
              <a:gd name="connsiteY13" fmla="*/ 109302 h 1150451"/>
              <a:gd name="connsiteX14" fmla="*/ 461727 w 688063"/>
              <a:gd name="connsiteY14" fmla="*/ 82142 h 1150451"/>
              <a:gd name="connsiteX15" fmla="*/ 497941 w 688063"/>
              <a:gd name="connsiteY15" fmla="*/ 73089 h 1150451"/>
              <a:gd name="connsiteX16" fmla="*/ 525101 w 688063"/>
              <a:gd name="connsiteY16" fmla="*/ 64035 h 1150451"/>
              <a:gd name="connsiteX17" fmla="*/ 552261 w 688063"/>
              <a:gd name="connsiteY17" fmla="*/ 45928 h 1150451"/>
              <a:gd name="connsiteX18" fmla="*/ 606582 w 688063"/>
              <a:gd name="connsiteY18" fmla="*/ 27821 h 1150451"/>
              <a:gd name="connsiteX19" fmla="*/ 660903 w 688063"/>
              <a:gd name="connsiteY19" fmla="*/ 661 h 1150451"/>
              <a:gd name="connsiteX20" fmla="*/ 688063 w 688063"/>
              <a:gd name="connsiteY20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72428 w 688063"/>
              <a:gd name="connsiteY2" fmla="*/ 580083 h 1150451"/>
              <a:gd name="connsiteX3" fmla="*/ 108642 w 688063"/>
              <a:gd name="connsiteY3" fmla="*/ 498601 h 1150451"/>
              <a:gd name="connsiteX4" fmla="*/ 135802 w 688063"/>
              <a:gd name="connsiteY4" fmla="*/ 408067 h 1150451"/>
              <a:gd name="connsiteX5" fmla="*/ 162962 w 688063"/>
              <a:gd name="connsiteY5" fmla="*/ 380906 h 1150451"/>
              <a:gd name="connsiteX6" fmla="*/ 190123 w 688063"/>
              <a:gd name="connsiteY6" fmla="*/ 317532 h 1150451"/>
              <a:gd name="connsiteX7" fmla="*/ 253497 w 688063"/>
              <a:gd name="connsiteY7" fmla="*/ 254158 h 1150451"/>
              <a:gd name="connsiteX8" fmla="*/ 280657 w 688063"/>
              <a:gd name="connsiteY8" fmla="*/ 226997 h 1150451"/>
              <a:gd name="connsiteX9" fmla="*/ 316871 w 688063"/>
              <a:gd name="connsiteY9" fmla="*/ 199837 h 1150451"/>
              <a:gd name="connsiteX10" fmla="*/ 344032 w 688063"/>
              <a:gd name="connsiteY10" fmla="*/ 163623 h 1150451"/>
              <a:gd name="connsiteX11" fmla="*/ 380245 w 688063"/>
              <a:gd name="connsiteY11" fmla="*/ 145516 h 1150451"/>
              <a:gd name="connsiteX12" fmla="*/ 434566 w 688063"/>
              <a:gd name="connsiteY12" fmla="*/ 109302 h 1150451"/>
              <a:gd name="connsiteX13" fmla="*/ 461727 w 688063"/>
              <a:gd name="connsiteY13" fmla="*/ 82142 h 1150451"/>
              <a:gd name="connsiteX14" fmla="*/ 497941 w 688063"/>
              <a:gd name="connsiteY14" fmla="*/ 73089 h 1150451"/>
              <a:gd name="connsiteX15" fmla="*/ 525101 w 688063"/>
              <a:gd name="connsiteY15" fmla="*/ 64035 h 1150451"/>
              <a:gd name="connsiteX16" fmla="*/ 552261 w 688063"/>
              <a:gd name="connsiteY16" fmla="*/ 45928 h 1150451"/>
              <a:gd name="connsiteX17" fmla="*/ 606582 w 688063"/>
              <a:gd name="connsiteY17" fmla="*/ 27821 h 1150451"/>
              <a:gd name="connsiteX18" fmla="*/ 660903 w 688063"/>
              <a:gd name="connsiteY18" fmla="*/ 661 h 1150451"/>
              <a:gd name="connsiteX19" fmla="*/ 688063 w 688063"/>
              <a:gd name="connsiteY19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72428 w 688063"/>
              <a:gd name="connsiteY2" fmla="*/ 580083 h 1150451"/>
              <a:gd name="connsiteX3" fmla="*/ 135802 w 688063"/>
              <a:gd name="connsiteY3" fmla="*/ 408067 h 1150451"/>
              <a:gd name="connsiteX4" fmla="*/ 162962 w 688063"/>
              <a:gd name="connsiteY4" fmla="*/ 380906 h 1150451"/>
              <a:gd name="connsiteX5" fmla="*/ 190123 w 688063"/>
              <a:gd name="connsiteY5" fmla="*/ 317532 h 1150451"/>
              <a:gd name="connsiteX6" fmla="*/ 253497 w 688063"/>
              <a:gd name="connsiteY6" fmla="*/ 254158 h 1150451"/>
              <a:gd name="connsiteX7" fmla="*/ 280657 w 688063"/>
              <a:gd name="connsiteY7" fmla="*/ 226997 h 1150451"/>
              <a:gd name="connsiteX8" fmla="*/ 316871 w 688063"/>
              <a:gd name="connsiteY8" fmla="*/ 199837 h 1150451"/>
              <a:gd name="connsiteX9" fmla="*/ 344032 w 688063"/>
              <a:gd name="connsiteY9" fmla="*/ 163623 h 1150451"/>
              <a:gd name="connsiteX10" fmla="*/ 380245 w 688063"/>
              <a:gd name="connsiteY10" fmla="*/ 145516 h 1150451"/>
              <a:gd name="connsiteX11" fmla="*/ 434566 w 688063"/>
              <a:gd name="connsiteY11" fmla="*/ 109302 h 1150451"/>
              <a:gd name="connsiteX12" fmla="*/ 461727 w 688063"/>
              <a:gd name="connsiteY12" fmla="*/ 82142 h 1150451"/>
              <a:gd name="connsiteX13" fmla="*/ 497941 w 688063"/>
              <a:gd name="connsiteY13" fmla="*/ 73089 h 1150451"/>
              <a:gd name="connsiteX14" fmla="*/ 525101 w 688063"/>
              <a:gd name="connsiteY14" fmla="*/ 64035 h 1150451"/>
              <a:gd name="connsiteX15" fmla="*/ 552261 w 688063"/>
              <a:gd name="connsiteY15" fmla="*/ 45928 h 1150451"/>
              <a:gd name="connsiteX16" fmla="*/ 606582 w 688063"/>
              <a:gd name="connsiteY16" fmla="*/ 27821 h 1150451"/>
              <a:gd name="connsiteX17" fmla="*/ 660903 w 688063"/>
              <a:gd name="connsiteY17" fmla="*/ 661 h 1150451"/>
              <a:gd name="connsiteX18" fmla="*/ 688063 w 688063"/>
              <a:gd name="connsiteY18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72428 w 688063"/>
              <a:gd name="connsiteY2" fmla="*/ 580083 h 1150451"/>
              <a:gd name="connsiteX3" fmla="*/ 135802 w 688063"/>
              <a:gd name="connsiteY3" fmla="*/ 408067 h 1150451"/>
              <a:gd name="connsiteX4" fmla="*/ 190123 w 688063"/>
              <a:gd name="connsiteY4" fmla="*/ 317532 h 1150451"/>
              <a:gd name="connsiteX5" fmla="*/ 253497 w 688063"/>
              <a:gd name="connsiteY5" fmla="*/ 254158 h 1150451"/>
              <a:gd name="connsiteX6" fmla="*/ 280657 w 688063"/>
              <a:gd name="connsiteY6" fmla="*/ 226997 h 1150451"/>
              <a:gd name="connsiteX7" fmla="*/ 316871 w 688063"/>
              <a:gd name="connsiteY7" fmla="*/ 199837 h 1150451"/>
              <a:gd name="connsiteX8" fmla="*/ 344032 w 688063"/>
              <a:gd name="connsiteY8" fmla="*/ 163623 h 1150451"/>
              <a:gd name="connsiteX9" fmla="*/ 380245 w 688063"/>
              <a:gd name="connsiteY9" fmla="*/ 145516 h 1150451"/>
              <a:gd name="connsiteX10" fmla="*/ 434566 w 688063"/>
              <a:gd name="connsiteY10" fmla="*/ 109302 h 1150451"/>
              <a:gd name="connsiteX11" fmla="*/ 461727 w 688063"/>
              <a:gd name="connsiteY11" fmla="*/ 82142 h 1150451"/>
              <a:gd name="connsiteX12" fmla="*/ 497941 w 688063"/>
              <a:gd name="connsiteY12" fmla="*/ 73089 h 1150451"/>
              <a:gd name="connsiteX13" fmla="*/ 525101 w 688063"/>
              <a:gd name="connsiteY13" fmla="*/ 64035 h 1150451"/>
              <a:gd name="connsiteX14" fmla="*/ 552261 w 688063"/>
              <a:gd name="connsiteY14" fmla="*/ 45928 h 1150451"/>
              <a:gd name="connsiteX15" fmla="*/ 606582 w 688063"/>
              <a:gd name="connsiteY15" fmla="*/ 27821 h 1150451"/>
              <a:gd name="connsiteX16" fmla="*/ 660903 w 688063"/>
              <a:gd name="connsiteY16" fmla="*/ 661 h 1150451"/>
              <a:gd name="connsiteX17" fmla="*/ 688063 w 688063"/>
              <a:gd name="connsiteY17" fmla="*/ 661 h 1150451"/>
              <a:gd name="connsiteX0" fmla="*/ 0 w 688063"/>
              <a:gd name="connsiteY0" fmla="*/ 1150451 h 1150451"/>
              <a:gd name="connsiteX1" fmla="*/ 12268 w 688063"/>
              <a:gd name="connsiteY1" fmla="*/ 790465 h 1150451"/>
              <a:gd name="connsiteX2" fmla="*/ 72428 w 688063"/>
              <a:gd name="connsiteY2" fmla="*/ 580083 h 1150451"/>
              <a:gd name="connsiteX3" fmla="*/ 135802 w 688063"/>
              <a:gd name="connsiteY3" fmla="*/ 408067 h 1150451"/>
              <a:gd name="connsiteX4" fmla="*/ 190123 w 688063"/>
              <a:gd name="connsiteY4" fmla="*/ 317532 h 1150451"/>
              <a:gd name="connsiteX5" fmla="*/ 253497 w 688063"/>
              <a:gd name="connsiteY5" fmla="*/ 254158 h 1150451"/>
              <a:gd name="connsiteX6" fmla="*/ 280657 w 688063"/>
              <a:gd name="connsiteY6" fmla="*/ 226997 h 1150451"/>
              <a:gd name="connsiteX7" fmla="*/ 316871 w 688063"/>
              <a:gd name="connsiteY7" fmla="*/ 199837 h 1150451"/>
              <a:gd name="connsiteX8" fmla="*/ 344032 w 688063"/>
              <a:gd name="connsiteY8" fmla="*/ 163623 h 1150451"/>
              <a:gd name="connsiteX9" fmla="*/ 380245 w 688063"/>
              <a:gd name="connsiteY9" fmla="*/ 145516 h 1150451"/>
              <a:gd name="connsiteX10" fmla="*/ 434566 w 688063"/>
              <a:gd name="connsiteY10" fmla="*/ 109302 h 1150451"/>
              <a:gd name="connsiteX11" fmla="*/ 461727 w 688063"/>
              <a:gd name="connsiteY11" fmla="*/ 82142 h 1150451"/>
              <a:gd name="connsiteX12" fmla="*/ 497941 w 688063"/>
              <a:gd name="connsiteY12" fmla="*/ 73089 h 1150451"/>
              <a:gd name="connsiteX13" fmla="*/ 525101 w 688063"/>
              <a:gd name="connsiteY13" fmla="*/ 64035 h 1150451"/>
              <a:gd name="connsiteX14" fmla="*/ 552261 w 688063"/>
              <a:gd name="connsiteY14" fmla="*/ 45928 h 1150451"/>
              <a:gd name="connsiteX15" fmla="*/ 606582 w 688063"/>
              <a:gd name="connsiteY15" fmla="*/ 27821 h 1150451"/>
              <a:gd name="connsiteX16" fmla="*/ 660903 w 688063"/>
              <a:gd name="connsiteY16" fmla="*/ 661 h 1150451"/>
              <a:gd name="connsiteX17" fmla="*/ 688063 w 688063"/>
              <a:gd name="connsiteY17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190424 w 688364"/>
              <a:gd name="connsiteY3" fmla="*/ 317532 h 1150451"/>
              <a:gd name="connsiteX4" fmla="*/ 253798 w 688364"/>
              <a:gd name="connsiteY4" fmla="*/ 254158 h 1150451"/>
              <a:gd name="connsiteX5" fmla="*/ 280958 w 688364"/>
              <a:gd name="connsiteY5" fmla="*/ 226997 h 1150451"/>
              <a:gd name="connsiteX6" fmla="*/ 317172 w 688364"/>
              <a:gd name="connsiteY6" fmla="*/ 199837 h 1150451"/>
              <a:gd name="connsiteX7" fmla="*/ 344333 w 688364"/>
              <a:gd name="connsiteY7" fmla="*/ 163623 h 1150451"/>
              <a:gd name="connsiteX8" fmla="*/ 380546 w 688364"/>
              <a:gd name="connsiteY8" fmla="*/ 145516 h 1150451"/>
              <a:gd name="connsiteX9" fmla="*/ 434867 w 688364"/>
              <a:gd name="connsiteY9" fmla="*/ 109302 h 1150451"/>
              <a:gd name="connsiteX10" fmla="*/ 462028 w 688364"/>
              <a:gd name="connsiteY10" fmla="*/ 82142 h 1150451"/>
              <a:gd name="connsiteX11" fmla="*/ 498242 w 688364"/>
              <a:gd name="connsiteY11" fmla="*/ 73089 h 1150451"/>
              <a:gd name="connsiteX12" fmla="*/ 525402 w 688364"/>
              <a:gd name="connsiteY12" fmla="*/ 64035 h 1150451"/>
              <a:gd name="connsiteX13" fmla="*/ 552562 w 688364"/>
              <a:gd name="connsiteY13" fmla="*/ 45928 h 1150451"/>
              <a:gd name="connsiteX14" fmla="*/ 606883 w 688364"/>
              <a:gd name="connsiteY14" fmla="*/ 27821 h 1150451"/>
              <a:gd name="connsiteX15" fmla="*/ 661204 w 688364"/>
              <a:gd name="connsiteY15" fmla="*/ 661 h 1150451"/>
              <a:gd name="connsiteX16" fmla="*/ 688364 w 688364"/>
              <a:gd name="connsiteY16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44333 w 688364"/>
              <a:gd name="connsiteY6" fmla="*/ 163623 h 1150451"/>
              <a:gd name="connsiteX7" fmla="*/ 380546 w 688364"/>
              <a:gd name="connsiteY7" fmla="*/ 145516 h 1150451"/>
              <a:gd name="connsiteX8" fmla="*/ 434867 w 688364"/>
              <a:gd name="connsiteY8" fmla="*/ 109302 h 1150451"/>
              <a:gd name="connsiteX9" fmla="*/ 462028 w 688364"/>
              <a:gd name="connsiteY9" fmla="*/ 82142 h 1150451"/>
              <a:gd name="connsiteX10" fmla="*/ 498242 w 688364"/>
              <a:gd name="connsiteY10" fmla="*/ 73089 h 1150451"/>
              <a:gd name="connsiteX11" fmla="*/ 525402 w 688364"/>
              <a:gd name="connsiteY11" fmla="*/ 64035 h 1150451"/>
              <a:gd name="connsiteX12" fmla="*/ 552562 w 688364"/>
              <a:gd name="connsiteY12" fmla="*/ 45928 h 1150451"/>
              <a:gd name="connsiteX13" fmla="*/ 606883 w 688364"/>
              <a:gd name="connsiteY13" fmla="*/ 27821 h 1150451"/>
              <a:gd name="connsiteX14" fmla="*/ 661204 w 688364"/>
              <a:gd name="connsiteY14" fmla="*/ 661 h 1150451"/>
              <a:gd name="connsiteX15" fmla="*/ 688364 w 688364"/>
              <a:gd name="connsiteY15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34867 w 688364"/>
              <a:gd name="connsiteY7" fmla="*/ 109302 h 1150451"/>
              <a:gd name="connsiteX8" fmla="*/ 462028 w 688364"/>
              <a:gd name="connsiteY8" fmla="*/ 82142 h 1150451"/>
              <a:gd name="connsiteX9" fmla="*/ 498242 w 688364"/>
              <a:gd name="connsiteY9" fmla="*/ 73089 h 1150451"/>
              <a:gd name="connsiteX10" fmla="*/ 525402 w 688364"/>
              <a:gd name="connsiteY10" fmla="*/ 64035 h 1150451"/>
              <a:gd name="connsiteX11" fmla="*/ 552562 w 688364"/>
              <a:gd name="connsiteY11" fmla="*/ 45928 h 1150451"/>
              <a:gd name="connsiteX12" fmla="*/ 606883 w 688364"/>
              <a:gd name="connsiteY12" fmla="*/ 27821 h 1150451"/>
              <a:gd name="connsiteX13" fmla="*/ 661204 w 688364"/>
              <a:gd name="connsiteY13" fmla="*/ 661 h 1150451"/>
              <a:gd name="connsiteX14" fmla="*/ 688364 w 688364"/>
              <a:gd name="connsiteY14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62028 w 688364"/>
              <a:gd name="connsiteY7" fmla="*/ 82142 h 1150451"/>
              <a:gd name="connsiteX8" fmla="*/ 498242 w 688364"/>
              <a:gd name="connsiteY8" fmla="*/ 73089 h 1150451"/>
              <a:gd name="connsiteX9" fmla="*/ 525402 w 688364"/>
              <a:gd name="connsiteY9" fmla="*/ 64035 h 1150451"/>
              <a:gd name="connsiteX10" fmla="*/ 552562 w 688364"/>
              <a:gd name="connsiteY10" fmla="*/ 45928 h 1150451"/>
              <a:gd name="connsiteX11" fmla="*/ 606883 w 688364"/>
              <a:gd name="connsiteY11" fmla="*/ 27821 h 1150451"/>
              <a:gd name="connsiteX12" fmla="*/ 661204 w 688364"/>
              <a:gd name="connsiteY12" fmla="*/ 661 h 1150451"/>
              <a:gd name="connsiteX13" fmla="*/ 688364 w 688364"/>
              <a:gd name="connsiteY13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62028 w 688364"/>
              <a:gd name="connsiteY7" fmla="*/ 82142 h 1150451"/>
              <a:gd name="connsiteX8" fmla="*/ 525402 w 688364"/>
              <a:gd name="connsiteY8" fmla="*/ 64035 h 1150451"/>
              <a:gd name="connsiteX9" fmla="*/ 552562 w 688364"/>
              <a:gd name="connsiteY9" fmla="*/ 45928 h 1150451"/>
              <a:gd name="connsiteX10" fmla="*/ 606883 w 688364"/>
              <a:gd name="connsiteY10" fmla="*/ 27821 h 1150451"/>
              <a:gd name="connsiteX11" fmla="*/ 661204 w 688364"/>
              <a:gd name="connsiteY11" fmla="*/ 661 h 1150451"/>
              <a:gd name="connsiteX12" fmla="*/ 688364 w 688364"/>
              <a:gd name="connsiteY12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62028 w 688364"/>
              <a:gd name="connsiteY7" fmla="*/ 82142 h 1150451"/>
              <a:gd name="connsiteX8" fmla="*/ 552562 w 688364"/>
              <a:gd name="connsiteY8" fmla="*/ 45928 h 1150451"/>
              <a:gd name="connsiteX9" fmla="*/ 606883 w 688364"/>
              <a:gd name="connsiteY9" fmla="*/ 27821 h 1150451"/>
              <a:gd name="connsiteX10" fmla="*/ 661204 w 688364"/>
              <a:gd name="connsiteY10" fmla="*/ 661 h 1150451"/>
              <a:gd name="connsiteX11" fmla="*/ 688364 w 688364"/>
              <a:gd name="connsiteY11" fmla="*/ 661 h 1150451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280958 w 661204"/>
              <a:gd name="connsiteY4" fmla="*/ 226336 h 1149790"/>
              <a:gd name="connsiteX5" fmla="*/ 317172 w 661204"/>
              <a:gd name="connsiteY5" fmla="*/ 199176 h 1149790"/>
              <a:gd name="connsiteX6" fmla="*/ 380546 w 661204"/>
              <a:gd name="connsiteY6" fmla="*/ 144855 h 1149790"/>
              <a:gd name="connsiteX7" fmla="*/ 462028 w 661204"/>
              <a:gd name="connsiteY7" fmla="*/ 81481 h 1149790"/>
              <a:gd name="connsiteX8" fmla="*/ 552562 w 661204"/>
              <a:gd name="connsiteY8" fmla="*/ 45267 h 1149790"/>
              <a:gd name="connsiteX9" fmla="*/ 606883 w 661204"/>
              <a:gd name="connsiteY9" fmla="*/ 27160 h 1149790"/>
              <a:gd name="connsiteX10" fmla="*/ 661204 w 661204"/>
              <a:gd name="connsiteY10" fmla="*/ 0 h 1149790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280958 w 661204"/>
              <a:gd name="connsiteY4" fmla="*/ 226336 h 1149790"/>
              <a:gd name="connsiteX5" fmla="*/ 317172 w 661204"/>
              <a:gd name="connsiteY5" fmla="*/ 199176 h 1149790"/>
              <a:gd name="connsiteX6" fmla="*/ 380546 w 661204"/>
              <a:gd name="connsiteY6" fmla="*/ 144855 h 1149790"/>
              <a:gd name="connsiteX7" fmla="*/ 462028 w 661204"/>
              <a:gd name="connsiteY7" fmla="*/ 81481 h 1149790"/>
              <a:gd name="connsiteX8" fmla="*/ 606883 w 661204"/>
              <a:gd name="connsiteY8" fmla="*/ 27160 h 1149790"/>
              <a:gd name="connsiteX9" fmla="*/ 661204 w 661204"/>
              <a:gd name="connsiteY9" fmla="*/ 0 h 1149790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280958 w 661204"/>
              <a:gd name="connsiteY4" fmla="*/ 226336 h 1149790"/>
              <a:gd name="connsiteX5" fmla="*/ 380546 w 661204"/>
              <a:gd name="connsiteY5" fmla="*/ 144855 h 1149790"/>
              <a:gd name="connsiteX6" fmla="*/ 462028 w 661204"/>
              <a:gd name="connsiteY6" fmla="*/ 81481 h 1149790"/>
              <a:gd name="connsiteX7" fmla="*/ 606883 w 661204"/>
              <a:gd name="connsiteY7" fmla="*/ 27160 h 1149790"/>
              <a:gd name="connsiteX8" fmla="*/ 661204 w 661204"/>
              <a:gd name="connsiteY8" fmla="*/ 0 h 1149790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380546 w 661204"/>
              <a:gd name="connsiteY4" fmla="*/ 144855 h 1149790"/>
              <a:gd name="connsiteX5" fmla="*/ 462028 w 661204"/>
              <a:gd name="connsiteY5" fmla="*/ 81481 h 1149790"/>
              <a:gd name="connsiteX6" fmla="*/ 606883 w 661204"/>
              <a:gd name="connsiteY6" fmla="*/ 27160 h 1149790"/>
              <a:gd name="connsiteX7" fmla="*/ 661204 w 661204"/>
              <a:gd name="connsiteY7" fmla="*/ 0 h 114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204" h="1149790">
                <a:moveTo>
                  <a:pt x="301" y="1149790"/>
                </a:moveTo>
                <a:cubicBezTo>
                  <a:pt x="5959" y="1061142"/>
                  <a:pt x="-10065" y="913534"/>
                  <a:pt x="12569" y="789804"/>
                </a:cubicBezTo>
                <a:cubicBezTo>
                  <a:pt x="35203" y="666074"/>
                  <a:pt x="95898" y="496791"/>
                  <a:pt x="136103" y="407406"/>
                </a:cubicBezTo>
                <a:cubicBezTo>
                  <a:pt x="176308" y="318022"/>
                  <a:pt x="213058" y="297255"/>
                  <a:pt x="253798" y="253497"/>
                </a:cubicBezTo>
                <a:cubicBezTo>
                  <a:pt x="294538" y="209739"/>
                  <a:pt x="345841" y="173524"/>
                  <a:pt x="380546" y="144855"/>
                </a:cubicBezTo>
                <a:cubicBezTo>
                  <a:pt x="415251" y="116186"/>
                  <a:pt x="424305" y="101097"/>
                  <a:pt x="462028" y="81481"/>
                </a:cubicBezTo>
                <a:cubicBezTo>
                  <a:pt x="499751" y="61865"/>
                  <a:pt x="573687" y="40740"/>
                  <a:pt x="606883" y="27160"/>
                </a:cubicBezTo>
                <a:cubicBezTo>
                  <a:pt x="640079" y="13580"/>
                  <a:pt x="636215" y="4165"/>
                  <a:pt x="661204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96136" y="6165155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7224665" y="2761307"/>
            <a:ext cx="1015171" cy="1430447"/>
          </a:xfrm>
          <a:custGeom>
            <a:avLst/>
            <a:gdLst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162963 w 1015171"/>
              <a:gd name="connsiteY2" fmla="*/ 45267 h 1430447"/>
              <a:gd name="connsiteX3" fmla="*/ 208230 w 1015171"/>
              <a:gd name="connsiteY3" fmla="*/ 54321 h 1430447"/>
              <a:gd name="connsiteX4" fmla="*/ 244444 w 1015171"/>
              <a:gd name="connsiteY4" fmla="*/ 72428 h 1430447"/>
              <a:gd name="connsiteX5" fmla="*/ 271604 w 1015171"/>
              <a:gd name="connsiteY5" fmla="*/ 81481 h 1430447"/>
              <a:gd name="connsiteX6" fmla="*/ 416460 w 1015171"/>
              <a:gd name="connsiteY6" fmla="*/ 208230 h 1430447"/>
              <a:gd name="connsiteX7" fmla="*/ 497941 w 1015171"/>
              <a:gd name="connsiteY7" fmla="*/ 253497 h 1430447"/>
              <a:gd name="connsiteX8" fmla="*/ 534155 w 1015171"/>
              <a:gd name="connsiteY8" fmla="*/ 280657 h 1430447"/>
              <a:gd name="connsiteX9" fmla="*/ 597529 w 1015171"/>
              <a:gd name="connsiteY9" fmla="*/ 353085 h 1430447"/>
              <a:gd name="connsiteX10" fmla="*/ 624689 w 1015171"/>
              <a:gd name="connsiteY10" fmla="*/ 371192 h 1430447"/>
              <a:gd name="connsiteX11" fmla="*/ 669957 w 1015171"/>
              <a:gd name="connsiteY11" fmla="*/ 425513 h 1430447"/>
              <a:gd name="connsiteX12" fmla="*/ 697117 w 1015171"/>
              <a:gd name="connsiteY12" fmla="*/ 443620 h 1430447"/>
              <a:gd name="connsiteX13" fmla="*/ 751438 w 1015171"/>
              <a:gd name="connsiteY13" fmla="*/ 488887 h 1430447"/>
              <a:gd name="connsiteX14" fmla="*/ 787652 w 1015171"/>
              <a:gd name="connsiteY14" fmla="*/ 543208 h 1430447"/>
              <a:gd name="connsiteX15" fmla="*/ 805759 w 1015171"/>
              <a:gd name="connsiteY15" fmla="*/ 570368 h 1430447"/>
              <a:gd name="connsiteX16" fmla="*/ 841973 w 1015171"/>
              <a:gd name="connsiteY16" fmla="*/ 606582 h 1430447"/>
              <a:gd name="connsiteX17" fmla="*/ 878186 w 1015171"/>
              <a:gd name="connsiteY17" fmla="*/ 679010 h 1430447"/>
              <a:gd name="connsiteX18" fmla="*/ 896293 w 1015171"/>
              <a:gd name="connsiteY18" fmla="*/ 733331 h 1430447"/>
              <a:gd name="connsiteX19" fmla="*/ 905347 w 1015171"/>
              <a:gd name="connsiteY19" fmla="*/ 760491 h 1430447"/>
              <a:gd name="connsiteX20" fmla="*/ 923454 w 1015171"/>
              <a:gd name="connsiteY20" fmla="*/ 787651 h 1430447"/>
              <a:gd name="connsiteX21" fmla="*/ 932507 w 1015171"/>
              <a:gd name="connsiteY21" fmla="*/ 841972 h 1430447"/>
              <a:gd name="connsiteX22" fmla="*/ 950614 w 1015171"/>
              <a:gd name="connsiteY22" fmla="*/ 869133 h 1430447"/>
              <a:gd name="connsiteX23" fmla="*/ 959668 w 1015171"/>
              <a:gd name="connsiteY23" fmla="*/ 932507 h 1430447"/>
              <a:gd name="connsiteX24" fmla="*/ 968721 w 1015171"/>
              <a:gd name="connsiteY24" fmla="*/ 959667 h 1430447"/>
              <a:gd name="connsiteX25" fmla="*/ 995882 w 1015171"/>
              <a:gd name="connsiteY25" fmla="*/ 1095469 h 1430447"/>
              <a:gd name="connsiteX26" fmla="*/ 1013988 w 1015171"/>
              <a:gd name="connsiteY26" fmla="*/ 1158843 h 1430447"/>
              <a:gd name="connsiteX27" fmla="*/ 1013988 w 1015171"/>
              <a:gd name="connsiteY27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44444 w 1015171"/>
              <a:gd name="connsiteY3" fmla="*/ 72428 h 1430447"/>
              <a:gd name="connsiteX4" fmla="*/ 271604 w 1015171"/>
              <a:gd name="connsiteY4" fmla="*/ 81481 h 1430447"/>
              <a:gd name="connsiteX5" fmla="*/ 416460 w 1015171"/>
              <a:gd name="connsiteY5" fmla="*/ 208230 h 1430447"/>
              <a:gd name="connsiteX6" fmla="*/ 497941 w 1015171"/>
              <a:gd name="connsiteY6" fmla="*/ 253497 h 1430447"/>
              <a:gd name="connsiteX7" fmla="*/ 534155 w 1015171"/>
              <a:gd name="connsiteY7" fmla="*/ 280657 h 1430447"/>
              <a:gd name="connsiteX8" fmla="*/ 597529 w 1015171"/>
              <a:gd name="connsiteY8" fmla="*/ 353085 h 1430447"/>
              <a:gd name="connsiteX9" fmla="*/ 624689 w 1015171"/>
              <a:gd name="connsiteY9" fmla="*/ 371192 h 1430447"/>
              <a:gd name="connsiteX10" fmla="*/ 669957 w 1015171"/>
              <a:gd name="connsiteY10" fmla="*/ 425513 h 1430447"/>
              <a:gd name="connsiteX11" fmla="*/ 697117 w 1015171"/>
              <a:gd name="connsiteY11" fmla="*/ 443620 h 1430447"/>
              <a:gd name="connsiteX12" fmla="*/ 751438 w 1015171"/>
              <a:gd name="connsiteY12" fmla="*/ 488887 h 1430447"/>
              <a:gd name="connsiteX13" fmla="*/ 787652 w 1015171"/>
              <a:gd name="connsiteY13" fmla="*/ 543208 h 1430447"/>
              <a:gd name="connsiteX14" fmla="*/ 805759 w 1015171"/>
              <a:gd name="connsiteY14" fmla="*/ 570368 h 1430447"/>
              <a:gd name="connsiteX15" fmla="*/ 841973 w 1015171"/>
              <a:gd name="connsiteY15" fmla="*/ 606582 h 1430447"/>
              <a:gd name="connsiteX16" fmla="*/ 878186 w 1015171"/>
              <a:gd name="connsiteY16" fmla="*/ 679010 h 1430447"/>
              <a:gd name="connsiteX17" fmla="*/ 896293 w 1015171"/>
              <a:gd name="connsiteY17" fmla="*/ 733331 h 1430447"/>
              <a:gd name="connsiteX18" fmla="*/ 905347 w 1015171"/>
              <a:gd name="connsiteY18" fmla="*/ 760491 h 1430447"/>
              <a:gd name="connsiteX19" fmla="*/ 923454 w 1015171"/>
              <a:gd name="connsiteY19" fmla="*/ 787651 h 1430447"/>
              <a:gd name="connsiteX20" fmla="*/ 932507 w 1015171"/>
              <a:gd name="connsiteY20" fmla="*/ 841972 h 1430447"/>
              <a:gd name="connsiteX21" fmla="*/ 950614 w 1015171"/>
              <a:gd name="connsiteY21" fmla="*/ 869133 h 1430447"/>
              <a:gd name="connsiteX22" fmla="*/ 959668 w 1015171"/>
              <a:gd name="connsiteY22" fmla="*/ 932507 h 1430447"/>
              <a:gd name="connsiteX23" fmla="*/ 968721 w 1015171"/>
              <a:gd name="connsiteY23" fmla="*/ 959667 h 1430447"/>
              <a:gd name="connsiteX24" fmla="*/ 995882 w 1015171"/>
              <a:gd name="connsiteY24" fmla="*/ 1095469 h 1430447"/>
              <a:gd name="connsiteX25" fmla="*/ 1013988 w 1015171"/>
              <a:gd name="connsiteY25" fmla="*/ 1158843 h 1430447"/>
              <a:gd name="connsiteX26" fmla="*/ 1013988 w 1015171"/>
              <a:gd name="connsiteY26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16460 w 1015171"/>
              <a:gd name="connsiteY4" fmla="*/ 208230 h 1430447"/>
              <a:gd name="connsiteX5" fmla="*/ 497941 w 1015171"/>
              <a:gd name="connsiteY5" fmla="*/ 253497 h 1430447"/>
              <a:gd name="connsiteX6" fmla="*/ 534155 w 1015171"/>
              <a:gd name="connsiteY6" fmla="*/ 280657 h 1430447"/>
              <a:gd name="connsiteX7" fmla="*/ 597529 w 1015171"/>
              <a:gd name="connsiteY7" fmla="*/ 353085 h 1430447"/>
              <a:gd name="connsiteX8" fmla="*/ 624689 w 1015171"/>
              <a:gd name="connsiteY8" fmla="*/ 371192 h 1430447"/>
              <a:gd name="connsiteX9" fmla="*/ 669957 w 1015171"/>
              <a:gd name="connsiteY9" fmla="*/ 425513 h 1430447"/>
              <a:gd name="connsiteX10" fmla="*/ 697117 w 1015171"/>
              <a:gd name="connsiteY10" fmla="*/ 443620 h 1430447"/>
              <a:gd name="connsiteX11" fmla="*/ 751438 w 1015171"/>
              <a:gd name="connsiteY11" fmla="*/ 488887 h 1430447"/>
              <a:gd name="connsiteX12" fmla="*/ 787652 w 1015171"/>
              <a:gd name="connsiteY12" fmla="*/ 543208 h 1430447"/>
              <a:gd name="connsiteX13" fmla="*/ 805759 w 1015171"/>
              <a:gd name="connsiteY13" fmla="*/ 570368 h 1430447"/>
              <a:gd name="connsiteX14" fmla="*/ 841973 w 1015171"/>
              <a:gd name="connsiteY14" fmla="*/ 606582 h 1430447"/>
              <a:gd name="connsiteX15" fmla="*/ 878186 w 1015171"/>
              <a:gd name="connsiteY15" fmla="*/ 679010 h 1430447"/>
              <a:gd name="connsiteX16" fmla="*/ 896293 w 1015171"/>
              <a:gd name="connsiteY16" fmla="*/ 733331 h 1430447"/>
              <a:gd name="connsiteX17" fmla="*/ 905347 w 1015171"/>
              <a:gd name="connsiteY17" fmla="*/ 760491 h 1430447"/>
              <a:gd name="connsiteX18" fmla="*/ 923454 w 1015171"/>
              <a:gd name="connsiteY18" fmla="*/ 787651 h 1430447"/>
              <a:gd name="connsiteX19" fmla="*/ 932507 w 1015171"/>
              <a:gd name="connsiteY19" fmla="*/ 841972 h 1430447"/>
              <a:gd name="connsiteX20" fmla="*/ 950614 w 1015171"/>
              <a:gd name="connsiteY20" fmla="*/ 869133 h 1430447"/>
              <a:gd name="connsiteX21" fmla="*/ 959668 w 1015171"/>
              <a:gd name="connsiteY21" fmla="*/ 932507 h 1430447"/>
              <a:gd name="connsiteX22" fmla="*/ 968721 w 1015171"/>
              <a:gd name="connsiteY22" fmla="*/ 959667 h 1430447"/>
              <a:gd name="connsiteX23" fmla="*/ 995882 w 1015171"/>
              <a:gd name="connsiteY23" fmla="*/ 1095469 h 1430447"/>
              <a:gd name="connsiteX24" fmla="*/ 1013988 w 1015171"/>
              <a:gd name="connsiteY24" fmla="*/ 1158843 h 1430447"/>
              <a:gd name="connsiteX25" fmla="*/ 1013988 w 1015171"/>
              <a:gd name="connsiteY25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597529 w 1015171"/>
              <a:gd name="connsiteY6" fmla="*/ 353085 h 1430447"/>
              <a:gd name="connsiteX7" fmla="*/ 624689 w 1015171"/>
              <a:gd name="connsiteY7" fmla="*/ 371192 h 1430447"/>
              <a:gd name="connsiteX8" fmla="*/ 669957 w 1015171"/>
              <a:gd name="connsiteY8" fmla="*/ 425513 h 1430447"/>
              <a:gd name="connsiteX9" fmla="*/ 697117 w 1015171"/>
              <a:gd name="connsiteY9" fmla="*/ 443620 h 1430447"/>
              <a:gd name="connsiteX10" fmla="*/ 751438 w 1015171"/>
              <a:gd name="connsiteY10" fmla="*/ 488887 h 1430447"/>
              <a:gd name="connsiteX11" fmla="*/ 787652 w 1015171"/>
              <a:gd name="connsiteY11" fmla="*/ 543208 h 1430447"/>
              <a:gd name="connsiteX12" fmla="*/ 805759 w 1015171"/>
              <a:gd name="connsiteY12" fmla="*/ 570368 h 1430447"/>
              <a:gd name="connsiteX13" fmla="*/ 841973 w 1015171"/>
              <a:gd name="connsiteY13" fmla="*/ 606582 h 1430447"/>
              <a:gd name="connsiteX14" fmla="*/ 878186 w 1015171"/>
              <a:gd name="connsiteY14" fmla="*/ 679010 h 1430447"/>
              <a:gd name="connsiteX15" fmla="*/ 896293 w 1015171"/>
              <a:gd name="connsiteY15" fmla="*/ 733331 h 1430447"/>
              <a:gd name="connsiteX16" fmla="*/ 905347 w 1015171"/>
              <a:gd name="connsiteY16" fmla="*/ 760491 h 1430447"/>
              <a:gd name="connsiteX17" fmla="*/ 923454 w 1015171"/>
              <a:gd name="connsiteY17" fmla="*/ 787651 h 1430447"/>
              <a:gd name="connsiteX18" fmla="*/ 932507 w 1015171"/>
              <a:gd name="connsiteY18" fmla="*/ 841972 h 1430447"/>
              <a:gd name="connsiteX19" fmla="*/ 950614 w 1015171"/>
              <a:gd name="connsiteY19" fmla="*/ 869133 h 1430447"/>
              <a:gd name="connsiteX20" fmla="*/ 959668 w 1015171"/>
              <a:gd name="connsiteY20" fmla="*/ 932507 h 1430447"/>
              <a:gd name="connsiteX21" fmla="*/ 968721 w 1015171"/>
              <a:gd name="connsiteY21" fmla="*/ 959667 h 1430447"/>
              <a:gd name="connsiteX22" fmla="*/ 995882 w 1015171"/>
              <a:gd name="connsiteY22" fmla="*/ 1095469 h 1430447"/>
              <a:gd name="connsiteX23" fmla="*/ 1013988 w 1015171"/>
              <a:gd name="connsiteY23" fmla="*/ 1158843 h 1430447"/>
              <a:gd name="connsiteX24" fmla="*/ 1013988 w 1015171"/>
              <a:gd name="connsiteY24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51438 w 1015171"/>
              <a:gd name="connsiteY9" fmla="*/ 488887 h 1430447"/>
              <a:gd name="connsiteX10" fmla="*/ 787652 w 1015171"/>
              <a:gd name="connsiteY10" fmla="*/ 543208 h 1430447"/>
              <a:gd name="connsiteX11" fmla="*/ 805759 w 1015171"/>
              <a:gd name="connsiteY11" fmla="*/ 570368 h 1430447"/>
              <a:gd name="connsiteX12" fmla="*/ 841973 w 1015171"/>
              <a:gd name="connsiteY12" fmla="*/ 606582 h 1430447"/>
              <a:gd name="connsiteX13" fmla="*/ 878186 w 1015171"/>
              <a:gd name="connsiteY13" fmla="*/ 679010 h 1430447"/>
              <a:gd name="connsiteX14" fmla="*/ 896293 w 1015171"/>
              <a:gd name="connsiteY14" fmla="*/ 733331 h 1430447"/>
              <a:gd name="connsiteX15" fmla="*/ 905347 w 1015171"/>
              <a:gd name="connsiteY15" fmla="*/ 760491 h 1430447"/>
              <a:gd name="connsiteX16" fmla="*/ 923454 w 1015171"/>
              <a:gd name="connsiteY16" fmla="*/ 787651 h 1430447"/>
              <a:gd name="connsiteX17" fmla="*/ 932507 w 1015171"/>
              <a:gd name="connsiteY17" fmla="*/ 841972 h 1430447"/>
              <a:gd name="connsiteX18" fmla="*/ 950614 w 1015171"/>
              <a:gd name="connsiteY18" fmla="*/ 869133 h 1430447"/>
              <a:gd name="connsiteX19" fmla="*/ 959668 w 1015171"/>
              <a:gd name="connsiteY19" fmla="*/ 932507 h 1430447"/>
              <a:gd name="connsiteX20" fmla="*/ 968721 w 1015171"/>
              <a:gd name="connsiteY20" fmla="*/ 959667 h 1430447"/>
              <a:gd name="connsiteX21" fmla="*/ 995882 w 1015171"/>
              <a:gd name="connsiteY21" fmla="*/ 1095469 h 1430447"/>
              <a:gd name="connsiteX22" fmla="*/ 1013988 w 1015171"/>
              <a:gd name="connsiteY22" fmla="*/ 1158843 h 1430447"/>
              <a:gd name="connsiteX23" fmla="*/ 1013988 w 1015171"/>
              <a:gd name="connsiteY23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05759 w 1015171"/>
              <a:gd name="connsiteY10" fmla="*/ 570368 h 1430447"/>
              <a:gd name="connsiteX11" fmla="*/ 841973 w 1015171"/>
              <a:gd name="connsiteY11" fmla="*/ 606582 h 1430447"/>
              <a:gd name="connsiteX12" fmla="*/ 878186 w 1015171"/>
              <a:gd name="connsiteY12" fmla="*/ 679010 h 1430447"/>
              <a:gd name="connsiteX13" fmla="*/ 896293 w 1015171"/>
              <a:gd name="connsiteY13" fmla="*/ 733331 h 1430447"/>
              <a:gd name="connsiteX14" fmla="*/ 905347 w 1015171"/>
              <a:gd name="connsiteY14" fmla="*/ 760491 h 1430447"/>
              <a:gd name="connsiteX15" fmla="*/ 923454 w 1015171"/>
              <a:gd name="connsiteY15" fmla="*/ 787651 h 1430447"/>
              <a:gd name="connsiteX16" fmla="*/ 932507 w 1015171"/>
              <a:gd name="connsiteY16" fmla="*/ 841972 h 1430447"/>
              <a:gd name="connsiteX17" fmla="*/ 950614 w 1015171"/>
              <a:gd name="connsiteY17" fmla="*/ 869133 h 1430447"/>
              <a:gd name="connsiteX18" fmla="*/ 959668 w 1015171"/>
              <a:gd name="connsiteY18" fmla="*/ 932507 h 1430447"/>
              <a:gd name="connsiteX19" fmla="*/ 968721 w 1015171"/>
              <a:gd name="connsiteY19" fmla="*/ 959667 h 1430447"/>
              <a:gd name="connsiteX20" fmla="*/ 995882 w 1015171"/>
              <a:gd name="connsiteY20" fmla="*/ 1095469 h 1430447"/>
              <a:gd name="connsiteX21" fmla="*/ 1013988 w 1015171"/>
              <a:gd name="connsiteY21" fmla="*/ 1158843 h 1430447"/>
              <a:gd name="connsiteX22" fmla="*/ 1013988 w 1015171"/>
              <a:gd name="connsiteY22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05347 w 1015171"/>
              <a:gd name="connsiteY13" fmla="*/ 760491 h 1430447"/>
              <a:gd name="connsiteX14" fmla="*/ 923454 w 1015171"/>
              <a:gd name="connsiteY14" fmla="*/ 787651 h 1430447"/>
              <a:gd name="connsiteX15" fmla="*/ 932507 w 1015171"/>
              <a:gd name="connsiteY15" fmla="*/ 841972 h 1430447"/>
              <a:gd name="connsiteX16" fmla="*/ 950614 w 1015171"/>
              <a:gd name="connsiteY16" fmla="*/ 869133 h 1430447"/>
              <a:gd name="connsiteX17" fmla="*/ 959668 w 1015171"/>
              <a:gd name="connsiteY17" fmla="*/ 932507 h 1430447"/>
              <a:gd name="connsiteX18" fmla="*/ 968721 w 1015171"/>
              <a:gd name="connsiteY18" fmla="*/ 959667 h 1430447"/>
              <a:gd name="connsiteX19" fmla="*/ 995882 w 1015171"/>
              <a:gd name="connsiteY19" fmla="*/ 1095469 h 1430447"/>
              <a:gd name="connsiteX20" fmla="*/ 1013988 w 1015171"/>
              <a:gd name="connsiteY20" fmla="*/ 1158843 h 1430447"/>
              <a:gd name="connsiteX21" fmla="*/ 1013988 w 1015171"/>
              <a:gd name="connsiteY21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23454 w 1015171"/>
              <a:gd name="connsiteY13" fmla="*/ 787651 h 1430447"/>
              <a:gd name="connsiteX14" fmla="*/ 932507 w 1015171"/>
              <a:gd name="connsiteY14" fmla="*/ 841972 h 1430447"/>
              <a:gd name="connsiteX15" fmla="*/ 950614 w 1015171"/>
              <a:gd name="connsiteY15" fmla="*/ 869133 h 1430447"/>
              <a:gd name="connsiteX16" fmla="*/ 959668 w 1015171"/>
              <a:gd name="connsiteY16" fmla="*/ 932507 h 1430447"/>
              <a:gd name="connsiteX17" fmla="*/ 968721 w 1015171"/>
              <a:gd name="connsiteY17" fmla="*/ 959667 h 1430447"/>
              <a:gd name="connsiteX18" fmla="*/ 995882 w 1015171"/>
              <a:gd name="connsiteY18" fmla="*/ 1095469 h 1430447"/>
              <a:gd name="connsiteX19" fmla="*/ 1013988 w 1015171"/>
              <a:gd name="connsiteY19" fmla="*/ 1158843 h 1430447"/>
              <a:gd name="connsiteX20" fmla="*/ 1013988 w 1015171"/>
              <a:gd name="connsiteY20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23454 w 1015171"/>
              <a:gd name="connsiteY13" fmla="*/ 787651 h 1430447"/>
              <a:gd name="connsiteX14" fmla="*/ 950614 w 1015171"/>
              <a:gd name="connsiteY14" fmla="*/ 869133 h 1430447"/>
              <a:gd name="connsiteX15" fmla="*/ 959668 w 1015171"/>
              <a:gd name="connsiteY15" fmla="*/ 932507 h 1430447"/>
              <a:gd name="connsiteX16" fmla="*/ 968721 w 1015171"/>
              <a:gd name="connsiteY16" fmla="*/ 959667 h 1430447"/>
              <a:gd name="connsiteX17" fmla="*/ 995882 w 1015171"/>
              <a:gd name="connsiteY17" fmla="*/ 1095469 h 1430447"/>
              <a:gd name="connsiteX18" fmla="*/ 1013988 w 1015171"/>
              <a:gd name="connsiteY18" fmla="*/ 1158843 h 1430447"/>
              <a:gd name="connsiteX19" fmla="*/ 1013988 w 1015171"/>
              <a:gd name="connsiteY19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23454 w 1015171"/>
              <a:gd name="connsiteY13" fmla="*/ 787651 h 1430447"/>
              <a:gd name="connsiteX14" fmla="*/ 950614 w 1015171"/>
              <a:gd name="connsiteY14" fmla="*/ 869133 h 1430447"/>
              <a:gd name="connsiteX15" fmla="*/ 968721 w 1015171"/>
              <a:gd name="connsiteY15" fmla="*/ 959667 h 1430447"/>
              <a:gd name="connsiteX16" fmla="*/ 995882 w 1015171"/>
              <a:gd name="connsiteY16" fmla="*/ 1095469 h 1430447"/>
              <a:gd name="connsiteX17" fmla="*/ 1013988 w 1015171"/>
              <a:gd name="connsiteY17" fmla="*/ 1158843 h 1430447"/>
              <a:gd name="connsiteX18" fmla="*/ 1013988 w 1015171"/>
              <a:gd name="connsiteY18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97117 w 1015171"/>
              <a:gd name="connsiteY7" fmla="*/ 443620 h 1430447"/>
              <a:gd name="connsiteX8" fmla="*/ 787652 w 1015171"/>
              <a:gd name="connsiteY8" fmla="*/ 543208 h 1430447"/>
              <a:gd name="connsiteX9" fmla="*/ 841973 w 1015171"/>
              <a:gd name="connsiteY9" fmla="*/ 606582 h 1430447"/>
              <a:gd name="connsiteX10" fmla="*/ 878186 w 1015171"/>
              <a:gd name="connsiteY10" fmla="*/ 679010 h 1430447"/>
              <a:gd name="connsiteX11" fmla="*/ 896293 w 1015171"/>
              <a:gd name="connsiteY11" fmla="*/ 733331 h 1430447"/>
              <a:gd name="connsiteX12" fmla="*/ 923454 w 1015171"/>
              <a:gd name="connsiteY12" fmla="*/ 787651 h 1430447"/>
              <a:gd name="connsiteX13" fmla="*/ 950614 w 1015171"/>
              <a:gd name="connsiteY13" fmla="*/ 869133 h 1430447"/>
              <a:gd name="connsiteX14" fmla="*/ 968721 w 1015171"/>
              <a:gd name="connsiteY14" fmla="*/ 959667 h 1430447"/>
              <a:gd name="connsiteX15" fmla="*/ 995882 w 1015171"/>
              <a:gd name="connsiteY15" fmla="*/ 1095469 h 1430447"/>
              <a:gd name="connsiteX16" fmla="*/ 1013988 w 1015171"/>
              <a:gd name="connsiteY16" fmla="*/ 1158843 h 1430447"/>
              <a:gd name="connsiteX17" fmla="*/ 1013988 w 1015171"/>
              <a:gd name="connsiteY17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71604 w 1015171"/>
              <a:gd name="connsiteY2" fmla="*/ 81481 h 1430447"/>
              <a:gd name="connsiteX3" fmla="*/ 497941 w 1015171"/>
              <a:gd name="connsiteY3" fmla="*/ 253497 h 1430447"/>
              <a:gd name="connsiteX4" fmla="*/ 534155 w 1015171"/>
              <a:gd name="connsiteY4" fmla="*/ 280657 h 1430447"/>
              <a:gd name="connsiteX5" fmla="*/ 624689 w 1015171"/>
              <a:gd name="connsiteY5" fmla="*/ 371192 h 1430447"/>
              <a:gd name="connsiteX6" fmla="*/ 697117 w 1015171"/>
              <a:gd name="connsiteY6" fmla="*/ 443620 h 1430447"/>
              <a:gd name="connsiteX7" fmla="*/ 787652 w 1015171"/>
              <a:gd name="connsiteY7" fmla="*/ 543208 h 1430447"/>
              <a:gd name="connsiteX8" fmla="*/ 841973 w 1015171"/>
              <a:gd name="connsiteY8" fmla="*/ 606582 h 1430447"/>
              <a:gd name="connsiteX9" fmla="*/ 878186 w 1015171"/>
              <a:gd name="connsiteY9" fmla="*/ 679010 h 1430447"/>
              <a:gd name="connsiteX10" fmla="*/ 896293 w 1015171"/>
              <a:gd name="connsiteY10" fmla="*/ 733331 h 1430447"/>
              <a:gd name="connsiteX11" fmla="*/ 923454 w 1015171"/>
              <a:gd name="connsiteY11" fmla="*/ 787651 h 1430447"/>
              <a:gd name="connsiteX12" fmla="*/ 950614 w 1015171"/>
              <a:gd name="connsiteY12" fmla="*/ 869133 h 1430447"/>
              <a:gd name="connsiteX13" fmla="*/ 968721 w 1015171"/>
              <a:gd name="connsiteY13" fmla="*/ 959667 h 1430447"/>
              <a:gd name="connsiteX14" fmla="*/ 995882 w 1015171"/>
              <a:gd name="connsiteY14" fmla="*/ 1095469 h 1430447"/>
              <a:gd name="connsiteX15" fmla="*/ 1013988 w 1015171"/>
              <a:gd name="connsiteY15" fmla="*/ 1158843 h 1430447"/>
              <a:gd name="connsiteX16" fmla="*/ 1013988 w 1015171"/>
              <a:gd name="connsiteY16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71604 w 1015171"/>
              <a:gd name="connsiteY2" fmla="*/ 81481 h 1430447"/>
              <a:gd name="connsiteX3" fmla="*/ 497941 w 1015171"/>
              <a:gd name="connsiteY3" fmla="*/ 253497 h 1430447"/>
              <a:gd name="connsiteX4" fmla="*/ 534155 w 1015171"/>
              <a:gd name="connsiteY4" fmla="*/ 280657 h 1430447"/>
              <a:gd name="connsiteX5" fmla="*/ 624689 w 1015171"/>
              <a:gd name="connsiteY5" fmla="*/ 371192 h 1430447"/>
              <a:gd name="connsiteX6" fmla="*/ 697117 w 1015171"/>
              <a:gd name="connsiteY6" fmla="*/ 443620 h 1430447"/>
              <a:gd name="connsiteX7" fmla="*/ 787652 w 1015171"/>
              <a:gd name="connsiteY7" fmla="*/ 543208 h 1430447"/>
              <a:gd name="connsiteX8" fmla="*/ 841973 w 1015171"/>
              <a:gd name="connsiteY8" fmla="*/ 606582 h 1430447"/>
              <a:gd name="connsiteX9" fmla="*/ 878186 w 1015171"/>
              <a:gd name="connsiteY9" fmla="*/ 679010 h 1430447"/>
              <a:gd name="connsiteX10" fmla="*/ 896293 w 1015171"/>
              <a:gd name="connsiteY10" fmla="*/ 733331 h 1430447"/>
              <a:gd name="connsiteX11" fmla="*/ 923454 w 1015171"/>
              <a:gd name="connsiteY11" fmla="*/ 787651 h 1430447"/>
              <a:gd name="connsiteX12" fmla="*/ 950614 w 1015171"/>
              <a:gd name="connsiteY12" fmla="*/ 869133 h 1430447"/>
              <a:gd name="connsiteX13" fmla="*/ 968721 w 1015171"/>
              <a:gd name="connsiteY13" fmla="*/ 959667 h 1430447"/>
              <a:gd name="connsiteX14" fmla="*/ 1013988 w 1015171"/>
              <a:gd name="connsiteY14" fmla="*/ 1158843 h 1430447"/>
              <a:gd name="connsiteX15" fmla="*/ 1013988 w 1015171"/>
              <a:gd name="connsiteY15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71604 w 1015171"/>
              <a:gd name="connsiteY2" fmla="*/ 81481 h 1430447"/>
              <a:gd name="connsiteX3" fmla="*/ 497941 w 1015171"/>
              <a:gd name="connsiteY3" fmla="*/ 253497 h 1430447"/>
              <a:gd name="connsiteX4" fmla="*/ 534155 w 1015171"/>
              <a:gd name="connsiteY4" fmla="*/ 280657 h 1430447"/>
              <a:gd name="connsiteX5" fmla="*/ 624689 w 1015171"/>
              <a:gd name="connsiteY5" fmla="*/ 371192 h 1430447"/>
              <a:gd name="connsiteX6" fmla="*/ 697117 w 1015171"/>
              <a:gd name="connsiteY6" fmla="*/ 443620 h 1430447"/>
              <a:gd name="connsiteX7" fmla="*/ 787652 w 1015171"/>
              <a:gd name="connsiteY7" fmla="*/ 543208 h 1430447"/>
              <a:gd name="connsiteX8" fmla="*/ 841973 w 1015171"/>
              <a:gd name="connsiteY8" fmla="*/ 606582 h 1430447"/>
              <a:gd name="connsiteX9" fmla="*/ 878186 w 1015171"/>
              <a:gd name="connsiteY9" fmla="*/ 679010 h 1430447"/>
              <a:gd name="connsiteX10" fmla="*/ 923454 w 1015171"/>
              <a:gd name="connsiteY10" fmla="*/ 787651 h 1430447"/>
              <a:gd name="connsiteX11" fmla="*/ 950614 w 1015171"/>
              <a:gd name="connsiteY11" fmla="*/ 869133 h 1430447"/>
              <a:gd name="connsiteX12" fmla="*/ 968721 w 1015171"/>
              <a:gd name="connsiteY12" fmla="*/ 959667 h 1430447"/>
              <a:gd name="connsiteX13" fmla="*/ 1013988 w 1015171"/>
              <a:gd name="connsiteY13" fmla="*/ 1158843 h 1430447"/>
              <a:gd name="connsiteX14" fmla="*/ 1013988 w 1015171"/>
              <a:gd name="connsiteY14" fmla="*/ 1430447 h 143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5171" h="1430447">
                <a:moveTo>
                  <a:pt x="0" y="0"/>
                </a:moveTo>
                <a:lnTo>
                  <a:pt x="99588" y="9053"/>
                </a:lnTo>
                <a:cubicBezTo>
                  <a:pt x="144855" y="22633"/>
                  <a:pt x="205212" y="40740"/>
                  <a:pt x="271604" y="81481"/>
                </a:cubicBezTo>
                <a:cubicBezTo>
                  <a:pt x="337996" y="122222"/>
                  <a:pt x="454183" y="220301"/>
                  <a:pt x="497941" y="253497"/>
                </a:cubicBezTo>
                <a:cubicBezTo>
                  <a:pt x="541700" y="286693"/>
                  <a:pt x="513030" y="261041"/>
                  <a:pt x="534155" y="280657"/>
                </a:cubicBezTo>
                <a:cubicBezTo>
                  <a:pt x="555280" y="300273"/>
                  <a:pt x="597529" y="344032"/>
                  <a:pt x="624689" y="371192"/>
                </a:cubicBezTo>
                <a:cubicBezTo>
                  <a:pt x="651849" y="398353"/>
                  <a:pt x="669957" y="414951"/>
                  <a:pt x="697117" y="443620"/>
                </a:cubicBezTo>
                <a:cubicBezTo>
                  <a:pt x="724277" y="472289"/>
                  <a:pt x="763509" y="516048"/>
                  <a:pt x="787652" y="543208"/>
                </a:cubicBezTo>
                <a:cubicBezTo>
                  <a:pt x="811795" y="570368"/>
                  <a:pt x="826884" y="583948"/>
                  <a:pt x="841973" y="606582"/>
                </a:cubicBezTo>
                <a:cubicBezTo>
                  <a:pt x="857062" y="629216"/>
                  <a:pt x="869650" y="653403"/>
                  <a:pt x="878186" y="679010"/>
                </a:cubicBezTo>
                <a:lnTo>
                  <a:pt x="923454" y="787651"/>
                </a:lnTo>
                <a:cubicBezTo>
                  <a:pt x="932507" y="810285"/>
                  <a:pt x="943070" y="840464"/>
                  <a:pt x="950614" y="869133"/>
                </a:cubicBezTo>
                <a:cubicBezTo>
                  <a:pt x="958159" y="897802"/>
                  <a:pt x="961176" y="921944"/>
                  <a:pt x="968721" y="959667"/>
                </a:cubicBezTo>
                <a:cubicBezTo>
                  <a:pt x="979283" y="1007952"/>
                  <a:pt x="1006444" y="1080380"/>
                  <a:pt x="1013988" y="1158843"/>
                </a:cubicBezTo>
                <a:cubicBezTo>
                  <a:pt x="1016650" y="1249339"/>
                  <a:pt x="1013988" y="1339912"/>
                  <a:pt x="1013988" y="1430447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203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803176"/>
          </a:xfrm>
        </p:spPr>
        <p:txBody>
          <a:bodyPr/>
          <a:lstStyle/>
          <a:p>
            <a:r>
              <a:rPr lang="ru-RU" dirty="0"/>
              <a:t>Ещё один ключевой аспект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1484784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Звёзды не могут светить вечно. В них должен быть источник энергии, который однажды начал работать и однажды иссякнет — закон сохранения энергии!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78519"/>
            <a:ext cx="5112568" cy="38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9001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107503" y="115888"/>
            <a:ext cx="8785671" cy="864840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Источник солнечной и звёздной энергии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39750" y="1196752"/>
            <a:ext cx="8229600" cy="1757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ru-RU" sz="1800" dirty="0" err="1"/>
              <a:t>Юлиус</a:t>
            </a:r>
            <a:r>
              <a:rPr lang="ru-RU" sz="1800" dirty="0"/>
              <a:t> Майер</a:t>
            </a:r>
            <a:r>
              <a:rPr lang="en-US" sz="1800" dirty="0"/>
              <a:t>, </a:t>
            </a:r>
            <a:r>
              <a:rPr lang="ru-RU" sz="1800" dirty="0"/>
              <a:t>Джеймс </a:t>
            </a:r>
            <a:r>
              <a:rPr lang="ru-RU" sz="1800" dirty="0" err="1"/>
              <a:t>Уотерстон</a:t>
            </a:r>
            <a:r>
              <a:rPr lang="en-US" sz="1800" dirty="0"/>
              <a:t> — 1840-</a:t>
            </a:r>
            <a:r>
              <a:rPr lang="ru-RU" sz="1800" dirty="0"/>
              <a:t>е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/>
              <a:t>Кельвин, Гельмгольц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/>
              <a:t>Август Риттер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/>
              <a:t>Джеймс Джинс</a:t>
            </a:r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18081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76700"/>
            <a:ext cx="18097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1804988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076700"/>
            <a:ext cx="19335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Box 10"/>
          <p:cNvSpPr txBox="1">
            <a:spLocks noChangeArrowheads="1"/>
          </p:cNvSpPr>
          <p:nvPr/>
        </p:nvSpPr>
        <p:spPr bwMode="auto">
          <a:xfrm>
            <a:off x="642938" y="3714750"/>
            <a:ext cx="17001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dirty="0" err="1"/>
              <a:t>Юлиус</a:t>
            </a:r>
            <a:r>
              <a:rPr lang="ru-RU" altLang="ru-RU" sz="2000" dirty="0"/>
              <a:t> Майер</a:t>
            </a:r>
          </a:p>
        </p:txBody>
      </p:sp>
      <p:sp>
        <p:nvSpPr>
          <p:cNvPr id="1035" name="TextBox 11"/>
          <p:cNvSpPr txBox="1">
            <a:spLocks noChangeArrowheads="1"/>
          </p:cNvSpPr>
          <p:nvPr/>
        </p:nvSpPr>
        <p:spPr bwMode="auto">
          <a:xfrm>
            <a:off x="2643188" y="3714750"/>
            <a:ext cx="1656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Август Риттер</a:t>
            </a:r>
          </a:p>
        </p:txBody>
      </p:sp>
      <p:sp>
        <p:nvSpPr>
          <p:cNvPr id="1036" name="TextBox 12"/>
          <p:cNvSpPr txBox="1">
            <a:spLocks noChangeArrowheads="1"/>
          </p:cNvSpPr>
          <p:nvPr/>
        </p:nvSpPr>
        <p:spPr bwMode="auto">
          <a:xfrm>
            <a:off x="4499992" y="3714750"/>
            <a:ext cx="2402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dirty="0" err="1"/>
              <a:t>Германн</a:t>
            </a:r>
            <a:r>
              <a:rPr lang="ru-RU" altLang="ru-RU" sz="2000" dirty="0"/>
              <a:t> Гельмгольц</a:t>
            </a:r>
          </a:p>
        </p:txBody>
      </p:sp>
      <p:sp>
        <p:nvSpPr>
          <p:cNvPr id="1037" name="TextBox 13"/>
          <p:cNvSpPr txBox="1">
            <a:spLocks noChangeArrowheads="1"/>
          </p:cNvSpPr>
          <p:nvPr/>
        </p:nvSpPr>
        <p:spPr bwMode="auto">
          <a:xfrm>
            <a:off x="7000875" y="3714750"/>
            <a:ext cx="1855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Джеймс Джинс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02765"/>
            <a:ext cx="2538603" cy="253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951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700"/>
            <a:ext cx="8856984" cy="12560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Гравитационная неустойчивость (Джинса)</a:t>
            </a:r>
          </a:p>
        </p:txBody>
      </p:sp>
      <p:graphicFrame>
        <p:nvGraphicFramePr>
          <p:cNvPr id="9218" name="Объект 3"/>
          <p:cNvGraphicFramePr>
            <a:graphicFrameLocks noChangeAspect="1"/>
          </p:cNvGraphicFramePr>
          <p:nvPr/>
        </p:nvGraphicFramePr>
        <p:xfrm>
          <a:off x="468313" y="1844675"/>
          <a:ext cx="2303462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2" name="Формула" r:id="rId3" imgW="1346200" imgH="1371600" progId="Equation.3">
                  <p:embed/>
                </p:oleObj>
              </mc:Choice>
              <mc:Fallback>
                <p:oleObj name="Формула" r:id="rId3" imgW="1346200" imgH="1371600" progId="Equation.3">
                  <p:embed/>
                  <p:pic>
                    <p:nvPicPr>
                      <p:cNvPr id="9218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2303462" cy="2347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Объект 4"/>
          <p:cNvGraphicFramePr>
            <a:graphicFrameLocks noChangeAspect="1"/>
          </p:cNvGraphicFramePr>
          <p:nvPr/>
        </p:nvGraphicFramePr>
        <p:xfrm>
          <a:off x="3924300" y="2062163"/>
          <a:ext cx="2879725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3" name="Формула" r:id="rId5" imgW="1727200" imgH="990600" progId="Equation.3">
                  <p:embed/>
                </p:oleObj>
              </mc:Choice>
              <mc:Fallback>
                <p:oleObj name="Формула" r:id="rId5" imgW="1727200" imgH="990600" progId="Equation.3">
                  <p:embed/>
                  <p:pic>
                    <p:nvPicPr>
                      <p:cNvPr id="9219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062163"/>
                        <a:ext cx="2879725" cy="165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Объект 5"/>
          <p:cNvGraphicFramePr>
            <a:graphicFrameLocks noChangeAspect="1"/>
          </p:cNvGraphicFramePr>
          <p:nvPr/>
        </p:nvGraphicFramePr>
        <p:xfrm>
          <a:off x="5133181" y="1358479"/>
          <a:ext cx="29527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4" name="Формула" r:id="rId7" imgW="1625600" imgH="228600" progId="Equation.3">
                  <p:embed/>
                </p:oleObj>
              </mc:Choice>
              <mc:Fallback>
                <p:oleObj name="Формула" r:id="rId7" imgW="1625600" imgH="228600" progId="Equation.3">
                  <p:embed/>
                  <p:pic>
                    <p:nvPicPr>
                      <p:cNvPr id="922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181" y="1358479"/>
                        <a:ext cx="2952750" cy="4143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Объект 6"/>
          <p:cNvGraphicFramePr>
            <a:graphicFrameLocks noChangeAspect="1"/>
          </p:cNvGraphicFramePr>
          <p:nvPr/>
        </p:nvGraphicFramePr>
        <p:xfrm>
          <a:off x="1527175" y="4476750"/>
          <a:ext cx="3771900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5" name="Формула" r:id="rId9" imgW="2362200" imgH="1333500" progId="Equation.3">
                  <p:embed/>
                </p:oleObj>
              </mc:Choice>
              <mc:Fallback>
                <p:oleObj name="Формула" r:id="rId9" imgW="2362200" imgH="1333500" progId="Equation.3">
                  <p:embed/>
                  <p:pic>
                    <p:nvPicPr>
                      <p:cNvPr id="922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4476750"/>
                        <a:ext cx="3771900" cy="212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2771775" y="2636838"/>
            <a:ext cx="8636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468313" y="1358479"/>
            <a:ext cx="311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/>
              <a:t>Однородная статичная среда:</a:t>
            </a:r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5795963" y="5084763"/>
            <a:ext cx="162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Длина Джинса</a:t>
            </a:r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5822950" y="5957888"/>
            <a:ext cx="1614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Масса Джинса</a:t>
            </a:r>
          </a:p>
        </p:txBody>
      </p:sp>
    </p:spTree>
    <p:extLst>
      <p:ext uri="{BB962C8B-B14F-4D97-AF65-F5344CB8AC3E}">
        <p14:creationId xmlns:p14="http://schemas.microsoft.com/office/powerpoint/2010/main" val="24173804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107503" y="115888"/>
            <a:ext cx="8785671" cy="864840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Гравитационная неустойчивость</a:t>
            </a: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488832" cy="539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405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2952328" cy="1143000"/>
          </a:xfrm>
        </p:spPr>
        <p:txBody>
          <a:bodyPr>
            <a:noAutofit/>
          </a:bodyPr>
          <a:lstStyle/>
          <a:p>
            <a:r>
              <a:rPr lang="ru-RU" altLang="ru-RU" sz="3600" dirty="0"/>
              <a:t>Диаграмма </a:t>
            </a:r>
            <a:r>
              <a:rPr lang="ru-RU" altLang="ru-RU" sz="3600" dirty="0" err="1"/>
              <a:t>Герцшпрунга-Рессела</a:t>
            </a:r>
            <a:endParaRPr lang="ru-RU" altLang="ru-RU" sz="3600" dirty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0"/>
            <a:ext cx="6021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4423940" y="1506071"/>
            <a:ext cx="3605612" cy="4343400"/>
          </a:xfrm>
          <a:custGeom>
            <a:avLst/>
            <a:gdLst>
              <a:gd name="connsiteX0" fmla="*/ 3254331 w 3605611"/>
              <a:gd name="connsiteY0" fmla="*/ 94129 h 4343400"/>
              <a:gd name="connsiteX1" fmla="*/ 2971942 w 3605611"/>
              <a:gd name="connsiteY1" fmla="*/ 80682 h 4343400"/>
              <a:gd name="connsiteX2" fmla="*/ 2931601 w 3605611"/>
              <a:gd name="connsiteY2" fmla="*/ 67235 h 4343400"/>
              <a:gd name="connsiteX3" fmla="*/ 2850919 w 3605611"/>
              <a:gd name="connsiteY3" fmla="*/ 53788 h 4343400"/>
              <a:gd name="connsiteX4" fmla="*/ 2743342 w 3605611"/>
              <a:gd name="connsiteY4" fmla="*/ 26894 h 4343400"/>
              <a:gd name="connsiteX5" fmla="*/ 2649213 w 3605611"/>
              <a:gd name="connsiteY5" fmla="*/ 0 h 4343400"/>
              <a:gd name="connsiteX6" fmla="*/ 1896178 w 3605611"/>
              <a:gd name="connsiteY6" fmla="*/ 13447 h 4343400"/>
              <a:gd name="connsiteX7" fmla="*/ 1748260 w 3605611"/>
              <a:gd name="connsiteY7" fmla="*/ 26894 h 4343400"/>
              <a:gd name="connsiteX8" fmla="*/ 1317954 w 3605611"/>
              <a:gd name="connsiteY8" fmla="*/ 53788 h 4343400"/>
              <a:gd name="connsiteX9" fmla="*/ 1210378 w 3605611"/>
              <a:gd name="connsiteY9" fmla="*/ 67235 h 4343400"/>
              <a:gd name="connsiteX10" fmla="*/ 1035566 w 3605611"/>
              <a:gd name="connsiteY10" fmla="*/ 80682 h 4343400"/>
              <a:gd name="connsiteX11" fmla="*/ 981778 w 3605611"/>
              <a:gd name="connsiteY11" fmla="*/ 94129 h 4343400"/>
              <a:gd name="connsiteX12" fmla="*/ 874201 w 3605611"/>
              <a:gd name="connsiteY12" fmla="*/ 107576 h 4343400"/>
              <a:gd name="connsiteX13" fmla="*/ 793519 w 3605611"/>
              <a:gd name="connsiteY13" fmla="*/ 121023 h 4343400"/>
              <a:gd name="connsiteX14" fmla="*/ 685942 w 3605611"/>
              <a:gd name="connsiteY14" fmla="*/ 147917 h 4343400"/>
              <a:gd name="connsiteX15" fmla="*/ 349766 w 3605611"/>
              <a:gd name="connsiteY15" fmla="*/ 161364 h 4343400"/>
              <a:gd name="connsiteX16" fmla="*/ 309425 w 3605611"/>
              <a:gd name="connsiteY16" fmla="*/ 174811 h 4343400"/>
              <a:gd name="connsiteX17" fmla="*/ 228742 w 3605611"/>
              <a:gd name="connsiteY17" fmla="*/ 188258 h 4343400"/>
              <a:gd name="connsiteX18" fmla="*/ 107719 w 3605611"/>
              <a:gd name="connsiteY18" fmla="*/ 282388 h 4343400"/>
              <a:gd name="connsiteX19" fmla="*/ 27036 w 3605611"/>
              <a:gd name="connsiteY19" fmla="*/ 349623 h 4343400"/>
              <a:gd name="connsiteX20" fmla="*/ 142 w 3605611"/>
              <a:gd name="connsiteY20" fmla="*/ 430305 h 4343400"/>
              <a:gd name="connsiteX21" fmla="*/ 40484 w 3605611"/>
              <a:gd name="connsiteY21" fmla="*/ 658905 h 4343400"/>
              <a:gd name="connsiteX22" fmla="*/ 67378 w 3605611"/>
              <a:gd name="connsiteY22" fmla="*/ 685800 h 4343400"/>
              <a:gd name="connsiteX23" fmla="*/ 148060 w 3605611"/>
              <a:gd name="connsiteY23" fmla="*/ 739588 h 4343400"/>
              <a:gd name="connsiteX24" fmla="*/ 228742 w 3605611"/>
              <a:gd name="connsiteY24" fmla="*/ 766482 h 4343400"/>
              <a:gd name="connsiteX25" fmla="*/ 309425 w 3605611"/>
              <a:gd name="connsiteY25" fmla="*/ 820270 h 4343400"/>
              <a:gd name="connsiteX26" fmla="*/ 349766 w 3605611"/>
              <a:gd name="connsiteY26" fmla="*/ 847164 h 4343400"/>
              <a:gd name="connsiteX27" fmla="*/ 403554 w 3605611"/>
              <a:gd name="connsiteY27" fmla="*/ 900953 h 4343400"/>
              <a:gd name="connsiteX28" fmla="*/ 457342 w 3605611"/>
              <a:gd name="connsiteY28" fmla="*/ 981635 h 4343400"/>
              <a:gd name="connsiteX29" fmla="*/ 484236 w 3605611"/>
              <a:gd name="connsiteY29" fmla="*/ 1021976 h 4343400"/>
              <a:gd name="connsiteX30" fmla="*/ 524578 w 3605611"/>
              <a:gd name="connsiteY30" fmla="*/ 1048870 h 4343400"/>
              <a:gd name="connsiteX31" fmla="*/ 578366 w 3605611"/>
              <a:gd name="connsiteY31" fmla="*/ 1129553 h 4343400"/>
              <a:gd name="connsiteX32" fmla="*/ 659048 w 3605611"/>
              <a:gd name="connsiteY32" fmla="*/ 1183341 h 4343400"/>
              <a:gd name="connsiteX33" fmla="*/ 685942 w 3605611"/>
              <a:gd name="connsiteY33" fmla="*/ 1223682 h 4343400"/>
              <a:gd name="connsiteX34" fmla="*/ 766625 w 3605611"/>
              <a:gd name="connsiteY34" fmla="*/ 1277470 h 4343400"/>
              <a:gd name="connsiteX35" fmla="*/ 806966 w 3605611"/>
              <a:gd name="connsiteY35" fmla="*/ 1304364 h 4343400"/>
              <a:gd name="connsiteX36" fmla="*/ 887648 w 3605611"/>
              <a:gd name="connsiteY36" fmla="*/ 1331258 h 4343400"/>
              <a:gd name="connsiteX37" fmla="*/ 968331 w 3605611"/>
              <a:gd name="connsiteY37" fmla="*/ 1358153 h 4343400"/>
              <a:gd name="connsiteX38" fmla="*/ 1008672 w 3605611"/>
              <a:gd name="connsiteY38" fmla="*/ 1371600 h 4343400"/>
              <a:gd name="connsiteX39" fmla="*/ 1022119 w 3605611"/>
              <a:gd name="connsiteY39" fmla="*/ 1411941 h 4343400"/>
              <a:gd name="connsiteX40" fmla="*/ 1116248 w 3605611"/>
              <a:gd name="connsiteY40" fmla="*/ 1492623 h 4343400"/>
              <a:gd name="connsiteX41" fmla="*/ 1156589 w 3605611"/>
              <a:gd name="connsiteY41" fmla="*/ 1532964 h 4343400"/>
              <a:gd name="connsiteX42" fmla="*/ 1170036 w 3605611"/>
              <a:gd name="connsiteY42" fmla="*/ 1573305 h 4343400"/>
              <a:gd name="connsiteX43" fmla="*/ 1237272 w 3605611"/>
              <a:gd name="connsiteY43" fmla="*/ 1627094 h 4343400"/>
              <a:gd name="connsiteX44" fmla="*/ 1358295 w 3605611"/>
              <a:gd name="connsiteY44" fmla="*/ 1721223 h 4343400"/>
              <a:gd name="connsiteX45" fmla="*/ 1425531 w 3605611"/>
              <a:gd name="connsiteY45" fmla="*/ 1788458 h 4343400"/>
              <a:gd name="connsiteX46" fmla="*/ 1452425 w 3605611"/>
              <a:gd name="connsiteY46" fmla="*/ 1815353 h 4343400"/>
              <a:gd name="connsiteX47" fmla="*/ 1546554 w 3605611"/>
              <a:gd name="connsiteY47" fmla="*/ 1936376 h 4343400"/>
              <a:gd name="connsiteX48" fmla="*/ 1573448 w 3605611"/>
              <a:gd name="connsiteY48" fmla="*/ 1976717 h 4343400"/>
              <a:gd name="connsiteX49" fmla="*/ 1613789 w 3605611"/>
              <a:gd name="connsiteY49" fmla="*/ 2003611 h 4343400"/>
              <a:gd name="connsiteX50" fmla="*/ 1707919 w 3605611"/>
              <a:gd name="connsiteY50" fmla="*/ 2070847 h 4343400"/>
              <a:gd name="connsiteX51" fmla="*/ 1761707 w 3605611"/>
              <a:gd name="connsiteY51" fmla="*/ 2124635 h 4343400"/>
              <a:gd name="connsiteX52" fmla="*/ 1788601 w 3605611"/>
              <a:gd name="connsiteY52" fmla="*/ 2164976 h 4343400"/>
              <a:gd name="connsiteX53" fmla="*/ 1869284 w 3605611"/>
              <a:gd name="connsiteY53" fmla="*/ 2218764 h 4343400"/>
              <a:gd name="connsiteX54" fmla="*/ 1949966 w 3605611"/>
              <a:gd name="connsiteY54" fmla="*/ 2272553 h 4343400"/>
              <a:gd name="connsiteX55" fmla="*/ 1990307 w 3605611"/>
              <a:gd name="connsiteY55" fmla="*/ 2299447 h 4343400"/>
              <a:gd name="connsiteX56" fmla="*/ 2044095 w 3605611"/>
              <a:gd name="connsiteY56" fmla="*/ 2312894 h 4343400"/>
              <a:gd name="connsiteX57" fmla="*/ 2084436 w 3605611"/>
              <a:gd name="connsiteY57" fmla="*/ 2339788 h 4343400"/>
              <a:gd name="connsiteX58" fmla="*/ 2097884 w 3605611"/>
              <a:gd name="connsiteY58" fmla="*/ 2380129 h 4343400"/>
              <a:gd name="connsiteX59" fmla="*/ 2124778 w 3605611"/>
              <a:gd name="connsiteY59" fmla="*/ 2433917 h 4343400"/>
              <a:gd name="connsiteX60" fmla="*/ 2151672 w 3605611"/>
              <a:gd name="connsiteY60" fmla="*/ 2474258 h 4343400"/>
              <a:gd name="connsiteX61" fmla="*/ 2178566 w 3605611"/>
              <a:gd name="connsiteY61" fmla="*/ 2501153 h 4343400"/>
              <a:gd name="connsiteX62" fmla="*/ 2205460 w 3605611"/>
              <a:gd name="connsiteY62" fmla="*/ 2554941 h 4343400"/>
              <a:gd name="connsiteX63" fmla="*/ 2218907 w 3605611"/>
              <a:gd name="connsiteY63" fmla="*/ 2595282 h 4343400"/>
              <a:gd name="connsiteX64" fmla="*/ 2259248 w 3605611"/>
              <a:gd name="connsiteY64" fmla="*/ 2635623 h 4343400"/>
              <a:gd name="connsiteX65" fmla="*/ 2299589 w 3605611"/>
              <a:gd name="connsiteY65" fmla="*/ 2716305 h 4343400"/>
              <a:gd name="connsiteX66" fmla="*/ 2339931 w 3605611"/>
              <a:gd name="connsiteY66" fmla="*/ 2756647 h 4343400"/>
              <a:gd name="connsiteX67" fmla="*/ 2380272 w 3605611"/>
              <a:gd name="connsiteY67" fmla="*/ 2810435 h 4343400"/>
              <a:gd name="connsiteX68" fmla="*/ 2420613 w 3605611"/>
              <a:gd name="connsiteY68" fmla="*/ 2850776 h 4343400"/>
              <a:gd name="connsiteX69" fmla="*/ 2487848 w 3605611"/>
              <a:gd name="connsiteY69" fmla="*/ 2944905 h 4343400"/>
              <a:gd name="connsiteX70" fmla="*/ 2514742 w 3605611"/>
              <a:gd name="connsiteY70" fmla="*/ 3025588 h 4343400"/>
              <a:gd name="connsiteX71" fmla="*/ 2581978 w 3605611"/>
              <a:gd name="connsiteY71" fmla="*/ 3106270 h 4343400"/>
              <a:gd name="connsiteX72" fmla="*/ 2662660 w 3605611"/>
              <a:gd name="connsiteY72" fmla="*/ 3173505 h 4343400"/>
              <a:gd name="connsiteX73" fmla="*/ 2689554 w 3605611"/>
              <a:gd name="connsiteY73" fmla="*/ 3200400 h 4343400"/>
              <a:gd name="connsiteX74" fmla="*/ 2716448 w 3605611"/>
              <a:gd name="connsiteY74" fmla="*/ 3240741 h 4343400"/>
              <a:gd name="connsiteX75" fmla="*/ 2756789 w 3605611"/>
              <a:gd name="connsiteY75" fmla="*/ 3254188 h 4343400"/>
              <a:gd name="connsiteX76" fmla="*/ 2783684 w 3605611"/>
              <a:gd name="connsiteY76" fmla="*/ 3281082 h 4343400"/>
              <a:gd name="connsiteX77" fmla="*/ 2824025 w 3605611"/>
              <a:gd name="connsiteY77" fmla="*/ 3294529 h 4343400"/>
              <a:gd name="connsiteX78" fmla="*/ 2864366 w 3605611"/>
              <a:gd name="connsiteY78" fmla="*/ 3321423 h 4343400"/>
              <a:gd name="connsiteX79" fmla="*/ 2877813 w 3605611"/>
              <a:gd name="connsiteY79" fmla="*/ 3361764 h 4343400"/>
              <a:gd name="connsiteX80" fmla="*/ 2918154 w 3605611"/>
              <a:gd name="connsiteY80" fmla="*/ 3388658 h 4343400"/>
              <a:gd name="connsiteX81" fmla="*/ 2985389 w 3605611"/>
              <a:gd name="connsiteY81" fmla="*/ 3429000 h 4343400"/>
              <a:gd name="connsiteX82" fmla="*/ 3012284 w 3605611"/>
              <a:gd name="connsiteY82" fmla="*/ 3455894 h 4343400"/>
              <a:gd name="connsiteX83" fmla="*/ 3119860 w 3605611"/>
              <a:gd name="connsiteY83" fmla="*/ 3482788 h 4343400"/>
              <a:gd name="connsiteX84" fmla="*/ 3146754 w 3605611"/>
              <a:gd name="connsiteY84" fmla="*/ 3617258 h 4343400"/>
              <a:gd name="connsiteX85" fmla="*/ 3173648 w 3605611"/>
              <a:gd name="connsiteY85" fmla="*/ 3724835 h 4343400"/>
              <a:gd name="connsiteX86" fmla="*/ 3200542 w 3605611"/>
              <a:gd name="connsiteY86" fmla="*/ 3778623 h 4343400"/>
              <a:gd name="connsiteX87" fmla="*/ 3213989 w 3605611"/>
              <a:gd name="connsiteY87" fmla="*/ 3832411 h 4343400"/>
              <a:gd name="connsiteX88" fmla="*/ 3267778 w 3605611"/>
              <a:gd name="connsiteY88" fmla="*/ 3939988 h 4343400"/>
              <a:gd name="connsiteX89" fmla="*/ 3281225 w 3605611"/>
              <a:gd name="connsiteY89" fmla="*/ 3980329 h 4343400"/>
              <a:gd name="connsiteX90" fmla="*/ 3321566 w 3605611"/>
              <a:gd name="connsiteY90" fmla="*/ 4007223 h 4343400"/>
              <a:gd name="connsiteX91" fmla="*/ 3402248 w 3605611"/>
              <a:gd name="connsiteY91" fmla="*/ 4074458 h 4343400"/>
              <a:gd name="connsiteX92" fmla="*/ 3429142 w 3605611"/>
              <a:gd name="connsiteY92" fmla="*/ 4114800 h 4343400"/>
              <a:gd name="connsiteX93" fmla="*/ 3496378 w 3605611"/>
              <a:gd name="connsiteY93" fmla="*/ 4195482 h 4343400"/>
              <a:gd name="connsiteX94" fmla="*/ 3523272 w 3605611"/>
              <a:gd name="connsiteY94" fmla="*/ 4276164 h 4343400"/>
              <a:gd name="connsiteX95" fmla="*/ 3603954 w 3605611"/>
              <a:gd name="connsiteY95" fmla="*/ 4329953 h 4343400"/>
              <a:gd name="connsiteX96" fmla="*/ 3603954 w 3605611"/>
              <a:gd name="connsiteY96" fmla="*/ 4343400 h 4343400"/>
              <a:gd name="connsiteX0" fmla="*/ 3254331 w 3605611"/>
              <a:gd name="connsiteY0" fmla="*/ 94129 h 4343400"/>
              <a:gd name="connsiteX1" fmla="*/ 2971942 w 3605611"/>
              <a:gd name="connsiteY1" fmla="*/ 80682 h 4343400"/>
              <a:gd name="connsiteX2" fmla="*/ 2931601 w 3605611"/>
              <a:gd name="connsiteY2" fmla="*/ 67235 h 4343400"/>
              <a:gd name="connsiteX3" fmla="*/ 2850919 w 3605611"/>
              <a:gd name="connsiteY3" fmla="*/ 53788 h 4343400"/>
              <a:gd name="connsiteX4" fmla="*/ 2743342 w 3605611"/>
              <a:gd name="connsiteY4" fmla="*/ 26894 h 4343400"/>
              <a:gd name="connsiteX5" fmla="*/ 2649213 w 3605611"/>
              <a:gd name="connsiteY5" fmla="*/ 0 h 4343400"/>
              <a:gd name="connsiteX6" fmla="*/ 1896178 w 3605611"/>
              <a:gd name="connsiteY6" fmla="*/ 13447 h 4343400"/>
              <a:gd name="connsiteX7" fmla="*/ 1748260 w 3605611"/>
              <a:gd name="connsiteY7" fmla="*/ 26894 h 4343400"/>
              <a:gd name="connsiteX8" fmla="*/ 1317954 w 3605611"/>
              <a:gd name="connsiteY8" fmla="*/ 53788 h 4343400"/>
              <a:gd name="connsiteX9" fmla="*/ 1210378 w 3605611"/>
              <a:gd name="connsiteY9" fmla="*/ 67235 h 4343400"/>
              <a:gd name="connsiteX10" fmla="*/ 1035566 w 3605611"/>
              <a:gd name="connsiteY10" fmla="*/ 80682 h 4343400"/>
              <a:gd name="connsiteX11" fmla="*/ 981778 w 3605611"/>
              <a:gd name="connsiteY11" fmla="*/ 94129 h 4343400"/>
              <a:gd name="connsiteX12" fmla="*/ 874201 w 3605611"/>
              <a:gd name="connsiteY12" fmla="*/ 107576 h 4343400"/>
              <a:gd name="connsiteX13" fmla="*/ 793519 w 3605611"/>
              <a:gd name="connsiteY13" fmla="*/ 121023 h 4343400"/>
              <a:gd name="connsiteX14" fmla="*/ 685942 w 3605611"/>
              <a:gd name="connsiteY14" fmla="*/ 147917 h 4343400"/>
              <a:gd name="connsiteX15" fmla="*/ 349766 w 3605611"/>
              <a:gd name="connsiteY15" fmla="*/ 161364 h 4343400"/>
              <a:gd name="connsiteX16" fmla="*/ 309425 w 3605611"/>
              <a:gd name="connsiteY16" fmla="*/ 174811 h 4343400"/>
              <a:gd name="connsiteX17" fmla="*/ 228742 w 3605611"/>
              <a:gd name="connsiteY17" fmla="*/ 188258 h 4343400"/>
              <a:gd name="connsiteX18" fmla="*/ 107719 w 3605611"/>
              <a:gd name="connsiteY18" fmla="*/ 282388 h 4343400"/>
              <a:gd name="connsiteX19" fmla="*/ 27036 w 3605611"/>
              <a:gd name="connsiteY19" fmla="*/ 349623 h 4343400"/>
              <a:gd name="connsiteX20" fmla="*/ 142 w 3605611"/>
              <a:gd name="connsiteY20" fmla="*/ 430305 h 4343400"/>
              <a:gd name="connsiteX21" fmla="*/ 40484 w 3605611"/>
              <a:gd name="connsiteY21" fmla="*/ 658905 h 4343400"/>
              <a:gd name="connsiteX22" fmla="*/ 67378 w 3605611"/>
              <a:gd name="connsiteY22" fmla="*/ 685800 h 4343400"/>
              <a:gd name="connsiteX23" fmla="*/ 148060 w 3605611"/>
              <a:gd name="connsiteY23" fmla="*/ 739588 h 4343400"/>
              <a:gd name="connsiteX24" fmla="*/ 228742 w 3605611"/>
              <a:gd name="connsiteY24" fmla="*/ 766482 h 4343400"/>
              <a:gd name="connsiteX25" fmla="*/ 309425 w 3605611"/>
              <a:gd name="connsiteY25" fmla="*/ 820270 h 4343400"/>
              <a:gd name="connsiteX26" fmla="*/ 349766 w 3605611"/>
              <a:gd name="connsiteY26" fmla="*/ 847164 h 4343400"/>
              <a:gd name="connsiteX27" fmla="*/ 403554 w 3605611"/>
              <a:gd name="connsiteY27" fmla="*/ 900953 h 4343400"/>
              <a:gd name="connsiteX28" fmla="*/ 457342 w 3605611"/>
              <a:gd name="connsiteY28" fmla="*/ 981635 h 4343400"/>
              <a:gd name="connsiteX29" fmla="*/ 484236 w 3605611"/>
              <a:gd name="connsiteY29" fmla="*/ 1021976 h 4343400"/>
              <a:gd name="connsiteX30" fmla="*/ 524578 w 3605611"/>
              <a:gd name="connsiteY30" fmla="*/ 1048870 h 4343400"/>
              <a:gd name="connsiteX31" fmla="*/ 578366 w 3605611"/>
              <a:gd name="connsiteY31" fmla="*/ 1129553 h 4343400"/>
              <a:gd name="connsiteX32" fmla="*/ 659048 w 3605611"/>
              <a:gd name="connsiteY32" fmla="*/ 1183341 h 4343400"/>
              <a:gd name="connsiteX33" fmla="*/ 685942 w 3605611"/>
              <a:gd name="connsiteY33" fmla="*/ 1223682 h 4343400"/>
              <a:gd name="connsiteX34" fmla="*/ 766625 w 3605611"/>
              <a:gd name="connsiteY34" fmla="*/ 1277470 h 4343400"/>
              <a:gd name="connsiteX35" fmla="*/ 806966 w 3605611"/>
              <a:gd name="connsiteY35" fmla="*/ 1304364 h 4343400"/>
              <a:gd name="connsiteX36" fmla="*/ 887648 w 3605611"/>
              <a:gd name="connsiteY36" fmla="*/ 1331258 h 4343400"/>
              <a:gd name="connsiteX37" fmla="*/ 968331 w 3605611"/>
              <a:gd name="connsiteY37" fmla="*/ 1358153 h 4343400"/>
              <a:gd name="connsiteX38" fmla="*/ 1008672 w 3605611"/>
              <a:gd name="connsiteY38" fmla="*/ 1371600 h 4343400"/>
              <a:gd name="connsiteX39" fmla="*/ 1022119 w 3605611"/>
              <a:gd name="connsiteY39" fmla="*/ 1411941 h 4343400"/>
              <a:gd name="connsiteX40" fmla="*/ 1116248 w 3605611"/>
              <a:gd name="connsiteY40" fmla="*/ 1492623 h 4343400"/>
              <a:gd name="connsiteX41" fmla="*/ 1156589 w 3605611"/>
              <a:gd name="connsiteY41" fmla="*/ 1532964 h 4343400"/>
              <a:gd name="connsiteX42" fmla="*/ 1170036 w 3605611"/>
              <a:gd name="connsiteY42" fmla="*/ 1573305 h 4343400"/>
              <a:gd name="connsiteX43" fmla="*/ 1237272 w 3605611"/>
              <a:gd name="connsiteY43" fmla="*/ 1627094 h 4343400"/>
              <a:gd name="connsiteX44" fmla="*/ 1358295 w 3605611"/>
              <a:gd name="connsiteY44" fmla="*/ 1721223 h 4343400"/>
              <a:gd name="connsiteX45" fmla="*/ 1425531 w 3605611"/>
              <a:gd name="connsiteY45" fmla="*/ 1788458 h 4343400"/>
              <a:gd name="connsiteX46" fmla="*/ 1452425 w 3605611"/>
              <a:gd name="connsiteY46" fmla="*/ 1815353 h 4343400"/>
              <a:gd name="connsiteX47" fmla="*/ 1546554 w 3605611"/>
              <a:gd name="connsiteY47" fmla="*/ 1936376 h 4343400"/>
              <a:gd name="connsiteX48" fmla="*/ 1573448 w 3605611"/>
              <a:gd name="connsiteY48" fmla="*/ 1976717 h 4343400"/>
              <a:gd name="connsiteX49" fmla="*/ 1613789 w 3605611"/>
              <a:gd name="connsiteY49" fmla="*/ 2003611 h 4343400"/>
              <a:gd name="connsiteX50" fmla="*/ 1707919 w 3605611"/>
              <a:gd name="connsiteY50" fmla="*/ 2070847 h 4343400"/>
              <a:gd name="connsiteX51" fmla="*/ 1761707 w 3605611"/>
              <a:gd name="connsiteY51" fmla="*/ 2124635 h 4343400"/>
              <a:gd name="connsiteX52" fmla="*/ 1788601 w 3605611"/>
              <a:gd name="connsiteY52" fmla="*/ 2164976 h 4343400"/>
              <a:gd name="connsiteX53" fmla="*/ 1869284 w 3605611"/>
              <a:gd name="connsiteY53" fmla="*/ 2218764 h 4343400"/>
              <a:gd name="connsiteX54" fmla="*/ 1949966 w 3605611"/>
              <a:gd name="connsiteY54" fmla="*/ 2272553 h 4343400"/>
              <a:gd name="connsiteX55" fmla="*/ 1990307 w 3605611"/>
              <a:gd name="connsiteY55" fmla="*/ 2299447 h 4343400"/>
              <a:gd name="connsiteX56" fmla="*/ 2044095 w 3605611"/>
              <a:gd name="connsiteY56" fmla="*/ 2312894 h 4343400"/>
              <a:gd name="connsiteX57" fmla="*/ 2084436 w 3605611"/>
              <a:gd name="connsiteY57" fmla="*/ 2339788 h 4343400"/>
              <a:gd name="connsiteX58" fmla="*/ 2097884 w 3605611"/>
              <a:gd name="connsiteY58" fmla="*/ 2380129 h 4343400"/>
              <a:gd name="connsiteX59" fmla="*/ 2124778 w 3605611"/>
              <a:gd name="connsiteY59" fmla="*/ 2433917 h 4343400"/>
              <a:gd name="connsiteX60" fmla="*/ 2151672 w 3605611"/>
              <a:gd name="connsiteY60" fmla="*/ 2474258 h 4343400"/>
              <a:gd name="connsiteX61" fmla="*/ 2178566 w 3605611"/>
              <a:gd name="connsiteY61" fmla="*/ 2501153 h 4343400"/>
              <a:gd name="connsiteX62" fmla="*/ 2205460 w 3605611"/>
              <a:gd name="connsiteY62" fmla="*/ 2554941 h 4343400"/>
              <a:gd name="connsiteX63" fmla="*/ 2218907 w 3605611"/>
              <a:gd name="connsiteY63" fmla="*/ 2595282 h 4343400"/>
              <a:gd name="connsiteX64" fmla="*/ 2259248 w 3605611"/>
              <a:gd name="connsiteY64" fmla="*/ 2635623 h 4343400"/>
              <a:gd name="connsiteX65" fmla="*/ 2299589 w 3605611"/>
              <a:gd name="connsiteY65" fmla="*/ 2716305 h 4343400"/>
              <a:gd name="connsiteX66" fmla="*/ 2339931 w 3605611"/>
              <a:gd name="connsiteY66" fmla="*/ 2756647 h 4343400"/>
              <a:gd name="connsiteX67" fmla="*/ 2380272 w 3605611"/>
              <a:gd name="connsiteY67" fmla="*/ 2810435 h 4343400"/>
              <a:gd name="connsiteX68" fmla="*/ 2420613 w 3605611"/>
              <a:gd name="connsiteY68" fmla="*/ 2850776 h 4343400"/>
              <a:gd name="connsiteX69" fmla="*/ 2487848 w 3605611"/>
              <a:gd name="connsiteY69" fmla="*/ 2944905 h 4343400"/>
              <a:gd name="connsiteX70" fmla="*/ 2514742 w 3605611"/>
              <a:gd name="connsiteY70" fmla="*/ 3025588 h 4343400"/>
              <a:gd name="connsiteX71" fmla="*/ 2581978 w 3605611"/>
              <a:gd name="connsiteY71" fmla="*/ 3106270 h 4343400"/>
              <a:gd name="connsiteX72" fmla="*/ 2662660 w 3605611"/>
              <a:gd name="connsiteY72" fmla="*/ 3173505 h 4343400"/>
              <a:gd name="connsiteX73" fmla="*/ 2689554 w 3605611"/>
              <a:gd name="connsiteY73" fmla="*/ 3200400 h 4343400"/>
              <a:gd name="connsiteX74" fmla="*/ 2716448 w 3605611"/>
              <a:gd name="connsiteY74" fmla="*/ 3240741 h 4343400"/>
              <a:gd name="connsiteX75" fmla="*/ 2756789 w 3605611"/>
              <a:gd name="connsiteY75" fmla="*/ 3254188 h 4343400"/>
              <a:gd name="connsiteX76" fmla="*/ 2783684 w 3605611"/>
              <a:gd name="connsiteY76" fmla="*/ 3281082 h 4343400"/>
              <a:gd name="connsiteX77" fmla="*/ 2824025 w 3605611"/>
              <a:gd name="connsiteY77" fmla="*/ 3294529 h 4343400"/>
              <a:gd name="connsiteX78" fmla="*/ 2864366 w 3605611"/>
              <a:gd name="connsiteY78" fmla="*/ 3321423 h 4343400"/>
              <a:gd name="connsiteX79" fmla="*/ 2877813 w 3605611"/>
              <a:gd name="connsiteY79" fmla="*/ 3361764 h 4343400"/>
              <a:gd name="connsiteX80" fmla="*/ 2918154 w 3605611"/>
              <a:gd name="connsiteY80" fmla="*/ 3388658 h 4343400"/>
              <a:gd name="connsiteX81" fmla="*/ 2985389 w 3605611"/>
              <a:gd name="connsiteY81" fmla="*/ 3429000 h 4343400"/>
              <a:gd name="connsiteX82" fmla="*/ 3012284 w 3605611"/>
              <a:gd name="connsiteY82" fmla="*/ 3455894 h 4343400"/>
              <a:gd name="connsiteX83" fmla="*/ 3146754 w 3605611"/>
              <a:gd name="connsiteY83" fmla="*/ 3617258 h 4343400"/>
              <a:gd name="connsiteX84" fmla="*/ 3173648 w 3605611"/>
              <a:gd name="connsiteY84" fmla="*/ 3724835 h 4343400"/>
              <a:gd name="connsiteX85" fmla="*/ 3200542 w 3605611"/>
              <a:gd name="connsiteY85" fmla="*/ 3778623 h 4343400"/>
              <a:gd name="connsiteX86" fmla="*/ 3213989 w 3605611"/>
              <a:gd name="connsiteY86" fmla="*/ 3832411 h 4343400"/>
              <a:gd name="connsiteX87" fmla="*/ 3267778 w 3605611"/>
              <a:gd name="connsiteY87" fmla="*/ 3939988 h 4343400"/>
              <a:gd name="connsiteX88" fmla="*/ 3281225 w 3605611"/>
              <a:gd name="connsiteY88" fmla="*/ 3980329 h 4343400"/>
              <a:gd name="connsiteX89" fmla="*/ 3321566 w 3605611"/>
              <a:gd name="connsiteY89" fmla="*/ 4007223 h 4343400"/>
              <a:gd name="connsiteX90" fmla="*/ 3402248 w 3605611"/>
              <a:gd name="connsiteY90" fmla="*/ 4074458 h 4343400"/>
              <a:gd name="connsiteX91" fmla="*/ 3429142 w 3605611"/>
              <a:gd name="connsiteY91" fmla="*/ 4114800 h 4343400"/>
              <a:gd name="connsiteX92" fmla="*/ 3496378 w 3605611"/>
              <a:gd name="connsiteY92" fmla="*/ 4195482 h 4343400"/>
              <a:gd name="connsiteX93" fmla="*/ 3523272 w 3605611"/>
              <a:gd name="connsiteY93" fmla="*/ 4276164 h 4343400"/>
              <a:gd name="connsiteX94" fmla="*/ 3603954 w 3605611"/>
              <a:gd name="connsiteY94" fmla="*/ 4329953 h 4343400"/>
              <a:gd name="connsiteX95" fmla="*/ 3603954 w 3605611"/>
              <a:gd name="connsiteY95" fmla="*/ 4343400 h 4343400"/>
              <a:gd name="connsiteX0" fmla="*/ 3254331 w 3605611"/>
              <a:gd name="connsiteY0" fmla="*/ 94129 h 4343400"/>
              <a:gd name="connsiteX1" fmla="*/ 2971942 w 3605611"/>
              <a:gd name="connsiteY1" fmla="*/ 80682 h 4343400"/>
              <a:gd name="connsiteX2" fmla="*/ 2931601 w 3605611"/>
              <a:gd name="connsiteY2" fmla="*/ 67235 h 4343400"/>
              <a:gd name="connsiteX3" fmla="*/ 2850919 w 3605611"/>
              <a:gd name="connsiteY3" fmla="*/ 53788 h 4343400"/>
              <a:gd name="connsiteX4" fmla="*/ 2743342 w 3605611"/>
              <a:gd name="connsiteY4" fmla="*/ 26894 h 4343400"/>
              <a:gd name="connsiteX5" fmla="*/ 2649213 w 3605611"/>
              <a:gd name="connsiteY5" fmla="*/ 0 h 4343400"/>
              <a:gd name="connsiteX6" fmla="*/ 1896178 w 3605611"/>
              <a:gd name="connsiteY6" fmla="*/ 13447 h 4343400"/>
              <a:gd name="connsiteX7" fmla="*/ 1748260 w 3605611"/>
              <a:gd name="connsiteY7" fmla="*/ 26894 h 4343400"/>
              <a:gd name="connsiteX8" fmla="*/ 1317954 w 3605611"/>
              <a:gd name="connsiteY8" fmla="*/ 53788 h 4343400"/>
              <a:gd name="connsiteX9" fmla="*/ 1210378 w 3605611"/>
              <a:gd name="connsiteY9" fmla="*/ 67235 h 4343400"/>
              <a:gd name="connsiteX10" fmla="*/ 1035566 w 3605611"/>
              <a:gd name="connsiteY10" fmla="*/ 80682 h 4343400"/>
              <a:gd name="connsiteX11" fmla="*/ 981778 w 3605611"/>
              <a:gd name="connsiteY11" fmla="*/ 94129 h 4343400"/>
              <a:gd name="connsiteX12" fmla="*/ 874201 w 3605611"/>
              <a:gd name="connsiteY12" fmla="*/ 107576 h 4343400"/>
              <a:gd name="connsiteX13" fmla="*/ 793519 w 3605611"/>
              <a:gd name="connsiteY13" fmla="*/ 121023 h 4343400"/>
              <a:gd name="connsiteX14" fmla="*/ 685942 w 3605611"/>
              <a:gd name="connsiteY14" fmla="*/ 147917 h 4343400"/>
              <a:gd name="connsiteX15" fmla="*/ 349766 w 3605611"/>
              <a:gd name="connsiteY15" fmla="*/ 161364 h 4343400"/>
              <a:gd name="connsiteX16" fmla="*/ 309425 w 3605611"/>
              <a:gd name="connsiteY16" fmla="*/ 174811 h 4343400"/>
              <a:gd name="connsiteX17" fmla="*/ 228742 w 3605611"/>
              <a:gd name="connsiteY17" fmla="*/ 188258 h 4343400"/>
              <a:gd name="connsiteX18" fmla="*/ 107719 w 3605611"/>
              <a:gd name="connsiteY18" fmla="*/ 282388 h 4343400"/>
              <a:gd name="connsiteX19" fmla="*/ 27036 w 3605611"/>
              <a:gd name="connsiteY19" fmla="*/ 349623 h 4343400"/>
              <a:gd name="connsiteX20" fmla="*/ 142 w 3605611"/>
              <a:gd name="connsiteY20" fmla="*/ 430305 h 4343400"/>
              <a:gd name="connsiteX21" fmla="*/ 40484 w 3605611"/>
              <a:gd name="connsiteY21" fmla="*/ 658905 h 4343400"/>
              <a:gd name="connsiteX22" fmla="*/ 67378 w 3605611"/>
              <a:gd name="connsiteY22" fmla="*/ 685800 h 4343400"/>
              <a:gd name="connsiteX23" fmla="*/ 148060 w 3605611"/>
              <a:gd name="connsiteY23" fmla="*/ 739588 h 4343400"/>
              <a:gd name="connsiteX24" fmla="*/ 228742 w 3605611"/>
              <a:gd name="connsiteY24" fmla="*/ 766482 h 4343400"/>
              <a:gd name="connsiteX25" fmla="*/ 309425 w 3605611"/>
              <a:gd name="connsiteY25" fmla="*/ 820270 h 4343400"/>
              <a:gd name="connsiteX26" fmla="*/ 349766 w 3605611"/>
              <a:gd name="connsiteY26" fmla="*/ 847164 h 4343400"/>
              <a:gd name="connsiteX27" fmla="*/ 403554 w 3605611"/>
              <a:gd name="connsiteY27" fmla="*/ 900953 h 4343400"/>
              <a:gd name="connsiteX28" fmla="*/ 457342 w 3605611"/>
              <a:gd name="connsiteY28" fmla="*/ 981635 h 4343400"/>
              <a:gd name="connsiteX29" fmla="*/ 484236 w 3605611"/>
              <a:gd name="connsiteY29" fmla="*/ 1021976 h 4343400"/>
              <a:gd name="connsiteX30" fmla="*/ 524578 w 3605611"/>
              <a:gd name="connsiteY30" fmla="*/ 1048870 h 4343400"/>
              <a:gd name="connsiteX31" fmla="*/ 578366 w 3605611"/>
              <a:gd name="connsiteY31" fmla="*/ 1129553 h 4343400"/>
              <a:gd name="connsiteX32" fmla="*/ 659048 w 3605611"/>
              <a:gd name="connsiteY32" fmla="*/ 1183341 h 4343400"/>
              <a:gd name="connsiteX33" fmla="*/ 685942 w 3605611"/>
              <a:gd name="connsiteY33" fmla="*/ 1223682 h 4343400"/>
              <a:gd name="connsiteX34" fmla="*/ 766625 w 3605611"/>
              <a:gd name="connsiteY34" fmla="*/ 1277470 h 4343400"/>
              <a:gd name="connsiteX35" fmla="*/ 806966 w 3605611"/>
              <a:gd name="connsiteY35" fmla="*/ 1304364 h 4343400"/>
              <a:gd name="connsiteX36" fmla="*/ 887648 w 3605611"/>
              <a:gd name="connsiteY36" fmla="*/ 1331258 h 4343400"/>
              <a:gd name="connsiteX37" fmla="*/ 968331 w 3605611"/>
              <a:gd name="connsiteY37" fmla="*/ 1358153 h 4343400"/>
              <a:gd name="connsiteX38" fmla="*/ 1008672 w 3605611"/>
              <a:gd name="connsiteY38" fmla="*/ 1371600 h 4343400"/>
              <a:gd name="connsiteX39" fmla="*/ 1022119 w 3605611"/>
              <a:gd name="connsiteY39" fmla="*/ 1411941 h 4343400"/>
              <a:gd name="connsiteX40" fmla="*/ 1116248 w 3605611"/>
              <a:gd name="connsiteY40" fmla="*/ 1492623 h 4343400"/>
              <a:gd name="connsiteX41" fmla="*/ 1156589 w 3605611"/>
              <a:gd name="connsiteY41" fmla="*/ 1532964 h 4343400"/>
              <a:gd name="connsiteX42" fmla="*/ 1170036 w 3605611"/>
              <a:gd name="connsiteY42" fmla="*/ 1573305 h 4343400"/>
              <a:gd name="connsiteX43" fmla="*/ 1237272 w 3605611"/>
              <a:gd name="connsiteY43" fmla="*/ 1627094 h 4343400"/>
              <a:gd name="connsiteX44" fmla="*/ 1358295 w 3605611"/>
              <a:gd name="connsiteY44" fmla="*/ 1721223 h 4343400"/>
              <a:gd name="connsiteX45" fmla="*/ 1425531 w 3605611"/>
              <a:gd name="connsiteY45" fmla="*/ 1788458 h 4343400"/>
              <a:gd name="connsiteX46" fmla="*/ 1452425 w 3605611"/>
              <a:gd name="connsiteY46" fmla="*/ 1815353 h 4343400"/>
              <a:gd name="connsiteX47" fmla="*/ 1546554 w 3605611"/>
              <a:gd name="connsiteY47" fmla="*/ 1936376 h 4343400"/>
              <a:gd name="connsiteX48" fmla="*/ 1573448 w 3605611"/>
              <a:gd name="connsiteY48" fmla="*/ 1976717 h 4343400"/>
              <a:gd name="connsiteX49" fmla="*/ 1613789 w 3605611"/>
              <a:gd name="connsiteY49" fmla="*/ 2003611 h 4343400"/>
              <a:gd name="connsiteX50" fmla="*/ 1707919 w 3605611"/>
              <a:gd name="connsiteY50" fmla="*/ 2070847 h 4343400"/>
              <a:gd name="connsiteX51" fmla="*/ 1761707 w 3605611"/>
              <a:gd name="connsiteY51" fmla="*/ 2124635 h 4343400"/>
              <a:gd name="connsiteX52" fmla="*/ 1788601 w 3605611"/>
              <a:gd name="connsiteY52" fmla="*/ 2164976 h 4343400"/>
              <a:gd name="connsiteX53" fmla="*/ 1869284 w 3605611"/>
              <a:gd name="connsiteY53" fmla="*/ 2218764 h 4343400"/>
              <a:gd name="connsiteX54" fmla="*/ 1949966 w 3605611"/>
              <a:gd name="connsiteY54" fmla="*/ 2272553 h 4343400"/>
              <a:gd name="connsiteX55" fmla="*/ 1990307 w 3605611"/>
              <a:gd name="connsiteY55" fmla="*/ 2299447 h 4343400"/>
              <a:gd name="connsiteX56" fmla="*/ 2044095 w 3605611"/>
              <a:gd name="connsiteY56" fmla="*/ 2312894 h 4343400"/>
              <a:gd name="connsiteX57" fmla="*/ 2084436 w 3605611"/>
              <a:gd name="connsiteY57" fmla="*/ 2339788 h 4343400"/>
              <a:gd name="connsiteX58" fmla="*/ 2097884 w 3605611"/>
              <a:gd name="connsiteY58" fmla="*/ 2380129 h 4343400"/>
              <a:gd name="connsiteX59" fmla="*/ 2124778 w 3605611"/>
              <a:gd name="connsiteY59" fmla="*/ 2433917 h 4343400"/>
              <a:gd name="connsiteX60" fmla="*/ 2151672 w 3605611"/>
              <a:gd name="connsiteY60" fmla="*/ 2474258 h 4343400"/>
              <a:gd name="connsiteX61" fmla="*/ 2178566 w 3605611"/>
              <a:gd name="connsiteY61" fmla="*/ 2501153 h 4343400"/>
              <a:gd name="connsiteX62" fmla="*/ 2205460 w 3605611"/>
              <a:gd name="connsiteY62" fmla="*/ 2554941 h 4343400"/>
              <a:gd name="connsiteX63" fmla="*/ 2218907 w 3605611"/>
              <a:gd name="connsiteY63" fmla="*/ 2595282 h 4343400"/>
              <a:gd name="connsiteX64" fmla="*/ 2259248 w 3605611"/>
              <a:gd name="connsiteY64" fmla="*/ 2635623 h 4343400"/>
              <a:gd name="connsiteX65" fmla="*/ 2299589 w 3605611"/>
              <a:gd name="connsiteY65" fmla="*/ 2716305 h 4343400"/>
              <a:gd name="connsiteX66" fmla="*/ 2339931 w 3605611"/>
              <a:gd name="connsiteY66" fmla="*/ 2756647 h 4343400"/>
              <a:gd name="connsiteX67" fmla="*/ 2380272 w 3605611"/>
              <a:gd name="connsiteY67" fmla="*/ 2810435 h 4343400"/>
              <a:gd name="connsiteX68" fmla="*/ 2420613 w 3605611"/>
              <a:gd name="connsiteY68" fmla="*/ 2850776 h 4343400"/>
              <a:gd name="connsiteX69" fmla="*/ 2487848 w 3605611"/>
              <a:gd name="connsiteY69" fmla="*/ 2944905 h 4343400"/>
              <a:gd name="connsiteX70" fmla="*/ 2514742 w 3605611"/>
              <a:gd name="connsiteY70" fmla="*/ 3025588 h 4343400"/>
              <a:gd name="connsiteX71" fmla="*/ 2581978 w 3605611"/>
              <a:gd name="connsiteY71" fmla="*/ 3106270 h 4343400"/>
              <a:gd name="connsiteX72" fmla="*/ 2662660 w 3605611"/>
              <a:gd name="connsiteY72" fmla="*/ 3173505 h 4343400"/>
              <a:gd name="connsiteX73" fmla="*/ 2689554 w 3605611"/>
              <a:gd name="connsiteY73" fmla="*/ 3200400 h 4343400"/>
              <a:gd name="connsiteX74" fmla="*/ 2716448 w 3605611"/>
              <a:gd name="connsiteY74" fmla="*/ 3240741 h 4343400"/>
              <a:gd name="connsiteX75" fmla="*/ 2756789 w 3605611"/>
              <a:gd name="connsiteY75" fmla="*/ 3254188 h 4343400"/>
              <a:gd name="connsiteX76" fmla="*/ 2783684 w 3605611"/>
              <a:gd name="connsiteY76" fmla="*/ 3281082 h 4343400"/>
              <a:gd name="connsiteX77" fmla="*/ 2824025 w 3605611"/>
              <a:gd name="connsiteY77" fmla="*/ 3294529 h 4343400"/>
              <a:gd name="connsiteX78" fmla="*/ 2864366 w 3605611"/>
              <a:gd name="connsiteY78" fmla="*/ 3321423 h 4343400"/>
              <a:gd name="connsiteX79" fmla="*/ 2877813 w 3605611"/>
              <a:gd name="connsiteY79" fmla="*/ 3361764 h 4343400"/>
              <a:gd name="connsiteX80" fmla="*/ 2918154 w 3605611"/>
              <a:gd name="connsiteY80" fmla="*/ 3388658 h 4343400"/>
              <a:gd name="connsiteX81" fmla="*/ 2985389 w 3605611"/>
              <a:gd name="connsiteY81" fmla="*/ 3429000 h 4343400"/>
              <a:gd name="connsiteX82" fmla="*/ 3146754 w 3605611"/>
              <a:gd name="connsiteY82" fmla="*/ 3617258 h 4343400"/>
              <a:gd name="connsiteX83" fmla="*/ 3173648 w 3605611"/>
              <a:gd name="connsiteY83" fmla="*/ 3724835 h 4343400"/>
              <a:gd name="connsiteX84" fmla="*/ 3200542 w 3605611"/>
              <a:gd name="connsiteY84" fmla="*/ 3778623 h 4343400"/>
              <a:gd name="connsiteX85" fmla="*/ 3213989 w 3605611"/>
              <a:gd name="connsiteY85" fmla="*/ 3832411 h 4343400"/>
              <a:gd name="connsiteX86" fmla="*/ 3267778 w 3605611"/>
              <a:gd name="connsiteY86" fmla="*/ 3939988 h 4343400"/>
              <a:gd name="connsiteX87" fmla="*/ 3281225 w 3605611"/>
              <a:gd name="connsiteY87" fmla="*/ 3980329 h 4343400"/>
              <a:gd name="connsiteX88" fmla="*/ 3321566 w 3605611"/>
              <a:gd name="connsiteY88" fmla="*/ 4007223 h 4343400"/>
              <a:gd name="connsiteX89" fmla="*/ 3402248 w 3605611"/>
              <a:gd name="connsiteY89" fmla="*/ 4074458 h 4343400"/>
              <a:gd name="connsiteX90" fmla="*/ 3429142 w 3605611"/>
              <a:gd name="connsiteY90" fmla="*/ 4114800 h 4343400"/>
              <a:gd name="connsiteX91" fmla="*/ 3496378 w 3605611"/>
              <a:gd name="connsiteY91" fmla="*/ 4195482 h 4343400"/>
              <a:gd name="connsiteX92" fmla="*/ 3523272 w 3605611"/>
              <a:gd name="connsiteY92" fmla="*/ 4276164 h 4343400"/>
              <a:gd name="connsiteX93" fmla="*/ 3603954 w 3605611"/>
              <a:gd name="connsiteY93" fmla="*/ 4329953 h 4343400"/>
              <a:gd name="connsiteX94" fmla="*/ 3603954 w 3605611"/>
              <a:gd name="connsiteY94" fmla="*/ 4343400 h 4343400"/>
              <a:gd name="connsiteX0" fmla="*/ 3348885 w 3700165"/>
              <a:gd name="connsiteY0" fmla="*/ 94129 h 4343400"/>
              <a:gd name="connsiteX1" fmla="*/ 3066496 w 3700165"/>
              <a:gd name="connsiteY1" fmla="*/ 80682 h 4343400"/>
              <a:gd name="connsiteX2" fmla="*/ 3026155 w 3700165"/>
              <a:gd name="connsiteY2" fmla="*/ 67235 h 4343400"/>
              <a:gd name="connsiteX3" fmla="*/ 2945473 w 3700165"/>
              <a:gd name="connsiteY3" fmla="*/ 53788 h 4343400"/>
              <a:gd name="connsiteX4" fmla="*/ 2837896 w 3700165"/>
              <a:gd name="connsiteY4" fmla="*/ 26894 h 4343400"/>
              <a:gd name="connsiteX5" fmla="*/ 2743767 w 3700165"/>
              <a:gd name="connsiteY5" fmla="*/ 0 h 4343400"/>
              <a:gd name="connsiteX6" fmla="*/ 1990732 w 3700165"/>
              <a:gd name="connsiteY6" fmla="*/ 13447 h 4343400"/>
              <a:gd name="connsiteX7" fmla="*/ 1842814 w 3700165"/>
              <a:gd name="connsiteY7" fmla="*/ 26894 h 4343400"/>
              <a:gd name="connsiteX8" fmla="*/ 1412508 w 3700165"/>
              <a:gd name="connsiteY8" fmla="*/ 53788 h 4343400"/>
              <a:gd name="connsiteX9" fmla="*/ 1304932 w 3700165"/>
              <a:gd name="connsiteY9" fmla="*/ 67235 h 4343400"/>
              <a:gd name="connsiteX10" fmla="*/ 1130120 w 3700165"/>
              <a:gd name="connsiteY10" fmla="*/ 80682 h 4343400"/>
              <a:gd name="connsiteX11" fmla="*/ 1076332 w 3700165"/>
              <a:gd name="connsiteY11" fmla="*/ 94129 h 4343400"/>
              <a:gd name="connsiteX12" fmla="*/ 968755 w 3700165"/>
              <a:gd name="connsiteY12" fmla="*/ 107576 h 4343400"/>
              <a:gd name="connsiteX13" fmla="*/ 888073 w 3700165"/>
              <a:gd name="connsiteY13" fmla="*/ 121023 h 4343400"/>
              <a:gd name="connsiteX14" fmla="*/ 780496 w 3700165"/>
              <a:gd name="connsiteY14" fmla="*/ 147917 h 4343400"/>
              <a:gd name="connsiteX15" fmla="*/ 444320 w 3700165"/>
              <a:gd name="connsiteY15" fmla="*/ 161364 h 4343400"/>
              <a:gd name="connsiteX16" fmla="*/ 403979 w 3700165"/>
              <a:gd name="connsiteY16" fmla="*/ 174811 h 4343400"/>
              <a:gd name="connsiteX17" fmla="*/ 323296 w 3700165"/>
              <a:gd name="connsiteY17" fmla="*/ 188258 h 4343400"/>
              <a:gd name="connsiteX18" fmla="*/ 202273 w 3700165"/>
              <a:gd name="connsiteY18" fmla="*/ 282388 h 4343400"/>
              <a:gd name="connsiteX19" fmla="*/ 121590 w 3700165"/>
              <a:gd name="connsiteY19" fmla="*/ 349623 h 4343400"/>
              <a:gd name="connsiteX20" fmla="*/ 94696 w 3700165"/>
              <a:gd name="connsiteY20" fmla="*/ 430305 h 4343400"/>
              <a:gd name="connsiteX21" fmla="*/ 135038 w 3700165"/>
              <a:gd name="connsiteY21" fmla="*/ 658905 h 4343400"/>
              <a:gd name="connsiteX22" fmla="*/ 567 w 3700165"/>
              <a:gd name="connsiteY22" fmla="*/ 793376 h 4343400"/>
              <a:gd name="connsiteX23" fmla="*/ 242614 w 3700165"/>
              <a:gd name="connsiteY23" fmla="*/ 739588 h 4343400"/>
              <a:gd name="connsiteX24" fmla="*/ 323296 w 3700165"/>
              <a:gd name="connsiteY24" fmla="*/ 766482 h 4343400"/>
              <a:gd name="connsiteX25" fmla="*/ 403979 w 3700165"/>
              <a:gd name="connsiteY25" fmla="*/ 820270 h 4343400"/>
              <a:gd name="connsiteX26" fmla="*/ 444320 w 3700165"/>
              <a:gd name="connsiteY26" fmla="*/ 847164 h 4343400"/>
              <a:gd name="connsiteX27" fmla="*/ 498108 w 3700165"/>
              <a:gd name="connsiteY27" fmla="*/ 900953 h 4343400"/>
              <a:gd name="connsiteX28" fmla="*/ 551896 w 3700165"/>
              <a:gd name="connsiteY28" fmla="*/ 981635 h 4343400"/>
              <a:gd name="connsiteX29" fmla="*/ 578790 w 3700165"/>
              <a:gd name="connsiteY29" fmla="*/ 1021976 h 4343400"/>
              <a:gd name="connsiteX30" fmla="*/ 619132 w 3700165"/>
              <a:gd name="connsiteY30" fmla="*/ 1048870 h 4343400"/>
              <a:gd name="connsiteX31" fmla="*/ 672920 w 3700165"/>
              <a:gd name="connsiteY31" fmla="*/ 1129553 h 4343400"/>
              <a:gd name="connsiteX32" fmla="*/ 753602 w 3700165"/>
              <a:gd name="connsiteY32" fmla="*/ 1183341 h 4343400"/>
              <a:gd name="connsiteX33" fmla="*/ 780496 w 3700165"/>
              <a:gd name="connsiteY33" fmla="*/ 1223682 h 4343400"/>
              <a:gd name="connsiteX34" fmla="*/ 861179 w 3700165"/>
              <a:gd name="connsiteY34" fmla="*/ 1277470 h 4343400"/>
              <a:gd name="connsiteX35" fmla="*/ 901520 w 3700165"/>
              <a:gd name="connsiteY35" fmla="*/ 1304364 h 4343400"/>
              <a:gd name="connsiteX36" fmla="*/ 982202 w 3700165"/>
              <a:gd name="connsiteY36" fmla="*/ 1331258 h 4343400"/>
              <a:gd name="connsiteX37" fmla="*/ 1062885 w 3700165"/>
              <a:gd name="connsiteY37" fmla="*/ 1358153 h 4343400"/>
              <a:gd name="connsiteX38" fmla="*/ 1103226 w 3700165"/>
              <a:gd name="connsiteY38" fmla="*/ 1371600 h 4343400"/>
              <a:gd name="connsiteX39" fmla="*/ 1116673 w 3700165"/>
              <a:gd name="connsiteY39" fmla="*/ 1411941 h 4343400"/>
              <a:gd name="connsiteX40" fmla="*/ 1210802 w 3700165"/>
              <a:gd name="connsiteY40" fmla="*/ 1492623 h 4343400"/>
              <a:gd name="connsiteX41" fmla="*/ 1251143 w 3700165"/>
              <a:gd name="connsiteY41" fmla="*/ 1532964 h 4343400"/>
              <a:gd name="connsiteX42" fmla="*/ 1264590 w 3700165"/>
              <a:gd name="connsiteY42" fmla="*/ 1573305 h 4343400"/>
              <a:gd name="connsiteX43" fmla="*/ 1331826 w 3700165"/>
              <a:gd name="connsiteY43" fmla="*/ 1627094 h 4343400"/>
              <a:gd name="connsiteX44" fmla="*/ 1452849 w 3700165"/>
              <a:gd name="connsiteY44" fmla="*/ 1721223 h 4343400"/>
              <a:gd name="connsiteX45" fmla="*/ 1520085 w 3700165"/>
              <a:gd name="connsiteY45" fmla="*/ 1788458 h 4343400"/>
              <a:gd name="connsiteX46" fmla="*/ 1546979 w 3700165"/>
              <a:gd name="connsiteY46" fmla="*/ 1815353 h 4343400"/>
              <a:gd name="connsiteX47" fmla="*/ 1641108 w 3700165"/>
              <a:gd name="connsiteY47" fmla="*/ 1936376 h 4343400"/>
              <a:gd name="connsiteX48" fmla="*/ 1668002 w 3700165"/>
              <a:gd name="connsiteY48" fmla="*/ 1976717 h 4343400"/>
              <a:gd name="connsiteX49" fmla="*/ 1708343 w 3700165"/>
              <a:gd name="connsiteY49" fmla="*/ 2003611 h 4343400"/>
              <a:gd name="connsiteX50" fmla="*/ 1802473 w 3700165"/>
              <a:gd name="connsiteY50" fmla="*/ 2070847 h 4343400"/>
              <a:gd name="connsiteX51" fmla="*/ 1856261 w 3700165"/>
              <a:gd name="connsiteY51" fmla="*/ 2124635 h 4343400"/>
              <a:gd name="connsiteX52" fmla="*/ 1883155 w 3700165"/>
              <a:gd name="connsiteY52" fmla="*/ 2164976 h 4343400"/>
              <a:gd name="connsiteX53" fmla="*/ 1963838 w 3700165"/>
              <a:gd name="connsiteY53" fmla="*/ 2218764 h 4343400"/>
              <a:gd name="connsiteX54" fmla="*/ 2044520 w 3700165"/>
              <a:gd name="connsiteY54" fmla="*/ 2272553 h 4343400"/>
              <a:gd name="connsiteX55" fmla="*/ 2084861 w 3700165"/>
              <a:gd name="connsiteY55" fmla="*/ 2299447 h 4343400"/>
              <a:gd name="connsiteX56" fmla="*/ 2138649 w 3700165"/>
              <a:gd name="connsiteY56" fmla="*/ 2312894 h 4343400"/>
              <a:gd name="connsiteX57" fmla="*/ 2178990 w 3700165"/>
              <a:gd name="connsiteY57" fmla="*/ 2339788 h 4343400"/>
              <a:gd name="connsiteX58" fmla="*/ 2192438 w 3700165"/>
              <a:gd name="connsiteY58" fmla="*/ 2380129 h 4343400"/>
              <a:gd name="connsiteX59" fmla="*/ 2219332 w 3700165"/>
              <a:gd name="connsiteY59" fmla="*/ 2433917 h 4343400"/>
              <a:gd name="connsiteX60" fmla="*/ 2246226 w 3700165"/>
              <a:gd name="connsiteY60" fmla="*/ 2474258 h 4343400"/>
              <a:gd name="connsiteX61" fmla="*/ 2273120 w 3700165"/>
              <a:gd name="connsiteY61" fmla="*/ 2501153 h 4343400"/>
              <a:gd name="connsiteX62" fmla="*/ 2300014 w 3700165"/>
              <a:gd name="connsiteY62" fmla="*/ 2554941 h 4343400"/>
              <a:gd name="connsiteX63" fmla="*/ 2313461 w 3700165"/>
              <a:gd name="connsiteY63" fmla="*/ 2595282 h 4343400"/>
              <a:gd name="connsiteX64" fmla="*/ 2353802 w 3700165"/>
              <a:gd name="connsiteY64" fmla="*/ 2635623 h 4343400"/>
              <a:gd name="connsiteX65" fmla="*/ 2394143 w 3700165"/>
              <a:gd name="connsiteY65" fmla="*/ 2716305 h 4343400"/>
              <a:gd name="connsiteX66" fmla="*/ 2434485 w 3700165"/>
              <a:gd name="connsiteY66" fmla="*/ 2756647 h 4343400"/>
              <a:gd name="connsiteX67" fmla="*/ 2474826 w 3700165"/>
              <a:gd name="connsiteY67" fmla="*/ 2810435 h 4343400"/>
              <a:gd name="connsiteX68" fmla="*/ 2515167 w 3700165"/>
              <a:gd name="connsiteY68" fmla="*/ 2850776 h 4343400"/>
              <a:gd name="connsiteX69" fmla="*/ 2582402 w 3700165"/>
              <a:gd name="connsiteY69" fmla="*/ 2944905 h 4343400"/>
              <a:gd name="connsiteX70" fmla="*/ 2609296 w 3700165"/>
              <a:gd name="connsiteY70" fmla="*/ 3025588 h 4343400"/>
              <a:gd name="connsiteX71" fmla="*/ 2676532 w 3700165"/>
              <a:gd name="connsiteY71" fmla="*/ 3106270 h 4343400"/>
              <a:gd name="connsiteX72" fmla="*/ 2757214 w 3700165"/>
              <a:gd name="connsiteY72" fmla="*/ 3173505 h 4343400"/>
              <a:gd name="connsiteX73" fmla="*/ 2784108 w 3700165"/>
              <a:gd name="connsiteY73" fmla="*/ 3200400 h 4343400"/>
              <a:gd name="connsiteX74" fmla="*/ 2811002 w 3700165"/>
              <a:gd name="connsiteY74" fmla="*/ 3240741 h 4343400"/>
              <a:gd name="connsiteX75" fmla="*/ 2851343 w 3700165"/>
              <a:gd name="connsiteY75" fmla="*/ 3254188 h 4343400"/>
              <a:gd name="connsiteX76" fmla="*/ 2878238 w 3700165"/>
              <a:gd name="connsiteY76" fmla="*/ 3281082 h 4343400"/>
              <a:gd name="connsiteX77" fmla="*/ 2918579 w 3700165"/>
              <a:gd name="connsiteY77" fmla="*/ 3294529 h 4343400"/>
              <a:gd name="connsiteX78" fmla="*/ 2958920 w 3700165"/>
              <a:gd name="connsiteY78" fmla="*/ 3321423 h 4343400"/>
              <a:gd name="connsiteX79" fmla="*/ 2972367 w 3700165"/>
              <a:gd name="connsiteY79" fmla="*/ 3361764 h 4343400"/>
              <a:gd name="connsiteX80" fmla="*/ 3012708 w 3700165"/>
              <a:gd name="connsiteY80" fmla="*/ 3388658 h 4343400"/>
              <a:gd name="connsiteX81" fmla="*/ 3079943 w 3700165"/>
              <a:gd name="connsiteY81" fmla="*/ 3429000 h 4343400"/>
              <a:gd name="connsiteX82" fmla="*/ 3241308 w 3700165"/>
              <a:gd name="connsiteY82" fmla="*/ 3617258 h 4343400"/>
              <a:gd name="connsiteX83" fmla="*/ 3268202 w 3700165"/>
              <a:gd name="connsiteY83" fmla="*/ 3724835 h 4343400"/>
              <a:gd name="connsiteX84" fmla="*/ 3295096 w 3700165"/>
              <a:gd name="connsiteY84" fmla="*/ 3778623 h 4343400"/>
              <a:gd name="connsiteX85" fmla="*/ 3308543 w 3700165"/>
              <a:gd name="connsiteY85" fmla="*/ 3832411 h 4343400"/>
              <a:gd name="connsiteX86" fmla="*/ 3362332 w 3700165"/>
              <a:gd name="connsiteY86" fmla="*/ 3939988 h 4343400"/>
              <a:gd name="connsiteX87" fmla="*/ 3375779 w 3700165"/>
              <a:gd name="connsiteY87" fmla="*/ 3980329 h 4343400"/>
              <a:gd name="connsiteX88" fmla="*/ 3416120 w 3700165"/>
              <a:gd name="connsiteY88" fmla="*/ 4007223 h 4343400"/>
              <a:gd name="connsiteX89" fmla="*/ 3496802 w 3700165"/>
              <a:gd name="connsiteY89" fmla="*/ 4074458 h 4343400"/>
              <a:gd name="connsiteX90" fmla="*/ 3523696 w 3700165"/>
              <a:gd name="connsiteY90" fmla="*/ 4114800 h 4343400"/>
              <a:gd name="connsiteX91" fmla="*/ 3590932 w 3700165"/>
              <a:gd name="connsiteY91" fmla="*/ 4195482 h 4343400"/>
              <a:gd name="connsiteX92" fmla="*/ 3617826 w 3700165"/>
              <a:gd name="connsiteY92" fmla="*/ 4276164 h 4343400"/>
              <a:gd name="connsiteX93" fmla="*/ 3698508 w 3700165"/>
              <a:gd name="connsiteY93" fmla="*/ 4329953 h 4343400"/>
              <a:gd name="connsiteX94" fmla="*/ 3698508 w 3700165"/>
              <a:gd name="connsiteY94" fmla="*/ 4343400 h 4343400"/>
              <a:gd name="connsiteX0" fmla="*/ 3254332 w 3605612"/>
              <a:gd name="connsiteY0" fmla="*/ 94129 h 4343400"/>
              <a:gd name="connsiteX1" fmla="*/ 2971943 w 3605612"/>
              <a:gd name="connsiteY1" fmla="*/ 80682 h 4343400"/>
              <a:gd name="connsiteX2" fmla="*/ 2931602 w 3605612"/>
              <a:gd name="connsiteY2" fmla="*/ 67235 h 4343400"/>
              <a:gd name="connsiteX3" fmla="*/ 2850920 w 3605612"/>
              <a:gd name="connsiteY3" fmla="*/ 53788 h 4343400"/>
              <a:gd name="connsiteX4" fmla="*/ 2743343 w 3605612"/>
              <a:gd name="connsiteY4" fmla="*/ 26894 h 4343400"/>
              <a:gd name="connsiteX5" fmla="*/ 2649214 w 3605612"/>
              <a:gd name="connsiteY5" fmla="*/ 0 h 4343400"/>
              <a:gd name="connsiteX6" fmla="*/ 1896179 w 3605612"/>
              <a:gd name="connsiteY6" fmla="*/ 13447 h 4343400"/>
              <a:gd name="connsiteX7" fmla="*/ 1748261 w 3605612"/>
              <a:gd name="connsiteY7" fmla="*/ 26894 h 4343400"/>
              <a:gd name="connsiteX8" fmla="*/ 1317955 w 3605612"/>
              <a:gd name="connsiteY8" fmla="*/ 53788 h 4343400"/>
              <a:gd name="connsiteX9" fmla="*/ 1210379 w 3605612"/>
              <a:gd name="connsiteY9" fmla="*/ 67235 h 4343400"/>
              <a:gd name="connsiteX10" fmla="*/ 1035567 w 3605612"/>
              <a:gd name="connsiteY10" fmla="*/ 80682 h 4343400"/>
              <a:gd name="connsiteX11" fmla="*/ 981779 w 3605612"/>
              <a:gd name="connsiteY11" fmla="*/ 94129 h 4343400"/>
              <a:gd name="connsiteX12" fmla="*/ 874202 w 3605612"/>
              <a:gd name="connsiteY12" fmla="*/ 107576 h 4343400"/>
              <a:gd name="connsiteX13" fmla="*/ 793520 w 3605612"/>
              <a:gd name="connsiteY13" fmla="*/ 121023 h 4343400"/>
              <a:gd name="connsiteX14" fmla="*/ 685943 w 3605612"/>
              <a:gd name="connsiteY14" fmla="*/ 147917 h 4343400"/>
              <a:gd name="connsiteX15" fmla="*/ 349767 w 3605612"/>
              <a:gd name="connsiteY15" fmla="*/ 161364 h 4343400"/>
              <a:gd name="connsiteX16" fmla="*/ 309426 w 3605612"/>
              <a:gd name="connsiteY16" fmla="*/ 174811 h 4343400"/>
              <a:gd name="connsiteX17" fmla="*/ 228743 w 3605612"/>
              <a:gd name="connsiteY17" fmla="*/ 188258 h 4343400"/>
              <a:gd name="connsiteX18" fmla="*/ 107720 w 3605612"/>
              <a:gd name="connsiteY18" fmla="*/ 282388 h 4343400"/>
              <a:gd name="connsiteX19" fmla="*/ 27037 w 3605612"/>
              <a:gd name="connsiteY19" fmla="*/ 349623 h 4343400"/>
              <a:gd name="connsiteX20" fmla="*/ 143 w 3605612"/>
              <a:gd name="connsiteY20" fmla="*/ 430305 h 4343400"/>
              <a:gd name="connsiteX21" fmla="*/ 40485 w 3605612"/>
              <a:gd name="connsiteY21" fmla="*/ 658905 h 4343400"/>
              <a:gd name="connsiteX22" fmla="*/ 148061 w 3605612"/>
              <a:gd name="connsiteY22" fmla="*/ 739588 h 4343400"/>
              <a:gd name="connsiteX23" fmla="*/ 228743 w 3605612"/>
              <a:gd name="connsiteY23" fmla="*/ 766482 h 4343400"/>
              <a:gd name="connsiteX24" fmla="*/ 309426 w 3605612"/>
              <a:gd name="connsiteY24" fmla="*/ 820270 h 4343400"/>
              <a:gd name="connsiteX25" fmla="*/ 349767 w 3605612"/>
              <a:gd name="connsiteY25" fmla="*/ 847164 h 4343400"/>
              <a:gd name="connsiteX26" fmla="*/ 403555 w 3605612"/>
              <a:gd name="connsiteY26" fmla="*/ 900953 h 4343400"/>
              <a:gd name="connsiteX27" fmla="*/ 457343 w 3605612"/>
              <a:gd name="connsiteY27" fmla="*/ 981635 h 4343400"/>
              <a:gd name="connsiteX28" fmla="*/ 484237 w 3605612"/>
              <a:gd name="connsiteY28" fmla="*/ 1021976 h 4343400"/>
              <a:gd name="connsiteX29" fmla="*/ 524579 w 3605612"/>
              <a:gd name="connsiteY29" fmla="*/ 1048870 h 4343400"/>
              <a:gd name="connsiteX30" fmla="*/ 578367 w 3605612"/>
              <a:gd name="connsiteY30" fmla="*/ 1129553 h 4343400"/>
              <a:gd name="connsiteX31" fmla="*/ 659049 w 3605612"/>
              <a:gd name="connsiteY31" fmla="*/ 1183341 h 4343400"/>
              <a:gd name="connsiteX32" fmla="*/ 685943 w 3605612"/>
              <a:gd name="connsiteY32" fmla="*/ 1223682 h 4343400"/>
              <a:gd name="connsiteX33" fmla="*/ 766626 w 3605612"/>
              <a:gd name="connsiteY33" fmla="*/ 1277470 h 4343400"/>
              <a:gd name="connsiteX34" fmla="*/ 806967 w 3605612"/>
              <a:gd name="connsiteY34" fmla="*/ 1304364 h 4343400"/>
              <a:gd name="connsiteX35" fmla="*/ 887649 w 3605612"/>
              <a:gd name="connsiteY35" fmla="*/ 1331258 h 4343400"/>
              <a:gd name="connsiteX36" fmla="*/ 968332 w 3605612"/>
              <a:gd name="connsiteY36" fmla="*/ 1358153 h 4343400"/>
              <a:gd name="connsiteX37" fmla="*/ 1008673 w 3605612"/>
              <a:gd name="connsiteY37" fmla="*/ 1371600 h 4343400"/>
              <a:gd name="connsiteX38" fmla="*/ 1022120 w 3605612"/>
              <a:gd name="connsiteY38" fmla="*/ 1411941 h 4343400"/>
              <a:gd name="connsiteX39" fmla="*/ 1116249 w 3605612"/>
              <a:gd name="connsiteY39" fmla="*/ 1492623 h 4343400"/>
              <a:gd name="connsiteX40" fmla="*/ 1156590 w 3605612"/>
              <a:gd name="connsiteY40" fmla="*/ 1532964 h 4343400"/>
              <a:gd name="connsiteX41" fmla="*/ 1170037 w 3605612"/>
              <a:gd name="connsiteY41" fmla="*/ 1573305 h 4343400"/>
              <a:gd name="connsiteX42" fmla="*/ 1237273 w 3605612"/>
              <a:gd name="connsiteY42" fmla="*/ 1627094 h 4343400"/>
              <a:gd name="connsiteX43" fmla="*/ 1358296 w 3605612"/>
              <a:gd name="connsiteY43" fmla="*/ 1721223 h 4343400"/>
              <a:gd name="connsiteX44" fmla="*/ 1425532 w 3605612"/>
              <a:gd name="connsiteY44" fmla="*/ 1788458 h 4343400"/>
              <a:gd name="connsiteX45" fmla="*/ 1452426 w 3605612"/>
              <a:gd name="connsiteY45" fmla="*/ 1815353 h 4343400"/>
              <a:gd name="connsiteX46" fmla="*/ 1546555 w 3605612"/>
              <a:gd name="connsiteY46" fmla="*/ 1936376 h 4343400"/>
              <a:gd name="connsiteX47" fmla="*/ 1573449 w 3605612"/>
              <a:gd name="connsiteY47" fmla="*/ 1976717 h 4343400"/>
              <a:gd name="connsiteX48" fmla="*/ 1613790 w 3605612"/>
              <a:gd name="connsiteY48" fmla="*/ 2003611 h 4343400"/>
              <a:gd name="connsiteX49" fmla="*/ 1707920 w 3605612"/>
              <a:gd name="connsiteY49" fmla="*/ 2070847 h 4343400"/>
              <a:gd name="connsiteX50" fmla="*/ 1761708 w 3605612"/>
              <a:gd name="connsiteY50" fmla="*/ 2124635 h 4343400"/>
              <a:gd name="connsiteX51" fmla="*/ 1788602 w 3605612"/>
              <a:gd name="connsiteY51" fmla="*/ 2164976 h 4343400"/>
              <a:gd name="connsiteX52" fmla="*/ 1869285 w 3605612"/>
              <a:gd name="connsiteY52" fmla="*/ 2218764 h 4343400"/>
              <a:gd name="connsiteX53" fmla="*/ 1949967 w 3605612"/>
              <a:gd name="connsiteY53" fmla="*/ 2272553 h 4343400"/>
              <a:gd name="connsiteX54" fmla="*/ 1990308 w 3605612"/>
              <a:gd name="connsiteY54" fmla="*/ 2299447 h 4343400"/>
              <a:gd name="connsiteX55" fmla="*/ 2044096 w 3605612"/>
              <a:gd name="connsiteY55" fmla="*/ 2312894 h 4343400"/>
              <a:gd name="connsiteX56" fmla="*/ 2084437 w 3605612"/>
              <a:gd name="connsiteY56" fmla="*/ 2339788 h 4343400"/>
              <a:gd name="connsiteX57" fmla="*/ 2097885 w 3605612"/>
              <a:gd name="connsiteY57" fmla="*/ 2380129 h 4343400"/>
              <a:gd name="connsiteX58" fmla="*/ 2124779 w 3605612"/>
              <a:gd name="connsiteY58" fmla="*/ 2433917 h 4343400"/>
              <a:gd name="connsiteX59" fmla="*/ 2151673 w 3605612"/>
              <a:gd name="connsiteY59" fmla="*/ 2474258 h 4343400"/>
              <a:gd name="connsiteX60" fmla="*/ 2178567 w 3605612"/>
              <a:gd name="connsiteY60" fmla="*/ 2501153 h 4343400"/>
              <a:gd name="connsiteX61" fmla="*/ 2205461 w 3605612"/>
              <a:gd name="connsiteY61" fmla="*/ 2554941 h 4343400"/>
              <a:gd name="connsiteX62" fmla="*/ 2218908 w 3605612"/>
              <a:gd name="connsiteY62" fmla="*/ 2595282 h 4343400"/>
              <a:gd name="connsiteX63" fmla="*/ 2259249 w 3605612"/>
              <a:gd name="connsiteY63" fmla="*/ 2635623 h 4343400"/>
              <a:gd name="connsiteX64" fmla="*/ 2299590 w 3605612"/>
              <a:gd name="connsiteY64" fmla="*/ 2716305 h 4343400"/>
              <a:gd name="connsiteX65" fmla="*/ 2339932 w 3605612"/>
              <a:gd name="connsiteY65" fmla="*/ 2756647 h 4343400"/>
              <a:gd name="connsiteX66" fmla="*/ 2380273 w 3605612"/>
              <a:gd name="connsiteY66" fmla="*/ 2810435 h 4343400"/>
              <a:gd name="connsiteX67" fmla="*/ 2420614 w 3605612"/>
              <a:gd name="connsiteY67" fmla="*/ 2850776 h 4343400"/>
              <a:gd name="connsiteX68" fmla="*/ 2487849 w 3605612"/>
              <a:gd name="connsiteY68" fmla="*/ 2944905 h 4343400"/>
              <a:gd name="connsiteX69" fmla="*/ 2514743 w 3605612"/>
              <a:gd name="connsiteY69" fmla="*/ 3025588 h 4343400"/>
              <a:gd name="connsiteX70" fmla="*/ 2581979 w 3605612"/>
              <a:gd name="connsiteY70" fmla="*/ 3106270 h 4343400"/>
              <a:gd name="connsiteX71" fmla="*/ 2662661 w 3605612"/>
              <a:gd name="connsiteY71" fmla="*/ 3173505 h 4343400"/>
              <a:gd name="connsiteX72" fmla="*/ 2689555 w 3605612"/>
              <a:gd name="connsiteY72" fmla="*/ 3200400 h 4343400"/>
              <a:gd name="connsiteX73" fmla="*/ 2716449 w 3605612"/>
              <a:gd name="connsiteY73" fmla="*/ 3240741 h 4343400"/>
              <a:gd name="connsiteX74" fmla="*/ 2756790 w 3605612"/>
              <a:gd name="connsiteY74" fmla="*/ 3254188 h 4343400"/>
              <a:gd name="connsiteX75" fmla="*/ 2783685 w 3605612"/>
              <a:gd name="connsiteY75" fmla="*/ 3281082 h 4343400"/>
              <a:gd name="connsiteX76" fmla="*/ 2824026 w 3605612"/>
              <a:gd name="connsiteY76" fmla="*/ 3294529 h 4343400"/>
              <a:gd name="connsiteX77" fmla="*/ 2864367 w 3605612"/>
              <a:gd name="connsiteY77" fmla="*/ 3321423 h 4343400"/>
              <a:gd name="connsiteX78" fmla="*/ 2877814 w 3605612"/>
              <a:gd name="connsiteY78" fmla="*/ 3361764 h 4343400"/>
              <a:gd name="connsiteX79" fmla="*/ 2918155 w 3605612"/>
              <a:gd name="connsiteY79" fmla="*/ 3388658 h 4343400"/>
              <a:gd name="connsiteX80" fmla="*/ 2985390 w 3605612"/>
              <a:gd name="connsiteY80" fmla="*/ 3429000 h 4343400"/>
              <a:gd name="connsiteX81" fmla="*/ 3146755 w 3605612"/>
              <a:gd name="connsiteY81" fmla="*/ 3617258 h 4343400"/>
              <a:gd name="connsiteX82" fmla="*/ 3173649 w 3605612"/>
              <a:gd name="connsiteY82" fmla="*/ 3724835 h 4343400"/>
              <a:gd name="connsiteX83" fmla="*/ 3200543 w 3605612"/>
              <a:gd name="connsiteY83" fmla="*/ 3778623 h 4343400"/>
              <a:gd name="connsiteX84" fmla="*/ 3213990 w 3605612"/>
              <a:gd name="connsiteY84" fmla="*/ 3832411 h 4343400"/>
              <a:gd name="connsiteX85" fmla="*/ 3267779 w 3605612"/>
              <a:gd name="connsiteY85" fmla="*/ 3939988 h 4343400"/>
              <a:gd name="connsiteX86" fmla="*/ 3281226 w 3605612"/>
              <a:gd name="connsiteY86" fmla="*/ 3980329 h 4343400"/>
              <a:gd name="connsiteX87" fmla="*/ 3321567 w 3605612"/>
              <a:gd name="connsiteY87" fmla="*/ 4007223 h 4343400"/>
              <a:gd name="connsiteX88" fmla="*/ 3402249 w 3605612"/>
              <a:gd name="connsiteY88" fmla="*/ 4074458 h 4343400"/>
              <a:gd name="connsiteX89" fmla="*/ 3429143 w 3605612"/>
              <a:gd name="connsiteY89" fmla="*/ 4114800 h 4343400"/>
              <a:gd name="connsiteX90" fmla="*/ 3496379 w 3605612"/>
              <a:gd name="connsiteY90" fmla="*/ 4195482 h 4343400"/>
              <a:gd name="connsiteX91" fmla="*/ 3523273 w 3605612"/>
              <a:gd name="connsiteY91" fmla="*/ 4276164 h 4343400"/>
              <a:gd name="connsiteX92" fmla="*/ 3603955 w 3605612"/>
              <a:gd name="connsiteY92" fmla="*/ 4329953 h 4343400"/>
              <a:gd name="connsiteX93" fmla="*/ 3603955 w 3605612"/>
              <a:gd name="connsiteY9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605612" h="4343400">
                <a:moveTo>
                  <a:pt x="3254332" y="94129"/>
                </a:moveTo>
                <a:cubicBezTo>
                  <a:pt x="3160202" y="89647"/>
                  <a:pt x="3065854" y="88508"/>
                  <a:pt x="2971943" y="80682"/>
                </a:cubicBezTo>
                <a:cubicBezTo>
                  <a:pt x="2957818" y="79505"/>
                  <a:pt x="2945439" y="70310"/>
                  <a:pt x="2931602" y="67235"/>
                </a:cubicBezTo>
                <a:cubicBezTo>
                  <a:pt x="2904986" y="61320"/>
                  <a:pt x="2877580" y="59501"/>
                  <a:pt x="2850920" y="53788"/>
                </a:cubicBezTo>
                <a:cubicBezTo>
                  <a:pt x="2814778" y="46043"/>
                  <a:pt x="2779202" y="35859"/>
                  <a:pt x="2743343" y="26894"/>
                </a:cubicBezTo>
                <a:cubicBezTo>
                  <a:pt x="2675805" y="10010"/>
                  <a:pt x="2707087" y="19291"/>
                  <a:pt x="2649214" y="0"/>
                </a:cubicBezTo>
                <a:lnTo>
                  <a:pt x="1896179" y="13447"/>
                </a:lnTo>
                <a:cubicBezTo>
                  <a:pt x="1846692" y="14924"/>
                  <a:pt x="1797599" y="22782"/>
                  <a:pt x="1748261" y="26894"/>
                </a:cubicBezTo>
                <a:cubicBezTo>
                  <a:pt x="1542671" y="44026"/>
                  <a:pt x="1552643" y="41436"/>
                  <a:pt x="1317955" y="53788"/>
                </a:cubicBezTo>
                <a:cubicBezTo>
                  <a:pt x="1282096" y="58270"/>
                  <a:pt x="1246354" y="63809"/>
                  <a:pt x="1210379" y="67235"/>
                </a:cubicBezTo>
                <a:cubicBezTo>
                  <a:pt x="1152199" y="72776"/>
                  <a:pt x="1093610" y="73853"/>
                  <a:pt x="1035567" y="80682"/>
                </a:cubicBezTo>
                <a:cubicBezTo>
                  <a:pt x="1017212" y="82841"/>
                  <a:pt x="1000009" y="91091"/>
                  <a:pt x="981779" y="94129"/>
                </a:cubicBezTo>
                <a:cubicBezTo>
                  <a:pt x="946133" y="100070"/>
                  <a:pt x="909977" y="102465"/>
                  <a:pt x="874202" y="107576"/>
                </a:cubicBezTo>
                <a:cubicBezTo>
                  <a:pt x="847211" y="111432"/>
                  <a:pt x="820136" y="115108"/>
                  <a:pt x="793520" y="121023"/>
                </a:cubicBezTo>
                <a:cubicBezTo>
                  <a:pt x="730321" y="135067"/>
                  <a:pt x="768972" y="142382"/>
                  <a:pt x="685943" y="147917"/>
                </a:cubicBezTo>
                <a:cubicBezTo>
                  <a:pt x="574043" y="155377"/>
                  <a:pt x="461826" y="156882"/>
                  <a:pt x="349767" y="161364"/>
                </a:cubicBezTo>
                <a:cubicBezTo>
                  <a:pt x="336320" y="165846"/>
                  <a:pt x="323263" y="171736"/>
                  <a:pt x="309426" y="174811"/>
                </a:cubicBezTo>
                <a:cubicBezTo>
                  <a:pt x="282810" y="180726"/>
                  <a:pt x="253911" y="177771"/>
                  <a:pt x="228743" y="188258"/>
                </a:cubicBezTo>
                <a:cubicBezTo>
                  <a:pt x="147177" y="222244"/>
                  <a:pt x="162127" y="237049"/>
                  <a:pt x="107720" y="282388"/>
                </a:cubicBezTo>
                <a:cubicBezTo>
                  <a:pt x="-4617" y="376002"/>
                  <a:pt x="144906" y="231757"/>
                  <a:pt x="27037" y="349623"/>
                </a:cubicBezTo>
                <a:cubicBezTo>
                  <a:pt x="18072" y="376517"/>
                  <a:pt x="-1877" y="402028"/>
                  <a:pt x="143" y="430305"/>
                </a:cubicBezTo>
                <a:cubicBezTo>
                  <a:pt x="10026" y="568665"/>
                  <a:pt x="15832" y="607358"/>
                  <a:pt x="40485" y="658905"/>
                </a:cubicBezTo>
                <a:cubicBezTo>
                  <a:pt x="65138" y="710452"/>
                  <a:pt x="116685" y="721659"/>
                  <a:pt x="148061" y="739588"/>
                </a:cubicBezTo>
                <a:cubicBezTo>
                  <a:pt x="179437" y="757518"/>
                  <a:pt x="205155" y="750757"/>
                  <a:pt x="228743" y="766482"/>
                </a:cubicBezTo>
                <a:lnTo>
                  <a:pt x="309426" y="820270"/>
                </a:lnTo>
                <a:lnTo>
                  <a:pt x="349767" y="847164"/>
                </a:lnTo>
                <a:cubicBezTo>
                  <a:pt x="385625" y="954739"/>
                  <a:pt x="331838" y="829235"/>
                  <a:pt x="403555" y="900953"/>
                </a:cubicBezTo>
                <a:cubicBezTo>
                  <a:pt x="426410" y="923809"/>
                  <a:pt x="439414" y="954741"/>
                  <a:pt x="457343" y="981635"/>
                </a:cubicBezTo>
                <a:cubicBezTo>
                  <a:pt x="466308" y="995082"/>
                  <a:pt x="470790" y="1013011"/>
                  <a:pt x="484237" y="1021976"/>
                </a:cubicBezTo>
                <a:lnTo>
                  <a:pt x="524579" y="1048870"/>
                </a:lnTo>
                <a:cubicBezTo>
                  <a:pt x="542508" y="1075764"/>
                  <a:pt x="551473" y="1111624"/>
                  <a:pt x="578367" y="1129553"/>
                </a:cubicBezTo>
                <a:lnTo>
                  <a:pt x="659049" y="1183341"/>
                </a:lnTo>
                <a:cubicBezTo>
                  <a:pt x="668014" y="1196788"/>
                  <a:pt x="673780" y="1213040"/>
                  <a:pt x="685943" y="1223682"/>
                </a:cubicBezTo>
                <a:cubicBezTo>
                  <a:pt x="710269" y="1244967"/>
                  <a:pt x="739732" y="1259541"/>
                  <a:pt x="766626" y="1277470"/>
                </a:cubicBezTo>
                <a:cubicBezTo>
                  <a:pt x="780073" y="1286435"/>
                  <a:pt x="791635" y="1299253"/>
                  <a:pt x="806967" y="1304364"/>
                </a:cubicBezTo>
                <a:lnTo>
                  <a:pt x="887649" y="1331258"/>
                </a:lnTo>
                <a:lnTo>
                  <a:pt x="968332" y="1358153"/>
                </a:lnTo>
                <a:lnTo>
                  <a:pt x="1008673" y="1371600"/>
                </a:lnTo>
                <a:cubicBezTo>
                  <a:pt x="1013155" y="1385047"/>
                  <a:pt x="1014257" y="1400147"/>
                  <a:pt x="1022120" y="1411941"/>
                </a:cubicBezTo>
                <a:cubicBezTo>
                  <a:pt x="1044365" y="1445308"/>
                  <a:pt x="1087251" y="1467767"/>
                  <a:pt x="1116249" y="1492623"/>
                </a:cubicBezTo>
                <a:cubicBezTo>
                  <a:pt x="1130688" y="1504999"/>
                  <a:pt x="1143143" y="1519517"/>
                  <a:pt x="1156590" y="1532964"/>
                </a:cubicBezTo>
                <a:cubicBezTo>
                  <a:pt x="1161072" y="1546411"/>
                  <a:pt x="1162744" y="1561151"/>
                  <a:pt x="1170037" y="1573305"/>
                </a:cubicBezTo>
                <a:cubicBezTo>
                  <a:pt x="1186919" y="1601441"/>
                  <a:pt x="1213714" y="1606153"/>
                  <a:pt x="1237273" y="1627094"/>
                </a:cubicBezTo>
                <a:cubicBezTo>
                  <a:pt x="1346119" y="1723846"/>
                  <a:pt x="1275112" y="1693495"/>
                  <a:pt x="1358296" y="1721223"/>
                </a:cubicBezTo>
                <a:lnTo>
                  <a:pt x="1425532" y="1788458"/>
                </a:lnTo>
                <a:cubicBezTo>
                  <a:pt x="1434497" y="1797423"/>
                  <a:pt x="1445393" y="1804804"/>
                  <a:pt x="1452426" y="1815353"/>
                </a:cubicBezTo>
                <a:cubicBezTo>
                  <a:pt x="1588372" y="2019271"/>
                  <a:pt x="1441227" y="1809983"/>
                  <a:pt x="1546555" y="1936376"/>
                </a:cubicBezTo>
                <a:cubicBezTo>
                  <a:pt x="1556901" y="1948791"/>
                  <a:pt x="1562021" y="1965289"/>
                  <a:pt x="1573449" y="1976717"/>
                </a:cubicBezTo>
                <a:cubicBezTo>
                  <a:pt x="1584877" y="1988145"/>
                  <a:pt x="1601519" y="1993093"/>
                  <a:pt x="1613790" y="2003611"/>
                </a:cubicBezTo>
                <a:cubicBezTo>
                  <a:pt x="1695005" y="2073224"/>
                  <a:pt x="1633795" y="2046139"/>
                  <a:pt x="1707920" y="2070847"/>
                </a:cubicBezTo>
                <a:cubicBezTo>
                  <a:pt x="1737259" y="2158864"/>
                  <a:pt x="1696510" y="2072477"/>
                  <a:pt x="1761708" y="2124635"/>
                </a:cubicBezTo>
                <a:cubicBezTo>
                  <a:pt x="1774328" y="2134731"/>
                  <a:pt x="1776439" y="2154334"/>
                  <a:pt x="1788602" y="2164976"/>
                </a:cubicBezTo>
                <a:cubicBezTo>
                  <a:pt x="1812928" y="2186261"/>
                  <a:pt x="1842391" y="2200835"/>
                  <a:pt x="1869285" y="2218764"/>
                </a:cubicBezTo>
                <a:lnTo>
                  <a:pt x="1949967" y="2272553"/>
                </a:lnTo>
                <a:cubicBezTo>
                  <a:pt x="1963414" y="2281518"/>
                  <a:pt x="1974629" y="2295527"/>
                  <a:pt x="1990308" y="2299447"/>
                </a:cubicBezTo>
                <a:lnTo>
                  <a:pt x="2044096" y="2312894"/>
                </a:lnTo>
                <a:cubicBezTo>
                  <a:pt x="2057543" y="2321859"/>
                  <a:pt x="2074341" y="2327168"/>
                  <a:pt x="2084437" y="2339788"/>
                </a:cubicBezTo>
                <a:cubicBezTo>
                  <a:pt x="2093292" y="2350856"/>
                  <a:pt x="2092301" y="2367101"/>
                  <a:pt x="2097885" y="2380129"/>
                </a:cubicBezTo>
                <a:cubicBezTo>
                  <a:pt x="2105782" y="2398554"/>
                  <a:pt x="2114834" y="2416513"/>
                  <a:pt x="2124779" y="2433917"/>
                </a:cubicBezTo>
                <a:cubicBezTo>
                  <a:pt x="2132797" y="2447949"/>
                  <a:pt x="2141577" y="2461638"/>
                  <a:pt x="2151673" y="2474258"/>
                </a:cubicBezTo>
                <a:cubicBezTo>
                  <a:pt x="2159593" y="2484158"/>
                  <a:pt x="2171534" y="2490604"/>
                  <a:pt x="2178567" y="2501153"/>
                </a:cubicBezTo>
                <a:cubicBezTo>
                  <a:pt x="2189686" y="2517832"/>
                  <a:pt x="2197565" y="2536516"/>
                  <a:pt x="2205461" y="2554941"/>
                </a:cubicBezTo>
                <a:cubicBezTo>
                  <a:pt x="2211045" y="2567969"/>
                  <a:pt x="2211045" y="2583488"/>
                  <a:pt x="2218908" y="2595282"/>
                </a:cubicBezTo>
                <a:cubicBezTo>
                  <a:pt x="2229457" y="2611105"/>
                  <a:pt x="2245802" y="2622176"/>
                  <a:pt x="2259249" y="2635623"/>
                </a:cubicBezTo>
                <a:cubicBezTo>
                  <a:pt x="2272726" y="2676054"/>
                  <a:pt x="2270626" y="2681549"/>
                  <a:pt x="2299590" y="2716305"/>
                </a:cubicBezTo>
                <a:cubicBezTo>
                  <a:pt x="2311765" y="2730915"/>
                  <a:pt x="2327556" y="2742208"/>
                  <a:pt x="2339932" y="2756647"/>
                </a:cubicBezTo>
                <a:cubicBezTo>
                  <a:pt x="2354517" y="2773663"/>
                  <a:pt x="2365688" y="2793419"/>
                  <a:pt x="2380273" y="2810435"/>
                </a:cubicBezTo>
                <a:cubicBezTo>
                  <a:pt x="2392649" y="2824874"/>
                  <a:pt x="2408238" y="2836337"/>
                  <a:pt x="2420614" y="2850776"/>
                </a:cubicBezTo>
                <a:cubicBezTo>
                  <a:pt x="2445633" y="2879965"/>
                  <a:pt x="2466565" y="2912978"/>
                  <a:pt x="2487849" y="2944905"/>
                </a:cubicBezTo>
                <a:cubicBezTo>
                  <a:pt x="2496814" y="2971799"/>
                  <a:pt x="2494697" y="3005542"/>
                  <a:pt x="2514743" y="3025588"/>
                </a:cubicBezTo>
                <a:cubicBezTo>
                  <a:pt x="2632594" y="3143436"/>
                  <a:pt x="2488379" y="2993950"/>
                  <a:pt x="2581979" y="3106270"/>
                </a:cubicBezTo>
                <a:cubicBezTo>
                  <a:pt x="2629895" y="3163769"/>
                  <a:pt x="2609771" y="3131192"/>
                  <a:pt x="2662661" y="3173505"/>
                </a:cubicBezTo>
                <a:cubicBezTo>
                  <a:pt x="2672561" y="3181425"/>
                  <a:pt x="2681635" y="3190500"/>
                  <a:pt x="2689555" y="3200400"/>
                </a:cubicBezTo>
                <a:cubicBezTo>
                  <a:pt x="2699651" y="3213020"/>
                  <a:pt x="2703829" y="3230645"/>
                  <a:pt x="2716449" y="3240741"/>
                </a:cubicBezTo>
                <a:cubicBezTo>
                  <a:pt x="2727517" y="3249596"/>
                  <a:pt x="2743343" y="3249706"/>
                  <a:pt x="2756790" y="3254188"/>
                </a:cubicBezTo>
                <a:cubicBezTo>
                  <a:pt x="2765755" y="3263153"/>
                  <a:pt x="2772813" y="3274559"/>
                  <a:pt x="2783685" y="3281082"/>
                </a:cubicBezTo>
                <a:cubicBezTo>
                  <a:pt x="2795839" y="3288375"/>
                  <a:pt x="2811348" y="3288190"/>
                  <a:pt x="2824026" y="3294529"/>
                </a:cubicBezTo>
                <a:cubicBezTo>
                  <a:pt x="2838481" y="3301757"/>
                  <a:pt x="2850920" y="3312458"/>
                  <a:pt x="2864367" y="3321423"/>
                </a:cubicBezTo>
                <a:cubicBezTo>
                  <a:pt x="2868849" y="3334870"/>
                  <a:pt x="2868959" y="3350696"/>
                  <a:pt x="2877814" y="3361764"/>
                </a:cubicBezTo>
                <a:cubicBezTo>
                  <a:pt x="2887910" y="3374384"/>
                  <a:pt x="2905535" y="3378562"/>
                  <a:pt x="2918155" y="3388658"/>
                </a:cubicBezTo>
                <a:cubicBezTo>
                  <a:pt x="2970894" y="3430850"/>
                  <a:pt x="2915331" y="3405647"/>
                  <a:pt x="2985390" y="3429000"/>
                </a:cubicBezTo>
                <a:cubicBezTo>
                  <a:pt x="3023490" y="3467100"/>
                  <a:pt x="3115379" y="3567952"/>
                  <a:pt x="3146755" y="3617258"/>
                </a:cubicBezTo>
                <a:cubicBezTo>
                  <a:pt x="3178132" y="3666564"/>
                  <a:pt x="3157119" y="3691775"/>
                  <a:pt x="3173649" y="3724835"/>
                </a:cubicBezTo>
                <a:cubicBezTo>
                  <a:pt x="3182614" y="3742764"/>
                  <a:pt x="3193505" y="3759854"/>
                  <a:pt x="3200543" y="3778623"/>
                </a:cubicBezTo>
                <a:cubicBezTo>
                  <a:pt x="3207032" y="3795927"/>
                  <a:pt x="3206882" y="3815352"/>
                  <a:pt x="3213990" y="3832411"/>
                </a:cubicBezTo>
                <a:cubicBezTo>
                  <a:pt x="3229410" y="3869419"/>
                  <a:pt x="3255101" y="3901954"/>
                  <a:pt x="3267779" y="3939988"/>
                </a:cubicBezTo>
                <a:cubicBezTo>
                  <a:pt x="3272261" y="3953435"/>
                  <a:pt x="3272371" y="3969261"/>
                  <a:pt x="3281226" y="3980329"/>
                </a:cubicBezTo>
                <a:cubicBezTo>
                  <a:pt x="3291322" y="3992949"/>
                  <a:pt x="3309152" y="3996877"/>
                  <a:pt x="3321567" y="4007223"/>
                </a:cubicBezTo>
                <a:cubicBezTo>
                  <a:pt x="3425105" y="4093504"/>
                  <a:pt x="3302090" y="4007685"/>
                  <a:pt x="3402249" y="4074458"/>
                </a:cubicBezTo>
                <a:cubicBezTo>
                  <a:pt x="3411214" y="4087905"/>
                  <a:pt x="3418797" y="4102384"/>
                  <a:pt x="3429143" y="4114800"/>
                </a:cubicBezTo>
                <a:cubicBezTo>
                  <a:pt x="3459304" y="4150993"/>
                  <a:pt x="3477300" y="4152554"/>
                  <a:pt x="3496379" y="4195482"/>
                </a:cubicBezTo>
                <a:cubicBezTo>
                  <a:pt x="3507893" y="4221387"/>
                  <a:pt x="3503227" y="4256118"/>
                  <a:pt x="3523273" y="4276164"/>
                </a:cubicBezTo>
                <a:cubicBezTo>
                  <a:pt x="3651970" y="4404861"/>
                  <a:pt x="3487187" y="4252105"/>
                  <a:pt x="3603955" y="4329953"/>
                </a:cubicBezTo>
                <a:cubicBezTo>
                  <a:pt x="3607684" y="4332439"/>
                  <a:pt x="3603955" y="4338918"/>
                  <a:pt x="3603955" y="43434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50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Начало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txBody>
          <a:bodyPr>
            <a:normAutofit fontScale="92500"/>
          </a:bodyPr>
          <a:lstStyle/>
          <a:p>
            <a:r>
              <a:rPr lang="ru-RU" dirty="0"/>
              <a:t>Звёзды образуются непрерывно</a:t>
            </a:r>
          </a:p>
          <a:p>
            <a:r>
              <a:rPr lang="ru-RU" dirty="0"/>
              <a:t>Источник энергии — гравитационное сжатие</a:t>
            </a:r>
          </a:p>
          <a:p>
            <a:r>
              <a:rPr lang="ru-RU" dirty="0"/>
              <a:t>Механизм образования — гравитационная неустойчивость</a:t>
            </a:r>
          </a:p>
          <a:p>
            <a:r>
              <a:rPr lang="ru-RU" dirty="0"/>
              <a:t>Исходный материал неясен, но, возможно, есть связь с туманностями, в частности, спиральными</a:t>
            </a:r>
          </a:p>
        </p:txBody>
      </p:sp>
    </p:spTree>
    <p:extLst>
      <p:ext uri="{BB962C8B-B14F-4D97-AF65-F5344CB8AC3E}">
        <p14:creationId xmlns:p14="http://schemas.microsoft.com/office/powerpoint/2010/main" val="29444686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792088"/>
          </a:xfrm>
        </p:spPr>
        <p:txBody>
          <a:bodyPr/>
          <a:lstStyle/>
          <a:p>
            <a:r>
              <a:rPr lang="ru-RU" dirty="0"/>
              <a:t>Первая половина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421" y="908720"/>
            <a:ext cx="7772400" cy="4475260"/>
          </a:xfrm>
        </p:spPr>
        <p:txBody>
          <a:bodyPr/>
          <a:lstStyle/>
          <a:p>
            <a:r>
              <a:rPr lang="ru-RU" dirty="0"/>
              <a:t>Возраст Земли больше 4 млрд. лет</a:t>
            </a:r>
          </a:p>
          <a:p>
            <a:r>
              <a:rPr lang="ru-RU" dirty="0"/>
              <a:t>Источник звёздной энергии — термоядерные реакции превращения водорода  в гелий</a:t>
            </a:r>
          </a:p>
          <a:p>
            <a:r>
              <a:rPr lang="ru-RU" dirty="0"/>
              <a:t>Где водород?</a:t>
            </a:r>
          </a:p>
          <a:p>
            <a:r>
              <a:rPr lang="ru-RU" dirty="0"/>
              <a:t>Возвращение к гипотезе «катастрофизма»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94826"/>
            <a:ext cx="3381845" cy="408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2495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Межзвёздный водород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/>
          <a:lstStyle/>
          <a:p>
            <a:r>
              <a:rPr lang="en-US" dirty="0"/>
              <a:t>Struve &amp; </a:t>
            </a:r>
            <a:r>
              <a:rPr lang="en-US" dirty="0" err="1"/>
              <a:t>Elvey</a:t>
            </a:r>
            <a:r>
              <a:rPr lang="en-US" dirty="0"/>
              <a:t> (1938) — </a:t>
            </a:r>
            <a:r>
              <a:rPr lang="ru-RU" dirty="0"/>
              <a:t>протяжённые области ионизованного водорода</a:t>
            </a:r>
            <a:r>
              <a:rPr lang="en-US" dirty="0"/>
              <a:t>, H/</a:t>
            </a:r>
            <a:r>
              <a:rPr lang="en-US" dirty="0" err="1"/>
              <a:t>Ca</a:t>
            </a:r>
            <a:r>
              <a:rPr lang="en-US" dirty="0"/>
              <a:t>=100</a:t>
            </a:r>
            <a:endParaRPr lang="ru-RU" dirty="0"/>
          </a:p>
          <a:p>
            <a:r>
              <a:rPr lang="en-US" dirty="0" err="1"/>
              <a:t>Stroemgren</a:t>
            </a:r>
            <a:r>
              <a:rPr lang="en-US" dirty="0"/>
              <a:t> (1939) — </a:t>
            </a:r>
            <a:r>
              <a:rPr lang="ru-RU" dirty="0"/>
              <a:t>физическое состояние межзвёздного водорода</a:t>
            </a:r>
          </a:p>
        </p:txBody>
      </p:sp>
    </p:spTree>
    <p:extLst>
      <p:ext uri="{BB962C8B-B14F-4D97-AF65-F5344CB8AC3E}">
        <p14:creationId xmlns:p14="http://schemas.microsoft.com/office/powerpoint/2010/main" val="409944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/>
              <a:t>Интерес к молекулам в облаках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53983" y="1052736"/>
            <a:ext cx="3814192" cy="2023864"/>
          </a:xfrm>
        </p:spPr>
        <p:txBody>
          <a:bodyPr/>
          <a:lstStyle/>
          <a:p>
            <a:r>
              <a:rPr lang="ru-RU" dirty="0"/>
              <a:t>Диагностика</a:t>
            </a:r>
          </a:p>
          <a:p>
            <a:r>
              <a:rPr lang="ru-RU" dirty="0"/>
              <a:t>Тепловой баланс</a:t>
            </a:r>
          </a:p>
          <a:p>
            <a:r>
              <a:rPr lang="ru-RU" dirty="0"/>
              <a:t>Астробиология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502463" cy="38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96401"/>
            <a:ext cx="3215828" cy="15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97869"/>
            <a:ext cx="2789137" cy="41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0088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571500"/>
          </a:xfrm>
        </p:spPr>
        <p:txBody>
          <a:bodyPr/>
          <a:lstStyle/>
          <a:p>
            <a:pPr eaLnBrk="1" hangingPunct="1"/>
            <a:r>
              <a:rPr lang="ru-RU" sz="2800" b="0" dirty="0">
                <a:solidFill>
                  <a:srgbClr val="0070C0"/>
                </a:solidFill>
              </a:rPr>
              <a:t>Рождение радиоастрономии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642938"/>
            <a:ext cx="8758237" cy="1857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2400" dirty="0"/>
              <a:t>Янский (1933)</a:t>
            </a:r>
          </a:p>
          <a:p>
            <a:pPr eaLnBrk="1" hangingPunct="1">
              <a:spcBef>
                <a:spcPct val="0"/>
              </a:spcBef>
            </a:pPr>
            <a:r>
              <a:rPr lang="ru-RU" sz="2400" dirty="0"/>
              <a:t>Ребер (1940)</a:t>
            </a:r>
          </a:p>
          <a:p>
            <a:pPr eaLnBrk="1" hangingPunct="1">
              <a:spcBef>
                <a:spcPct val="0"/>
              </a:spcBef>
            </a:pPr>
            <a:r>
              <a:rPr lang="ru-RU" sz="2400" dirty="0" err="1"/>
              <a:t>Юэн</a:t>
            </a:r>
            <a:r>
              <a:rPr lang="ru-RU" sz="2400" dirty="0"/>
              <a:t>, </a:t>
            </a:r>
            <a:r>
              <a:rPr lang="ru-RU" sz="2400" dirty="0" err="1"/>
              <a:t>Парселл</a:t>
            </a:r>
            <a:r>
              <a:rPr lang="ru-RU" sz="2400" dirty="0"/>
              <a:t> (1951, </a:t>
            </a:r>
            <a:r>
              <a:rPr lang="en-US" sz="2400" dirty="0"/>
              <a:t>HI 21 </a:t>
            </a:r>
            <a:r>
              <a:rPr lang="ru-RU" sz="2400" dirty="0"/>
              <a:t>см) — не менее 5% массы Галактического диска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714625"/>
            <a:ext cx="4827588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9"/>
          <p:cNvSpPr txBox="1">
            <a:spLocks noChangeArrowheads="1"/>
          </p:cNvSpPr>
          <p:nvPr/>
        </p:nvSpPr>
        <p:spPr bwMode="auto">
          <a:xfrm>
            <a:off x="714375" y="2714625"/>
            <a:ext cx="2847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>
                <a:solidFill>
                  <a:srgbClr val="FF0000"/>
                </a:solidFill>
                <a:latin typeface="Times New Roman" pitchFamily="18" charset="0"/>
              </a:rPr>
              <a:t>«Карусель» Янского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3474217"/>
            <a:ext cx="2952328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613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Излучение нейтрального водорода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/>
          <a:lstStyle/>
          <a:p>
            <a:r>
              <a:rPr lang="en-US" dirty="0"/>
              <a:t>Van de </a:t>
            </a:r>
            <a:r>
              <a:rPr lang="en-US" dirty="0" err="1"/>
              <a:t>Hulst</a:t>
            </a:r>
            <a:r>
              <a:rPr lang="en-US" dirty="0"/>
              <a:t> (194</a:t>
            </a:r>
            <a:r>
              <a:rPr lang="ru-RU" dirty="0"/>
              <a:t>5</a:t>
            </a:r>
            <a:r>
              <a:rPr lang="en-US" dirty="0"/>
              <a:t>)</a:t>
            </a:r>
          </a:p>
          <a:p>
            <a:r>
              <a:rPr lang="ru-RU" dirty="0"/>
              <a:t>Шкловский (1949)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1" r="6655"/>
          <a:stretch/>
        </p:blipFill>
        <p:spPr bwMode="auto">
          <a:xfrm>
            <a:off x="4572000" y="1772816"/>
            <a:ext cx="3840933" cy="69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/>
          <a:stretch/>
        </p:blipFill>
        <p:spPr bwMode="auto">
          <a:xfrm>
            <a:off x="941530" y="3483007"/>
            <a:ext cx="7230870" cy="196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4989" y="5147900"/>
            <a:ext cx="202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de </a:t>
            </a:r>
            <a:r>
              <a:rPr lang="en-US" dirty="0" err="1"/>
              <a:t>Hulst</a:t>
            </a:r>
            <a:r>
              <a:rPr lang="en-US" dirty="0"/>
              <a:t> (1957)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066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Звёзды должны рождаться сейчас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6192687" cy="4525963"/>
          </a:xfrm>
        </p:spPr>
        <p:txBody>
          <a:bodyPr>
            <a:normAutofit fontScale="92500"/>
          </a:bodyPr>
          <a:lstStyle/>
          <a:p>
            <a:r>
              <a:rPr lang="ru-RU" dirty="0"/>
              <a:t>Уточнение моделей внутреннего строения звёзд и их эволюции — массивные звёзды не могут жить долго (омоложение?)</a:t>
            </a:r>
          </a:p>
          <a:p>
            <a:r>
              <a:rPr lang="ru-RU" dirty="0"/>
              <a:t>Распад звёздных ассоциаций (</a:t>
            </a:r>
            <a:r>
              <a:rPr lang="en-US" dirty="0"/>
              <a:t>D-</a:t>
            </a:r>
            <a:r>
              <a:rPr lang="ru-RU" dirty="0"/>
              <a:t>тела Амбарцумяна)</a:t>
            </a:r>
          </a:p>
          <a:p>
            <a:r>
              <a:rPr lang="ru-RU" dirty="0"/>
              <a:t>Механизм образования звёзд —радиационная имплозия глобул Бока (</a:t>
            </a:r>
            <a:r>
              <a:rPr lang="en-US" dirty="0"/>
              <a:t>Bok &amp; Reilly 1947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24544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Два слагаемых звездообразования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>
            <a:normAutofit fontScale="92500"/>
          </a:bodyPr>
          <a:lstStyle/>
          <a:p>
            <a:r>
              <a:rPr lang="ru-RU" dirty="0"/>
              <a:t>Звёзды должны образовываться сейчас</a:t>
            </a:r>
          </a:p>
          <a:p>
            <a:r>
              <a:rPr lang="ru-RU" dirty="0"/>
              <a:t>Звёздам есть из чего образовываться сейчас</a:t>
            </a:r>
          </a:p>
          <a:p>
            <a:r>
              <a:rPr lang="ru-RU" dirty="0"/>
              <a:t>Как это происходит и как проявляется?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/>
          <a:stretch/>
        </p:blipFill>
        <p:spPr bwMode="auto">
          <a:xfrm>
            <a:off x="2555776" y="3501008"/>
            <a:ext cx="450450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1344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747" y="175034"/>
            <a:ext cx="7772400" cy="947192"/>
          </a:xfrm>
        </p:spPr>
        <p:txBody>
          <a:bodyPr/>
          <a:lstStyle/>
          <a:p>
            <a:r>
              <a:rPr lang="ru-RU" dirty="0"/>
              <a:t>Молекулярные облака</a:t>
            </a: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77428"/>
            <a:ext cx="6533375" cy="27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6490" y="1268760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Rank et al. (1971)</a:t>
            </a:r>
            <a:r>
              <a:rPr lang="ru-RU" dirty="0"/>
              <a:t> — есть два вида газовых облаков: в одних доминирует линия водорода на длине волны 21 см, в других доминируют молекулярные линии, тогда как водород почти не виден.</a:t>
            </a:r>
          </a:p>
          <a:p>
            <a:endParaRPr lang="ru-RU" dirty="0"/>
          </a:p>
          <a:p>
            <a:r>
              <a:rPr lang="ru-RU" dirty="0"/>
              <a:t>Другие </a:t>
            </a:r>
            <a:r>
              <a:rPr lang="ru-RU" dirty="0" err="1"/>
              <a:t>трейсеры</a:t>
            </a:r>
            <a:r>
              <a:rPr lang="ru-RU" dirty="0"/>
              <a:t> — </a:t>
            </a:r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, CS</a:t>
            </a:r>
            <a:endParaRPr lang="ru-RU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2857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4725144"/>
            <a:ext cx="537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err="1">
                <a:solidFill>
                  <a:srgbClr val="FF0000"/>
                </a:solidFill>
              </a:rPr>
              <a:t>Монооксид</a:t>
            </a:r>
            <a:r>
              <a:rPr lang="ru-RU" sz="1800" b="1" dirty="0">
                <a:solidFill>
                  <a:srgbClr val="FF0000"/>
                </a:solidFill>
              </a:rPr>
              <a:t> углерода — изобилие и стабильность!</a:t>
            </a:r>
          </a:p>
        </p:txBody>
      </p:sp>
    </p:spTree>
    <p:extLst>
      <p:ext uri="{BB962C8B-B14F-4D97-AF65-F5344CB8AC3E}">
        <p14:creationId xmlns:p14="http://schemas.microsoft.com/office/powerpoint/2010/main" val="13532447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98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Структура молекулярных облаков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19" y="1458913"/>
          <a:ext cx="8463856" cy="4262436"/>
        </p:xfrm>
        <a:graphic>
          <a:graphicData uri="http://schemas.openxmlformats.org/drawingml/2006/table">
            <a:tbl>
              <a:tblPr/>
              <a:tblGrid>
                <a:gridCol w="2232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5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5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Параметр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Облако (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cloud</a:t>
                      </a: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Сгусток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 (clump)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Ядро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 (core)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Масса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i="1" dirty="0"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</a:rPr>
                        <a:t>¤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–10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80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50–500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0.5–5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Размер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пк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2–15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0.3–3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0.03–0.2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Плотность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см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−3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50–500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–10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80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–10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Дисперсия скоростей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км с</a:t>
                      </a:r>
                      <a:r>
                        <a:rPr lang="en-US" sz="1800" baseline="30000" dirty="0">
                          <a:latin typeface="Calibri"/>
                          <a:ea typeface="Calibri"/>
                          <a:cs typeface="Times New Roman"/>
                        </a:rPr>
                        <a:t>−1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2–5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0.3–3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0.1–0.3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Динамическое время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лет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2–4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≈1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0.5–1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Температура газа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(K)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≈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10–20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8–12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Магнитное поле</a:t>
                      </a:r>
                      <a:r>
                        <a:rPr lang="ru-RU" sz="1800" baseline="0" dirty="0"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800" baseline="0" dirty="0" err="1">
                          <a:latin typeface="Calibri"/>
                          <a:ea typeface="Calibri"/>
                          <a:cs typeface="Times New Roman"/>
                        </a:rPr>
                        <a:t>мкГс</a:t>
                      </a:r>
                      <a:r>
                        <a:rPr lang="ru-RU" sz="1800" baseline="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Примеры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Телец, Змееносец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213, </a:t>
                      </a: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1709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1544,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1498,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559" name="TextBox 3"/>
          <p:cNvSpPr txBox="1">
            <a:spLocks noChangeArrowheads="1"/>
          </p:cNvSpPr>
          <p:nvPr/>
        </p:nvSpPr>
        <p:spPr bwMode="auto">
          <a:xfrm>
            <a:off x="1100138" y="6088063"/>
            <a:ext cx="2168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1600"/>
              <a:t>Bergin &amp; Tafalla (2007)</a:t>
            </a:r>
            <a:endParaRPr lang="ru-RU" altLang="ru-RU" sz="1600"/>
          </a:p>
        </p:txBody>
      </p:sp>
    </p:spTree>
    <p:extLst>
      <p:ext uri="{BB962C8B-B14F-4D97-AF65-F5344CB8AC3E}">
        <p14:creationId xmlns:p14="http://schemas.microsoft.com/office/powerpoint/2010/main" val="36129927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Ядра молекулярных облаков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92696"/>
            <a:ext cx="6161158" cy="604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268829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2688298" cy="179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2439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ru-RU" dirty="0"/>
              <a:t>Ядра молекулярных облаков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755576" y="836712"/>
            <a:ext cx="772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Наблюдаются как яркие пятна на картах излучения молекул и теплового излучения пыли.</a:t>
            </a:r>
            <a:endParaRPr lang="ru-RU" sz="2800" b="1" dirty="0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265599"/>
            <a:ext cx="4679624" cy="459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7314" y="2379812"/>
            <a:ext cx="4422678" cy="2432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Barnard</a:t>
            </a:r>
            <a:r>
              <a:rPr lang="ru-RU" sz="2000" b="1" dirty="0">
                <a:solidFill>
                  <a:srgbClr val="FF0000"/>
                </a:solidFill>
              </a:rPr>
              <a:t> (1927), 349 объектов</a:t>
            </a:r>
          </a:p>
          <a:p>
            <a:pPr>
              <a:lnSpc>
                <a:spcPct val="90000"/>
              </a:lnSpc>
            </a:pPr>
            <a:r>
              <a:rPr lang="en-US" sz="2000" b="1" dirty="0" err="1">
                <a:solidFill>
                  <a:srgbClr val="FF0000"/>
                </a:solidFill>
              </a:rPr>
              <a:t>Lynds</a:t>
            </a:r>
            <a:r>
              <a:rPr lang="ru-RU" sz="2000" b="1" dirty="0">
                <a:solidFill>
                  <a:srgbClr val="FF0000"/>
                </a:solidFill>
              </a:rPr>
              <a:t> (1962), 1802 объекта; Хартли и др. (1986), 1101 объект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Clemens &amp;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Barvainis</a:t>
            </a:r>
            <a:r>
              <a:rPr lang="ru-RU" sz="2000" b="1" dirty="0">
                <a:solidFill>
                  <a:srgbClr val="FF0000"/>
                </a:solidFill>
              </a:rPr>
              <a:t>(1988), 248 объектов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nl-NL" sz="2000" b="1" dirty="0">
                <a:solidFill>
                  <a:srgbClr val="FF0000"/>
                </a:solidFill>
              </a:rPr>
              <a:t>Dobashi et al. (2005), 2448 </a:t>
            </a:r>
            <a:r>
              <a:rPr lang="ru-RU" sz="2000" b="1" dirty="0">
                <a:solidFill>
                  <a:srgbClr val="FF0000"/>
                </a:solidFill>
              </a:rPr>
              <a:t>объектов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NGC, IC, </a:t>
            </a:r>
            <a:r>
              <a:rPr lang="ru-RU" sz="2000" b="1" dirty="0">
                <a:solidFill>
                  <a:srgbClr val="FF0000"/>
                </a:solidFill>
              </a:rPr>
              <a:t>собственные имена</a:t>
            </a:r>
            <a:r>
              <a:rPr lang="en-US" sz="2000" b="1" dirty="0">
                <a:solidFill>
                  <a:srgbClr val="FF0000"/>
                </a:solidFill>
              </a:rPr>
              <a:t>…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14" y="5085184"/>
            <a:ext cx="4511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Масса — несколько масс Солнца</a:t>
            </a:r>
          </a:p>
          <a:p>
            <a:r>
              <a:rPr lang="ru-RU" dirty="0"/>
              <a:t>Размер — десятые доли парсека</a:t>
            </a:r>
          </a:p>
          <a:p>
            <a:r>
              <a:rPr lang="ru-RU" dirty="0"/>
              <a:t>Температура — 5–15К</a:t>
            </a:r>
          </a:p>
          <a:p>
            <a:r>
              <a:rPr lang="ru-RU" dirty="0"/>
              <a:t>Плотность — 10</a:t>
            </a:r>
            <a:r>
              <a:rPr lang="ru-RU" baseline="30000" dirty="0"/>
              <a:t>4</a:t>
            </a:r>
            <a:r>
              <a:rPr lang="ru-RU" dirty="0"/>
              <a:t>–10</a:t>
            </a:r>
            <a:r>
              <a:rPr lang="ru-RU" baseline="30000" dirty="0"/>
              <a:t>6</a:t>
            </a:r>
            <a:r>
              <a:rPr lang="ru-RU" dirty="0"/>
              <a:t> см</a:t>
            </a:r>
            <a:r>
              <a:rPr lang="ru-RU" baseline="30000" dirty="0"/>
              <a:t>–3</a:t>
            </a:r>
          </a:p>
        </p:txBody>
      </p:sp>
    </p:spTree>
    <p:extLst>
      <p:ext uri="{BB962C8B-B14F-4D97-AF65-F5344CB8AC3E}">
        <p14:creationId xmlns:p14="http://schemas.microsoft.com/office/powerpoint/2010/main" val="12945401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78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93467"/>
            <a:ext cx="7891610" cy="59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499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31059"/>
            <a:ext cx="484505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4" y="1596640"/>
            <a:ext cx="48085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611560" y="6165304"/>
            <a:ext cx="4554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dirty="0"/>
              <a:t>Ричард </a:t>
            </a:r>
            <a:r>
              <a:rPr lang="ru-RU" dirty="0" err="1"/>
              <a:t>Ларсон</a:t>
            </a:r>
            <a:r>
              <a:rPr lang="ru-RU" dirty="0"/>
              <a:t> (Барселона, 2010)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5544616" cy="922114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Первые численные модели — одиночные протозвёзды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4" r="27915"/>
          <a:stretch>
            <a:fillRect/>
          </a:stretch>
        </p:blipFill>
        <p:spPr>
          <a:xfrm>
            <a:off x="6228184" y="1124744"/>
            <a:ext cx="2535270" cy="46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3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19137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dirty="0"/>
              <a:t>Молекулярный водород — самая главная молекула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20102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0" y="50847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Arial" pitchFamily="34" charset="0"/>
              </a:rPr>
              <a:t>Нет излучения от</a:t>
            </a:r>
            <a:r>
              <a:rPr lang="en-US" altLang="ru-RU" sz="2000" b="1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altLang="ru-RU" sz="2000" b="1">
                <a:solidFill>
                  <a:srgbClr val="FF0000"/>
                </a:solidFill>
                <a:latin typeface="Arial" pitchFamily="34" charset="0"/>
              </a:rPr>
              <a:t>молекулярного</a:t>
            </a:r>
            <a:r>
              <a:rPr lang="en-US" altLang="ru-RU" sz="2000" b="1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altLang="ru-RU" sz="2000" b="1">
                <a:solidFill>
                  <a:srgbClr val="FF0000"/>
                </a:solidFill>
                <a:latin typeface="Arial" pitchFamily="34" charset="0"/>
              </a:rPr>
              <a:t>водорода — вещество, из которого состоят молекулярные облака, практически невидимо</a:t>
            </a:r>
            <a:r>
              <a:rPr lang="en-US" altLang="ru-RU" sz="2000" b="1">
                <a:solidFill>
                  <a:srgbClr val="FF0000"/>
                </a:solidFill>
                <a:latin typeface="Arial" pitchFamily="34" charset="0"/>
              </a:rPr>
              <a:t>!</a:t>
            </a:r>
            <a:endParaRPr lang="ru-RU" altLang="ru-RU" sz="20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323850" y="3933825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dirty="0"/>
              <a:t>Всё, что происходит в межзвёздной среде, происходит с водородом. Всё, что происходит в молекулярных облаках, происходит с молекулярным водородом.</a:t>
            </a:r>
          </a:p>
        </p:txBody>
      </p:sp>
    </p:spTree>
    <p:extLst>
      <p:ext uri="{BB962C8B-B14F-4D97-AF65-F5344CB8AC3E}">
        <p14:creationId xmlns:p14="http://schemas.microsoft.com/office/powerpoint/2010/main" val="7771629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79462"/>
          </a:xfrm>
        </p:spPr>
        <p:txBody>
          <a:bodyPr/>
          <a:lstStyle/>
          <a:p>
            <a:r>
              <a:rPr lang="ru-RU" dirty="0"/>
              <a:t>Стадии коллапса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395536" y="836613"/>
            <a:ext cx="8496943" cy="2836862"/>
          </a:xfrm>
        </p:spPr>
        <p:txBody>
          <a:bodyPr>
            <a:normAutofit/>
          </a:bodyPr>
          <a:lstStyle/>
          <a:p>
            <a:r>
              <a:rPr lang="ru-RU" sz="2000" i="1" dirty="0"/>
              <a:t>Дозвёздное ядро</a:t>
            </a:r>
            <a:r>
              <a:rPr lang="ru-RU" sz="2000" dirty="0"/>
              <a:t>: почти изотермическое, </a:t>
            </a:r>
            <a:r>
              <a:rPr lang="ru-RU" sz="2000" dirty="0">
                <a:solidFill>
                  <a:srgbClr val="FF0000"/>
                </a:solidFill>
              </a:rPr>
              <a:t>проявляется как источник субмиллиметрового излучения и молекулярных линий (</a:t>
            </a:r>
            <a:r>
              <a:rPr lang="en-US" sz="2000" dirty="0">
                <a:solidFill>
                  <a:srgbClr val="FF0000"/>
                </a:solidFill>
              </a:rPr>
              <a:t>CO, CS, </a:t>
            </a:r>
            <a:r>
              <a:rPr lang="ru-RU" sz="2000" dirty="0">
                <a:solidFill>
                  <a:srgbClr val="FF0000"/>
                </a:solidFill>
              </a:rPr>
              <a:t>аммиак)</a:t>
            </a:r>
          </a:p>
          <a:p>
            <a:r>
              <a:rPr lang="ru-RU" sz="2000" i="1" dirty="0"/>
              <a:t>Первое гидростатическое ядро</a:t>
            </a:r>
            <a:r>
              <a:rPr lang="ru-RU" sz="2000" dirty="0"/>
              <a:t>: от повышения непрозрачности до испарения пыли</a:t>
            </a:r>
            <a:r>
              <a:rPr lang="en-US" sz="2000" dirty="0"/>
              <a:t>.</a:t>
            </a:r>
          </a:p>
          <a:p>
            <a:r>
              <a:rPr lang="ru-RU" sz="2000" i="1" dirty="0"/>
              <a:t>Главная фаза аккреции</a:t>
            </a:r>
            <a:r>
              <a:rPr lang="ru-RU" sz="2000" dirty="0"/>
              <a:t>, протозвезда </a:t>
            </a:r>
            <a:r>
              <a:rPr lang="ru-RU" sz="2000" dirty="0">
                <a:solidFill>
                  <a:srgbClr val="FF0000"/>
                </a:solidFill>
              </a:rPr>
              <a:t>проявляется как источник ИК-излучения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3129753" cy="31297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83028"/>
            <a:ext cx="3545071" cy="301568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827584" y="6412882"/>
            <a:ext cx="6242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0000"/>
                </a:solidFill>
              </a:rPr>
              <a:t>Протозвезду нужно наблюдать как инфракрасный источник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051720" y="3183028"/>
            <a:ext cx="2592288" cy="13260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51720" y="4633836"/>
            <a:ext cx="2592288" cy="15648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5630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en-US" dirty="0"/>
              <a:t>Infrared Astronomical Satellite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2332856"/>
          </a:xfrm>
        </p:spPr>
        <p:txBody>
          <a:bodyPr/>
          <a:lstStyle/>
          <a:p>
            <a:r>
              <a:rPr lang="ru-RU" dirty="0"/>
              <a:t>Время работы: 1983</a:t>
            </a:r>
          </a:p>
          <a:p>
            <a:r>
              <a:rPr lang="ru-RU" dirty="0"/>
              <a:t>Диапазон: 12, 25, 60 и 100 мкм</a:t>
            </a:r>
          </a:p>
          <a:p>
            <a:r>
              <a:rPr lang="ru-RU" dirty="0"/>
              <a:t>Результаты: атлас неба и каталог точечных источников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40968"/>
            <a:ext cx="3233936" cy="32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684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00" y="1929086"/>
            <a:ext cx="6115050" cy="439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060848"/>
            <a:ext cx="6073775" cy="411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50813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Место рождения звёзд — молекулярные (</a:t>
            </a:r>
            <a:r>
              <a:rPr lang="ru-RU" dirty="0" err="1"/>
              <a:t>газо-пылевые</a:t>
            </a:r>
            <a:r>
              <a:rPr lang="ru-RU" dirty="0"/>
              <a:t>) облака</a:t>
            </a:r>
          </a:p>
        </p:txBody>
      </p:sp>
    </p:spTree>
    <p:extLst>
      <p:ext uri="{BB962C8B-B14F-4D97-AF65-F5344CB8AC3E}">
        <p14:creationId xmlns:p14="http://schemas.microsoft.com/office/powerpoint/2010/main" val="31996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709613" y="0"/>
            <a:ext cx="7772400" cy="995363"/>
          </a:xfrm>
        </p:spPr>
        <p:txBody>
          <a:bodyPr>
            <a:noAutofit/>
          </a:bodyPr>
          <a:lstStyle/>
          <a:p>
            <a:r>
              <a:rPr lang="ru-RU" altLang="ru-RU" sz="3200" dirty="0"/>
              <a:t>Времена жизни протозвёздных объектов на разных стадиях</a:t>
            </a:r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>
          <a:xfrm>
            <a:off x="165100" y="2305050"/>
            <a:ext cx="5703888" cy="1457325"/>
          </a:xfrm>
        </p:spPr>
        <p:txBody>
          <a:bodyPr>
            <a:normAutofit fontScale="70000" lnSpcReduction="20000"/>
          </a:bodyPr>
          <a:lstStyle/>
          <a:p>
            <a:r>
              <a:rPr lang="ru-RU" altLang="ru-RU" dirty="0"/>
              <a:t>Дозвёздные ядра	</a:t>
            </a:r>
          </a:p>
          <a:p>
            <a:r>
              <a:rPr lang="ru-RU" altLang="ru-RU" dirty="0"/>
              <a:t>Объекты класса </a:t>
            </a:r>
            <a:r>
              <a:rPr lang="en-US" altLang="ru-RU" dirty="0"/>
              <a:t>I</a:t>
            </a:r>
          </a:p>
          <a:p>
            <a:r>
              <a:rPr lang="ru-RU" altLang="ru-RU" dirty="0"/>
              <a:t>Объекты класса </a:t>
            </a:r>
            <a:r>
              <a:rPr lang="en-US" altLang="ru-RU" dirty="0"/>
              <a:t>II</a:t>
            </a:r>
          </a:p>
          <a:p>
            <a:r>
              <a:rPr lang="ru-RU" altLang="ru-RU" dirty="0"/>
              <a:t>Объекты класса </a:t>
            </a:r>
            <a:r>
              <a:rPr lang="en-US" altLang="ru-RU" dirty="0"/>
              <a:t>III</a:t>
            </a:r>
            <a:endParaRPr lang="ru-RU" altLang="ru-RU" dirty="0"/>
          </a:p>
          <a:p>
            <a:endParaRPr lang="ru-RU" altLang="ru-RU" dirty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971550"/>
            <a:ext cx="30099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567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Звёзды образуются слишком медленно!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518923" y="2132856"/>
          <a:ext cx="6401218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4" name="Формула" r:id="rId3" imgW="3213100" imgH="508000" progId="Equation.3">
                  <p:embed/>
                </p:oleObj>
              </mc:Choice>
              <mc:Fallback>
                <p:oleObj name="Формула" r:id="rId3" imgW="3213100" imgH="5080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923" y="2132856"/>
                        <a:ext cx="6401218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3645024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Масса молекулярных облаков существенно превышает </a:t>
            </a:r>
            <a:r>
              <a:rPr lang="ru-RU" dirty="0" err="1"/>
              <a:t>джинсовскую</a:t>
            </a:r>
            <a:r>
              <a:rPr lang="ru-RU" dirty="0"/>
              <a:t>!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076700"/>
            <a:ext cx="19335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7000875" y="3714750"/>
            <a:ext cx="1773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dirty="0">
                <a:latin typeface="Arial" pitchFamily="34" charset="0"/>
              </a:rPr>
              <a:t>Джеймс Джинс</a:t>
            </a:r>
          </a:p>
        </p:txBody>
      </p:sp>
    </p:spTree>
    <p:extLst>
      <p:ext uri="{BB962C8B-B14F-4D97-AF65-F5344CB8AC3E}">
        <p14:creationId xmlns:p14="http://schemas.microsoft.com/office/powerpoint/2010/main" val="13851919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«Стандартная» модель звездообразования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89038" y="1625600"/>
            <a:ext cx="7032625" cy="4335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dirty="0"/>
              <a:t>Молекулярные облака гравитационно неустойчивы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Скорость звездообразования в Галактике должна быть существенно выше наблюдаемой,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dirty="0"/>
              <a:t>НО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Скорость звездообразования в Галактике невелика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Молекулярные облака — долгоживущие объекты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ru-RU" sz="2000" dirty="0"/>
              <a:t>Эффективность звездообразования не превышает нескольких процентов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dirty="0"/>
              <a:t>ЗНАЧИТ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Имеется фактор, удерживающий облака от сжатия — магнитное поле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Поддержка магнитного поля медленно теряется и приводит к медленному образованию звёзд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97633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671513" y="0"/>
            <a:ext cx="7772400" cy="836712"/>
          </a:xfrm>
        </p:spPr>
        <p:txBody>
          <a:bodyPr/>
          <a:lstStyle/>
          <a:p>
            <a:r>
              <a:rPr lang="ru-RU" altLang="ru-RU" dirty="0"/>
              <a:t>Статистика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87375" y="968375"/>
            <a:ext cx="7832725" cy="5084763"/>
          </a:xfrm>
        </p:spPr>
        <p:txBody>
          <a:bodyPr/>
          <a:lstStyle/>
          <a:p>
            <a:r>
              <a:rPr lang="en-US" altLang="ru-RU" sz="2400" b="1" dirty="0"/>
              <a:t>Benson &amp; Myers (1989)</a:t>
            </a:r>
            <a:r>
              <a:rPr lang="en-US" altLang="ru-RU" sz="2400" dirty="0"/>
              <a:t>, 41 </a:t>
            </a:r>
            <a:r>
              <a:rPr lang="ru-RU" altLang="ru-RU" sz="2400" dirty="0"/>
              <a:t>ядро: размеры от 0.06 до</a:t>
            </a:r>
            <a:br>
              <a:rPr lang="ru-RU" altLang="ru-RU" sz="2400" dirty="0"/>
            </a:br>
            <a:r>
              <a:rPr lang="ru-RU" altLang="ru-RU" sz="2400" dirty="0"/>
              <a:t>0.9 </a:t>
            </a:r>
            <a:r>
              <a:rPr lang="ru-RU" altLang="ru-RU" sz="2400" dirty="0" err="1"/>
              <a:t>пк</a:t>
            </a:r>
            <a:r>
              <a:rPr lang="ru-RU" altLang="ru-RU" sz="2400" dirty="0"/>
              <a:t>, массы от 0.5 до 760 масс Солнца; 68% содержат </a:t>
            </a:r>
            <a:r>
              <a:rPr lang="en-US" altLang="ru-RU" sz="2400" dirty="0"/>
              <a:t>IRAS-</a:t>
            </a:r>
            <a:r>
              <a:rPr lang="ru-RU" altLang="ru-RU" sz="2400" dirty="0"/>
              <a:t>источники.</a:t>
            </a:r>
          </a:p>
          <a:p>
            <a:r>
              <a:rPr lang="en-US" altLang="ru-RU" sz="2400" b="1" dirty="0" err="1"/>
              <a:t>Jijina</a:t>
            </a:r>
            <a:r>
              <a:rPr lang="en-US" altLang="ru-RU" sz="2400" b="1" dirty="0"/>
              <a:t> et al. (</a:t>
            </a:r>
            <a:r>
              <a:rPr lang="ru-RU" altLang="ru-RU" sz="2400" b="1" dirty="0"/>
              <a:t>1999</a:t>
            </a:r>
            <a:r>
              <a:rPr lang="en-US" altLang="ru-RU" sz="2400" b="1" dirty="0"/>
              <a:t>)</a:t>
            </a:r>
            <a:r>
              <a:rPr lang="ru-RU" altLang="ru-RU" sz="2400" dirty="0"/>
              <a:t>, 264 ядра: размеры от 0.03 до 0.5 </a:t>
            </a:r>
            <a:r>
              <a:rPr lang="ru-RU" altLang="ru-RU" sz="2400" dirty="0" err="1"/>
              <a:t>пк</a:t>
            </a:r>
            <a:r>
              <a:rPr lang="ru-RU" altLang="ru-RU" sz="2400" dirty="0"/>
              <a:t>,</a:t>
            </a:r>
            <a:br>
              <a:rPr lang="ru-RU" altLang="ru-RU" sz="2400" dirty="0"/>
            </a:br>
            <a:r>
              <a:rPr lang="ru-RU" altLang="ru-RU" sz="2400" dirty="0"/>
              <a:t>в скоплениях ядра крупнее, линии шире; в зонах изолированного звездообразования ядра мельче, ширина линий меньше; отношение беззвёздные-протозвёздные в Тельце 8:12.</a:t>
            </a:r>
            <a:endParaRPr lang="en-US" altLang="ru-RU" sz="2400" dirty="0"/>
          </a:p>
          <a:p>
            <a:r>
              <a:rPr lang="en-US" altLang="ru-RU" sz="2400" b="1" dirty="0" err="1"/>
              <a:t>Onishi</a:t>
            </a:r>
            <a:r>
              <a:rPr lang="en-US" altLang="ru-RU" sz="2400" b="1" dirty="0"/>
              <a:t> et al. (2002)</a:t>
            </a:r>
            <a:r>
              <a:rPr lang="en-US" altLang="ru-RU" sz="2400" dirty="0"/>
              <a:t>, 55 </a:t>
            </a:r>
            <a:r>
              <a:rPr lang="ru-RU" altLang="ru-RU" sz="2400" dirty="0"/>
              <a:t>объектов с массами 0.4–2</a:t>
            </a:r>
            <a:r>
              <a:rPr lang="en-US" altLang="ru-RU" sz="2400" dirty="0"/>
              <a:t>0 </a:t>
            </a:r>
            <a:r>
              <a:rPr lang="ru-RU" altLang="ru-RU" sz="2400" dirty="0"/>
              <a:t>масс Солнца; 80% беззвёздных.</a:t>
            </a:r>
          </a:p>
          <a:p>
            <a:r>
              <a:rPr lang="en-US" altLang="ru-RU" sz="2400" b="1" dirty="0"/>
              <a:t>Enoch et al. (2008)</a:t>
            </a:r>
            <a:r>
              <a:rPr lang="en-US" altLang="ru-RU" sz="2400" dirty="0"/>
              <a:t>, 108 </a:t>
            </a:r>
            <a:r>
              <a:rPr lang="ru-RU" altLang="ru-RU" sz="2400" dirty="0"/>
              <a:t>беззвёздных, 92 протозвёздных объекта.</a:t>
            </a:r>
          </a:p>
        </p:txBody>
      </p:sp>
    </p:spTree>
    <p:extLst>
      <p:ext uri="{BB962C8B-B14F-4D97-AF65-F5344CB8AC3E}">
        <p14:creationId xmlns:p14="http://schemas.microsoft.com/office/powerpoint/2010/main" val="26421753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609600"/>
            <a:ext cx="88011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Звёзды образуются слишком быстро!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9552" y="2132856"/>
            <a:ext cx="7705551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Практически во всех известных комплексах молекулярных облаков идёт звездообразование.</a:t>
            </a:r>
          </a:p>
          <a:p>
            <a:endParaRPr lang="ru-RU" sz="2800" dirty="0"/>
          </a:p>
          <a:p>
            <a:r>
              <a:rPr lang="ru-RU" sz="2800" dirty="0"/>
              <a:t>В большинстве областей звездообразования с молекулярным газом возраст молодых звёзд не превышает 1–3 млн. лет.</a:t>
            </a:r>
          </a:p>
        </p:txBody>
      </p:sp>
    </p:spTree>
    <p:extLst>
      <p:ext uri="{BB962C8B-B14F-4D97-AF65-F5344CB8AC3E}">
        <p14:creationId xmlns:p14="http://schemas.microsoft.com/office/powerpoint/2010/main" val="15836670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Гравотурбулентная</a:t>
            </a:r>
            <a:r>
              <a:rPr lang="ru-RU" dirty="0"/>
              <a:t> модель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Молекулярные облака — короткоживущие объекты</a:t>
            </a:r>
          </a:p>
          <a:p>
            <a:r>
              <a:rPr lang="ru-RU" dirty="0"/>
              <a:t>Звёзды образуются в местах схождения турбулентных течений</a:t>
            </a:r>
          </a:p>
          <a:p>
            <a:r>
              <a:rPr lang="ru-RU" dirty="0"/>
              <a:t>Роль магнитного поля либо пренебрежимо мала, либо не является решающей.</a:t>
            </a:r>
          </a:p>
        </p:txBody>
      </p:sp>
    </p:spTree>
    <p:extLst>
      <p:ext uri="{BB962C8B-B14F-4D97-AF65-F5344CB8AC3E}">
        <p14:creationId xmlns:p14="http://schemas.microsoft.com/office/powerpoint/2010/main" val="15446469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8"/>
            <a:ext cx="501015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0"/>
            <a:ext cx="77724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err="1"/>
              <a:t>Гравотурбулентная</a:t>
            </a:r>
            <a:r>
              <a:rPr lang="ru-RU" dirty="0"/>
              <a:t> модель</a:t>
            </a: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782638" y="831850"/>
            <a:ext cx="191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/>
              <a:t>Larson (1981)</a:t>
            </a:r>
            <a:endParaRPr lang="ru-RU" altLang="ru-RU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651000" y="2597150"/>
          <a:ext cx="28035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Формула" r:id="rId4" imgW="1473200" imgH="228600" progId="Equation.3">
                  <p:embed/>
                </p:oleObj>
              </mc:Choice>
              <mc:Fallback>
                <p:oleObj name="Формула" r:id="rId4" imgW="1473200" imgH="228600" progId="Equation.3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0" y="2597150"/>
                        <a:ext cx="280352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12738" y="3778250"/>
            <a:ext cx="8591550" cy="132397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2000"/>
              <a:t>Clouds are scale-free and their structure is best described as fractal. The hierarchy of cores within clumps within clouds is simply an observational categorization of the self-similar structure.</a:t>
            </a:r>
          </a:p>
          <a:p>
            <a:r>
              <a:rPr lang="en-US" altLang="ru-RU" sz="2000"/>
              <a:t>	Williams et al. (2000)</a:t>
            </a:r>
            <a:endParaRPr lang="ru-RU" altLang="ru-RU" sz="2000"/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0" y="5138738"/>
            <a:ext cx="9144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SzPct val="100000"/>
              <a:buFontTx/>
              <a:buChar char="•"/>
            </a:pPr>
            <a:r>
              <a:rPr lang="ru-RU" altLang="ru-RU" sz="2000"/>
              <a:t>Безмасштабная структура молекулярных облаков</a:t>
            </a:r>
          </a:p>
          <a:p>
            <a:pPr>
              <a:spcBef>
                <a:spcPct val="20000"/>
              </a:spcBef>
              <a:buSzPct val="100000"/>
              <a:buFontTx/>
              <a:buChar char="•"/>
            </a:pPr>
            <a:r>
              <a:rPr lang="ru-RU" altLang="ru-RU" sz="2000"/>
              <a:t>Соотношение между размером сгустков и дисперсией скоростей</a:t>
            </a:r>
          </a:p>
          <a:p>
            <a:pPr>
              <a:spcBef>
                <a:spcPct val="20000"/>
              </a:spcBef>
              <a:buSzPct val="100000"/>
              <a:buFontTx/>
              <a:buChar char="•"/>
            </a:pPr>
            <a:r>
              <a:rPr lang="ru-RU" altLang="ru-RU" sz="2000"/>
              <a:t>Соотношение между плотностью и напряжённостью магнитного поля</a:t>
            </a:r>
          </a:p>
        </p:txBody>
      </p:sp>
      <p:pic>
        <p:nvPicPr>
          <p:cNvPr id="4104" name="Picture 9" descr="beuther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776288"/>
            <a:ext cx="3959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5189538" y="3105150"/>
            <a:ext cx="2552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ru-RU" sz="1800"/>
              <a:t>Beuther &amp; Schilke (2004)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8730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8113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284538"/>
            <a:ext cx="4230688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838575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 txBox="1">
            <a:spLocks noChangeArrowheads="1"/>
          </p:cNvSpPr>
          <p:nvPr/>
        </p:nvSpPr>
        <p:spPr bwMode="auto">
          <a:xfrm>
            <a:off x="4846638" y="4221163"/>
            <a:ext cx="38925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pitchFamily="34" charset="0"/>
              </a:rPr>
              <a:t>Молекулярный водород — основная, но не единственная молекула</a:t>
            </a:r>
            <a:br>
              <a:rPr lang="ru-RU" altLang="ru-RU" sz="2000" b="1">
                <a:solidFill>
                  <a:srgbClr val="FF0000"/>
                </a:solidFill>
                <a:latin typeface="Arial" pitchFamily="34" charset="0"/>
              </a:rPr>
            </a:br>
            <a:endParaRPr lang="ru-RU" altLang="ru-RU" sz="2000" b="1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73463"/>
            <a:ext cx="40100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34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Образование молекулярных облаков</a:t>
            </a:r>
          </a:p>
        </p:txBody>
      </p:sp>
      <p:pic>
        <p:nvPicPr>
          <p:cNvPr id="6" name="Molecular Cloud Formation - High R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4600" y="19812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19038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3447</Words>
  <Application>Microsoft Office PowerPoint</Application>
  <PresentationFormat>Экран (4:3)</PresentationFormat>
  <Paragraphs>651</Paragraphs>
  <Slides>90</Slides>
  <Notes>18</Notes>
  <HiddenSlides>3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90</vt:i4>
      </vt:variant>
    </vt:vector>
  </HeadingPairs>
  <TitlesOfParts>
    <vt:vector size="100" baseType="lpstr">
      <vt:lpstr>Arial</vt:lpstr>
      <vt:lpstr>Calibri</vt:lpstr>
      <vt:lpstr>Cambria Math</vt:lpstr>
      <vt:lpstr>Symbol</vt:lpstr>
      <vt:lpstr>Times New Roman</vt:lpstr>
      <vt:lpstr>Wingdings</vt:lpstr>
      <vt:lpstr>Тема Office</vt:lpstr>
      <vt:lpstr>Формула</vt:lpstr>
      <vt:lpstr>Equation</vt:lpstr>
      <vt:lpstr>Document</vt:lpstr>
      <vt:lpstr>Общая астрофизика</vt:lpstr>
      <vt:lpstr>Молекулярные облака</vt:lpstr>
      <vt:lpstr>Молекулярные облака в Млечном Пути</vt:lpstr>
      <vt:lpstr>Молекулярные облака в Млечном Пути</vt:lpstr>
      <vt:lpstr>Молекулярные облака</vt:lpstr>
      <vt:lpstr>Молекулярные облака в M31</vt:lpstr>
      <vt:lpstr>Интерес к молекулам в облаках</vt:lpstr>
      <vt:lpstr>Молекулярный водород — самая главная молекула</vt:lpstr>
      <vt:lpstr>Презентация PowerPoint</vt:lpstr>
      <vt:lpstr>Почему не пыль?</vt:lpstr>
      <vt:lpstr>Почему газофазные молекулы?</vt:lpstr>
      <vt:lpstr>Тёмная глобула B68</vt:lpstr>
      <vt:lpstr>Четыре облика B68</vt:lpstr>
      <vt:lpstr>Презентация PowerPoint</vt:lpstr>
      <vt:lpstr>Содержание некоторых молекул в TMC-1 (на одну молекулу H2)</vt:lpstr>
      <vt:lpstr>Результат наблюдений</vt:lpstr>
      <vt:lpstr>Компоненты модели</vt:lpstr>
      <vt:lpstr>Можно ли что-то узнать без химической модели?</vt:lpstr>
      <vt:lpstr>Линии в мм и см диапазоне</vt:lpstr>
      <vt:lpstr>Полностью разобраться в событиях, происходящих в молекулярных облаках, по наблюдениям молекул без построения химической модели невозможно!</vt:lpstr>
      <vt:lpstr>Как работает межзвёздный химический реактор?</vt:lpstr>
      <vt:lpstr>Уравнения химической кинетики</vt:lpstr>
      <vt:lpstr>Газофазные реакции в МЗС</vt:lpstr>
      <vt:lpstr>Нейтраль-нейтральные реакции</vt:lpstr>
      <vt:lpstr>Ион-молекулярные реакции</vt:lpstr>
      <vt:lpstr>Реакции диссоциативной рекомбинации</vt:lpstr>
      <vt:lpstr>Как образуются молекулы в МЗС?</vt:lpstr>
      <vt:lpstr>Фотореакции</vt:lpstr>
      <vt:lpstr>Космические лучи (CR)</vt:lpstr>
      <vt:lpstr>Реакции с космическими лучами</vt:lpstr>
      <vt:lpstr>Уравнения химической кинетики</vt:lpstr>
      <vt:lpstr>С чего начинается химия?</vt:lpstr>
      <vt:lpstr>Основные химические реакции: кислород</vt:lpstr>
      <vt:lpstr>Основные химические реакции: углерод</vt:lpstr>
      <vt:lpstr>Основные химические реакции Азот</vt:lpstr>
      <vt:lpstr>Последующие реакции</vt:lpstr>
      <vt:lpstr>Синтез HCN</vt:lpstr>
      <vt:lpstr>Синтез более сложных молекул</vt:lpstr>
      <vt:lpstr>Презентация PowerPoint</vt:lpstr>
      <vt:lpstr>Аминокислоты?</vt:lpstr>
      <vt:lpstr>Трудности отождествления</vt:lpstr>
      <vt:lpstr>Спектр молекулы СО</vt:lpstr>
      <vt:lpstr>Спектральные обзоры</vt:lpstr>
      <vt:lpstr>Идентификация линий в Orion KL</vt:lpstr>
      <vt:lpstr>Молекулярный водород почти не образуется в газовой фазе!</vt:lpstr>
      <vt:lpstr>Вымораживание молекул</vt:lpstr>
      <vt:lpstr>Образование молекулярного водорода на пыли</vt:lpstr>
      <vt:lpstr>Поверхностная химия</vt:lpstr>
      <vt:lpstr>Недостаток метанола</vt:lpstr>
      <vt:lpstr>Презентация PowerPoint</vt:lpstr>
      <vt:lpstr>Ледяные мантии пылевых частиц</vt:lpstr>
      <vt:lpstr>Наблюдения льдов</vt:lpstr>
      <vt:lpstr>Дополнительные проблемы</vt:lpstr>
      <vt:lpstr>Вероятностный подход к поверхностным реакциям</vt:lpstr>
      <vt:lpstr>звездообразование</vt:lpstr>
      <vt:lpstr>Краткая история проблемы</vt:lpstr>
      <vt:lpstr>Ключевой аспект</vt:lpstr>
      <vt:lpstr>Из письма Исаака Ньютона Ричарду Бентли</vt:lpstr>
      <vt:lpstr>Вильям Гершель</vt:lpstr>
      <vt:lpstr>Разнообразие мира туманностей</vt:lpstr>
      <vt:lpstr>Первый научный сценарий звездообразования</vt:lpstr>
      <vt:lpstr>Ещё один ключевой аспект</vt:lpstr>
      <vt:lpstr>Источник солнечной и звёздной энергии</vt:lpstr>
      <vt:lpstr>Гравитационная неустойчивость (Джинса)</vt:lpstr>
      <vt:lpstr>Гравитационная неустойчивость</vt:lpstr>
      <vt:lpstr>Диаграмма Герцшпрунга-Рессела</vt:lpstr>
      <vt:lpstr>Начало XX века</vt:lpstr>
      <vt:lpstr>Первая половина XX века</vt:lpstr>
      <vt:lpstr>Межзвёздный водород</vt:lpstr>
      <vt:lpstr>Рождение радиоастрономии</vt:lpstr>
      <vt:lpstr>Излучение нейтрального водорода</vt:lpstr>
      <vt:lpstr>Звёзды должны рождаться сейчас</vt:lpstr>
      <vt:lpstr>Два слагаемых звездообразования</vt:lpstr>
      <vt:lpstr>Молекулярные облака</vt:lpstr>
      <vt:lpstr>Структура молекулярных облаков</vt:lpstr>
      <vt:lpstr>Ядра молекулярных облаков</vt:lpstr>
      <vt:lpstr>Ядра молекулярных облаков</vt:lpstr>
      <vt:lpstr>Презентация PowerPoint</vt:lpstr>
      <vt:lpstr>Первые численные модели — одиночные протозвёзды</vt:lpstr>
      <vt:lpstr>Стадии коллапса</vt:lpstr>
      <vt:lpstr>Infrared Astronomical Satellite</vt:lpstr>
      <vt:lpstr>Место рождения звёзд — молекулярные (газо-пылевые) облака</vt:lpstr>
      <vt:lpstr>Времена жизни протозвёздных объектов на разных стадиях</vt:lpstr>
      <vt:lpstr>Звёзды образуются слишком медленно!</vt:lpstr>
      <vt:lpstr>«Стандартная» модель звездообразования</vt:lpstr>
      <vt:lpstr>Статистика</vt:lpstr>
      <vt:lpstr>Звёзды образуются слишком быстро!</vt:lpstr>
      <vt:lpstr>Гравотурбулентная модель</vt:lpstr>
      <vt:lpstr>Гравотурбулентная модель</vt:lpstr>
      <vt:lpstr>Образование молекулярных облаков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астрофизика</dc:title>
  <dc:creator>dw</dc:creator>
  <cp:lastModifiedBy>Дмитрий Вибе</cp:lastModifiedBy>
  <cp:revision>57</cp:revision>
  <dcterms:created xsi:type="dcterms:W3CDTF">2017-10-20T07:16:33Z</dcterms:created>
  <dcterms:modified xsi:type="dcterms:W3CDTF">2019-11-05T07:30:36Z</dcterms:modified>
</cp:coreProperties>
</file>