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1394" r:id="rId3"/>
    <p:sldId id="434" r:id="rId4"/>
    <p:sldId id="1395" r:id="rId5"/>
    <p:sldId id="439" r:id="rId6"/>
    <p:sldId id="440" r:id="rId7"/>
    <p:sldId id="441" r:id="rId8"/>
    <p:sldId id="443" r:id="rId9"/>
    <p:sldId id="448" r:id="rId10"/>
    <p:sldId id="698" r:id="rId11"/>
    <p:sldId id="449" r:id="rId12"/>
    <p:sldId id="699" r:id="rId13"/>
    <p:sldId id="444" r:id="rId14"/>
    <p:sldId id="450" r:id="rId15"/>
    <p:sldId id="451" r:id="rId16"/>
    <p:sldId id="452" r:id="rId17"/>
    <p:sldId id="453" r:id="rId18"/>
    <p:sldId id="1407" r:id="rId19"/>
    <p:sldId id="1408" r:id="rId20"/>
    <p:sldId id="1409" r:id="rId21"/>
    <p:sldId id="518" r:id="rId22"/>
    <p:sldId id="1414" r:id="rId23"/>
    <p:sldId id="1415" r:id="rId24"/>
    <p:sldId id="1416" r:id="rId25"/>
    <p:sldId id="1417" r:id="rId26"/>
    <p:sldId id="1418" r:id="rId27"/>
    <p:sldId id="1419" r:id="rId28"/>
    <p:sldId id="1420" r:id="rId29"/>
    <p:sldId id="1421" r:id="rId30"/>
    <p:sldId id="1422" r:id="rId31"/>
    <p:sldId id="1423" r:id="rId32"/>
    <p:sldId id="1424" r:id="rId33"/>
    <p:sldId id="1425" r:id="rId34"/>
    <p:sldId id="1426" r:id="rId35"/>
    <p:sldId id="1427" r:id="rId36"/>
    <p:sldId id="1428" r:id="rId37"/>
    <p:sldId id="1429" r:id="rId38"/>
    <p:sldId id="1430" r:id="rId39"/>
    <p:sldId id="1431" r:id="rId40"/>
    <p:sldId id="1432" r:id="rId41"/>
    <p:sldId id="1433" r:id="rId42"/>
    <p:sldId id="1353" r:id="rId43"/>
    <p:sldId id="1354" r:id="rId44"/>
    <p:sldId id="1434" r:id="rId45"/>
    <p:sldId id="1435" r:id="rId46"/>
    <p:sldId id="1436" r:id="rId47"/>
    <p:sldId id="1437" r:id="rId48"/>
    <p:sldId id="1438" r:id="rId49"/>
    <p:sldId id="1439" r:id="rId50"/>
    <p:sldId id="1440" r:id="rId51"/>
    <p:sldId id="1441" r:id="rId52"/>
    <p:sldId id="1442" r:id="rId53"/>
    <p:sldId id="1443" r:id="rId54"/>
    <p:sldId id="1444" r:id="rId55"/>
    <p:sldId id="520" r:id="rId56"/>
    <p:sldId id="521" r:id="rId57"/>
    <p:sldId id="46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99F6C-D83A-4F53-BA52-8B4CCA277B4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EF66E4-7DF4-4579-B0D1-B0E26BBCA57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71AFF-BFD8-4874-9142-7F909E299A7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B3C5-DD64-4107-996D-46B7586708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3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47E3-F624-448A-843A-0DCB16513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31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altLang="ru-RU" dirty="0"/>
              <a:t>Зона </a:t>
            </a:r>
            <a:r>
              <a:rPr lang="en-US" altLang="ru-RU" dirty="0"/>
              <a:t>HII: </a:t>
            </a:r>
            <a:r>
              <a:rPr lang="ru-RU" altLang="ru-RU" dirty="0"/>
              <a:t>сфера </a:t>
            </a:r>
            <a:r>
              <a:rPr lang="ru-RU" altLang="ru-RU" dirty="0" err="1"/>
              <a:t>Стрёмгрена</a:t>
            </a:r>
            <a:endParaRPr lang="ru-RU" altLang="ru-RU" dirty="0"/>
          </a:p>
        </p:txBody>
      </p:sp>
      <p:graphicFrame>
        <p:nvGraphicFramePr>
          <p:cNvPr id="24579" name="Object 2"/>
          <p:cNvGraphicFramePr>
            <a:graphicFrameLocks noChangeAspect="1"/>
          </p:cNvGraphicFramePr>
          <p:nvPr/>
        </p:nvGraphicFramePr>
        <p:xfrm>
          <a:off x="467544" y="980728"/>
          <a:ext cx="21320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Формула" r:id="rId3" imgW="1041400" imgH="508000" progId="Equation.3">
                  <p:embed/>
                </p:oleObj>
              </mc:Choice>
              <mc:Fallback>
                <p:oleObj name="Формула" r:id="rId3" imgW="1041400" imgH="508000" progId="Equation.3">
                  <p:embed/>
                  <p:pic>
                    <p:nvPicPr>
                      <p:cNvPr id="2457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980728"/>
                        <a:ext cx="213201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2348880"/>
          <a:ext cx="807244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790">
                <a:tc>
                  <a:txBody>
                    <a:bodyPr/>
                    <a:lstStyle/>
                    <a:p>
                      <a:r>
                        <a:rPr lang="ru-RU" dirty="0"/>
                        <a:t>Спектр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T</a:t>
                      </a:r>
                      <a:r>
                        <a:rPr lang="en-US" baseline="-25000" dirty="0" err="1"/>
                        <a:t>eff</a:t>
                      </a:r>
                      <a:r>
                        <a:rPr lang="en-US" dirty="0"/>
                        <a:t> (K)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L</a:t>
                      </a:r>
                      <a:r>
                        <a:rPr lang="en-US" dirty="0"/>
                        <a:t> (10</a:t>
                      </a:r>
                      <a:r>
                        <a:rPr lang="en-US" baseline="30000" dirty="0"/>
                        <a:t>5</a:t>
                      </a:r>
                      <a:r>
                        <a:rPr lang="en-US" dirty="0"/>
                        <a:t> </a:t>
                      </a:r>
                      <a:r>
                        <a:rPr lang="en-US" i="1" dirty="0"/>
                        <a:t>L</a:t>
                      </a:r>
                      <a:r>
                        <a:rPr lang="en-US" baseline="-25000" dirty="0">
                          <a:latin typeface="Wingdings" pitchFamily="2" charset="2"/>
                        </a:rPr>
                        <a:t>¤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N</a:t>
                      </a:r>
                      <a:r>
                        <a:rPr lang="en-US" baseline="-25000" dirty="0" err="1"/>
                        <a:t>Lyc</a:t>
                      </a:r>
                      <a:r>
                        <a:rPr lang="en-US" dirty="0"/>
                        <a:t> (10</a:t>
                      </a:r>
                      <a:r>
                        <a:rPr lang="en-US" baseline="30000" dirty="0"/>
                        <a:t>49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фотонов с</a:t>
                      </a:r>
                      <a:r>
                        <a:rPr lang="ru-RU" baseline="30000" dirty="0"/>
                        <a:t>–1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R</a:t>
                      </a:r>
                      <a:r>
                        <a:rPr lang="en-US" baseline="-25000" dirty="0"/>
                        <a:t>s</a:t>
                      </a:r>
                      <a:r>
                        <a:rPr lang="en-US" dirty="0"/>
                        <a:t> (</a:t>
                      </a:r>
                      <a:r>
                        <a:rPr lang="ru-RU" dirty="0" err="1"/>
                        <a:t>пк</a:t>
                      </a:r>
                      <a:r>
                        <a:rPr lang="en-US" dirty="0"/>
                        <a:t>)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O3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7.4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O4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48700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7.6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O5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46100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O6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43600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O7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41000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O8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38500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0.74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O9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35900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0.36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33300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0.76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</a:t>
                      </a:r>
                      <a:endParaRPr lang="ru-RU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  <a:endParaRPr lang="ru-RU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68954" y="6196662"/>
            <a:ext cx="228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плотности 1 см</a:t>
            </a:r>
            <a:r>
              <a:rPr lang="ru-RU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92776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Геометрия зоны ионизованного водорода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6792"/>
            <a:ext cx="5842992" cy="2116832"/>
          </a:xfrm>
        </p:spPr>
        <p:txBody>
          <a:bodyPr/>
          <a:lstStyle/>
          <a:p>
            <a:r>
              <a:rPr lang="ru-RU" dirty="0"/>
              <a:t>Раздувающийся «пузырь»</a:t>
            </a:r>
          </a:p>
          <a:p>
            <a:r>
              <a:rPr lang="ru-RU" dirty="0"/>
              <a:t>«Шампанское»</a:t>
            </a:r>
          </a:p>
          <a:p>
            <a:r>
              <a:rPr lang="ru-RU" dirty="0"/>
              <a:t>Блистер (ожог)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45024"/>
            <a:ext cx="2370243" cy="2279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68" y="853528"/>
            <a:ext cx="2391761" cy="581583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21716"/>
            <a:ext cx="2291219" cy="22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Классы зон ионизованного водорода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764704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зоны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Размер, </a:t>
                      </a:r>
                      <a:r>
                        <a:rPr lang="ru-RU" dirty="0" err="1"/>
                        <a:t>пк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Плотность, см</a:t>
                      </a:r>
                      <a:r>
                        <a:rPr lang="ru-RU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Гиперкомпактная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</a:t>
                      </a:r>
                      <a:r>
                        <a:rPr lang="ru-RU" dirty="0"/>
                        <a:t>3 · 10</a:t>
                      </a:r>
                      <a:r>
                        <a:rPr lang="ru-RU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≥</a:t>
                      </a:r>
                      <a:r>
                        <a:rPr lang="en-US" dirty="0"/>
                        <a:t> 10</a:t>
                      </a:r>
                      <a:r>
                        <a:rPr lang="en-US" baseline="30000" dirty="0"/>
                        <a:t>6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Ультракомпактная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≤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3 · 10</a:t>
                      </a:r>
                      <a:r>
                        <a:rPr lang="ru-RU" baseline="30000" dirty="0"/>
                        <a:t>-</a:t>
                      </a:r>
                      <a:r>
                        <a:rPr lang="en-US" baseline="30000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≥</a:t>
                      </a:r>
                      <a:r>
                        <a:rPr lang="en-US" dirty="0"/>
                        <a:t> 10</a:t>
                      </a:r>
                      <a:r>
                        <a:rPr lang="en-US" baseline="30000" dirty="0"/>
                        <a:t>4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Компактная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≤</a:t>
                      </a:r>
                      <a:r>
                        <a:rPr lang="en-US" dirty="0"/>
                        <a:t> 0.5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≥</a:t>
                      </a:r>
                      <a:r>
                        <a:rPr lang="en-US" dirty="0"/>
                        <a:t> 5 · 10</a:t>
                      </a:r>
                      <a:r>
                        <a:rPr lang="en-US" baseline="30000" dirty="0"/>
                        <a:t>3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Классическая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10</a:t>
                      </a:r>
                      <a:r>
                        <a:rPr lang="en-US" baseline="30000" dirty="0"/>
                        <a:t>2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Гигантская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≥</a:t>
                      </a:r>
                      <a:r>
                        <a:rPr lang="en-US" dirty="0"/>
                        <a:t> 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57314"/>
            <a:ext cx="3158315" cy="351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54" y="3356992"/>
            <a:ext cx="5359834" cy="31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3419708"/>
            <a:ext cx="27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Эмиссионные туманности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6309320"/>
            <a:ext cx="21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Pree</a:t>
            </a:r>
            <a:r>
              <a:rPr lang="en-US" dirty="0">
                <a:solidFill>
                  <a:schemeClr val="bg1"/>
                </a:solidFill>
              </a:rPr>
              <a:t> et al. (2014)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1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M42 — </a:t>
            </a:r>
            <a:r>
              <a:rPr lang="ru-RU" dirty="0"/>
              <a:t>зона ионизованного водорода, блистер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888432" cy="491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36" y="1700808"/>
            <a:ext cx="4572000" cy="3091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8988" y="5157192"/>
            <a:ext cx="264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</a:t>
            </a:r>
            <a:r>
              <a:rPr lang="ru-RU" b="1" dirty="0" err="1"/>
              <a:t>Хаббловская</a:t>
            </a:r>
            <a:r>
              <a:rPr lang="ru-RU" b="1" dirty="0"/>
              <a:t> палитра»:</a:t>
            </a:r>
          </a:p>
          <a:p>
            <a:r>
              <a:rPr lang="ru-RU" b="1" dirty="0">
                <a:solidFill>
                  <a:srgbClr val="FF0000"/>
                </a:solidFill>
              </a:rPr>
              <a:t>— красный </a:t>
            </a:r>
            <a:r>
              <a:rPr lang="en-US" b="1" dirty="0">
                <a:solidFill>
                  <a:srgbClr val="FF0000"/>
                </a:solidFill>
              </a:rPr>
              <a:t>[NII] 6584Å</a:t>
            </a:r>
          </a:p>
          <a:p>
            <a:r>
              <a:rPr lang="ru-RU" b="1" dirty="0">
                <a:solidFill>
                  <a:srgbClr val="00B050"/>
                </a:solidFill>
              </a:rPr>
              <a:t>— зелёный </a:t>
            </a:r>
            <a:r>
              <a:rPr lang="en-US" b="1" dirty="0">
                <a:solidFill>
                  <a:srgbClr val="00B050"/>
                </a:solidFill>
              </a:rPr>
              <a:t>H</a:t>
            </a:r>
            <a:r>
              <a:rPr lang="el-GR" b="1" dirty="0">
                <a:solidFill>
                  <a:srgbClr val="00B050"/>
                </a:solidFill>
              </a:rPr>
              <a:t>α</a:t>
            </a:r>
            <a:r>
              <a:rPr lang="en-US" b="1" dirty="0">
                <a:solidFill>
                  <a:srgbClr val="00B050"/>
                </a:solidFill>
              </a:rPr>
              <a:t> 6563Å</a:t>
            </a:r>
          </a:p>
          <a:p>
            <a:r>
              <a:rPr lang="ru-RU" b="1" dirty="0">
                <a:solidFill>
                  <a:srgbClr val="0070C0"/>
                </a:solidFill>
              </a:rPr>
              <a:t>— синий </a:t>
            </a:r>
            <a:r>
              <a:rPr lang="en-US" b="1" dirty="0">
                <a:solidFill>
                  <a:srgbClr val="0070C0"/>
                </a:solidFill>
              </a:rPr>
              <a:t>[OIII] </a:t>
            </a:r>
            <a:r>
              <a:rPr lang="ru-RU" b="1" dirty="0">
                <a:solidFill>
                  <a:srgbClr val="0070C0"/>
                </a:solidFill>
              </a:rPr>
              <a:t>5007</a:t>
            </a:r>
            <a:r>
              <a:rPr lang="en-US" b="1" dirty="0">
                <a:solidFill>
                  <a:srgbClr val="0070C0"/>
                </a:solidFill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290387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02"/>
            <a:ext cx="8229600" cy="600886"/>
          </a:xfrm>
        </p:spPr>
        <p:txBody>
          <a:bodyPr>
            <a:normAutofit fontScale="90000"/>
          </a:bodyPr>
          <a:lstStyle/>
          <a:p>
            <a:r>
              <a:rPr lang="ru-RU" dirty="0"/>
              <a:t>Орион В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869867" cy="577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4704"/>
            <a:ext cx="4968552" cy="590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01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8" y="218014"/>
            <a:ext cx="9069774" cy="653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Конская Голова и Пламя</a:t>
            </a:r>
          </a:p>
        </p:txBody>
      </p:sp>
    </p:spTree>
    <p:extLst>
      <p:ext uri="{BB962C8B-B14F-4D97-AF65-F5344CB8AC3E}">
        <p14:creationId xmlns:p14="http://schemas.microsoft.com/office/powerpoint/2010/main" val="4229205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картина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90" y="1556792"/>
            <a:ext cx="7676650" cy="499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3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Ещё более общая картина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76864" cy="510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8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Типичные молекулярные облака?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7" y="1844824"/>
            <a:ext cx="886671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61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Астрохимически важные параметры МЗС</a:t>
            </a:r>
          </a:p>
        </p:txBody>
      </p:sp>
      <p:sp>
        <p:nvSpPr>
          <p:cNvPr id="53251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686800" cy="4525963"/>
          </a:xfrm>
        </p:spPr>
        <p:txBody>
          <a:bodyPr/>
          <a:lstStyle/>
          <a:p>
            <a:r>
              <a:rPr lang="ru-RU" altLang="ru-RU" dirty="0"/>
              <a:t>Плотность и температура</a:t>
            </a:r>
          </a:p>
          <a:p>
            <a:r>
              <a:rPr lang="ru-RU" altLang="ru-RU" dirty="0"/>
              <a:t>Элементный состав</a:t>
            </a:r>
          </a:p>
          <a:p>
            <a:r>
              <a:rPr lang="ru-RU" altLang="ru-RU" dirty="0"/>
              <a:t>Интенсивность поля излучения (</a:t>
            </a:r>
            <a:r>
              <a:rPr lang="en-US" altLang="ru-RU" i="1" dirty="0"/>
              <a:t>G</a:t>
            </a:r>
            <a:r>
              <a:rPr lang="en-US" altLang="ru-RU" baseline="-25000" dirty="0"/>
              <a:t>0</a:t>
            </a:r>
            <a:r>
              <a:rPr lang="en-US" altLang="ru-RU" dirty="0"/>
              <a:t>, </a:t>
            </a:r>
            <a:r>
              <a:rPr lang="en-US" altLang="ru-RU" i="1" dirty="0"/>
              <a:t>U</a:t>
            </a:r>
            <a:r>
              <a:rPr lang="en-US" altLang="ru-RU" dirty="0"/>
              <a:t>, </a:t>
            </a:r>
            <a:r>
              <a:rPr lang="el-GR" altLang="ru-RU" dirty="0"/>
              <a:t>χ</a:t>
            </a:r>
            <a:r>
              <a:rPr lang="ru-RU" altLang="ru-RU" dirty="0"/>
              <a:t>)</a:t>
            </a:r>
            <a:endParaRPr lang="en-US" altLang="ru-RU" dirty="0"/>
          </a:p>
          <a:p>
            <a:r>
              <a:rPr lang="ru-RU" altLang="ru-RU" dirty="0"/>
              <a:t>Скорость ионизации космическими лучами (</a:t>
            </a:r>
            <a:r>
              <a:rPr lang="el-GR" altLang="ru-RU" dirty="0"/>
              <a:t>ζ</a:t>
            </a:r>
            <a:r>
              <a:rPr lang="ru-RU" altLang="ru-RU" dirty="0"/>
              <a:t>)</a:t>
            </a:r>
          </a:p>
          <a:p>
            <a:r>
              <a:rPr lang="ru-RU" altLang="ru-RU" dirty="0"/>
              <a:t>Оптическая экстинкция (</a:t>
            </a:r>
            <a:r>
              <a:rPr lang="en-US" altLang="ru-RU" i="1" dirty="0"/>
              <a:t>A</a:t>
            </a:r>
            <a:r>
              <a:rPr lang="en-US" altLang="ru-RU" baseline="-25000" dirty="0"/>
              <a:t>V</a:t>
            </a:r>
            <a:r>
              <a:rPr lang="ru-RU" altLang="ru-RU" dirty="0"/>
              <a:t>)</a:t>
            </a:r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73380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55650" y="115889"/>
            <a:ext cx="7772400" cy="72082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Местная межзвёздная среда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7410" r="19005"/>
          <a:stretch>
            <a:fillRect/>
          </a:stretch>
        </p:blipFill>
        <p:spPr bwMode="auto">
          <a:xfrm>
            <a:off x="1701800" y="950913"/>
            <a:ext cx="55340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2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Астрохимия +</a:t>
            </a:r>
            <a:br>
              <a:rPr lang="ru-RU" dirty="0"/>
            </a:br>
            <a:r>
              <a:rPr lang="ru-RU" dirty="0"/>
              <a:t>рождение звёзд и планет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73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ru-RU" altLang="ru-RU"/>
              <a:t>Круговорот вещества в МЗС</a:t>
            </a:r>
          </a:p>
        </p:txBody>
      </p:sp>
      <p:pic>
        <p:nvPicPr>
          <p:cNvPr id="13315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44" y="1124744"/>
            <a:ext cx="7196137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Соединительная линия уступом 2"/>
          <p:cNvCxnSpPr/>
          <p:nvPr/>
        </p:nvCxnSpPr>
        <p:spPr>
          <a:xfrm>
            <a:off x="4427984" y="6021288"/>
            <a:ext cx="2592288" cy="360040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13176"/>
            <a:ext cx="2063902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566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659160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Молекулы во Вселенной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772400" cy="4824536"/>
          </a:xfrm>
        </p:spPr>
        <p:txBody>
          <a:bodyPr/>
          <a:lstStyle/>
          <a:p>
            <a:r>
              <a:rPr lang="ru-RU" dirty="0"/>
              <a:t>Планеты (кометы, метеориты)</a:t>
            </a:r>
          </a:p>
          <a:p>
            <a:r>
              <a:rPr lang="ru-RU" dirty="0"/>
              <a:t>Звёзды, коричневые карлики, белые карлики</a:t>
            </a:r>
          </a:p>
          <a:p>
            <a:r>
              <a:rPr lang="ru-RU" dirty="0"/>
              <a:t>Околозвёздные оболочки</a:t>
            </a:r>
          </a:p>
          <a:p>
            <a:r>
              <a:rPr lang="ru-RU" dirty="0"/>
              <a:t>Планетарные туманности</a:t>
            </a:r>
          </a:p>
          <a:p>
            <a:r>
              <a:rPr lang="ru-RU" dirty="0"/>
              <a:t>Остатки сверхновых</a:t>
            </a:r>
          </a:p>
          <a:p>
            <a:r>
              <a:rPr lang="ru-RU" dirty="0"/>
              <a:t>Межзвёздная среда</a:t>
            </a:r>
          </a:p>
          <a:p>
            <a:r>
              <a:rPr lang="ru-RU" dirty="0"/>
              <a:t>Ранняя Вселенная</a:t>
            </a:r>
          </a:p>
        </p:txBody>
      </p:sp>
    </p:spTree>
    <p:extLst>
      <p:ext uri="{BB962C8B-B14F-4D97-AF65-F5344CB8AC3E}">
        <p14:creationId xmlns:p14="http://schemas.microsoft.com/office/powerpoint/2010/main" val="232950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744538" y="115888"/>
            <a:ext cx="7772400" cy="1019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Основной компонент видимой Вселенной — звёзды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4638" y="1268413"/>
            <a:ext cx="8712200" cy="26638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ru-RU" sz="2800" dirty="0"/>
              <a:t>Светимость — от 10</a:t>
            </a:r>
            <a:r>
              <a:rPr lang="ru-RU" altLang="ru-RU" sz="2800" baseline="30000" dirty="0"/>
              <a:t>–4</a:t>
            </a:r>
            <a:r>
              <a:rPr lang="ru-RU" altLang="ru-RU" sz="2800" dirty="0"/>
              <a:t> до 10</a:t>
            </a:r>
            <a:r>
              <a:rPr lang="ru-RU" altLang="ru-RU" sz="2800" baseline="30000" dirty="0"/>
              <a:t>6</a:t>
            </a:r>
            <a:r>
              <a:rPr lang="ru-RU" altLang="ru-RU" sz="2800" dirty="0"/>
              <a:t> светимостей Солнца</a:t>
            </a:r>
          </a:p>
          <a:p>
            <a:pPr eaLnBrk="1" hangingPunct="1"/>
            <a:r>
              <a:rPr lang="ru-RU" altLang="ru-RU" sz="2800" dirty="0"/>
              <a:t>Температура — от 2000</a:t>
            </a:r>
            <a:r>
              <a:rPr lang="en-US" altLang="ru-RU" sz="2800" dirty="0"/>
              <a:t> </a:t>
            </a:r>
            <a:r>
              <a:rPr lang="ru-RU" altLang="ru-RU" sz="2800" dirty="0"/>
              <a:t>К до 50000</a:t>
            </a:r>
            <a:r>
              <a:rPr lang="en-US" altLang="ru-RU" sz="2800" dirty="0"/>
              <a:t> </a:t>
            </a:r>
            <a:r>
              <a:rPr lang="ru-RU" altLang="ru-RU" sz="2800" dirty="0"/>
              <a:t>К</a:t>
            </a:r>
          </a:p>
          <a:p>
            <a:pPr eaLnBrk="1" hangingPunct="1"/>
            <a:r>
              <a:rPr lang="ru-RU" altLang="ru-RU" sz="2800" dirty="0"/>
              <a:t>Радиус — от 0.1 до тысяч радиусов Солнца</a:t>
            </a:r>
          </a:p>
          <a:p>
            <a:pPr eaLnBrk="1" hangingPunct="1"/>
            <a:r>
              <a:rPr lang="ru-RU" altLang="ru-RU" sz="2800" dirty="0"/>
              <a:t>Масса — от 0.08 до 150(?) масс Солнца</a:t>
            </a:r>
            <a:endParaRPr lang="en-US" altLang="ru-RU" sz="2800" dirty="0"/>
          </a:p>
          <a:p>
            <a:pPr eaLnBrk="1" hangingPunct="1"/>
            <a:r>
              <a:rPr lang="ru-RU" altLang="ru-RU" sz="2800" dirty="0"/>
              <a:t>Время жизни — от нескольких миллионов до триллионов лет </a:t>
            </a: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89027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078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5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8775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B0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58888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A1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59000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F0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57525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G0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57638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K0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57750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M0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34050"/>
            <a:ext cx="8374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427538" y="549275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O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427538" y="141287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B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427538" y="23495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A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427538" y="328612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F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427538" y="4149725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G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427538" y="508635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K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4427538" y="5943600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ru-RU">
                <a:latin typeface="Arial" pitchFamily="34" charset="0"/>
              </a:rPr>
              <a:t>M</a:t>
            </a:r>
            <a:endParaRPr lang="ru-RU" altLang="ru-RU">
              <a:latin typeface="Arial" pitchFamily="34" charset="0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468313" y="44450"/>
            <a:ext cx="8351837" cy="288925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5838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82" name="Group 246"/>
          <p:cNvGraphicFramePr>
            <a:graphicFrameLocks noGrp="1"/>
          </p:cNvGraphicFramePr>
          <p:nvPr/>
        </p:nvGraphicFramePr>
        <p:xfrm>
          <a:off x="179388" y="908720"/>
          <a:ext cx="8785225" cy="375423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7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Класс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Температура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 % звёзд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30000–60000 K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HI, HeI, HeII многократно ионизованных Si, C, N, O (SiIV, CIV, CIII, NIII и др.)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~0.00003%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10000–30000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HeI, HI, усиливающиеся к классу A. Слабые линии H и K CaII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7500–10000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HI интенсивны; линии H и K CaII, усиливающиеся к классу F; появляются слабые линии металлов (Fe, Mg)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0.6%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6000–7500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 и K CaII и линии металлов, усиливающиеся к классу G. Линии HI ослабевают. Появляется линия CaI, а также полоса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G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, образуемая линиями Fe, Ca и Ti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5000–6000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 и K CaII интенсивны. Довольно интенсивны линия CaI и линии FeI и FeII. Многочисленны линии др. металлов. Интенсивна полоса G. Линии HI слабеют к классу 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3500–5000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Линии H и K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достигают наибольшей интенсивности, интенсивны линия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линии металлов и полоса G. С подкласса K5 становятся видимыми 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полосы поглощения </a:t>
                      </a:r>
                      <a:r>
                        <a:rPr kumimoji="0" lang="ru-RU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TiO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2000–3500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Интенсивны 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полосы поглощения </a:t>
                      </a:r>
                      <a:r>
                        <a:rPr kumimoji="0" lang="ru-RU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TiO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и других молекулярных соединений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Заметны линии металлов, H и K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линия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полоса G слабеет. У долгопериодических переменных типа о Кита имеются линии излучения HI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&gt;78%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009" name="Rectangle 25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4000"/>
              <a:t>Гарвардская 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3738517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92150"/>
            <a:ext cx="8459788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55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Недостающее звено</a:t>
            </a:r>
          </a:p>
        </p:txBody>
      </p:sp>
      <p:graphicFrame>
        <p:nvGraphicFramePr>
          <p:cNvPr id="10268" name="Group 28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233362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6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Величина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Звёзды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Планеты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гиганты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Масса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ru-RU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1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ru-RU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Температура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2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00 K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~ 100</a:t>
                      </a: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-300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069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67544" y="20221"/>
            <a:ext cx="8229600" cy="600467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Пределы звёздных масс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98142" y="620688"/>
            <a:ext cx="7138154" cy="2044700"/>
          </a:xfrm>
        </p:spPr>
        <p:txBody>
          <a:bodyPr>
            <a:normAutofit/>
          </a:bodyPr>
          <a:lstStyle/>
          <a:p>
            <a:r>
              <a:rPr lang="ru-RU" altLang="ru-RU" sz="2400" dirty="0"/>
              <a:t>Нижний предел — предел </a:t>
            </a:r>
            <a:r>
              <a:rPr lang="ru-RU" altLang="ru-RU" sz="2400" dirty="0" err="1"/>
              <a:t>Кумара</a:t>
            </a:r>
            <a:r>
              <a:rPr lang="ru-RU" altLang="ru-RU" sz="2400" dirty="0"/>
              <a:t> (коричневые карлики, 0.08 массы Солнца</a:t>
            </a:r>
            <a:r>
              <a:rPr lang="en-US" altLang="ru-RU" sz="2400" dirty="0"/>
              <a:t>, Kumar 1963, Hayashi &amp; Nakano 1963</a:t>
            </a:r>
            <a:r>
              <a:rPr lang="ru-RU" altLang="ru-RU" sz="2400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550058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08920"/>
            <a:ext cx="2884151" cy="3840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2200" y="1969703"/>
            <a:ext cx="189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80 масс Юпитера</a:t>
            </a: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80" y="1958872"/>
            <a:ext cx="417141" cy="41798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831654" y="1905380"/>
            <a:ext cx="3252514" cy="4781429"/>
            <a:chOff x="2787519" y="1905380"/>
            <a:chExt cx="3252514" cy="47814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339455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319" y="328498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855" y="323149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4997" y="327148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715" y="328498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675" y="327148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138" y="337578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2892" y="323149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948" y="387511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12" y="3765541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948" y="371204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90" y="375204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765541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768" y="375204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231" y="385634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985" y="371204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948" y="437916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12" y="4269597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948" y="421610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90" y="425610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269597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768" y="425610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231" y="436039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985" y="421610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948" y="488322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12" y="477365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948" y="4720161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90" y="476015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77365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768" y="476015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231" y="486445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985" y="4720161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947" y="535643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11" y="524686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947" y="519337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89" y="523337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7" y="524686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767" y="523337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230" y="5337667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984" y="519337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625" y="2976571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089" y="286700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625" y="281350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767" y="285350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485" y="286700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445" y="285350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908" y="295780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662" y="281350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372" y="580613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836" y="569656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372" y="564307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514" y="568306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232" y="569656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92" y="568306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655" y="578736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409" y="564307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049" y="6268825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513" y="615925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049" y="610576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191" y="614575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909" y="615925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69" y="614575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332" y="625005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086" y="610576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659" y="2539919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123" y="243034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659" y="237685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801" y="241685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519" y="2430348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479" y="241685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942" y="252115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696" y="2376856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020" y="2068443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484" y="1958872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020" y="190538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162" y="1945377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0840" y="1945377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303" y="2049674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057" y="1905380"/>
              <a:ext cx="417141" cy="41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0" y="2083070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</a:t>
            </a:r>
            <a:r>
              <a:rPr lang="en-US" i="1" dirty="0"/>
              <a:t>M</a:t>
            </a:r>
            <a:r>
              <a:rPr lang="en-US" baseline="-25000" dirty="0"/>
              <a:t>J</a:t>
            </a:r>
            <a:r>
              <a:rPr lang="en-US" dirty="0"/>
              <a:t> = 0.001 </a:t>
            </a:r>
            <a:r>
              <a:rPr lang="en-US" i="1" dirty="0"/>
              <a:t>M</a:t>
            </a:r>
            <a:r>
              <a:rPr lang="en-US" baseline="-25000" dirty="0">
                <a:sym typeface="Wingdings"/>
              </a:rPr>
              <a:t></a:t>
            </a:r>
            <a:endParaRPr lang="ru-RU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5806135"/>
            <a:ext cx="169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Шив </a:t>
            </a:r>
            <a:r>
              <a:rPr lang="ru-RU" dirty="0" err="1">
                <a:solidFill>
                  <a:schemeClr val="bg1"/>
                </a:solidFill>
              </a:rPr>
              <a:t>Кумар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72002" y="5968699"/>
            <a:ext cx="18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Джил </a:t>
            </a:r>
            <a:r>
              <a:rPr lang="ru-RU" dirty="0" err="1">
                <a:solidFill>
                  <a:schemeClr val="bg1"/>
                </a:solidFill>
              </a:rPr>
              <a:t>Тартер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1591" y="203143"/>
            <a:ext cx="1414108" cy="177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8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660400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Коричневые карлики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323850" y="1125538"/>
            <a:ext cx="5397500" cy="1663700"/>
          </a:xfrm>
        </p:spPr>
        <p:txBody>
          <a:bodyPr/>
          <a:lstStyle/>
          <a:p>
            <a:r>
              <a:rPr lang="ru-RU" altLang="ru-RU" sz="1800"/>
              <a:t>1994 — первое обнаружение </a:t>
            </a:r>
            <a:r>
              <a:rPr lang="en-US" altLang="ru-RU" sz="1800"/>
              <a:t>(Gl229B)</a:t>
            </a:r>
            <a:endParaRPr lang="ru-RU" altLang="ru-RU" sz="1800"/>
          </a:p>
          <a:p>
            <a:r>
              <a:rPr lang="ru-RU" altLang="ru-RU" sz="1800"/>
              <a:t>1995, июнь — первое сообщение</a:t>
            </a:r>
            <a:r>
              <a:rPr lang="en-US" altLang="ru-RU" sz="1800"/>
              <a:t> (PPl 15)</a:t>
            </a:r>
            <a:endParaRPr lang="ru-RU" altLang="ru-RU" sz="1800"/>
          </a:p>
          <a:p>
            <a:r>
              <a:rPr lang="ru-RU" altLang="ru-RU" sz="1800"/>
              <a:t>1995, сентябрь — первая публикация</a:t>
            </a:r>
            <a:r>
              <a:rPr lang="en-US" altLang="ru-RU" sz="1800"/>
              <a:t> (Teide 1)</a:t>
            </a:r>
            <a:endParaRPr lang="ru-RU" altLang="ru-RU" sz="1800"/>
          </a:p>
          <a:p>
            <a:r>
              <a:rPr lang="ru-RU" altLang="ru-RU" sz="1800"/>
              <a:t>1995, ноябрь — вторая публикация</a:t>
            </a:r>
            <a:r>
              <a:rPr lang="en-US" altLang="ru-RU" sz="1800"/>
              <a:t> (Gl229B)</a:t>
            </a:r>
            <a:endParaRPr lang="ru-RU" altLang="ru-RU" sz="1800"/>
          </a:p>
          <a:p>
            <a:endParaRPr lang="ru-RU" altLang="ru-RU" sz="18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494506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810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644900"/>
            <a:ext cx="2452687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49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004"/>
            <a:ext cx="8229600" cy="778098"/>
          </a:xfrm>
        </p:spPr>
        <p:txBody>
          <a:bodyPr/>
          <a:lstStyle/>
          <a:p>
            <a:r>
              <a:rPr lang="ru-RU" dirty="0"/>
              <a:t>Местный Пузырь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1838"/>
            <a:ext cx="5040560" cy="50398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11560" y="6321724"/>
            <a:ext cx="288032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6339" y="584361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ru-RU" dirty="0" err="1"/>
              <a:t>пк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306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82" name="Group 246"/>
          <p:cNvGraphicFramePr>
            <a:graphicFrameLocks noGrp="1"/>
          </p:cNvGraphicFramePr>
          <p:nvPr/>
        </p:nvGraphicFramePr>
        <p:xfrm>
          <a:off x="179388" y="908720"/>
          <a:ext cx="8785225" cy="46887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7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Класс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Температура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 % звёзд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30000–60000 K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HI, HeI, HeII многократно ионизованных Si, C, N, O (SiIV, CIV, CIII, NIII и др.)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~0.00003%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10000–30000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HeI, HI, усиливающиеся к классу A. Слабые линии H и K CaII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0.13%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7500–10000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HI интенсивны; линии H и K CaII, усиливающиеся к классу F; появляются слабые линии металлов (Fe, Mg)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0.6%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6000–7500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 и K CaII и линии металлов, усиливающиеся к классу G. Линии HI ослабевают. Появляется линия CaI, а также полоса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G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, образуемая линиями Fe, Ca и Ti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5000–6000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Линии H и K CaII интенсивны. Довольно интенсивны линия CaI и линии FeI и FeII. Многочисленны линии др. металлов. Интенсивна полоса G. Линии HI слабеют к классу 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3500–5000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Линии H и K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достигают наибольшей интенсивности, интенсивны линия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линии металлов и полоса G. С подкласса K5 становятся видимыми 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полосы поглощения </a:t>
                      </a:r>
                      <a:r>
                        <a:rPr kumimoji="0" lang="ru-RU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TiO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13%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1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2000–3500 K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Интенсивны 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полосы поглощения </a:t>
                      </a:r>
                      <a:r>
                        <a:rPr kumimoji="0" lang="ru-RU" sz="12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TiO</a:t>
                      </a: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и других молекулярных соединений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Заметны линии металлов, H и K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линия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CaI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полоса G слабеет. У долгопериодических переменных типа о Кита имеются линии излучения HI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&gt;78%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1300–2000 K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Полосы гидридов железа и хрома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700–1300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Полосы поглощения метана и воды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 700 K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Полосы поглощения аммиака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1009" name="Rectangle 25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4000"/>
              <a:t>Гарвардская классификация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87727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Содержание молекул определяется локальными физическими условиями: давлением, температурой, полем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00841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81987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516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fig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64471" r="929" b="15227"/>
          <a:stretch>
            <a:fillRect/>
          </a:stretch>
        </p:blipFill>
        <p:spPr bwMode="auto">
          <a:xfrm>
            <a:off x="762000" y="1341438"/>
            <a:ext cx="75438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gl570dl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06938"/>
            <a:ext cx="7467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838200" y="908050"/>
            <a:ext cx="7118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/>
              <a:t>Оптический диапазон с линиями водорода</a:t>
            </a:r>
            <a:endParaRPr lang="en-US" altLang="ru-RU" sz="2400" b="1"/>
          </a:p>
        </p:txBody>
      </p:sp>
      <p:pic>
        <p:nvPicPr>
          <p:cNvPr id="5125" name="Picture 9" descr="sdss0423l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30538"/>
            <a:ext cx="74676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1619250" y="2420938"/>
            <a:ext cx="7345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/>
              <a:t>ИК-спектр </a:t>
            </a:r>
            <a:r>
              <a:rPr lang="en-US" altLang="ru-RU" sz="2400" b="1"/>
              <a:t>L</a:t>
            </a:r>
            <a:r>
              <a:rPr lang="ru-RU" altLang="ru-RU" sz="2400" b="1"/>
              <a:t>-карлика (первый объект — </a:t>
            </a:r>
            <a:r>
              <a:rPr lang="en-US" altLang="ru-RU" sz="2400" b="1"/>
              <a:t>GD 165B</a:t>
            </a:r>
            <a:r>
              <a:rPr lang="ru-RU" altLang="ru-RU" sz="2400" b="1"/>
              <a:t>)</a:t>
            </a:r>
            <a:endParaRPr lang="en-US" altLang="ru-RU" sz="1200" i="1"/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669925" y="3575050"/>
            <a:ext cx="824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/>
              <a:t>Темные полосы образуются из-за поглощения излучения карлика молекулами воды </a:t>
            </a:r>
            <a:r>
              <a:rPr lang="en-US" altLang="ru-RU" sz="1400" b="1"/>
              <a:t>(H</a:t>
            </a:r>
            <a:r>
              <a:rPr lang="en-US" altLang="ru-RU" sz="1400" b="1" baseline="-25000"/>
              <a:t>2</a:t>
            </a:r>
            <a:r>
              <a:rPr lang="en-US" altLang="ru-RU" sz="1400" b="1"/>
              <a:t>O)</a:t>
            </a:r>
          </a:p>
        </p:txBody>
      </p:sp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1403350" y="4097338"/>
            <a:ext cx="756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/>
              <a:t>ИК-спектр </a:t>
            </a:r>
            <a:r>
              <a:rPr lang="en-US" altLang="ru-RU" sz="2400" b="1"/>
              <a:t>T</a:t>
            </a:r>
            <a:r>
              <a:rPr lang="ru-RU" altLang="ru-RU" sz="2400" b="1"/>
              <a:t>-карлика</a:t>
            </a:r>
            <a:r>
              <a:rPr lang="en-US" altLang="ru-RU" sz="2400" b="1"/>
              <a:t> </a:t>
            </a:r>
            <a:r>
              <a:rPr lang="ru-RU" altLang="ru-RU" sz="2400" b="1"/>
              <a:t>(первый объект — </a:t>
            </a:r>
            <a:r>
              <a:rPr lang="en-US" altLang="ru-RU" sz="2400" b="1"/>
              <a:t>Gl 229B</a:t>
            </a:r>
            <a:r>
              <a:rPr lang="ru-RU" altLang="ru-RU" sz="2400" b="1"/>
              <a:t>)</a:t>
            </a:r>
            <a:endParaRPr lang="en-US" altLang="ru-RU" sz="2400" b="1"/>
          </a:p>
        </p:txBody>
      </p:sp>
      <p:sp>
        <p:nvSpPr>
          <p:cNvPr id="5129" name="Text Box 13"/>
          <p:cNvSpPr txBox="1">
            <a:spLocks noChangeArrowheads="1"/>
          </p:cNvSpPr>
          <p:nvPr/>
        </p:nvSpPr>
        <p:spPr bwMode="auto">
          <a:xfrm>
            <a:off x="457200" y="5316538"/>
            <a:ext cx="71257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Темные полосы образуются из-за поглощения молекулами воды</a:t>
            </a:r>
            <a:r>
              <a:rPr lang="en-US" altLang="ru-RU" sz="1400" b="1" dirty="0"/>
              <a:t> (H</a:t>
            </a:r>
            <a:r>
              <a:rPr lang="en-US" altLang="ru-RU" sz="1400" b="1" baseline="-25000" dirty="0"/>
              <a:t>2</a:t>
            </a:r>
            <a:r>
              <a:rPr lang="en-US" altLang="ru-RU" sz="1400" b="1" dirty="0"/>
              <a:t>O) </a:t>
            </a:r>
            <a:r>
              <a:rPr lang="ru-RU" altLang="ru-RU" sz="1400" b="1" dirty="0"/>
              <a:t>и метана </a:t>
            </a:r>
            <a:r>
              <a:rPr lang="en-US" altLang="ru-RU" sz="1400" b="1" dirty="0"/>
              <a:t>(CH</a:t>
            </a:r>
            <a:r>
              <a:rPr lang="en-US" altLang="ru-RU" sz="1400" b="1" baseline="-25000" dirty="0"/>
              <a:t>4</a:t>
            </a:r>
            <a:r>
              <a:rPr lang="en-US" altLang="ru-RU" sz="1400" b="1" dirty="0"/>
              <a:t>)</a:t>
            </a:r>
          </a:p>
        </p:txBody>
      </p:sp>
      <p:pic>
        <p:nvPicPr>
          <p:cNvPr id="5130" name="Picture 14" descr="fig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64471" r="929" b="15227"/>
          <a:stretch>
            <a:fillRect/>
          </a:stretch>
        </p:blipFill>
        <p:spPr bwMode="auto">
          <a:xfrm>
            <a:off x="0" y="2573338"/>
            <a:ext cx="838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5" descr="fig5-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64471" r="929" b="15227"/>
          <a:stretch>
            <a:fillRect/>
          </a:stretch>
        </p:blipFill>
        <p:spPr bwMode="auto">
          <a:xfrm>
            <a:off x="0" y="4249738"/>
            <a:ext cx="838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6"/>
          <p:cNvSpPr txBox="1">
            <a:spLocks noChangeArrowheads="1"/>
          </p:cNvSpPr>
          <p:nvPr/>
        </p:nvSpPr>
        <p:spPr bwMode="auto">
          <a:xfrm>
            <a:off x="0" y="2060575"/>
            <a:ext cx="1043608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i="1" dirty="0"/>
              <a:t>Оптический диапазон</a:t>
            </a:r>
            <a:endParaRPr lang="en-US" altLang="ru-RU" sz="1200" b="1" i="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152400" y="1052513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/>
              <a:t>УФ</a:t>
            </a:r>
            <a:endParaRPr lang="en-US" altLang="ru-RU" sz="2400"/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8382000" y="10525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/>
              <a:t>ИК</a:t>
            </a:r>
            <a:endParaRPr lang="en-US" altLang="ru-RU" sz="2400"/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 flipH="1">
            <a:off x="152400" y="1433513"/>
            <a:ext cx="53340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6" name="Line 20"/>
          <p:cNvSpPr>
            <a:spLocks noChangeShapeType="1"/>
          </p:cNvSpPr>
          <p:nvPr/>
        </p:nvSpPr>
        <p:spPr bwMode="auto">
          <a:xfrm flipV="1">
            <a:off x="8382000" y="1433513"/>
            <a:ext cx="5334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4000"/>
              <a:t>Новые спектральные классы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867508" y="5874443"/>
            <a:ext cx="525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2400" b="1" dirty="0">
                <a:solidFill>
                  <a:srgbClr val="FF3300"/>
                </a:solidFill>
              </a:rPr>
              <a:t>Что дальше? </a:t>
            </a:r>
            <a:r>
              <a:rPr lang="en-US" altLang="ru-RU" sz="2400" b="1" dirty="0">
                <a:solidFill>
                  <a:srgbClr val="FF3300"/>
                </a:solidFill>
              </a:rPr>
              <a:t>Y</a:t>
            </a:r>
            <a:r>
              <a:rPr lang="ru-RU" altLang="ru-RU" sz="2400" b="1" dirty="0">
                <a:solidFill>
                  <a:srgbClr val="FF3300"/>
                </a:solidFill>
              </a:rPr>
              <a:t>-карлики?</a:t>
            </a:r>
            <a:r>
              <a:rPr lang="en-US" altLang="ru-RU" sz="2400" b="1" dirty="0">
                <a:solidFill>
                  <a:srgbClr val="FF3300"/>
                </a:solidFill>
              </a:rPr>
              <a:t> </a:t>
            </a:r>
            <a:r>
              <a:rPr lang="ru-RU" altLang="ru-RU" sz="2400" b="1" dirty="0">
                <a:solidFill>
                  <a:srgbClr val="FF3300"/>
                </a:solidFill>
              </a:rPr>
              <a:t>Планеты?</a:t>
            </a:r>
            <a:endParaRPr lang="en-US" altLang="ru-RU" sz="12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87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Остывание</a:t>
            </a:r>
          </a:p>
        </p:txBody>
      </p:sp>
      <p:pic>
        <p:nvPicPr>
          <p:cNvPr id="37894" name="Picture 6" descr="burrows_fig08"/>
          <p:cNvPicPr>
            <a:picLocks noChangeAspect="1" noChangeArrowheads="1"/>
          </p:cNvPicPr>
          <p:nvPr/>
        </p:nvPicPr>
        <p:blipFill>
          <a:blip r:embed="rId2" cstate="print"/>
          <a:srcRect l="5135" t="9232" r="7997" b="8006"/>
          <a:stretch>
            <a:fillRect/>
          </a:stretch>
        </p:blipFill>
        <p:spPr bwMode="auto">
          <a:xfrm>
            <a:off x="1187450" y="1700213"/>
            <a:ext cx="6553200" cy="4824412"/>
          </a:xfrm>
          <a:prstGeom prst="rect">
            <a:avLst/>
          </a:prstGeom>
          <a:noFill/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7885113" y="177323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200 М</a:t>
            </a:r>
            <a:r>
              <a:rPr lang="ru-RU" baseline="-25000"/>
              <a:t>Ю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864475" y="4313238"/>
            <a:ext cx="1055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73 М</a:t>
            </a:r>
            <a:r>
              <a:rPr lang="ru-RU" baseline="-25000" dirty="0"/>
              <a:t>Ю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885113" y="5734050"/>
            <a:ext cx="1055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13 М</a:t>
            </a:r>
            <a:r>
              <a:rPr lang="ru-RU" baseline="-25000" dirty="0"/>
              <a:t>Ю</a:t>
            </a:r>
          </a:p>
        </p:txBody>
      </p:sp>
    </p:spTree>
    <p:extLst>
      <p:ext uri="{BB962C8B-B14F-4D97-AF65-F5344CB8AC3E}">
        <p14:creationId xmlns:p14="http://schemas.microsoft.com/office/powerpoint/2010/main" val="2708479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ru-RU" sz="4000" dirty="0"/>
              <a:t>Угасание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 l="4187" t="9232" r="7997" b="9232"/>
          <a:stretch>
            <a:fillRect/>
          </a:stretch>
        </p:blipFill>
        <p:spPr bwMode="auto">
          <a:xfrm>
            <a:off x="1187450" y="1412875"/>
            <a:ext cx="66246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7812088" y="220503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200 М</a:t>
            </a:r>
            <a:r>
              <a:rPr lang="ru-RU" baseline="-25000"/>
              <a:t>Ю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812088" y="3284538"/>
            <a:ext cx="1055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73 М</a:t>
            </a:r>
            <a:r>
              <a:rPr lang="ru-RU" baseline="-25000" dirty="0"/>
              <a:t>Ю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740650" y="4365625"/>
            <a:ext cx="1055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13 М</a:t>
            </a:r>
            <a:r>
              <a:rPr lang="ru-RU" baseline="-25000" dirty="0"/>
              <a:t>Ю</a:t>
            </a:r>
          </a:p>
        </p:txBody>
      </p:sp>
    </p:spTree>
    <p:extLst>
      <p:ext uri="{BB962C8B-B14F-4D97-AF65-F5344CB8AC3E}">
        <p14:creationId xmlns:p14="http://schemas.microsoft.com/office/powerpoint/2010/main" val="2638068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88640"/>
            <a:ext cx="6441232" cy="644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6836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dirty="0"/>
              <a:t>Из какого мокрого тела</a:t>
            </a:r>
            <a:br>
              <a:rPr lang="ru-RU" dirty="0"/>
            </a:br>
            <a:r>
              <a:rPr lang="ru-RU" dirty="0"/>
              <a:t>сделаны эти самые </a:t>
            </a:r>
            <a:r>
              <a:rPr lang="ru-RU" dirty="0" err="1"/>
              <a:t>пятны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если они не сгорают?</a:t>
            </a:r>
          </a:p>
        </p:txBody>
      </p:sp>
    </p:spTree>
    <p:extLst>
      <p:ext uri="{BB962C8B-B14F-4D97-AF65-F5344CB8AC3E}">
        <p14:creationId xmlns:p14="http://schemas.microsoft.com/office/powerpoint/2010/main" val="14849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792088"/>
          </a:xfrm>
        </p:spPr>
        <p:txBody>
          <a:bodyPr/>
          <a:lstStyle/>
          <a:p>
            <a:r>
              <a:rPr lang="ru-RU" dirty="0"/>
              <a:t>Молекулы на Солнце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3" y="1124744"/>
            <a:ext cx="8116391" cy="5184576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MgH</a:t>
            </a:r>
            <a:r>
              <a:rPr lang="en-US" dirty="0"/>
              <a:t>, CH, CN, C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ru-RU" dirty="0"/>
              <a:t>полосы Свана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Оксид углерода, </a:t>
            </a:r>
            <a:r>
              <a:rPr lang="en-US" dirty="0"/>
              <a:t>OH</a:t>
            </a:r>
            <a:r>
              <a:rPr lang="ru-RU" dirty="0"/>
              <a:t>, </a:t>
            </a:r>
            <a:r>
              <a:rPr lang="en-US" dirty="0"/>
              <a:t>NH</a:t>
            </a:r>
          </a:p>
          <a:p>
            <a:r>
              <a:rPr lang="en-US" dirty="0" err="1"/>
              <a:t>SiO</a:t>
            </a:r>
            <a:r>
              <a:rPr lang="en-US" dirty="0"/>
              <a:t>, HF, </a:t>
            </a:r>
            <a:r>
              <a:rPr lang="en-US" dirty="0" err="1"/>
              <a:t>HCl</a:t>
            </a:r>
            <a:r>
              <a:rPr lang="en-US" dirty="0"/>
              <a:t>, </a:t>
            </a:r>
            <a:r>
              <a:rPr lang="en-US" dirty="0" err="1"/>
              <a:t>CaH</a:t>
            </a:r>
            <a:r>
              <a:rPr lang="en-US" dirty="0"/>
              <a:t>, </a:t>
            </a:r>
            <a:r>
              <a:rPr lang="en-US" dirty="0" err="1"/>
              <a:t>TiO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FeH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ru-RU" dirty="0"/>
              <a:t>, </a:t>
            </a:r>
            <a:r>
              <a:rPr lang="en-US" dirty="0"/>
              <a:t>HCN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9321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1844824"/>
            <a:ext cx="33478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диапазоне от 3000 до 8700</a:t>
            </a:r>
            <a:r>
              <a:rPr lang="en-GB" sz="1400" dirty="0"/>
              <a:t>Å</a:t>
            </a:r>
            <a:r>
              <a:rPr lang="ru-RU" sz="1400" dirty="0"/>
              <a:t> наблюдается 2300 молекулярных линий (20% всех линий)</a:t>
            </a:r>
          </a:p>
          <a:p>
            <a:endParaRPr lang="ru-RU" sz="1400" dirty="0"/>
          </a:p>
          <a:p>
            <a:r>
              <a:rPr lang="ru-RU" sz="1400" dirty="0"/>
              <a:t>В диапазоне от 2 до 16 мкм наблюдается 10000 молекулярных линий (2/3 всех линий)</a:t>
            </a:r>
          </a:p>
        </p:txBody>
      </p:sp>
    </p:spTree>
    <p:extLst>
      <p:ext uri="{BB962C8B-B14F-4D97-AF65-F5344CB8AC3E}">
        <p14:creationId xmlns:p14="http://schemas.microsoft.com/office/powerpoint/2010/main" val="3756117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76225"/>
            <a:ext cx="896302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172095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2.5 мкм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172094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 мкм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1" y="1988840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87824" y="400506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087498" y="494116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903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Польза от солнечных молекул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Интерпретация других линий</a:t>
            </a:r>
          </a:p>
          <a:p>
            <a:r>
              <a:rPr lang="ru-RU" dirty="0"/>
              <a:t>Определение содержания изотопов (</a:t>
            </a:r>
            <a:r>
              <a:rPr lang="en-US" baseline="30000" dirty="0"/>
              <a:t>12</a:t>
            </a:r>
            <a:r>
              <a:rPr lang="en-US" dirty="0"/>
              <a:t>C/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Измерение конвективных движений</a:t>
            </a:r>
          </a:p>
          <a:p>
            <a:r>
              <a:rPr lang="ru-RU" dirty="0"/>
              <a:t>Измерение содержания кислорода</a:t>
            </a:r>
          </a:p>
        </p:txBody>
      </p:sp>
    </p:spTree>
    <p:extLst>
      <p:ext uri="{BB962C8B-B14F-4D97-AF65-F5344CB8AC3E}">
        <p14:creationId xmlns:p14="http://schemas.microsoft.com/office/powerpoint/2010/main" val="2097658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792088"/>
          </a:xfrm>
        </p:spPr>
        <p:txBody>
          <a:bodyPr/>
          <a:lstStyle/>
          <a:p>
            <a:r>
              <a:rPr lang="ru-RU" dirty="0"/>
              <a:t>Молекулы на холодных звёздах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1985"/>
            <a:ext cx="7285037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03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96925"/>
          </a:xfrm>
        </p:spPr>
        <p:txBody>
          <a:bodyPr/>
          <a:lstStyle/>
          <a:p>
            <a:r>
              <a:rPr lang="ru-RU" altLang="ru-RU"/>
              <a:t>Пояс Гулда</a:t>
            </a:r>
          </a:p>
        </p:txBody>
      </p:sp>
      <p:sp>
        <p:nvSpPr>
          <p:cNvPr id="25603" name="Содержимое 3"/>
          <p:cNvSpPr>
            <a:spLocks noGrp="1"/>
          </p:cNvSpPr>
          <p:nvPr>
            <p:ph idx="1"/>
          </p:nvPr>
        </p:nvSpPr>
        <p:spPr>
          <a:xfrm>
            <a:off x="0" y="1000125"/>
            <a:ext cx="9144000" cy="4525963"/>
          </a:xfrm>
        </p:spPr>
        <p:txBody>
          <a:bodyPr/>
          <a:lstStyle/>
          <a:p>
            <a:r>
              <a:rPr lang="ru-RU" altLang="ru-RU" sz="2800" b="1"/>
              <a:t>Джон Гершель (</a:t>
            </a:r>
            <a:r>
              <a:rPr lang="en-US" altLang="ru-RU" sz="2800" b="1"/>
              <a:t>1847</a:t>
            </a:r>
            <a:r>
              <a:rPr lang="ru-RU" altLang="ru-RU" sz="2800" b="1"/>
              <a:t>)</a:t>
            </a:r>
            <a:r>
              <a:rPr lang="ru-RU" altLang="ru-RU" sz="2800"/>
              <a:t>:</a:t>
            </a:r>
            <a:r>
              <a:rPr lang="en-US" altLang="ru-RU" sz="2800"/>
              <a:t> </a:t>
            </a:r>
            <a:r>
              <a:rPr lang="ru-RU" altLang="ru-RU" sz="2800"/>
              <a:t>яркие звезды южного неба несимметричны относительно Млечного Пути (Орион</a:t>
            </a:r>
            <a:r>
              <a:rPr lang="en-US" altLang="ru-RU" sz="2800"/>
              <a:t>, </a:t>
            </a:r>
            <a:r>
              <a:rPr lang="ru-RU" altLang="ru-RU" sz="2800"/>
              <a:t>Большой Пес</a:t>
            </a:r>
            <a:r>
              <a:rPr lang="en-US" altLang="ru-RU" sz="2800"/>
              <a:t>, </a:t>
            </a:r>
            <a:r>
              <a:rPr lang="ru-RU" altLang="ru-RU" sz="2800"/>
              <a:t>Киль</a:t>
            </a:r>
            <a:r>
              <a:rPr lang="en-US" altLang="ru-RU" sz="2800"/>
              <a:t>,</a:t>
            </a:r>
            <a:r>
              <a:rPr lang="ru-RU" altLang="ru-RU" sz="2800"/>
              <a:t> Корма</a:t>
            </a:r>
            <a:r>
              <a:rPr lang="en-US" altLang="ru-RU" sz="2800"/>
              <a:t>,</a:t>
            </a:r>
            <a:r>
              <a:rPr lang="ru-RU" altLang="ru-RU" sz="2800"/>
              <a:t> Паруса</a:t>
            </a:r>
            <a:r>
              <a:rPr lang="en-US" altLang="ru-RU" sz="2800"/>
              <a:t>, </a:t>
            </a:r>
            <a:r>
              <a:rPr lang="ru-RU" altLang="ru-RU" sz="2800"/>
              <a:t>Южный Крест</a:t>
            </a:r>
            <a:r>
              <a:rPr lang="en-US" altLang="ru-RU" sz="2800"/>
              <a:t>, </a:t>
            </a:r>
            <a:r>
              <a:rPr lang="ru-RU" altLang="ru-RU" sz="2800"/>
              <a:t>Центавр</a:t>
            </a:r>
            <a:r>
              <a:rPr lang="en-US" altLang="ru-RU" sz="2800"/>
              <a:t>, </a:t>
            </a:r>
            <a:r>
              <a:rPr lang="ru-RU" altLang="ru-RU" sz="2800"/>
              <a:t>Волк и Скорпион).</a:t>
            </a:r>
            <a:endParaRPr lang="en-US" altLang="ru-RU" sz="2800"/>
          </a:p>
          <a:p>
            <a:r>
              <a:rPr lang="ru-RU" altLang="ru-RU" sz="2800" b="1"/>
              <a:t>Бенджамин Гулд (</a:t>
            </a:r>
            <a:r>
              <a:rPr lang="en-US" altLang="ru-RU" sz="2800" b="1"/>
              <a:t>1874</a:t>
            </a:r>
            <a:r>
              <a:rPr lang="ru-RU" altLang="ru-RU" sz="2800" b="1"/>
              <a:t>)</a:t>
            </a:r>
            <a:r>
              <a:rPr lang="ru-RU" altLang="ru-RU" sz="2800"/>
              <a:t>: полукольцо, очерченное Гершелем, продолжается на северном</a:t>
            </a:r>
            <a:r>
              <a:rPr lang="en-US" altLang="ru-RU" sz="2800"/>
              <a:t> </a:t>
            </a:r>
            <a:r>
              <a:rPr lang="ru-RU" altLang="ru-RU" sz="2800"/>
              <a:t>небе (Телец</a:t>
            </a:r>
            <a:r>
              <a:rPr lang="en-US" altLang="ru-RU" sz="2800"/>
              <a:t>, </a:t>
            </a:r>
            <a:r>
              <a:rPr lang="ru-RU" altLang="ru-RU" sz="2800"/>
              <a:t>Персей</a:t>
            </a:r>
            <a:r>
              <a:rPr lang="en-US" altLang="ru-RU" sz="2800"/>
              <a:t>, </a:t>
            </a:r>
            <a:r>
              <a:rPr lang="ru-RU" altLang="ru-RU" sz="2800"/>
              <a:t>Кассиопея</a:t>
            </a:r>
            <a:r>
              <a:rPr lang="en-US" altLang="ru-RU" sz="2800"/>
              <a:t>,</a:t>
            </a:r>
            <a:r>
              <a:rPr lang="ru-RU" altLang="ru-RU" sz="2800"/>
              <a:t> Цефей</a:t>
            </a:r>
            <a:r>
              <a:rPr lang="en-US" altLang="ru-RU" sz="2800"/>
              <a:t>, </a:t>
            </a:r>
            <a:r>
              <a:rPr lang="ru-RU" altLang="ru-RU" sz="2800"/>
              <a:t>Лебедь и Лира)</a:t>
            </a:r>
            <a:r>
              <a:rPr lang="en-US" altLang="ru-RU" sz="2800"/>
              <a:t>, </a:t>
            </a:r>
            <a:r>
              <a:rPr lang="ru-RU" altLang="ru-RU" sz="2800"/>
              <a:t>полный круг наклонен к Галактическому экватору под углом 20°.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933950"/>
            <a:ext cx="7620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100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un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40" y="0"/>
            <a:ext cx="907851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3886200" cy="1143000"/>
          </a:xfrm>
        </p:spPr>
        <p:txBody>
          <a:bodyPr/>
          <a:lstStyle/>
          <a:p>
            <a:pPr algn="l"/>
            <a:r>
              <a:rPr lang="ru-RU" sz="2800" dirty="0">
                <a:solidFill>
                  <a:schemeClr val="bg1"/>
                </a:solidFill>
              </a:rPr>
              <a:t>Внутреннее строение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красного гиганта</a:t>
            </a:r>
          </a:p>
        </p:txBody>
      </p:sp>
    </p:spTree>
    <p:extLst>
      <p:ext uri="{BB962C8B-B14F-4D97-AF65-F5344CB8AC3E}">
        <p14:creationId xmlns:p14="http://schemas.microsoft.com/office/powerpoint/2010/main" val="3645948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Молекулы в оболочках старых звёзд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69" y="980728"/>
            <a:ext cx="8568952" cy="3384376"/>
          </a:xfrm>
        </p:spPr>
        <p:txBody>
          <a:bodyPr/>
          <a:lstStyle/>
          <a:p>
            <a:r>
              <a:rPr lang="en-US" dirty="0"/>
              <a:t>OH/IR </a:t>
            </a:r>
            <a:r>
              <a:rPr lang="ru-RU" dirty="0"/>
              <a:t>звёзды,</a:t>
            </a:r>
            <a:r>
              <a:rPr lang="en-US" dirty="0"/>
              <a:t> M-</a:t>
            </a:r>
            <a:r>
              <a:rPr lang="ru-RU" dirty="0"/>
              <a:t>звёзды — </a:t>
            </a:r>
            <a:r>
              <a:rPr lang="en-GB" dirty="0"/>
              <a:t>OH, H</a:t>
            </a:r>
            <a:r>
              <a:rPr lang="en-GB" baseline="-25000" dirty="0"/>
              <a:t>2</a:t>
            </a:r>
            <a:r>
              <a:rPr lang="en-GB" dirty="0"/>
              <a:t>O, </a:t>
            </a:r>
            <a:r>
              <a:rPr lang="en-GB" dirty="0" err="1"/>
              <a:t>SiO</a:t>
            </a:r>
            <a:r>
              <a:rPr lang="en-GB" dirty="0"/>
              <a:t>, CO, CO</a:t>
            </a:r>
            <a:r>
              <a:rPr lang="en-GB" baseline="-25000" dirty="0"/>
              <a:t>2</a:t>
            </a:r>
            <a:r>
              <a:rPr lang="en-GB" dirty="0"/>
              <a:t>, SO</a:t>
            </a:r>
            <a:r>
              <a:rPr lang="en-GB" baseline="-25000" dirty="0"/>
              <a:t>2</a:t>
            </a:r>
            <a:r>
              <a:rPr lang="en-GB" dirty="0"/>
              <a:t>, </a:t>
            </a:r>
            <a:r>
              <a:rPr lang="en-GB" dirty="0" err="1"/>
              <a:t>HCl</a:t>
            </a:r>
            <a:r>
              <a:rPr lang="ru-RU" dirty="0"/>
              <a:t>,</a:t>
            </a:r>
            <a:r>
              <a:rPr lang="en-GB" dirty="0"/>
              <a:t> HF</a:t>
            </a:r>
            <a:endParaRPr lang="ru-RU" dirty="0"/>
          </a:p>
          <a:p>
            <a:r>
              <a:rPr lang="en-US" dirty="0"/>
              <a:t>S-</a:t>
            </a:r>
            <a:r>
              <a:rPr lang="ru-RU" dirty="0"/>
              <a:t>звёзды </a:t>
            </a:r>
            <a:r>
              <a:rPr lang="en-US" dirty="0"/>
              <a:t>— </a:t>
            </a:r>
            <a:r>
              <a:rPr lang="ru-RU" dirty="0"/>
              <a:t>полосы </a:t>
            </a:r>
            <a:r>
              <a:rPr lang="en-US" dirty="0" err="1"/>
              <a:t>ZrO</a:t>
            </a:r>
            <a:r>
              <a:rPr lang="en-US" dirty="0"/>
              <a:t>, VO, </a:t>
            </a:r>
            <a:r>
              <a:rPr lang="en-US" dirty="0" err="1"/>
              <a:t>LaO</a:t>
            </a:r>
            <a:r>
              <a:rPr lang="en-US" dirty="0"/>
              <a:t>, YO</a:t>
            </a:r>
            <a:r>
              <a:rPr lang="ru-RU" dirty="0"/>
              <a:t> в дополнение к </a:t>
            </a:r>
            <a:r>
              <a:rPr lang="en-US" dirty="0" err="1"/>
              <a:t>TiO</a:t>
            </a:r>
            <a:endParaRPr lang="ru-RU" dirty="0"/>
          </a:p>
          <a:p>
            <a:r>
              <a:rPr lang="ru-RU" dirty="0"/>
              <a:t>Углеродные звёзды</a:t>
            </a:r>
            <a:r>
              <a:rPr lang="en-US" dirty="0"/>
              <a:t> (N, R, CH) — </a:t>
            </a:r>
            <a:r>
              <a:rPr lang="ru-RU" dirty="0"/>
              <a:t>аномально сильные полосы 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, CH, CN…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4653136"/>
            <a:ext cx="5622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Ключевой параметр — отношение С/О</a:t>
            </a:r>
          </a:p>
        </p:txBody>
      </p:sp>
    </p:spTree>
    <p:extLst>
      <p:ext uri="{BB962C8B-B14F-4D97-AF65-F5344CB8AC3E}">
        <p14:creationId xmlns:p14="http://schemas.microsoft.com/office/powerpoint/2010/main" val="528233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76675"/>
            <a:ext cx="4052887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87985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32079" y="266700"/>
            <a:ext cx="3083492" cy="3295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9388" y="3772749"/>
            <a:ext cx="4364037" cy="28939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394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66700"/>
            <a:ext cx="9010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872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en-GB" altLang="ru-RU" dirty="0"/>
              <a:t>IRC+10216 aka CW Leo</a:t>
            </a:r>
            <a:endParaRPr lang="ru-RU" altLang="ru-RU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7036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3261"/>
            <a:ext cx="3044142" cy="28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5" y="4653136"/>
            <a:ext cx="3024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H</a:t>
            </a:r>
            <a:r>
              <a:rPr lang="en-US" dirty="0"/>
              <a:t>, C</a:t>
            </a:r>
            <a:r>
              <a:rPr lang="en-US" baseline="-25000" dirty="0"/>
              <a:t>n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</a:t>
            </a:r>
            <a:r>
              <a:rPr lang="en-US" dirty="0" err="1"/>
              <a:t>HC</a:t>
            </a:r>
            <a:r>
              <a:rPr lang="en-US" baseline="-25000" dirty="0" err="1"/>
              <a:t>n</a:t>
            </a:r>
            <a:r>
              <a:rPr lang="en-US" dirty="0" err="1"/>
              <a:t>N</a:t>
            </a:r>
            <a:r>
              <a:rPr lang="en-US" dirty="0"/>
              <a:t>, CH</a:t>
            </a:r>
            <a:r>
              <a:rPr lang="en-US" baseline="-25000" dirty="0"/>
              <a:t>2</a:t>
            </a:r>
            <a:r>
              <a:rPr lang="en-US" dirty="0"/>
              <a:t>CHCN, CH</a:t>
            </a:r>
            <a:r>
              <a:rPr lang="en-US" baseline="-25000" dirty="0"/>
              <a:t>2</a:t>
            </a:r>
            <a:r>
              <a:rPr lang="en-US" dirty="0"/>
              <a:t>CN, H</a:t>
            </a:r>
            <a:r>
              <a:rPr lang="en-US" baseline="-25000" dirty="0"/>
              <a:t>2</a:t>
            </a:r>
            <a:r>
              <a:rPr lang="en-US" dirty="0"/>
              <a:t>CS, CH</a:t>
            </a:r>
            <a:r>
              <a:rPr lang="en-US" baseline="-25000" dirty="0"/>
              <a:t>3</a:t>
            </a:r>
            <a:r>
              <a:rPr lang="en-US" dirty="0"/>
              <a:t>CCH, C</a:t>
            </a:r>
            <a:r>
              <a:rPr lang="en-US" baseline="-25000" dirty="0"/>
              <a:t>3</a:t>
            </a:r>
            <a:r>
              <a:rPr lang="en-US" dirty="0"/>
              <a:t>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485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76064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Субмиллиметровые спектры старых звёзд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3" y="721499"/>
            <a:ext cx="7476747" cy="5981397"/>
          </a:xfrm>
        </p:spPr>
      </p:pic>
    </p:spTree>
    <p:extLst>
      <p:ext uri="{BB962C8B-B14F-4D97-AF65-F5344CB8AC3E}">
        <p14:creationId xmlns:p14="http://schemas.microsoft.com/office/powerpoint/2010/main" val="2872922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Мазеры: инверсия населённостей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60000" y="2348880"/>
            <a:ext cx="50400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160000" y="5013176"/>
            <a:ext cx="50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40000" y="4293096"/>
            <a:ext cx="2160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627784" y="2348880"/>
            <a:ext cx="576064" cy="2664296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966963">
            <a:off x="2200173" y="3271629"/>
            <a:ext cx="10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Накачка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652120" y="2348880"/>
            <a:ext cx="0" cy="1944216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120000" y="4293096"/>
            <a:ext cx="0" cy="72008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187624" y="2348880"/>
            <a:ext cx="0" cy="2664296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39944" y="349636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Энергия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8109" y="1844824"/>
            <a:ext cx="274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Возбуждённое состояние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904" y="5116542"/>
            <a:ext cx="22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Основное состояние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8184" y="4293096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00B0F0"/>
                </a:solidFill>
              </a:rPr>
              <a:t>Мазерный</a:t>
            </a:r>
            <a:endParaRPr lang="ru-RU" sz="2000" b="1" dirty="0">
              <a:solidFill>
                <a:srgbClr val="00B0F0"/>
              </a:solidFill>
            </a:endParaRPr>
          </a:p>
          <a:p>
            <a:r>
              <a:rPr lang="ru-RU" sz="2000" b="1" dirty="0">
                <a:solidFill>
                  <a:srgbClr val="00B0F0"/>
                </a:solidFill>
              </a:rPr>
              <a:t>переход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7704" y="6093296"/>
            <a:ext cx="447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Накачка: </a:t>
            </a:r>
            <a:r>
              <a:rPr lang="ru-RU" dirty="0" err="1"/>
              <a:t>радиативная</a:t>
            </a:r>
            <a:r>
              <a:rPr lang="ru-RU" dirty="0"/>
              <a:t> и </a:t>
            </a:r>
            <a:r>
              <a:rPr lang="ru-RU" dirty="0" err="1"/>
              <a:t>столкновительная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45971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Мазеры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23528" y="404664"/>
          <a:ext cx="277336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2" name="Формула" r:id="rId3" imgW="1777680" imgH="711000" progId="Equation.3">
                  <p:embed/>
                </p:oleObj>
              </mc:Choice>
              <mc:Fallback>
                <p:oleObj name="Формула" r:id="rId3" imgW="1777680" imgH="7110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04664"/>
                        <a:ext cx="2773363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748464" cy="43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044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ru-RU" dirty="0"/>
              <a:t>Мазеры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ru-RU" dirty="0"/>
              <a:t>Открытие — 1965 год, мазеры гидроксила.</a:t>
            </a:r>
          </a:p>
          <a:p>
            <a:r>
              <a:rPr lang="ru-RU" dirty="0"/>
              <a:t>Очень большая яркостная температура</a:t>
            </a:r>
          </a:p>
          <a:p>
            <a:r>
              <a:rPr lang="ru-RU" dirty="0"/>
              <a:t>Компактность</a:t>
            </a:r>
          </a:p>
          <a:p>
            <a:r>
              <a:rPr lang="ru-RU" dirty="0"/>
              <a:t>Переменность</a:t>
            </a:r>
          </a:p>
          <a:p>
            <a:r>
              <a:rPr lang="ru-RU" dirty="0"/>
              <a:t>Поляризация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6156176" y="2996952"/>
          <a:ext cx="2465503" cy="289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6" name="Формула" r:id="rId3" imgW="1473200" imgH="1727200" progId="Equation.3">
                  <p:embed/>
                </p:oleObj>
              </mc:Choice>
              <mc:Fallback>
                <p:oleObj name="Формула" r:id="rId3" imgW="1473200" imgH="17272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2996952"/>
                        <a:ext cx="2465503" cy="2890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48789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Мазеры</a:t>
            </a:r>
          </a:p>
        </p:txBody>
      </p:sp>
      <p:pic>
        <p:nvPicPr>
          <p:cNvPr id="248834" name="Picture 2" descr="http://comet.sai.msu.ru/~gmr/O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620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49" name="Picture 17" descr="OH Energy lev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7070740" cy="3747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73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Ближайшие молекулярные облака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http://www.schursastrophotography.com/images/xti/011307/wintermilkyF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90376"/>
            <a:ext cx="414337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0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Мазеры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ru-RU" dirty="0"/>
              <a:t>Метанол</a:t>
            </a:r>
          </a:p>
          <a:p>
            <a:r>
              <a:rPr lang="ru-RU" dirty="0"/>
              <a:t>Гидроксил</a:t>
            </a:r>
          </a:p>
          <a:p>
            <a:r>
              <a:rPr lang="ru-RU" dirty="0"/>
              <a:t>Вода</a:t>
            </a:r>
          </a:p>
          <a:p>
            <a:r>
              <a:rPr lang="ru-RU" dirty="0"/>
              <a:t>Оксид кремния</a:t>
            </a:r>
          </a:p>
          <a:p>
            <a:r>
              <a:rPr lang="ru-RU" dirty="0"/>
              <a:t>Водород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33" y="1268759"/>
            <a:ext cx="5158215" cy="511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131" y="6150495"/>
            <a:ext cx="2910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 Cam</a:t>
            </a:r>
            <a:r>
              <a:rPr lang="ru-RU" dirty="0"/>
              <a:t>, мазеры </a:t>
            </a:r>
            <a:r>
              <a:rPr lang="en-US" dirty="0" err="1"/>
              <a:t>SiO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154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628775"/>
            <a:ext cx="4699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Мазерное излучение в старых звёздах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03488"/>
            <a:ext cx="8843962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621" y="6006479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</a:t>
            </a:r>
            <a:r>
              <a:rPr lang="en-US" dirty="0" err="1"/>
              <a:t>Ori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8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635968"/>
          </a:xfrm>
        </p:spPr>
        <p:txBody>
          <a:bodyPr>
            <a:normAutofit fontScale="90000"/>
          </a:bodyPr>
          <a:lstStyle/>
          <a:p>
            <a:r>
              <a:rPr lang="ru-RU" dirty="0"/>
              <a:t>Выживание молекул в </a:t>
            </a:r>
            <a:r>
              <a:rPr lang="ru-RU" dirty="0" err="1"/>
              <a:t>протопланетарных</a:t>
            </a:r>
            <a:r>
              <a:rPr lang="ru-RU" dirty="0"/>
              <a:t> и планетарных туманностях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364659" cy="40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584" y="6045468"/>
            <a:ext cx="182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Kwok (2011)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3718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2194991"/>
            <a:ext cx="96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AFGL 618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53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04456" cy="64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773px-Redrectangle_hst_fu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5024"/>
            <a:ext cx="3913639" cy="303775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"/>
            <a:ext cx="375734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355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0"/>
            <a:ext cx="7386816" cy="6802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2444" y="332656"/>
            <a:ext cx="1547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NGC 7027 — </a:t>
            </a:r>
            <a:r>
              <a:rPr lang="ru-RU" sz="1600" dirty="0"/>
              <a:t>чёрный, </a:t>
            </a:r>
            <a:r>
              <a:rPr lang="en-US" sz="1600" dirty="0"/>
              <a:t>AFGL 618 — </a:t>
            </a:r>
            <a:r>
              <a:rPr lang="ru-RU" sz="1600" dirty="0"/>
              <a:t>красный, </a:t>
            </a:r>
            <a:r>
              <a:rPr lang="en-US" sz="1600" dirty="0"/>
              <a:t>AFGL 2688 — </a:t>
            </a:r>
            <a:r>
              <a:rPr lang="ru-RU" sz="1600" dirty="0"/>
              <a:t>синий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1967" y="6597352"/>
            <a:ext cx="14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Wesson et al. (2010)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12444" y="2090172"/>
            <a:ext cx="15476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AFGL 2688:</a:t>
            </a:r>
            <a:br>
              <a:rPr lang="en-US" sz="1600" dirty="0"/>
            </a:br>
            <a:r>
              <a:rPr lang="en-GB" sz="1600" dirty="0"/>
              <a:t>C</a:t>
            </a:r>
            <a:r>
              <a:rPr lang="en-GB" sz="1600" baseline="-25000" dirty="0"/>
              <a:t>2</a:t>
            </a:r>
            <a:r>
              <a:rPr lang="en-GB" sz="1600" dirty="0"/>
              <a:t>, C</a:t>
            </a:r>
            <a:r>
              <a:rPr lang="en-GB" sz="1600" baseline="-25000" dirty="0"/>
              <a:t>3</a:t>
            </a:r>
            <a:r>
              <a:rPr lang="en-GB" sz="1600" dirty="0"/>
              <a:t>,</a:t>
            </a:r>
            <a:r>
              <a:rPr lang="ru-RU" sz="1600" dirty="0"/>
              <a:t> </a:t>
            </a:r>
            <a:r>
              <a:rPr lang="pt-BR" sz="1600" dirty="0"/>
              <a:t>C</a:t>
            </a:r>
            <a:r>
              <a:rPr lang="pt-BR" sz="1600" baseline="-25000" dirty="0"/>
              <a:t>4</a:t>
            </a:r>
            <a:r>
              <a:rPr lang="pt-BR" sz="1600" dirty="0"/>
              <a:t>, CO, CN, CS, C</a:t>
            </a:r>
            <a:r>
              <a:rPr lang="pt-BR" sz="1600" baseline="-25000" dirty="0"/>
              <a:t>2</a:t>
            </a:r>
            <a:r>
              <a:rPr lang="pt-BR" sz="1600" dirty="0"/>
              <a:t>S, C</a:t>
            </a:r>
            <a:r>
              <a:rPr lang="pt-BR" sz="1600" baseline="-25000" dirty="0"/>
              <a:t>2</a:t>
            </a:r>
            <a:r>
              <a:rPr lang="pt-BR" sz="1600" dirty="0"/>
              <a:t>H, C</a:t>
            </a:r>
            <a:r>
              <a:rPr lang="pt-BR" sz="1600" baseline="-25000" dirty="0"/>
              <a:t>4</a:t>
            </a:r>
            <a:r>
              <a:rPr lang="pt-BR" sz="1600" dirty="0"/>
              <a:t>H, C</a:t>
            </a:r>
            <a:r>
              <a:rPr lang="pt-BR" sz="1600" baseline="-25000" dirty="0"/>
              <a:t>5</a:t>
            </a:r>
            <a:r>
              <a:rPr lang="pt-BR" sz="1600" dirty="0"/>
              <a:t>H, C</a:t>
            </a:r>
            <a:r>
              <a:rPr lang="pt-BR" sz="1600" baseline="-25000" dirty="0"/>
              <a:t>6</a:t>
            </a:r>
            <a:r>
              <a:rPr lang="pt-BR" sz="1600" dirty="0"/>
              <a:t>H, C</a:t>
            </a:r>
            <a:r>
              <a:rPr lang="pt-BR" sz="1600" baseline="-25000" dirty="0"/>
              <a:t>4</a:t>
            </a:r>
            <a:r>
              <a:rPr lang="pt-BR" sz="1600" dirty="0"/>
              <a:t>H</a:t>
            </a:r>
            <a:r>
              <a:rPr lang="pt-BR" sz="1600" baseline="-25000" dirty="0"/>
              <a:t>2</a:t>
            </a:r>
            <a:r>
              <a:rPr lang="pt-BR" sz="1600" dirty="0"/>
              <a:t>, C</a:t>
            </a:r>
            <a:r>
              <a:rPr lang="pt-BR" sz="1600" baseline="-25000" dirty="0"/>
              <a:t>6</a:t>
            </a:r>
            <a:r>
              <a:rPr lang="pt-BR" sz="1600" dirty="0"/>
              <a:t>H</a:t>
            </a:r>
            <a:r>
              <a:rPr lang="pt-BR" sz="1600" baseline="-25000" dirty="0"/>
              <a:t>2</a:t>
            </a:r>
            <a:r>
              <a:rPr lang="pt-BR" sz="1600" dirty="0"/>
              <a:t>, C</a:t>
            </a:r>
            <a:r>
              <a:rPr lang="pt-BR" sz="1600" baseline="-25000" dirty="0"/>
              <a:t>3</a:t>
            </a:r>
            <a:r>
              <a:rPr lang="pt-BR" sz="1600" dirty="0"/>
              <a:t>N, HCN, HNC, HC</a:t>
            </a:r>
            <a:r>
              <a:rPr lang="pt-BR" sz="1600" baseline="-25000" dirty="0"/>
              <a:t>3</a:t>
            </a:r>
            <a:r>
              <a:rPr lang="pt-BR" sz="1600" dirty="0"/>
              <a:t>N, HC</a:t>
            </a:r>
            <a:r>
              <a:rPr lang="pt-BR" sz="1600" baseline="-25000" dirty="0"/>
              <a:t>5</a:t>
            </a:r>
            <a:r>
              <a:rPr lang="pt-BR" sz="1600" dirty="0"/>
              <a:t>N,</a:t>
            </a:r>
            <a:r>
              <a:rPr lang="ru-RU" sz="1600" dirty="0"/>
              <a:t> </a:t>
            </a:r>
            <a:r>
              <a:rPr lang="en-GB" sz="1600" dirty="0"/>
              <a:t>HC</a:t>
            </a:r>
            <a:r>
              <a:rPr lang="en-GB" sz="1600" baseline="-25000" dirty="0"/>
              <a:t>7</a:t>
            </a:r>
            <a:r>
              <a:rPr lang="en-GB" sz="1600" dirty="0"/>
              <a:t>N, HC</a:t>
            </a:r>
            <a:r>
              <a:rPr lang="en-GB" sz="1600" baseline="-25000" dirty="0"/>
              <a:t>9</a:t>
            </a:r>
            <a:r>
              <a:rPr lang="en-GB" sz="1600" dirty="0"/>
              <a:t>N, HCP, PH</a:t>
            </a:r>
            <a:r>
              <a:rPr lang="en-GB" sz="1600" baseline="-25000" dirty="0"/>
              <a:t>3</a:t>
            </a:r>
            <a:r>
              <a:rPr lang="en-GB" sz="1600" dirty="0"/>
              <a:t>, PN, NH</a:t>
            </a:r>
            <a:r>
              <a:rPr lang="en-GB" sz="1600" baseline="-25000" dirty="0"/>
              <a:t>3</a:t>
            </a:r>
            <a:r>
              <a:rPr lang="en-GB" sz="1600" dirty="0"/>
              <a:t>, </a:t>
            </a:r>
            <a:r>
              <a:rPr lang="en-GB" sz="1600" dirty="0" err="1"/>
              <a:t>SiS</a:t>
            </a:r>
            <a:r>
              <a:rPr lang="en-GB" sz="1600" dirty="0"/>
              <a:t>, </a:t>
            </a:r>
            <a:r>
              <a:rPr lang="en-GB" sz="1600" dirty="0" err="1"/>
              <a:t>SiO</a:t>
            </a:r>
            <a:r>
              <a:rPr lang="en-GB" sz="1600" dirty="0"/>
              <a:t>, SiC</a:t>
            </a:r>
            <a:r>
              <a:rPr lang="en-GB" sz="1600" baseline="-25000" dirty="0"/>
              <a:t>2</a:t>
            </a:r>
            <a:r>
              <a:rPr lang="en-GB" sz="1600" dirty="0"/>
              <a:t>, H</a:t>
            </a:r>
            <a:r>
              <a:rPr lang="en-GB" sz="1600" baseline="-25000" dirty="0"/>
              <a:t>2</a:t>
            </a:r>
            <a:r>
              <a:rPr lang="en-GB" sz="1600" dirty="0"/>
              <a:t>, H</a:t>
            </a:r>
            <a:r>
              <a:rPr lang="en-GB" sz="1600" baseline="-25000" dirty="0"/>
              <a:t>2</a:t>
            </a:r>
            <a:r>
              <a:rPr lang="en-GB" sz="1600" dirty="0"/>
              <a:t>O, </a:t>
            </a:r>
            <a:r>
              <a:rPr lang="en-GB" sz="1600" dirty="0" err="1"/>
              <a:t>NaCN</a:t>
            </a:r>
            <a:r>
              <a:rPr lang="en-GB" sz="1600" dirty="0"/>
              <a:t>, </a:t>
            </a:r>
            <a:r>
              <a:rPr lang="en-GB" sz="1600" dirty="0" err="1"/>
              <a:t>MgNC</a:t>
            </a:r>
            <a:r>
              <a:rPr lang="en-GB" sz="1600" dirty="0"/>
              <a:t>, </a:t>
            </a:r>
            <a:r>
              <a:rPr lang="en-GB" sz="1600" dirty="0" err="1"/>
              <a:t>AlF</a:t>
            </a:r>
            <a:r>
              <a:rPr lang="en-GB" sz="1600" dirty="0"/>
              <a:t>, </a:t>
            </a:r>
            <a:r>
              <a:rPr lang="en-GB" sz="1600" dirty="0" err="1"/>
              <a:t>NaCl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53309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Молекулярные облака в Млечном Пути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517"/>
            <a:ext cx="8712968" cy="55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276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864096"/>
          </a:xfrm>
        </p:spPr>
        <p:txBody>
          <a:bodyPr/>
          <a:lstStyle/>
          <a:p>
            <a:r>
              <a:rPr lang="ru-RU" dirty="0"/>
              <a:t>Кривая вращения Галактики</a:t>
            </a:r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013345" cy="512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64503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93922" y="3562323"/>
                <a:ext cx="2551661" cy="1814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⟹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en-US" b="0" dirty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922" y="3562323"/>
                <a:ext cx="2551661" cy="181427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030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Молекулярные облака в Млечном Пути</a:t>
            </a:r>
          </a:p>
        </p:txBody>
      </p:sp>
      <p:pic>
        <p:nvPicPr>
          <p:cNvPr id="1126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517"/>
            <a:ext cx="8712968" cy="55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870"/>
            <a:ext cx="1418259" cy="639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altLang="ru-RU" dirty="0"/>
              <a:t>Молекулярные облака в Тельце</a:t>
            </a:r>
          </a:p>
        </p:txBody>
      </p:sp>
      <p:pic>
        <p:nvPicPr>
          <p:cNvPr id="32771" name="Picture 4" descr="http://www.scienceandart.com/phototau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1" y="1196752"/>
            <a:ext cx="4306595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15125" y="2786063"/>
            <a:ext cx="1785938" cy="1571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4" name="Picture 4" descr="http://imgsrc.hubblesite.org/hu/db/2004/20/images/a/formats/large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5357813"/>
            <a:ext cx="2079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9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4492"/>
          </a:xfrm>
        </p:spPr>
        <p:txBody>
          <a:bodyPr/>
          <a:lstStyle/>
          <a:p>
            <a:r>
              <a:rPr lang="ru-RU" altLang="ru-RU" dirty="0"/>
              <a:t>Молекулярные облака в Змееносце</a:t>
            </a:r>
          </a:p>
        </p:txBody>
      </p:sp>
      <p:pic>
        <p:nvPicPr>
          <p:cNvPr id="111618" name="Picture 2" descr="http://space-facts.com/wp-content/uploads/milky-w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4493"/>
            <a:ext cx="8674218" cy="579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8899" y="1820896"/>
            <a:ext cx="593324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78694" y="4373006"/>
            <a:ext cx="4994552" cy="242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12360" cy="692696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Молекулярные облака в Орионе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57250"/>
            <a:ext cx="39560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Туманность Конская Голова в Ори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796925"/>
            <a:ext cx="243998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Большая туманность Ориона глазами телескопа V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143375"/>
            <a:ext cx="330993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28875" y="2928938"/>
            <a:ext cx="214313" cy="285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643188" y="785813"/>
            <a:ext cx="2786062" cy="2143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643188" y="3214688"/>
            <a:ext cx="2786062" cy="7858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928938" y="4000500"/>
            <a:ext cx="214312" cy="214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143250" y="4000500"/>
            <a:ext cx="1857375" cy="1428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857500" y="4500563"/>
            <a:ext cx="2428875" cy="18573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M42: </a:t>
            </a:r>
            <a:r>
              <a:rPr lang="ru-RU" dirty="0"/>
              <a:t>вид сбоку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9253"/>
            <a:ext cx="6096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422108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Главный ионизационный фронт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280" y="2585229"/>
            <a:ext cx="1735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Вуаль Ориона</a:t>
            </a:r>
          </a:p>
        </p:txBody>
      </p:sp>
      <p:cxnSp>
        <p:nvCxnSpPr>
          <p:cNvPr id="6" name="Прямая со стрелкой 5"/>
          <p:cNvCxnSpPr>
            <a:stCxn id="4" idx="1"/>
          </p:cNvCxnSpPr>
          <p:nvPr/>
        </p:nvCxnSpPr>
        <p:spPr>
          <a:xfrm flipH="1">
            <a:off x="3154368" y="2785284"/>
            <a:ext cx="3937912" cy="1692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3" idx="1"/>
          </p:cNvCxnSpPr>
          <p:nvPr/>
        </p:nvCxnSpPr>
        <p:spPr>
          <a:xfrm flipH="1" flipV="1">
            <a:off x="4427984" y="4682756"/>
            <a:ext cx="2664296" cy="461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49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1413</Words>
  <Application>Microsoft Office PowerPoint</Application>
  <PresentationFormat>Экран (4:3)</PresentationFormat>
  <Paragraphs>311</Paragraphs>
  <Slides>57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Arial</vt:lpstr>
      <vt:lpstr>Calibri</vt:lpstr>
      <vt:lpstr>Cambria Math</vt:lpstr>
      <vt:lpstr>Times New Roman</vt:lpstr>
      <vt:lpstr>Wingdings</vt:lpstr>
      <vt:lpstr>Тема Office</vt:lpstr>
      <vt:lpstr>Формула</vt:lpstr>
      <vt:lpstr>Общая астрофизика</vt:lpstr>
      <vt:lpstr>Местная межзвёздная среда</vt:lpstr>
      <vt:lpstr>Местный Пузырь</vt:lpstr>
      <vt:lpstr>Пояс Гулда</vt:lpstr>
      <vt:lpstr>Ближайшие молекулярные облака</vt:lpstr>
      <vt:lpstr>Молекулярные облака в Тельце</vt:lpstr>
      <vt:lpstr>Молекулярные облака в Змееносце</vt:lpstr>
      <vt:lpstr>Молекулярные облака в Орионе</vt:lpstr>
      <vt:lpstr>M42: вид сбоку</vt:lpstr>
      <vt:lpstr>Зона HII: сфера Стрёмгрена</vt:lpstr>
      <vt:lpstr>Геометрия зоны ионизованного водорода</vt:lpstr>
      <vt:lpstr>Классы зон ионизованного водорода</vt:lpstr>
      <vt:lpstr>M42 — зона ионизованного водорода, блистер</vt:lpstr>
      <vt:lpstr>Орион В</vt:lpstr>
      <vt:lpstr>Конская Голова и Пламя</vt:lpstr>
      <vt:lpstr>Общая картина</vt:lpstr>
      <vt:lpstr>Ещё более общая картина</vt:lpstr>
      <vt:lpstr>Типичные молекулярные облака?</vt:lpstr>
      <vt:lpstr>Астрохимически важные параметры МЗС</vt:lpstr>
      <vt:lpstr>Астрохимия + рождение звёзд и планет</vt:lpstr>
      <vt:lpstr>Круговорот вещества в МЗС</vt:lpstr>
      <vt:lpstr>Молекулы во Вселенной</vt:lpstr>
      <vt:lpstr>Основной компонент видимой Вселенной — звёзды</vt:lpstr>
      <vt:lpstr>Презентация PowerPoint</vt:lpstr>
      <vt:lpstr>Гарвардская классификация</vt:lpstr>
      <vt:lpstr>Презентация PowerPoint</vt:lpstr>
      <vt:lpstr>Недостающее звено</vt:lpstr>
      <vt:lpstr>Пределы звёздных масс</vt:lpstr>
      <vt:lpstr>Коричневые карлики</vt:lpstr>
      <vt:lpstr>Гарвардская классификация</vt:lpstr>
      <vt:lpstr>Презентация PowerPoint</vt:lpstr>
      <vt:lpstr>Новые спектральные классы</vt:lpstr>
      <vt:lpstr>Остывание</vt:lpstr>
      <vt:lpstr>Угасание</vt:lpstr>
      <vt:lpstr>Презентация PowerPoint</vt:lpstr>
      <vt:lpstr>Молекулы на Солнце</vt:lpstr>
      <vt:lpstr>Презентация PowerPoint</vt:lpstr>
      <vt:lpstr>Польза от солнечных молекул</vt:lpstr>
      <vt:lpstr>Молекулы на холодных звёздах</vt:lpstr>
      <vt:lpstr>Внутреннее строение красного гиганта</vt:lpstr>
      <vt:lpstr>Молекулы в оболочках старых звёзд</vt:lpstr>
      <vt:lpstr>Презентация PowerPoint</vt:lpstr>
      <vt:lpstr>Презентация PowerPoint</vt:lpstr>
      <vt:lpstr>IRC+10216 aka CW Leo</vt:lpstr>
      <vt:lpstr>Субмиллиметровые спектры старых звёзд</vt:lpstr>
      <vt:lpstr>Мазеры: инверсия населённостей</vt:lpstr>
      <vt:lpstr>Мазеры</vt:lpstr>
      <vt:lpstr>Мазеры</vt:lpstr>
      <vt:lpstr>Мазеры</vt:lpstr>
      <vt:lpstr>Мазеры</vt:lpstr>
      <vt:lpstr>Мазерное излучение в старых звёздах</vt:lpstr>
      <vt:lpstr>Выживание молекул в протопланетарных и планетарных туманностях</vt:lpstr>
      <vt:lpstr>Презентация PowerPoint</vt:lpstr>
      <vt:lpstr>Презентация PowerPoint</vt:lpstr>
      <vt:lpstr>Молекулярные облака в Млечном Пути</vt:lpstr>
      <vt:lpstr>Кривая вращения Галактики</vt:lpstr>
      <vt:lpstr>Молекулярные облака в Млечном Пути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dw</cp:lastModifiedBy>
  <cp:revision>49</cp:revision>
  <dcterms:created xsi:type="dcterms:W3CDTF">2017-10-20T07:16:33Z</dcterms:created>
  <dcterms:modified xsi:type="dcterms:W3CDTF">2019-10-27T15:42:45Z</dcterms:modified>
</cp:coreProperties>
</file>