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1225" r:id="rId3"/>
    <p:sldId id="1226" r:id="rId4"/>
    <p:sldId id="1227" r:id="rId5"/>
    <p:sldId id="1413" r:id="rId6"/>
    <p:sldId id="408" r:id="rId7"/>
    <p:sldId id="409" r:id="rId8"/>
    <p:sldId id="413" r:id="rId9"/>
    <p:sldId id="415" r:id="rId10"/>
    <p:sldId id="416" r:id="rId11"/>
    <p:sldId id="417" r:id="rId12"/>
    <p:sldId id="418" r:id="rId13"/>
    <p:sldId id="419" r:id="rId14"/>
    <p:sldId id="420" r:id="rId15"/>
    <p:sldId id="421" r:id="rId16"/>
    <p:sldId id="422" r:id="rId17"/>
    <p:sldId id="460" r:id="rId18"/>
    <p:sldId id="424" r:id="rId19"/>
    <p:sldId id="425" r:id="rId20"/>
    <p:sldId id="426" r:id="rId21"/>
    <p:sldId id="427" r:id="rId22"/>
    <p:sldId id="428" r:id="rId23"/>
    <p:sldId id="429" r:id="rId24"/>
    <p:sldId id="1254" r:id="rId25"/>
    <p:sldId id="1255" r:id="rId26"/>
    <p:sldId id="1256" r:id="rId27"/>
    <p:sldId id="1310" r:id="rId28"/>
    <p:sldId id="1311" r:id="rId29"/>
    <p:sldId id="431" r:id="rId30"/>
    <p:sldId id="432" r:id="rId31"/>
    <p:sldId id="1394" r:id="rId32"/>
    <p:sldId id="434" r:id="rId33"/>
    <p:sldId id="435" r:id="rId34"/>
    <p:sldId id="1395" r:id="rId35"/>
    <p:sldId id="437" r:id="rId36"/>
    <p:sldId id="438" r:id="rId37"/>
    <p:sldId id="439" r:id="rId38"/>
    <p:sldId id="440" r:id="rId39"/>
    <p:sldId id="441" r:id="rId40"/>
    <p:sldId id="442" r:id="rId41"/>
    <p:sldId id="443" r:id="rId42"/>
    <p:sldId id="444" r:id="rId43"/>
    <p:sldId id="445" r:id="rId44"/>
    <p:sldId id="446" r:id="rId45"/>
    <p:sldId id="447" r:id="rId46"/>
    <p:sldId id="44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48409-715A-47CF-A74E-DC1C6F8C41B4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BA853-A697-4C78-B962-DF41487B2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5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990B9B-868E-48AE-9E60-4586E336060C}" type="slidenum">
              <a:rPr lang="ru-RU" altLang="ru-RU" smtClean="0"/>
              <a:pPr eaLnBrk="1" hangingPunct="1">
                <a:spcBef>
                  <a:spcPct val="0"/>
                </a:spcBef>
              </a:pPr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CDE8B6-7EA0-4C29-9094-AA114A00AF29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399F6C-D83A-4F53-BA52-8B4CCA277B4F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B36D5F-A9CB-422E-BD8C-EF1077E93D46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67D084-449A-458A-84EB-C213C5ACC914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EF66E4-7DF4-4579-B0D1-B0E26BBCA57F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B2E18A-8434-4681-878E-D3E871E367CD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B2E18A-8434-4681-878E-D3E871E367CD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A71AFF-BFD8-4874-9142-7F909E299A7D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4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3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2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1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9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0D7F8-6DDF-4EBA-A354-4DD0A335605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4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0D7F8-6DDF-4EBA-A354-4DD0A335605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2CCA5-B23E-4B57-9DCA-383A20862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5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hyperlink" Target="http://www.astronet.ru/db/msg/1166094/orion2_vlt_big.jpg.html" TargetMode="Externa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4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Общая астрофизика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Межзвёздная среда и звездообразование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32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850900"/>
          </a:xfrm>
        </p:spPr>
        <p:txBody>
          <a:bodyPr/>
          <a:lstStyle/>
          <a:p>
            <a:pPr algn="l"/>
            <a:r>
              <a:rPr lang="ru-RU" altLang="ru-RU"/>
              <a:t>Нагрев</a:t>
            </a: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468313" y="981075"/>
            <a:ext cx="4032250" cy="4464050"/>
          </a:xfrm>
        </p:spPr>
        <p:txBody>
          <a:bodyPr/>
          <a:lstStyle/>
          <a:p>
            <a:r>
              <a:rPr lang="ru-RU" altLang="ru-RU" sz="2000" dirty="0"/>
              <a:t>Нагрев электромагнитным излучением</a:t>
            </a:r>
          </a:p>
          <a:p>
            <a:pPr lvl="1"/>
            <a:r>
              <a:rPr lang="ru-RU" altLang="ru-RU" sz="1800" dirty="0" err="1"/>
              <a:t>Фотоионизация</a:t>
            </a:r>
            <a:r>
              <a:rPr lang="ru-RU" altLang="ru-RU" sz="1800" dirty="0"/>
              <a:t> (</a:t>
            </a:r>
            <a:r>
              <a:rPr lang="en-US" altLang="ru-RU" sz="1800" dirty="0"/>
              <a:t>C</a:t>
            </a:r>
            <a:r>
              <a:rPr lang="ru-RU" altLang="ru-RU" sz="1800" dirty="0"/>
              <a:t>,</a:t>
            </a:r>
            <a:r>
              <a:rPr lang="en-US" altLang="ru-RU" sz="1800" dirty="0"/>
              <a:t> H</a:t>
            </a:r>
            <a:r>
              <a:rPr lang="ru-RU" altLang="ru-RU" sz="1800" dirty="0"/>
              <a:t>)</a:t>
            </a:r>
            <a:endParaRPr lang="en-US" altLang="ru-RU" sz="1800" dirty="0"/>
          </a:p>
          <a:p>
            <a:pPr lvl="1"/>
            <a:r>
              <a:rPr lang="ru-RU" altLang="ru-RU" sz="1800" dirty="0"/>
              <a:t>Фотоэффект (пыль, ПАУ)</a:t>
            </a:r>
          </a:p>
          <a:p>
            <a:pPr lvl="1"/>
            <a:r>
              <a:rPr lang="ru-RU" altLang="ru-RU" sz="1800" dirty="0" err="1"/>
              <a:t>Фотодиссоциация</a:t>
            </a:r>
            <a:r>
              <a:rPr lang="ru-RU" altLang="ru-RU" sz="1800" dirty="0"/>
              <a:t> (Н</a:t>
            </a:r>
            <a:r>
              <a:rPr lang="ru-RU" altLang="ru-RU" sz="1800" baseline="-25000" dirty="0"/>
              <a:t>2</a:t>
            </a:r>
            <a:r>
              <a:rPr lang="ru-RU" altLang="ru-RU" sz="1800" dirty="0"/>
              <a:t>)</a:t>
            </a:r>
          </a:p>
          <a:p>
            <a:r>
              <a:rPr lang="ru-RU" altLang="ru-RU" sz="2000" dirty="0"/>
              <a:t>Нагрев космическими лучами и рентгеном</a:t>
            </a:r>
          </a:p>
          <a:p>
            <a:r>
              <a:rPr lang="ru-RU" altLang="ru-RU" sz="2400" dirty="0">
                <a:solidFill>
                  <a:srgbClr val="00B0F0"/>
                </a:solidFill>
              </a:rPr>
              <a:t>Сверхновые</a:t>
            </a:r>
          </a:p>
          <a:p>
            <a:r>
              <a:rPr lang="ru-RU" altLang="ru-RU" sz="2400" dirty="0">
                <a:solidFill>
                  <a:srgbClr val="00B0F0"/>
                </a:solidFill>
              </a:rPr>
              <a:t>Турбулентный нагрев</a:t>
            </a:r>
          </a:p>
          <a:p>
            <a:r>
              <a:rPr lang="ru-RU" altLang="ru-RU" sz="2400" dirty="0">
                <a:solidFill>
                  <a:srgbClr val="00B0F0"/>
                </a:solidFill>
              </a:rPr>
              <a:t>Работа сил гравитации</a:t>
            </a:r>
          </a:p>
        </p:txBody>
      </p:sp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352425" y="5934075"/>
            <a:ext cx="3457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Итог: функция нагрева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357563"/>
            <a:ext cx="47148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88913"/>
            <a:ext cx="40640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5054600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=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990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874712"/>
          </a:xfrm>
        </p:spPr>
        <p:txBody>
          <a:bodyPr/>
          <a:lstStyle/>
          <a:p>
            <a:r>
              <a:rPr lang="ru-RU" altLang="ru-RU"/>
              <a:t>Охлаждение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107950" y="981075"/>
            <a:ext cx="7772400" cy="3816350"/>
          </a:xfrm>
        </p:spPr>
        <p:txBody>
          <a:bodyPr/>
          <a:lstStyle/>
          <a:p>
            <a:r>
              <a:rPr lang="ru-RU" altLang="ru-RU" sz="2400" b="1" dirty="0" err="1"/>
              <a:t>Столкновительное</a:t>
            </a:r>
            <a:r>
              <a:rPr lang="ru-RU" altLang="ru-RU" sz="2400" b="1" dirty="0"/>
              <a:t> возбуждение</a:t>
            </a:r>
          </a:p>
          <a:p>
            <a:r>
              <a:rPr lang="ru-RU" altLang="ru-RU" sz="2400" b="1" dirty="0"/>
              <a:t>Спонтанное излучение</a:t>
            </a:r>
          </a:p>
          <a:p>
            <a:endParaRPr lang="ru-RU" altLang="ru-RU" sz="2400" dirty="0"/>
          </a:p>
          <a:p>
            <a:r>
              <a:rPr lang="ru-RU" altLang="ru-RU" sz="2400" dirty="0"/>
              <a:t>Поглощение (</a:t>
            </a:r>
            <a:r>
              <a:rPr lang="ru-RU" altLang="ru-RU" sz="2400" dirty="0" err="1"/>
              <a:t>радиативное</a:t>
            </a:r>
            <a:r>
              <a:rPr lang="ru-RU" altLang="ru-RU" sz="2400" dirty="0"/>
              <a:t> возбуждение)</a:t>
            </a:r>
          </a:p>
          <a:p>
            <a:r>
              <a:rPr lang="ru-RU" altLang="ru-RU" sz="2400" dirty="0" err="1"/>
              <a:t>Столкновительная</a:t>
            </a:r>
            <a:r>
              <a:rPr lang="ru-RU" altLang="ru-RU" sz="2400" dirty="0"/>
              <a:t> релаксация</a:t>
            </a:r>
          </a:p>
          <a:p>
            <a:r>
              <a:rPr lang="ru-RU" altLang="ru-RU" sz="2400" dirty="0"/>
              <a:t>Вынужденное излучение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051050" y="4730750"/>
            <a:ext cx="34448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Излучение газа — не только источник информации о нём, но и причина его остывания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4179888"/>
            <a:ext cx="34623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1835150" y="1630363"/>
            <a:ext cx="6373813" cy="2951162"/>
            <a:chOff x="1835696" y="1629619"/>
            <a:chExt cx="6373713" cy="2951509"/>
          </a:xfrm>
        </p:grpSpPr>
        <p:sp>
          <p:nvSpPr>
            <p:cNvPr id="7" name="Овал 6"/>
            <p:cNvSpPr/>
            <p:nvPr/>
          </p:nvSpPr>
          <p:spPr>
            <a:xfrm>
              <a:off x="7633816" y="1772816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3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490282" y="1629619"/>
              <a:ext cx="719127" cy="71922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" name="Прямая со стрелкой 2"/>
            <p:cNvCxnSpPr/>
            <p:nvPr/>
          </p:nvCxnSpPr>
          <p:spPr>
            <a:xfrm flipH="1">
              <a:off x="1835696" y="2204362"/>
              <a:ext cx="5576801" cy="237676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/>
            <p:cNvSpPr/>
            <p:nvPr/>
          </p:nvSpPr>
          <p:spPr>
            <a:xfrm flipH="1" flipV="1">
              <a:off x="7706179" y="1772511"/>
              <a:ext cx="73024" cy="730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87863"/>
            <a:ext cx="1655763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Группа 22"/>
          <p:cNvGrpSpPr>
            <a:grpSpLocks/>
          </p:cNvGrpSpPr>
          <p:nvPr/>
        </p:nvGrpSpPr>
        <p:grpSpPr bwMode="auto">
          <a:xfrm>
            <a:off x="7489825" y="260350"/>
            <a:ext cx="974725" cy="2089150"/>
            <a:chOff x="7490272" y="260648"/>
            <a:chExt cx="973584" cy="2088108"/>
          </a:xfrm>
        </p:grpSpPr>
        <p:sp>
          <p:nvSpPr>
            <p:cNvPr id="24" name="Овал 23"/>
            <p:cNvSpPr/>
            <p:nvPr/>
          </p:nvSpPr>
          <p:spPr>
            <a:xfrm>
              <a:off x="7633816" y="1772816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3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7490272" y="1629978"/>
              <a:ext cx="719881" cy="71877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8319840" y="260648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27" name="Прямая со стрелкой 26"/>
            <p:cNvCxnSpPr/>
            <p:nvPr/>
          </p:nvCxnSpPr>
          <p:spPr>
            <a:xfrm flipH="1">
              <a:off x="8030976" y="547843"/>
              <a:ext cx="290172" cy="10821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7"/>
            <p:cNvSpPr/>
            <p:nvPr/>
          </p:nvSpPr>
          <p:spPr>
            <a:xfrm flipH="1" flipV="1">
              <a:off x="7705919" y="1772781"/>
              <a:ext cx="72940" cy="7140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9" name="Группа 28"/>
          <p:cNvGrpSpPr>
            <a:grpSpLocks/>
          </p:cNvGrpSpPr>
          <p:nvPr/>
        </p:nvGrpSpPr>
        <p:grpSpPr bwMode="auto">
          <a:xfrm>
            <a:off x="7489825" y="1630363"/>
            <a:ext cx="1277938" cy="935037"/>
            <a:chOff x="7490272" y="1629619"/>
            <a:chExt cx="1276784" cy="935285"/>
          </a:xfrm>
        </p:grpSpPr>
        <p:sp>
          <p:nvSpPr>
            <p:cNvPr id="30" name="Овал 29"/>
            <p:cNvSpPr/>
            <p:nvPr/>
          </p:nvSpPr>
          <p:spPr>
            <a:xfrm>
              <a:off x="7633816" y="1772816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3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7490272" y="1629619"/>
              <a:ext cx="718489" cy="71932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8623040" y="2420888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>
              <a:off x="8229379" y="2204446"/>
              <a:ext cx="323558" cy="2159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Овал 33"/>
            <p:cNvSpPr/>
            <p:nvPr/>
          </p:nvSpPr>
          <p:spPr>
            <a:xfrm flipH="1" flipV="1">
              <a:off x="7640949" y="1629619"/>
              <a:ext cx="71372" cy="7145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4940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712200" cy="801688"/>
          </a:xfrm>
        </p:spPr>
        <p:txBody>
          <a:bodyPr/>
          <a:lstStyle/>
          <a:p>
            <a:r>
              <a:rPr lang="ru-RU" altLang="ru-RU"/>
              <a:t>Условия эффективного охлаждения</a:t>
            </a: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684213" y="1268413"/>
            <a:ext cx="5832475" cy="3600450"/>
          </a:xfrm>
        </p:spPr>
        <p:txBody>
          <a:bodyPr/>
          <a:lstStyle/>
          <a:p>
            <a:r>
              <a:rPr lang="ru-RU" altLang="ru-RU" sz="2400" dirty="0"/>
              <a:t>Охладитель есть в среде, и его много</a:t>
            </a:r>
          </a:p>
          <a:p>
            <a:r>
              <a:rPr lang="ru-RU" altLang="ru-RU" sz="2400" dirty="0"/>
              <a:t>Энергия возбуждения сравнима с тепловой энергией</a:t>
            </a:r>
          </a:p>
          <a:p>
            <a:r>
              <a:rPr lang="ru-RU" altLang="ru-RU" sz="2400" dirty="0"/>
              <a:t>Фотон успевает излучиться до </a:t>
            </a:r>
            <a:r>
              <a:rPr lang="ru-RU" altLang="ru-RU" sz="2400" dirty="0" err="1"/>
              <a:t>столкновительной</a:t>
            </a:r>
            <a:r>
              <a:rPr lang="ru-RU" altLang="ru-RU" sz="2400" dirty="0"/>
              <a:t> релаксации</a:t>
            </a:r>
          </a:p>
          <a:p>
            <a:r>
              <a:rPr lang="ru-RU" altLang="ru-RU" sz="2400" dirty="0"/>
              <a:t>Фотон беспрепятственно уходит из среды, охладителя не слишком много</a:t>
            </a: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4657725" y="4941888"/>
            <a:ext cx="3349625" cy="1293812"/>
            <a:chOff x="4860032" y="1629619"/>
            <a:chExt cx="3349377" cy="1295325"/>
          </a:xfrm>
        </p:grpSpPr>
        <p:sp>
          <p:nvSpPr>
            <p:cNvPr id="5" name="Овал 4"/>
            <p:cNvSpPr/>
            <p:nvPr/>
          </p:nvSpPr>
          <p:spPr>
            <a:xfrm>
              <a:off x="7633816" y="1772816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3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7490325" y="1629619"/>
              <a:ext cx="719084" cy="71838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7" name="Прямая со стрелкой 6"/>
            <p:cNvCxnSpPr/>
            <p:nvPr/>
          </p:nvCxnSpPr>
          <p:spPr>
            <a:xfrm flipV="1">
              <a:off x="4860032" y="2060334"/>
              <a:ext cx="2447744" cy="86461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Овал 7"/>
            <p:cNvSpPr/>
            <p:nvPr/>
          </p:nvSpPr>
          <p:spPr>
            <a:xfrm flipH="1" flipV="1">
              <a:off x="7706209" y="1772661"/>
              <a:ext cx="73020" cy="7152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9" name="Группа 8"/>
          <p:cNvGrpSpPr>
            <a:grpSpLocks/>
          </p:cNvGrpSpPr>
          <p:nvPr/>
        </p:nvGrpSpPr>
        <p:grpSpPr bwMode="auto">
          <a:xfrm>
            <a:off x="7288213" y="4941888"/>
            <a:ext cx="1276350" cy="935037"/>
            <a:chOff x="7490272" y="1629619"/>
            <a:chExt cx="1276784" cy="935285"/>
          </a:xfrm>
        </p:grpSpPr>
        <p:sp>
          <p:nvSpPr>
            <p:cNvPr id="10" name="Овал 9"/>
            <p:cNvSpPr/>
            <p:nvPr/>
          </p:nvSpPr>
          <p:spPr>
            <a:xfrm>
              <a:off x="7633816" y="1772816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3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7490272" y="1629619"/>
              <a:ext cx="719382" cy="71932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8623040" y="2420888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 flipH="1" flipV="1">
              <a:off x="8230299" y="2204446"/>
              <a:ext cx="392245" cy="2159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/>
            <p:cNvSpPr/>
            <p:nvPr/>
          </p:nvSpPr>
          <p:spPr>
            <a:xfrm flipH="1" flipV="1">
              <a:off x="8128664" y="2132989"/>
              <a:ext cx="73050" cy="7145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5" name="Группа 14"/>
          <p:cNvGrpSpPr>
            <a:grpSpLocks/>
          </p:cNvGrpSpPr>
          <p:nvPr/>
        </p:nvGrpSpPr>
        <p:grpSpPr bwMode="auto">
          <a:xfrm>
            <a:off x="7288213" y="3571875"/>
            <a:ext cx="973137" cy="2089150"/>
            <a:chOff x="7490272" y="260648"/>
            <a:chExt cx="973584" cy="2088108"/>
          </a:xfrm>
        </p:grpSpPr>
        <p:sp>
          <p:nvSpPr>
            <p:cNvPr id="16" name="Овал 15"/>
            <p:cNvSpPr/>
            <p:nvPr/>
          </p:nvSpPr>
          <p:spPr>
            <a:xfrm>
              <a:off x="7633816" y="1772816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3300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7490272" y="1629978"/>
              <a:ext cx="719467" cy="71877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8319840" y="260648"/>
              <a:ext cx="144016" cy="14401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9" name="Прямая со стрелкой 18"/>
            <p:cNvCxnSpPr/>
            <p:nvPr/>
          </p:nvCxnSpPr>
          <p:spPr>
            <a:xfrm flipV="1">
              <a:off x="7993740" y="478028"/>
              <a:ext cx="325587" cy="11519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Овал 19"/>
            <p:cNvSpPr/>
            <p:nvPr/>
          </p:nvSpPr>
          <p:spPr>
            <a:xfrm flipH="1" flipV="1">
              <a:off x="7706271" y="1772781"/>
              <a:ext cx="73059" cy="7140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8876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Заголовок 1"/>
          <p:cNvSpPr>
            <a:spLocks noGrp="1"/>
          </p:cNvSpPr>
          <p:nvPr>
            <p:ph type="title"/>
          </p:nvPr>
        </p:nvSpPr>
        <p:spPr>
          <a:xfrm>
            <a:off x="684213" y="92075"/>
            <a:ext cx="7772400" cy="730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dirty="0"/>
              <a:t>Водород?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392" y="1196752"/>
            <a:ext cx="6480968" cy="4862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1950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49288" y="260350"/>
            <a:ext cx="7772400" cy="731838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Основные охладители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683568" y="1171786"/>
            <a:ext cx="4427537" cy="3032125"/>
          </a:xfrm>
        </p:spPr>
        <p:txBody>
          <a:bodyPr/>
          <a:lstStyle/>
          <a:p>
            <a:r>
              <a:rPr lang="ru-RU" altLang="ru-RU" sz="2400" dirty="0"/>
              <a:t>Ионы углерода, кислорода, азота, серы, кремния</a:t>
            </a:r>
          </a:p>
          <a:p>
            <a:r>
              <a:rPr lang="ru-RU" altLang="ru-RU" sz="2400" dirty="0"/>
              <a:t>Нейтральные атомы кислорода, углерода</a:t>
            </a:r>
          </a:p>
          <a:p>
            <a:r>
              <a:rPr lang="ru-RU" altLang="ru-RU" sz="2400" dirty="0"/>
              <a:t>Молекулы оксида углерода, воды, гидроксила…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892175" y="3717032"/>
            <a:ext cx="72723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B0F0"/>
                </a:solidFill>
              </a:rPr>
              <a:t>Хотя основным элементом МЗС является водород, оставшийся после первичного </a:t>
            </a:r>
            <a:r>
              <a:rPr lang="ru-RU" altLang="ru-RU" sz="2400" b="1" dirty="0" err="1">
                <a:solidFill>
                  <a:srgbClr val="00B0F0"/>
                </a:solidFill>
              </a:rPr>
              <a:t>нуклеосинтеза</a:t>
            </a:r>
            <a:r>
              <a:rPr lang="ru-RU" altLang="ru-RU" sz="2400" b="1" dirty="0">
                <a:solidFill>
                  <a:srgbClr val="00B0F0"/>
                </a:solidFill>
              </a:rPr>
              <a:t>, её физическое состояние определяется, главным образом, примесными химическими элементами</a:t>
            </a:r>
          </a:p>
        </p:txBody>
      </p:sp>
      <p:graphicFrame>
        <p:nvGraphicFramePr>
          <p:cNvPr id="21509" name="Объект 1"/>
          <p:cNvGraphicFramePr>
            <a:graphicFrameLocks noChangeAspect="1"/>
          </p:cNvGraphicFramePr>
          <p:nvPr/>
        </p:nvGraphicFramePr>
        <p:xfrm>
          <a:off x="5436096" y="5733256"/>
          <a:ext cx="2379663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0" name="Формула" r:id="rId3" imgW="1079500" imgH="228600" progId="Equation.3">
                  <p:embed/>
                </p:oleObj>
              </mc:Choice>
              <mc:Fallback>
                <p:oleObj name="Формула" r:id="rId3" imgW="1079500" imgH="228600" progId="Equation.3">
                  <p:embed/>
                  <p:pic>
                    <p:nvPicPr>
                      <p:cNvPr id="21509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5733256"/>
                        <a:ext cx="2379663" cy="50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Объект 3"/>
          <p:cNvGraphicFramePr>
            <a:graphicFrameLocks noChangeAspect="1"/>
          </p:cNvGraphicFramePr>
          <p:nvPr/>
        </p:nvGraphicFramePr>
        <p:xfrm>
          <a:off x="5364163" y="1484313"/>
          <a:ext cx="3343275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1" name="Формула" r:id="rId5" imgW="1244600" imgH="723900" progId="Equation.3">
                  <p:embed/>
                </p:oleObj>
              </mc:Choice>
              <mc:Fallback>
                <p:oleObj name="Формула" r:id="rId5" imgW="1244600" imgH="723900" progId="Equation.3">
                  <p:embed/>
                  <p:pic>
                    <p:nvPicPr>
                      <p:cNvPr id="2151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484313"/>
                        <a:ext cx="3343275" cy="194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3083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3"/>
          <p:cNvSpPr>
            <a:spLocks noGrp="1"/>
          </p:cNvSpPr>
          <p:nvPr>
            <p:ph type="title"/>
          </p:nvPr>
        </p:nvSpPr>
        <p:spPr>
          <a:xfrm>
            <a:off x="611188" y="333375"/>
            <a:ext cx="7772400" cy="730250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Высокая температура (</a:t>
            </a:r>
            <a:r>
              <a:rPr lang="en-US" altLang="ru-RU" i="1" dirty="0"/>
              <a:t>T</a:t>
            </a:r>
            <a:r>
              <a:rPr lang="en-US" altLang="ru-RU" dirty="0"/>
              <a:t> &gt; 10</a:t>
            </a:r>
            <a:r>
              <a:rPr lang="en-US" altLang="ru-RU" baseline="30000" dirty="0"/>
              <a:t>6</a:t>
            </a:r>
            <a:r>
              <a:rPr lang="en-US" altLang="ru-RU" dirty="0"/>
              <a:t> K</a:t>
            </a:r>
            <a:r>
              <a:rPr lang="ru-RU" altLang="ru-RU" dirty="0"/>
              <a:t>)</a:t>
            </a:r>
          </a:p>
        </p:txBody>
      </p:sp>
      <p:pic>
        <p:nvPicPr>
          <p:cNvPr id="22531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3792538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611188" y="2852738"/>
            <a:ext cx="44648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/>
              <a:t>Тормозное излучение (</a:t>
            </a:r>
            <a:r>
              <a:rPr lang="en-GB" dirty="0"/>
              <a:t>Bremsstrahlung</a:t>
            </a:r>
            <a:r>
              <a:rPr lang="ru-RU" alt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702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07504" y="116633"/>
            <a:ext cx="9036496" cy="648071"/>
          </a:xfrm>
        </p:spPr>
        <p:txBody>
          <a:bodyPr>
            <a:normAutofit/>
          </a:bodyPr>
          <a:lstStyle/>
          <a:p>
            <a:r>
              <a:rPr lang="ru-RU" altLang="ru-RU" sz="3600" dirty="0"/>
              <a:t>Охлаждение тёплого ионизованного газа</a:t>
            </a:r>
          </a:p>
        </p:txBody>
      </p:sp>
      <p:graphicFrame>
        <p:nvGraphicFramePr>
          <p:cNvPr id="5" name="Group 177"/>
          <p:cNvGraphicFramePr>
            <a:graphicFrameLocks noGrp="1"/>
          </p:cNvGraphicFramePr>
          <p:nvPr/>
        </p:nvGraphicFramePr>
        <p:xfrm>
          <a:off x="899592" y="764704"/>
          <a:ext cx="7343775" cy="2736850"/>
        </p:xfrm>
        <a:graphic>
          <a:graphicData uri="http://schemas.openxmlformats.org/drawingml/2006/table">
            <a:tbl>
              <a:tblPr/>
              <a:tblGrid>
                <a:gridCol w="1649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3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Ион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Переход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</a:t>
                      </a:r>
                      <a:r>
                        <a:rPr kumimoji="0" lang="en-US" sz="2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(Å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2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2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–3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7" marR="91427" marT="45704" marB="4570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6583.4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6548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2.9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4958.9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2.9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9530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4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2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9068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· 10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67944" y="4365104"/>
            <a:ext cx="3392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Collisionally</a:t>
            </a:r>
            <a:r>
              <a:rPr lang="en-US" dirty="0"/>
              <a:t> excited lines</a:t>
            </a:r>
          </a:p>
          <a:p>
            <a:r>
              <a:rPr lang="en-US" dirty="0" err="1"/>
              <a:t>Khramtsova</a:t>
            </a:r>
            <a:r>
              <a:rPr lang="en-US" dirty="0"/>
              <a:t> et al. (2014)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90" y="3789040"/>
            <a:ext cx="2635555" cy="263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901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936104"/>
          </a:xfrm>
        </p:spPr>
        <p:txBody>
          <a:bodyPr/>
          <a:lstStyle/>
          <a:p>
            <a:r>
              <a:rPr lang="ru-RU" altLang="ru-RU" dirty="0">
                <a:solidFill>
                  <a:schemeClr val="bg1"/>
                </a:solidFill>
              </a:rPr>
              <a:t>Туманность Ориона</a:t>
            </a:r>
          </a:p>
        </p:txBody>
      </p:sp>
      <p:pic>
        <p:nvPicPr>
          <p:cNvPr id="25603" name="Рисунок 2" descr="sky-orion-nebula-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r="29375"/>
          <a:stretch>
            <a:fillRect/>
          </a:stretch>
        </p:blipFill>
        <p:spPr bwMode="auto">
          <a:xfrm>
            <a:off x="500063" y="1500188"/>
            <a:ext cx="3357562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3" descr="M4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59" y="1412776"/>
            <a:ext cx="472281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50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42863"/>
            <a:ext cx="7407275" cy="678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53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611188" y="404813"/>
            <a:ext cx="7772400" cy="503237"/>
          </a:xfrm>
        </p:spPr>
        <p:txBody>
          <a:bodyPr>
            <a:normAutofit fontScale="90000"/>
          </a:bodyPr>
          <a:lstStyle/>
          <a:p>
            <a:r>
              <a:rPr lang="ru-RU" altLang="ru-RU" sz="3200"/>
              <a:t>Охлаждение тёплого нейтрального газа</a:t>
            </a:r>
          </a:p>
        </p:txBody>
      </p:sp>
      <p:graphicFrame>
        <p:nvGraphicFramePr>
          <p:cNvPr id="88241" name="Group 177"/>
          <p:cNvGraphicFramePr>
            <a:graphicFrameLocks noGrp="1"/>
          </p:cNvGraphicFramePr>
          <p:nvPr/>
        </p:nvGraphicFramePr>
        <p:xfrm>
          <a:off x="2051720" y="1052736"/>
          <a:ext cx="5646420" cy="1585913"/>
        </p:xfrm>
        <a:graphic>
          <a:graphicData uri="http://schemas.openxmlformats.org/drawingml/2006/table">
            <a:tbl>
              <a:tblPr/>
              <a:tblGrid>
                <a:gridCol w="1411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1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79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Ион/атом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6" marR="91456"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Переход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6" marR="91456"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</a:t>
                      </a:r>
                      <a:r>
                        <a:rPr kumimoji="0" lang="en-US" sz="1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мкм)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6" marR="91456"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6" marR="91456" marT="45718" marB="4571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3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1/2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.7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92.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609.2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369.0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38.9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1/2</a:t>
                      </a:r>
                      <a:endParaRPr kumimoji="0" lang="ru-RU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414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871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2997200"/>
            <a:ext cx="5837237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443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50106"/>
          </a:xfrm>
        </p:spPr>
        <p:txBody>
          <a:bodyPr>
            <a:normAutofit/>
          </a:bodyPr>
          <a:lstStyle/>
          <a:p>
            <a:r>
              <a:rPr lang="ru-RU" dirty="0"/>
              <a:t>Чистое поглощение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/>
          <a:lstStyle/>
          <a:p>
            <a:r>
              <a:rPr lang="ru-RU" dirty="0"/>
              <a:t>По виду спектра определить спектральный класс</a:t>
            </a:r>
          </a:p>
          <a:p>
            <a:r>
              <a:rPr lang="ru-RU" dirty="0"/>
              <a:t>По спектральному классу определить показатель цвета</a:t>
            </a:r>
          </a:p>
          <a:p>
            <a:r>
              <a:rPr lang="ru-RU" dirty="0"/>
              <a:t>Сравнить истинный показатель цвета с наблюдаемым</a:t>
            </a:r>
          </a:p>
          <a:p>
            <a:r>
              <a:rPr lang="ru-RU" dirty="0"/>
              <a:t>Оценить количество поглощающего вещества (пыли) на луче зрения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691680" y="5373216"/>
          <a:ext cx="5543550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9" name="Формула" r:id="rId3" imgW="2336800" imgH="482600" progId="Equation.3">
                  <p:embed/>
                </p:oleObj>
              </mc:Choice>
              <mc:Fallback>
                <p:oleObj name="Формула" r:id="rId3" imgW="2336800" imgH="482600" progId="Equation.3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5373216"/>
                        <a:ext cx="5543550" cy="1144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4644008" y="5373216"/>
            <a:ext cx="2376264" cy="1224136"/>
            <a:chOff x="4644008" y="5373216"/>
            <a:chExt cx="2376264" cy="1224136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4644008" y="5373216"/>
              <a:ext cx="2376264" cy="12241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4788024" y="5373216"/>
              <a:ext cx="1800200" cy="12241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445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684213" y="0"/>
            <a:ext cx="7772400" cy="587375"/>
          </a:xfrm>
        </p:spPr>
        <p:txBody>
          <a:bodyPr/>
          <a:lstStyle/>
          <a:p>
            <a:r>
              <a:rPr lang="ru-RU" altLang="ru-RU" sz="3200"/>
              <a:t>Охлаждение молекулярного газа</a:t>
            </a:r>
          </a:p>
        </p:txBody>
      </p:sp>
      <p:graphicFrame>
        <p:nvGraphicFramePr>
          <p:cNvPr id="88241" name="Group 177"/>
          <p:cNvGraphicFramePr>
            <a:graphicFrameLocks noGrp="1"/>
          </p:cNvGraphicFramePr>
          <p:nvPr/>
        </p:nvGraphicFramePr>
        <p:xfrm>
          <a:off x="467544" y="1196752"/>
          <a:ext cx="8134350" cy="1881248"/>
        </p:xfrm>
        <a:graphic>
          <a:graphicData uri="http://schemas.openxmlformats.org/drawingml/2006/table">
            <a:tbl>
              <a:tblPr/>
              <a:tblGrid>
                <a:gridCol w="135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7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Молекула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Переход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ГГц)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l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400" b="1" i="0" u="none" strike="noStrike" cap="none" normalizeH="0" baseline="-30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–3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8" marB="4570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2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115.3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 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8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2–1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230.8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 мм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16.6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6.7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8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3–2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346.0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867 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33.2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</a:t>
                      </a:r>
                      <a:r>
                        <a:rPr kumimoji="0" lang="ru-RU" sz="1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(1,1) инверсия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1.27 см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1.8· 10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(2,2) инверсия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23.7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1.27 см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 · 10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1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2–0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1.06 · 10</a:t>
                      </a:r>
                      <a:r>
                        <a:rPr kumimoji="0" lang="ru-RU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28.2 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510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4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3–1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1.76 · 10</a:t>
                      </a:r>
                      <a:r>
                        <a:rPr kumimoji="0" lang="ru-R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17.0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мкм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1015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99792" y="5013176"/>
            <a:ext cx="3940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Охлаждение пылью!</a:t>
            </a:r>
          </a:p>
        </p:txBody>
      </p:sp>
    </p:spTree>
    <p:extLst>
      <p:ext uri="{BB962C8B-B14F-4D97-AF65-F5344CB8AC3E}">
        <p14:creationId xmlns:p14="http://schemas.microsoft.com/office/powerpoint/2010/main" val="1175182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684213" y="44450"/>
            <a:ext cx="7772400" cy="731838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Функция охлаждения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911225"/>
            <a:ext cx="331311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352425" y="5934075"/>
            <a:ext cx="4022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Итог: функция охлаждения</a:t>
            </a:r>
          </a:p>
        </p:txBody>
      </p:sp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4572000" y="1647825"/>
            <a:ext cx="417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Включает в себя химический и ионизационный баланс</a:t>
            </a:r>
          </a:p>
        </p:txBody>
      </p:sp>
      <p:graphicFrame>
        <p:nvGraphicFramePr>
          <p:cNvPr id="31750" name="Объект 2"/>
          <p:cNvGraphicFramePr>
            <a:graphicFrameLocks noChangeAspect="1"/>
          </p:cNvGraphicFramePr>
          <p:nvPr/>
        </p:nvGraphicFramePr>
        <p:xfrm>
          <a:off x="5292725" y="3211513"/>
          <a:ext cx="213360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2" name="Формула" r:id="rId4" imgW="545626" imgH="203024" progId="Equation.3">
                  <p:embed/>
                </p:oleObj>
              </mc:Choice>
              <mc:Fallback>
                <p:oleObj name="Формула" r:id="rId4" imgW="545626" imgH="203024" progId="Equation.3">
                  <p:embed/>
                  <p:pic>
                    <p:nvPicPr>
                      <p:cNvPr id="3175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211513"/>
                        <a:ext cx="2133600" cy="793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813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803275"/>
          </a:xfrm>
        </p:spPr>
        <p:txBody>
          <a:bodyPr/>
          <a:lstStyle/>
          <a:p>
            <a:r>
              <a:rPr lang="ru-RU" altLang="ru-RU"/>
              <a:t>Двухфазная модель МЗС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5334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611188" y="6065838"/>
            <a:ext cx="219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Calibri" pitchFamily="34" charset="0"/>
              </a:rPr>
              <a:t>Wolfire et al. (2003)</a:t>
            </a:r>
            <a:endParaRPr lang="ru-RU" altLang="ru-RU" sz="1800">
              <a:latin typeface="Calibri" pitchFamily="34" charset="0"/>
            </a:endParaRPr>
          </a:p>
        </p:txBody>
      </p: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4513894" y="2281103"/>
            <a:ext cx="1296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70C0"/>
                </a:solidFill>
                <a:latin typeface="Calibri" pitchFamily="34" charset="0"/>
              </a:rPr>
              <a:t>Холодная среда</a:t>
            </a:r>
          </a:p>
        </p:txBody>
      </p:sp>
      <p:sp>
        <p:nvSpPr>
          <p:cNvPr id="32775" name="TextBox 8"/>
          <p:cNvSpPr txBox="1">
            <a:spLocks noChangeArrowheads="1"/>
          </p:cNvSpPr>
          <p:nvPr/>
        </p:nvSpPr>
        <p:spPr bwMode="auto">
          <a:xfrm>
            <a:off x="1682750" y="1597450"/>
            <a:ext cx="14720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FF0000"/>
                </a:solidFill>
                <a:latin typeface="Calibri" pitchFamily="34" charset="0"/>
              </a:rPr>
              <a:t>Тёплая среда</a:t>
            </a:r>
            <a:endParaRPr lang="en-US" altLang="ru-RU" sz="1800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8438" y="2195513"/>
            <a:ext cx="4214812" cy="3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777" name="TextBox 3"/>
          <p:cNvSpPr txBox="1">
            <a:spLocks noChangeArrowheads="1"/>
          </p:cNvSpPr>
          <p:nvPr/>
        </p:nvSpPr>
        <p:spPr bwMode="auto">
          <a:xfrm>
            <a:off x="566738" y="5695950"/>
            <a:ext cx="344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Calibri" pitchFamily="34" charset="0"/>
              </a:rPr>
              <a:t>Field, Goldsmith, Habing (1969)</a:t>
            </a:r>
            <a:endParaRPr lang="ru-RU" altLang="ru-RU" sz="1800">
              <a:latin typeface="Calibri" pitchFamily="34" charset="0"/>
            </a:endParaRPr>
          </a:p>
        </p:txBody>
      </p:sp>
      <p:sp>
        <p:nvSpPr>
          <p:cNvPr id="32778" name="TextBox 1"/>
          <p:cNvSpPr txBox="1">
            <a:spLocks noChangeArrowheads="1"/>
          </p:cNvSpPr>
          <p:nvPr/>
        </p:nvSpPr>
        <p:spPr bwMode="auto">
          <a:xfrm>
            <a:off x="4826000" y="5300663"/>
            <a:ext cx="3633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Нагрев: космические лучи и излучение</a:t>
            </a:r>
          </a:p>
        </p:txBody>
      </p:sp>
      <p:sp>
        <p:nvSpPr>
          <p:cNvPr id="2" name="Овал 1"/>
          <p:cNvSpPr/>
          <p:nvPr/>
        </p:nvSpPr>
        <p:spPr>
          <a:xfrm>
            <a:off x="2733113" y="212668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427984" y="2129781"/>
            <a:ext cx="144000" cy="14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275856" y="2111838"/>
            <a:ext cx="144000" cy="1440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075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6492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/>
              <a:t>Фазы межзвёздной среды</a:t>
            </a:r>
          </a:p>
        </p:txBody>
      </p:sp>
      <p:graphicFrame>
        <p:nvGraphicFramePr>
          <p:cNvPr id="4" name="Group 249"/>
          <p:cNvGraphicFramePr>
            <a:graphicFrameLocks noGrp="1"/>
          </p:cNvGraphicFramePr>
          <p:nvPr/>
        </p:nvGraphicFramePr>
        <p:xfrm>
          <a:off x="250825" y="908050"/>
          <a:ext cx="8610600" cy="4713288"/>
        </p:xfrm>
        <a:graphic>
          <a:graphicData uri="http://schemas.openxmlformats.org/drawingml/2006/table">
            <a:tbl>
              <a:tblPr/>
              <a:tblGrid>
                <a:gridCol w="430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87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Компонент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n, 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см</a:t>
                      </a:r>
                      <a:r>
                        <a:rPr kumimoji="0" lang="en-US" sz="24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–</a:t>
                      </a:r>
                      <a:r>
                        <a:rPr kumimoji="0" lang="ru-RU" sz="24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T, 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f, %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M,</a:t>
                      </a:r>
                      <a:b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млрд. </a:t>
                      </a: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" pitchFamily="2" charset="2"/>
                        </a:rPr>
                        <a:t>¤</a:t>
                      </a:r>
                      <a:endParaRPr kumimoji="0" lang="ru-RU" sz="2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" pitchFamily="2" charset="2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Горячая межоблачная среда (корона)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0.003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ru-RU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—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7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Теплая ионизованная среда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8000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1.0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7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Теплая нейтральная среда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8000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25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2.8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Холодая нейтральная среда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80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2.2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Молекулярные облака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&gt;200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–50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0.05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</a:rPr>
                        <a:t>1.3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39" name="TextBox 1"/>
          <p:cNvSpPr txBox="1">
            <a:spLocks noChangeArrowheads="1"/>
          </p:cNvSpPr>
          <p:nvPr/>
        </p:nvSpPr>
        <p:spPr bwMode="auto">
          <a:xfrm>
            <a:off x="2706688" y="5792788"/>
            <a:ext cx="3657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Чем плотнее, тем темнее.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Чем темнее, тем холоднее.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5977880"/>
            <a:ext cx="1975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Tielens</a:t>
            </a:r>
            <a:r>
              <a:rPr lang="en-US" dirty="0"/>
              <a:t> (2005)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4661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704850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Плотность газового диска</a:t>
            </a:r>
          </a:p>
        </p:txBody>
      </p:sp>
      <p:sp>
        <p:nvSpPr>
          <p:cNvPr id="73732" name="Прямоугольник 3"/>
          <p:cNvSpPr>
            <a:spLocks noChangeArrowheads="1"/>
          </p:cNvSpPr>
          <p:nvPr/>
        </p:nvSpPr>
        <p:spPr bwMode="auto">
          <a:xfrm>
            <a:off x="684213" y="6165850"/>
            <a:ext cx="3948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dirty="0" err="1"/>
              <a:t>Kalberla</a:t>
            </a:r>
            <a:r>
              <a:rPr lang="de-DE" altLang="ru-RU" dirty="0"/>
              <a:t> &amp; </a:t>
            </a:r>
            <a:r>
              <a:rPr lang="de-DE" altLang="ru-RU" dirty="0" err="1"/>
              <a:t>Kerp</a:t>
            </a:r>
            <a:r>
              <a:rPr lang="de-DE" altLang="ru-RU" dirty="0"/>
              <a:t> (2009)</a:t>
            </a:r>
            <a:endParaRPr lang="ru-RU" altLang="ru-RU" dirty="0"/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314450"/>
            <a:ext cx="620077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444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746723" y="188640"/>
            <a:ext cx="7772400" cy="803176"/>
          </a:xfrm>
        </p:spPr>
        <p:txBody>
          <a:bodyPr/>
          <a:lstStyle/>
          <a:p>
            <a:r>
              <a:rPr lang="ru-RU" altLang="ru-RU" dirty="0"/>
              <a:t>Толщина газового диска</a:t>
            </a:r>
          </a:p>
        </p:txBody>
      </p:sp>
      <p:sp>
        <p:nvSpPr>
          <p:cNvPr id="75780" name="Прямоугольник 3"/>
          <p:cNvSpPr>
            <a:spLocks noChangeArrowheads="1"/>
          </p:cNvSpPr>
          <p:nvPr/>
        </p:nvSpPr>
        <p:spPr bwMode="auto">
          <a:xfrm>
            <a:off x="684213" y="6165850"/>
            <a:ext cx="3948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dirty="0" err="1"/>
              <a:t>Kalberla</a:t>
            </a:r>
            <a:r>
              <a:rPr lang="de-DE" altLang="ru-RU" dirty="0"/>
              <a:t> &amp; </a:t>
            </a:r>
            <a:r>
              <a:rPr lang="de-DE" altLang="ru-RU" dirty="0" err="1"/>
              <a:t>Kerp</a:t>
            </a:r>
            <a:r>
              <a:rPr lang="de-DE" altLang="ru-RU" dirty="0"/>
              <a:t> (2009)</a:t>
            </a:r>
            <a:endParaRPr lang="ru-RU" altLang="ru-RU" dirty="0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271588"/>
            <a:ext cx="6408737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576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t="2953" r="1419" b="2696"/>
          <a:stretch/>
        </p:blipFill>
        <p:spPr bwMode="auto">
          <a:xfrm>
            <a:off x="1973655" y="2714625"/>
            <a:ext cx="5024674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9922" r="2262" b="8222"/>
          <a:stretch/>
        </p:blipFill>
        <p:spPr bwMode="auto">
          <a:xfrm>
            <a:off x="2110206" y="285750"/>
            <a:ext cx="4634626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386219" y="188640"/>
            <a:ext cx="23090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  <a:latin typeface="Arial" charset="0"/>
              </a:rPr>
              <a:t>Атомарный</a:t>
            </a:r>
            <a:r>
              <a:rPr lang="ru-RU" altLang="ru-RU" sz="2400" dirty="0">
                <a:latin typeface="Arial" charset="0"/>
              </a:rPr>
              <a:t> </a:t>
            </a:r>
            <a:r>
              <a:rPr lang="ru-RU" altLang="ru-RU" sz="2400" dirty="0">
                <a:solidFill>
                  <a:schemeClr val="bg1"/>
                </a:solidFill>
                <a:latin typeface="Arial" charset="0"/>
              </a:rPr>
              <a:t>газ</a:t>
            </a:r>
          </a:p>
        </p:txBody>
      </p:sp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5868144" y="2483792"/>
            <a:ext cx="2791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  <a:latin typeface="Arial" charset="0"/>
              </a:rPr>
              <a:t>Ионизованный газ</a:t>
            </a:r>
          </a:p>
        </p:txBody>
      </p:sp>
      <p:pic>
        <p:nvPicPr>
          <p:cNvPr id="3584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t="30106" r="3455" b="28117"/>
          <a:stretch/>
        </p:blipFill>
        <p:spPr bwMode="auto">
          <a:xfrm>
            <a:off x="1158843" y="5214938"/>
            <a:ext cx="6717671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4788024" y="6394637"/>
            <a:ext cx="28257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  <a:latin typeface="Arial" charset="0"/>
              </a:rPr>
              <a:t>Молекулярный газ</a:t>
            </a:r>
          </a:p>
        </p:txBody>
      </p:sp>
    </p:spTree>
    <p:extLst>
      <p:ext uri="{BB962C8B-B14F-4D97-AF65-F5344CB8AC3E}">
        <p14:creationId xmlns:p14="http://schemas.microsoft.com/office/powerpoint/2010/main" val="3463021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2400" cy="796804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Ионизованный газ</a:t>
            </a:r>
          </a:p>
        </p:txBody>
      </p:sp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58323" y="807714"/>
            <a:ext cx="5211331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641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11430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Корональный и атомарный газ</a:t>
            </a:r>
          </a:p>
        </p:txBody>
      </p:sp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26384" y="457994"/>
            <a:ext cx="508635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877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Местная межзвёздная среда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2461100" cy="2592288"/>
          </a:xfrm>
        </p:spPr>
        <p:txBody>
          <a:bodyPr>
            <a:normAutofit/>
          </a:bodyPr>
          <a:lstStyle/>
          <a:p>
            <a:r>
              <a:rPr lang="ru-RU" sz="1800" dirty="0"/>
              <a:t>Измерения внутри Солнечной системы</a:t>
            </a:r>
          </a:p>
          <a:p>
            <a:r>
              <a:rPr lang="ru-RU" sz="1800" b="1" dirty="0">
                <a:solidFill>
                  <a:srgbClr val="FF0000"/>
                </a:solidFill>
              </a:rPr>
              <a:t>«Вояджер-1» и «Вояджер-2» — непосредственные измерения</a:t>
            </a: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8300" y="1960677"/>
            <a:ext cx="6012687" cy="405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F5B4C2-228C-4E70-999D-AF79E6F6432F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351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Простые случаи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950913" y="5530850"/>
          <a:ext cx="7170737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3" name="Формула" r:id="rId3" imgW="3022600" imgH="482600" progId="Equation.3">
                  <p:embed/>
                </p:oleObj>
              </mc:Choice>
              <mc:Fallback>
                <p:oleObj name="Формула" r:id="rId3" imgW="3022600" imgH="4826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913" y="5530850"/>
                        <a:ext cx="7170737" cy="1144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445919" cy="433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979712" y="5733256"/>
            <a:ext cx="1512168" cy="792088"/>
            <a:chOff x="4644008" y="5373216"/>
            <a:chExt cx="2376264" cy="1224136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4644008" y="5373216"/>
              <a:ext cx="2376264" cy="12241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 flipH="1">
              <a:off x="4788024" y="5373216"/>
              <a:ext cx="1800200" cy="122413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711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Местная межзвёздная среда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2816"/>
            <a:ext cx="2915816" cy="309634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Измерения внутри Солнечной системы</a:t>
            </a:r>
          </a:p>
          <a:p>
            <a:r>
              <a:rPr lang="ru-RU" sz="2000" dirty="0"/>
              <a:t>«Вояджер-1» и «Вояджер-2» — непосредственные измерения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F5B4C2-228C-4E70-999D-AF79E6F6432F}" type="slidenum">
              <a:rPr lang="ru-RU" smtClean="0"/>
              <a:pPr/>
              <a:t>30</a:t>
            </a:fld>
            <a:endParaRPr lang="ru-RU"/>
          </a:p>
        </p:txBody>
      </p:sp>
      <p:grpSp>
        <p:nvGrpSpPr>
          <p:cNvPr id="4" name="Группа 6"/>
          <p:cNvGrpSpPr/>
          <p:nvPr/>
        </p:nvGrpSpPr>
        <p:grpSpPr>
          <a:xfrm>
            <a:off x="3048000" y="1857375"/>
            <a:ext cx="5738813" cy="4591050"/>
            <a:chOff x="571500" y="1857375"/>
            <a:chExt cx="5738813" cy="45910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" y="1857375"/>
              <a:ext cx="5738813" cy="459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Стрелка вниз 8"/>
            <p:cNvSpPr/>
            <p:nvPr/>
          </p:nvSpPr>
          <p:spPr>
            <a:xfrm rot="420144">
              <a:off x="1154113" y="2460625"/>
              <a:ext cx="484187" cy="1811338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2938" y="2000250"/>
              <a:ext cx="217425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Межзвёздная пыль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5862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755650" y="115889"/>
            <a:ext cx="7772400" cy="720823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Местная межзвёздная среда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t="7410" r="19005"/>
          <a:stretch>
            <a:fillRect/>
          </a:stretch>
        </p:blipFill>
        <p:spPr bwMode="auto">
          <a:xfrm>
            <a:off x="1701800" y="950913"/>
            <a:ext cx="5534025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82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004"/>
            <a:ext cx="8229600" cy="778098"/>
          </a:xfrm>
        </p:spPr>
        <p:txBody>
          <a:bodyPr/>
          <a:lstStyle/>
          <a:p>
            <a:r>
              <a:rPr lang="ru-RU" dirty="0"/>
              <a:t>Местный Пузырь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81838"/>
            <a:ext cx="5040560" cy="503988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11560" y="6321724"/>
            <a:ext cx="2880320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46339" y="5843618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ru-RU" dirty="0" err="1"/>
              <a:t>пк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306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4"/>
          <p:cNvGrpSpPr/>
          <p:nvPr/>
        </p:nvGrpSpPr>
        <p:grpSpPr>
          <a:xfrm>
            <a:off x="1985110" y="116632"/>
            <a:ext cx="6475322" cy="6550868"/>
            <a:chOff x="1173643" y="116632"/>
            <a:chExt cx="6475322" cy="6550868"/>
          </a:xfrm>
        </p:grpSpPr>
        <p:pic>
          <p:nvPicPr>
            <p:cNvPr id="11059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643" y="116632"/>
              <a:ext cx="6475322" cy="6550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3995936" y="4293096"/>
              <a:ext cx="864096" cy="7200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3"/>
          <p:cNvGrpSpPr/>
          <p:nvPr/>
        </p:nvGrpSpPr>
        <p:grpSpPr>
          <a:xfrm>
            <a:off x="3655647" y="3162497"/>
            <a:ext cx="3167608" cy="2981278"/>
            <a:chOff x="2844180" y="3162497"/>
            <a:chExt cx="3167608" cy="2981278"/>
          </a:xfrm>
        </p:grpSpPr>
        <p:pic>
          <p:nvPicPr>
            <p:cNvPr id="11059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180" y="3162497"/>
              <a:ext cx="3167608" cy="2981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4355976" y="4437112"/>
              <a:ext cx="504056" cy="5040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54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"/>
          <a:stretch/>
        </p:blipFill>
        <p:spPr bwMode="auto">
          <a:xfrm>
            <a:off x="2165246" y="260648"/>
            <a:ext cx="6115050" cy="626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95536" y="260648"/>
            <a:ext cx="0" cy="6269148"/>
          </a:xfrm>
          <a:prstGeom prst="line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7544" y="764704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500 </a:t>
            </a:r>
            <a:r>
              <a:rPr lang="ru-RU" dirty="0" err="1"/>
              <a:t>пк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73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796925"/>
          </a:xfrm>
        </p:spPr>
        <p:txBody>
          <a:bodyPr/>
          <a:lstStyle/>
          <a:p>
            <a:r>
              <a:rPr lang="ru-RU" altLang="ru-RU"/>
              <a:t>Пояс Гулда</a:t>
            </a:r>
          </a:p>
        </p:txBody>
      </p:sp>
      <p:sp>
        <p:nvSpPr>
          <p:cNvPr id="25603" name="Содержимое 3"/>
          <p:cNvSpPr>
            <a:spLocks noGrp="1"/>
          </p:cNvSpPr>
          <p:nvPr>
            <p:ph idx="1"/>
          </p:nvPr>
        </p:nvSpPr>
        <p:spPr>
          <a:xfrm>
            <a:off x="0" y="1000125"/>
            <a:ext cx="9144000" cy="4525963"/>
          </a:xfrm>
        </p:spPr>
        <p:txBody>
          <a:bodyPr/>
          <a:lstStyle/>
          <a:p>
            <a:r>
              <a:rPr lang="ru-RU" altLang="ru-RU" sz="2800" b="1"/>
              <a:t>Джон Гершель (</a:t>
            </a:r>
            <a:r>
              <a:rPr lang="en-US" altLang="ru-RU" sz="2800" b="1"/>
              <a:t>1847</a:t>
            </a:r>
            <a:r>
              <a:rPr lang="ru-RU" altLang="ru-RU" sz="2800" b="1"/>
              <a:t>)</a:t>
            </a:r>
            <a:r>
              <a:rPr lang="ru-RU" altLang="ru-RU" sz="2800"/>
              <a:t>:</a:t>
            </a:r>
            <a:r>
              <a:rPr lang="en-US" altLang="ru-RU" sz="2800"/>
              <a:t> </a:t>
            </a:r>
            <a:r>
              <a:rPr lang="ru-RU" altLang="ru-RU" sz="2800"/>
              <a:t>яркие звезды южного неба несимметричны относительно Млечного Пути (Орион</a:t>
            </a:r>
            <a:r>
              <a:rPr lang="en-US" altLang="ru-RU" sz="2800"/>
              <a:t>, </a:t>
            </a:r>
            <a:r>
              <a:rPr lang="ru-RU" altLang="ru-RU" sz="2800"/>
              <a:t>Большой Пес</a:t>
            </a:r>
            <a:r>
              <a:rPr lang="en-US" altLang="ru-RU" sz="2800"/>
              <a:t>, </a:t>
            </a:r>
            <a:r>
              <a:rPr lang="ru-RU" altLang="ru-RU" sz="2800"/>
              <a:t>Киль</a:t>
            </a:r>
            <a:r>
              <a:rPr lang="en-US" altLang="ru-RU" sz="2800"/>
              <a:t>,</a:t>
            </a:r>
            <a:r>
              <a:rPr lang="ru-RU" altLang="ru-RU" sz="2800"/>
              <a:t> Корма</a:t>
            </a:r>
            <a:r>
              <a:rPr lang="en-US" altLang="ru-RU" sz="2800"/>
              <a:t>,</a:t>
            </a:r>
            <a:r>
              <a:rPr lang="ru-RU" altLang="ru-RU" sz="2800"/>
              <a:t> Паруса</a:t>
            </a:r>
            <a:r>
              <a:rPr lang="en-US" altLang="ru-RU" sz="2800"/>
              <a:t>, </a:t>
            </a:r>
            <a:r>
              <a:rPr lang="ru-RU" altLang="ru-RU" sz="2800"/>
              <a:t>Южный Крест</a:t>
            </a:r>
            <a:r>
              <a:rPr lang="en-US" altLang="ru-RU" sz="2800"/>
              <a:t>, </a:t>
            </a:r>
            <a:r>
              <a:rPr lang="ru-RU" altLang="ru-RU" sz="2800"/>
              <a:t>Центавр</a:t>
            </a:r>
            <a:r>
              <a:rPr lang="en-US" altLang="ru-RU" sz="2800"/>
              <a:t>, </a:t>
            </a:r>
            <a:r>
              <a:rPr lang="ru-RU" altLang="ru-RU" sz="2800"/>
              <a:t>Волк и Скорпион).</a:t>
            </a:r>
            <a:endParaRPr lang="en-US" altLang="ru-RU" sz="2800"/>
          </a:p>
          <a:p>
            <a:r>
              <a:rPr lang="ru-RU" altLang="ru-RU" sz="2800" b="1"/>
              <a:t>Бенджамин Гулд (</a:t>
            </a:r>
            <a:r>
              <a:rPr lang="en-US" altLang="ru-RU" sz="2800" b="1"/>
              <a:t>1874</a:t>
            </a:r>
            <a:r>
              <a:rPr lang="ru-RU" altLang="ru-RU" sz="2800" b="1"/>
              <a:t>)</a:t>
            </a:r>
            <a:r>
              <a:rPr lang="ru-RU" altLang="ru-RU" sz="2800"/>
              <a:t>: полукольцо, очерченное Гершелем, продолжается на северном</a:t>
            </a:r>
            <a:r>
              <a:rPr lang="en-US" altLang="ru-RU" sz="2800"/>
              <a:t> </a:t>
            </a:r>
            <a:r>
              <a:rPr lang="ru-RU" altLang="ru-RU" sz="2800"/>
              <a:t>небе (Телец</a:t>
            </a:r>
            <a:r>
              <a:rPr lang="en-US" altLang="ru-RU" sz="2800"/>
              <a:t>, </a:t>
            </a:r>
            <a:r>
              <a:rPr lang="ru-RU" altLang="ru-RU" sz="2800"/>
              <a:t>Персей</a:t>
            </a:r>
            <a:r>
              <a:rPr lang="en-US" altLang="ru-RU" sz="2800"/>
              <a:t>, </a:t>
            </a:r>
            <a:r>
              <a:rPr lang="ru-RU" altLang="ru-RU" sz="2800"/>
              <a:t>Кассиопея</a:t>
            </a:r>
            <a:r>
              <a:rPr lang="en-US" altLang="ru-RU" sz="2800"/>
              <a:t>,</a:t>
            </a:r>
            <a:r>
              <a:rPr lang="ru-RU" altLang="ru-RU" sz="2800"/>
              <a:t> Цефей</a:t>
            </a:r>
            <a:r>
              <a:rPr lang="en-US" altLang="ru-RU" sz="2800"/>
              <a:t>, </a:t>
            </a:r>
            <a:r>
              <a:rPr lang="ru-RU" altLang="ru-RU" sz="2800"/>
              <a:t>Лебедь и Лира)</a:t>
            </a:r>
            <a:r>
              <a:rPr lang="en-US" altLang="ru-RU" sz="2800"/>
              <a:t>, </a:t>
            </a:r>
            <a:r>
              <a:rPr lang="ru-RU" altLang="ru-RU" sz="2800"/>
              <a:t>полный круг наклонен к Галактическому экватору под углом 20°.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933950"/>
            <a:ext cx="7620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100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3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65405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/>
              <a:t>Карта Пояса Гулда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714375"/>
            <a:ext cx="6000750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 descr="http://www.scienceandart.com/photoscorp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429125"/>
            <a:ext cx="28575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5286375" y="4143375"/>
            <a:ext cx="428625" cy="4286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071813" y="4429125"/>
            <a:ext cx="1785937" cy="2143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071813" y="5000625"/>
            <a:ext cx="2428875" cy="16430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/>
          <p:nvPr/>
        </p:nvCxnSpPr>
        <p:spPr>
          <a:xfrm rot="5400000" flipH="1" flipV="1">
            <a:off x="5857876" y="2071687"/>
            <a:ext cx="1643062" cy="1643063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7" name="TextBox 29"/>
          <p:cNvSpPr txBox="1">
            <a:spLocks noChangeArrowheads="1"/>
          </p:cNvSpPr>
          <p:nvPr/>
        </p:nvSpPr>
        <p:spPr bwMode="auto">
          <a:xfrm>
            <a:off x="6143625" y="1928813"/>
            <a:ext cx="1352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Arial" charset="0"/>
              </a:rPr>
              <a:t>Эпицентр?</a:t>
            </a:r>
          </a:p>
        </p:txBody>
      </p:sp>
      <p:sp>
        <p:nvSpPr>
          <p:cNvPr id="27658" name="TextBox 34"/>
          <p:cNvSpPr txBox="1">
            <a:spLocks noChangeArrowheads="1"/>
          </p:cNvSpPr>
          <p:nvPr/>
        </p:nvSpPr>
        <p:spPr bwMode="auto">
          <a:xfrm>
            <a:off x="428625" y="3429000"/>
            <a:ext cx="2163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1800" b="1">
                <a:solidFill>
                  <a:srgbClr val="00B050"/>
                </a:solidFill>
                <a:latin typeface="Arial" charset="0"/>
              </a:rPr>
              <a:t>Мегавспышка?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1800" b="1">
                <a:solidFill>
                  <a:srgbClr val="00B050"/>
                </a:solidFill>
                <a:latin typeface="Arial" charset="0"/>
              </a:rPr>
              <a:t>Столкновение?</a:t>
            </a:r>
          </a:p>
        </p:txBody>
      </p:sp>
      <p:pic>
        <p:nvPicPr>
          <p:cNvPr id="27659" name="Picture 6" descr="Большая туманность Ориона глазами телескопа VLT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85813"/>
            <a:ext cx="272573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 flipV="1">
            <a:off x="3071813" y="2571750"/>
            <a:ext cx="1571625" cy="2857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6200000" flipH="1">
            <a:off x="2964657" y="892969"/>
            <a:ext cx="1785937" cy="15716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251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altLang="ru-RU" sz="3600" dirty="0"/>
              <a:t>Местный пузырь и Пояс </a:t>
            </a:r>
            <a:r>
              <a:rPr lang="ru-RU" altLang="ru-RU" sz="3600" dirty="0" err="1"/>
              <a:t>Гулда</a:t>
            </a:r>
            <a:r>
              <a:rPr lang="ru-RU" altLang="ru-RU" sz="3600" dirty="0"/>
              <a:t>?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500188"/>
            <a:ext cx="394970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000250"/>
            <a:ext cx="460851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913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63"/>
          </a:xfrm>
        </p:spPr>
        <p:txBody>
          <a:bodyPr>
            <a:normAutofit fontScale="90000"/>
          </a:bodyPr>
          <a:lstStyle/>
          <a:p>
            <a:r>
              <a:rPr lang="ru-RU" altLang="ru-RU" dirty="0"/>
              <a:t>Ближайшие молекулярные облака</a:t>
            </a: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85875"/>
            <a:ext cx="4303712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 descr="http://www.schursastrophotography.com/images/xti/011307/wintermilkyF12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00063"/>
            <a:ext cx="4143375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90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altLang="ru-RU" sz="2400" dirty="0"/>
              <a:t>Молекулярные облака в Тельце</a:t>
            </a:r>
          </a:p>
        </p:txBody>
      </p:sp>
      <p:pic>
        <p:nvPicPr>
          <p:cNvPr id="32771" name="Picture 4" descr="http://www.scienceandart.com/phototaur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1" y="1196752"/>
            <a:ext cx="4306595" cy="55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85875"/>
            <a:ext cx="4303712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15125" y="2786063"/>
            <a:ext cx="1785938" cy="1571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2774" name="Picture 4" descr="http://imgsrc.hubblesite.org/hu/db/2004/20/images/a/formats/large_w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5357813"/>
            <a:ext cx="20796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93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altLang="ru-RU" sz="2400" dirty="0"/>
              <a:t>Молекулярные облака в Змееносце</a:t>
            </a:r>
          </a:p>
        </p:txBody>
      </p:sp>
      <p:pic>
        <p:nvPicPr>
          <p:cNvPr id="111618" name="Picture 2" descr="http://space-facts.com/wp-content/uploads/milky-wa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4493"/>
            <a:ext cx="8674218" cy="579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78899" y="1820896"/>
            <a:ext cx="593324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5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78694" y="4373006"/>
            <a:ext cx="4994552" cy="242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703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Чистое излучение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311275" y="1125538"/>
          <a:ext cx="602615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7" name="Формула" r:id="rId3" imgW="2540000" imgH="457200" progId="Equation.3">
                  <p:embed/>
                </p:oleObj>
              </mc:Choice>
              <mc:Fallback>
                <p:oleObj name="Формула" r:id="rId3" imgW="2540000" imgH="4572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275" y="1125538"/>
                        <a:ext cx="6026150" cy="1082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0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20488"/>
            <a:ext cx="5112568" cy="430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619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" y="1340768"/>
            <a:ext cx="9025962" cy="489654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ru-RU" dirty="0"/>
              <a:t>Орион</a:t>
            </a:r>
          </a:p>
        </p:txBody>
      </p:sp>
      <p:sp>
        <p:nvSpPr>
          <p:cNvPr id="5" name="Овал 4"/>
          <p:cNvSpPr/>
          <p:nvPr/>
        </p:nvSpPr>
        <p:spPr>
          <a:xfrm rot="19726888">
            <a:off x="4172102" y="4347004"/>
            <a:ext cx="1440160" cy="43204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rot="1724177">
            <a:off x="5883320" y="3634434"/>
            <a:ext cx="1440160" cy="43204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353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812360" cy="692696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dirty="0"/>
              <a:t>Молекулярные облака в Орионе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857250"/>
            <a:ext cx="39560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Туманность Конская Голова в Орион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796925"/>
            <a:ext cx="2439988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Большая туманность Ориона глазами телескопа VL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143375"/>
            <a:ext cx="3309938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28875" y="2928938"/>
            <a:ext cx="214313" cy="2857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2643188" y="785813"/>
            <a:ext cx="2786062" cy="21431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643188" y="3214688"/>
            <a:ext cx="2786062" cy="7858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928938" y="4000500"/>
            <a:ext cx="214312" cy="214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143250" y="4000500"/>
            <a:ext cx="1857375" cy="1428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6200000" flipH="1">
            <a:off x="2857500" y="4500563"/>
            <a:ext cx="2428875" cy="18573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62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M42 — </a:t>
            </a:r>
            <a:r>
              <a:rPr lang="ru-RU" dirty="0"/>
              <a:t>зона ионизованного водорода, блистер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3888432" cy="49122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36" y="1700808"/>
            <a:ext cx="4572000" cy="3091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8988" y="5157192"/>
            <a:ext cx="2643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«</a:t>
            </a:r>
            <a:r>
              <a:rPr lang="ru-RU" b="1" dirty="0" err="1"/>
              <a:t>Хаббловская</a:t>
            </a:r>
            <a:r>
              <a:rPr lang="ru-RU" b="1" dirty="0"/>
              <a:t> палитра»:</a:t>
            </a:r>
          </a:p>
          <a:p>
            <a:r>
              <a:rPr lang="ru-RU" b="1" dirty="0">
                <a:solidFill>
                  <a:srgbClr val="FF0000"/>
                </a:solidFill>
              </a:rPr>
              <a:t>— красный </a:t>
            </a:r>
            <a:r>
              <a:rPr lang="en-US" b="1" dirty="0">
                <a:solidFill>
                  <a:srgbClr val="FF0000"/>
                </a:solidFill>
              </a:rPr>
              <a:t>[NII] 6584Å</a:t>
            </a:r>
          </a:p>
          <a:p>
            <a:r>
              <a:rPr lang="ru-RU" b="1" dirty="0">
                <a:solidFill>
                  <a:srgbClr val="00B050"/>
                </a:solidFill>
              </a:rPr>
              <a:t>— зелёный </a:t>
            </a:r>
            <a:r>
              <a:rPr lang="en-US" b="1" dirty="0">
                <a:solidFill>
                  <a:srgbClr val="00B050"/>
                </a:solidFill>
              </a:rPr>
              <a:t>H</a:t>
            </a:r>
            <a:r>
              <a:rPr lang="el-GR" b="1" dirty="0">
                <a:solidFill>
                  <a:srgbClr val="00B050"/>
                </a:solidFill>
              </a:rPr>
              <a:t>α</a:t>
            </a:r>
            <a:r>
              <a:rPr lang="en-US" b="1" dirty="0">
                <a:solidFill>
                  <a:srgbClr val="00B050"/>
                </a:solidFill>
              </a:rPr>
              <a:t> 6563Å</a:t>
            </a:r>
          </a:p>
          <a:p>
            <a:r>
              <a:rPr lang="ru-RU" b="1" dirty="0">
                <a:solidFill>
                  <a:srgbClr val="0070C0"/>
                </a:solidFill>
              </a:rPr>
              <a:t>— синий </a:t>
            </a:r>
            <a:r>
              <a:rPr lang="en-US" b="1" dirty="0">
                <a:solidFill>
                  <a:srgbClr val="0070C0"/>
                </a:solidFill>
              </a:rPr>
              <a:t>[OIII] </a:t>
            </a:r>
            <a:r>
              <a:rPr lang="ru-RU" b="1" dirty="0">
                <a:solidFill>
                  <a:srgbClr val="0070C0"/>
                </a:solidFill>
              </a:rPr>
              <a:t>5007</a:t>
            </a:r>
            <a:r>
              <a:rPr lang="en-US" b="1" dirty="0">
                <a:solidFill>
                  <a:srgbClr val="0070C0"/>
                </a:solidFill>
              </a:rPr>
              <a:t>Å</a:t>
            </a:r>
          </a:p>
        </p:txBody>
      </p:sp>
    </p:spTree>
    <p:extLst>
      <p:ext uri="{BB962C8B-B14F-4D97-AF65-F5344CB8AC3E}">
        <p14:creationId xmlns:p14="http://schemas.microsoft.com/office/powerpoint/2010/main" val="2903879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Скопление Трапеция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44" y="1556792"/>
            <a:ext cx="850769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944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3211" y="188640"/>
            <a:ext cx="8229600" cy="922114"/>
          </a:xfrm>
        </p:spPr>
        <p:txBody>
          <a:bodyPr/>
          <a:lstStyle/>
          <a:p>
            <a:r>
              <a:rPr lang="ru-RU" dirty="0"/>
              <a:t>Скопление Трапеция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200800" cy="542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9516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Скопление Трапеция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2"/>
          </a:xfrm>
        </p:spPr>
        <p:txBody>
          <a:bodyPr/>
          <a:lstStyle/>
          <a:p>
            <a:r>
              <a:rPr lang="el-GR" dirty="0"/>
              <a:t>θ</a:t>
            </a:r>
            <a:r>
              <a:rPr lang="ru-RU" baseline="30000" dirty="0"/>
              <a:t>1</a:t>
            </a:r>
            <a:r>
              <a:rPr lang="ru-RU" dirty="0"/>
              <a:t> </a:t>
            </a:r>
            <a:r>
              <a:rPr lang="en-US" dirty="0" err="1"/>
              <a:t>Ori</a:t>
            </a:r>
            <a:r>
              <a:rPr lang="en-US" dirty="0"/>
              <a:t> A — </a:t>
            </a:r>
            <a:r>
              <a:rPr lang="ru-RU" dirty="0"/>
              <a:t>двойная звезда, </a:t>
            </a:r>
            <a:r>
              <a:rPr lang="en-US" dirty="0"/>
              <a:t>1</a:t>
            </a:r>
            <a:r>
              <a:rPr lang="ru-RU" dirty="0"/>
              <a:t>4+7 </a:t>
            </a:r>
            <a:r>
              <a:rPr lang="en-US" i="1" dirty="0"/>
              <a:t>M</a:t>
            </a:r>
            <a:r>
              <a:rPr lang="en-US" baseline="-25000" dirty="0">
                <a:latin typeface="Wingdings" panose="05000000000000000000" pitchFamily="2" charset="2"/>
              </a:rPr>
              <a:t>¤</a:t>
            </a:r>
            <a:r>
              <a:rPr lang="ru-RU" dirty="0"/>
              <a:t>, </a:t>
            </a:r>
            <a:r>
              <a:rPr lang="en-US" dirty="0"/>
              <a:t>B0.5+</a:t>
            </a:r>
          </a:p>
          <a:p>
            <a:r>
              <a:rPr lang="el-GR" dirty="0"/>
              <a:t>θ</a:t>
            </a:r>
            <a:r>
              <a:rPr lang="ru-RU" baseline="30000" dirty="0"/>
              <a:t>1</a:t>
            </a:r>
            <a:r>
              <a:rPr lang="ru-RU" dirty="0"/>
              <a:t> </a:t>
            </a:r>
            <a:r>
              <a:rPr lang="en-US" dirty="0" err="1"/>
              <a:t>Ori</a:t>
            </a:r>
            <a:r>
              <a:rPr lang="en-US" dirty="0"/>
              <a:t> B — </a:t>
            </a:r>
            <a:r>
              <a:rPr lang="ru-RU" dirty="0"/>
              <a:t>пятерная звезда, 7 </a:t>
            </a:r>
            <a:r>
              <a:rPr lang="en-US" i="1" dirty="0"/>
              <a:t>M</a:t>
            </a:r>
            <a:r>
              <a:rPr lang="en-US" baseline="-25000" dirty="0">
                <a:latin typeface="Wingdings" panose="05000000000000000000" pitchFamily="2" charset="2"/>
              </a:rPr>
              <a:t>¤</a:t>
            </a:r>
            <a:endParaRPr lang="en-US" dirty="0"/>
          </a:p>
          <a:p>
            <a:r>
              <a:rPr lang="el-GR" b="1" dirty="0"/>
              <a:t>θ</a:t>
            </a:r>
            <a:r>
              <a:rPr lang="ru-RU" b="1" baseline="30000" dirty="0"/>
              <a:t>1</a:t>
            </a:r>
            <a:r>
              <a:rPr lang="ru-RU" b="1" dirty="0"/>
              <a:t> </a:t>
            </a:r>
            <a:r>
              <a:rPr lang="en-US" b="1" dirty="0" err="1"/>
              <a:t>Ori</a:t>
            </a:r>
            <a:r>
              <a:rPr lang="en-US" b="1" dirty="0"/>
              <a:t> C — </a:t>
            </a:r>
            <a:r>
              <a:rPr lang="ru-RU" b="1" dirty="0"/>
              <a:t>двойная звезда, 34+16 </a:t>
            </a:r>
            <a:r>
              <a:rPr lang="en-US" b="1" i="1" dirty="0"/>
              <a:t>M</a:t>
            </a:r>
            <a:r>
              <a:rPr lang="en-US" b="1" baseline="-25000" dirty="0">
                <a:latin typeface="Wingdings" panose="05000000000000000000" pitchFamily="2" charset="2"/>
              </a:rPr>
              <a:t>¤</a:t>
            </a:r>
            <a:r>
              <a:rPr lang="ru-RU" b="1" dirty="0"/>
              <a:t>, </a:t>
            </a:r>
            <a:r>
              <a:rPr lang="en-US" b="1" dirty="0"/>
              <a:t>O5.5+O9.5</a:t>
            </a:r>
          </a:p>
          <a:p>
            <a:r>
              <a:rPr lang="el-GR" dirty="0"/>
              <a:t>θ</a:t>
            </a:r>
            <a:r>
              <a:rPr lang="ru-RU" baseline="30000" dirty="0"/>
              <a:t>1</a:t>
            </a:r>
            <a:r>
              <a:rPr lang="ru-RU" dirty="0"/>
              <a:t> </a:t>
            </a:r>
            <a:r>
              <a:rPr lang="en-US" dirty="0" err="1"/>
              <a:t>Ori</a:t>
            </a:r>
            <a:r>
              <a:rPr lang="en-US" dirty="0"/>
              <a:t> D —</a:t>
            </a:r>
            <a:r>
              <a:rPr lang="ru-RU" dirty="0"/>
              <a:t>16 </a:t>
            </a:r>
            <a:r>
              <a:rPr lang="en-US" i="1" dirty="0"/>
              <a:t>M</a:t>
            </a:r>
            <a:r>
              <a:rPr lang="en-US" baseline="-25000" dirty="0">
                <a:latin typeface="Wingdings" panose="05000000000000000000" pitchFamily="2" charset="2"/>
              </a:rPr>
              <a:t>¤</a:t>
            </a:r>
            <a:r>
              <a:rPr lang="ru-RU" dirty="0"/>
              <a:t>, </a:t>
            </a:r>
            <a:r>
              <a:rPr lang="en-US" dirty="0"/>
              <a:t>B0.5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4874272"/>
            <a:ext cx="6790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Размер около 0.2 </a:t>
            </a:r>
            <a:r>
              <a:rPr lang="ru-RU" dirty="0" err="1"/>
              <a:t>пк</a:t>
            </a:r>
            <a:r>
              <a:rPr lang="ru-RU" dirty="0"/>
              <a:t>, плотность 2 · 10</a:t>
            </a:r>
            <a:r>
              <a:rPr lang="ru-RU" baseline="30000" dirty="0"/>
              <a:t>4</a:t>
            </a:r>
            <a:r>
              <a:rPr lang="ru-RU" dirty="0"/>
              <a:t> звёзд на пк</a:t>
            </a:r>
            <a:r>
              <a:rPr lang="ru-RU" baseline="30000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3648" y="5620598"/>
            <a:ext cx="6768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Часть большего скопления — Скопления Туманности Ориона (</a:t>
            </a:r>
            <a:r>
              <a:rPr lang="en-US" dirty="0"/>
              <a:t>Orion Nebula Cluster, ONC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8446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M42: </a:t>
            </a:r>
            <a:r>
              <a:rPr lang="ru-RU" dirty="0"/>
              <a:t>вид сбоку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49253"/>
            <a:ext cx="6096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2280" y="4221088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Главный ионизационный фронт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2280" y="2585229"/>
            <a:ext cx="1735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Вуаль Ориона</a:t>
            </a:r>
          </a:p>
        </p:txBody>
      </p:sp>
      <p:cxnSp>
        <p:nvCxnSpPr>
          <p:cNvPr id="6" name="Прямая со стрелкой 5"/>
          <p:cNvCxnSpPr>
            <a:stCxn id="4" idx="1"/>
          </p:cNvCxnSpPr>
          <p:nvPr/>
        </p:nvCxnSpPr>
        <p:spPr>
          <a:xfrm flipH="1">
            <a:off x="3154368" y="2785284"/>
            <a:ext cx="3937912" cy="16927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3" idx="1"/>
          </p:cNvCxnSpPr>
          <p:nvPr/>
        </p:nvCxnSpPr>
        <p:spPr>
          <a:xfrm flipH="1" flipV="1">
            <a:off x="4427984" y="4682756"/>
            <a:ext cx="2664296" cy="461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349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188913"/>
            <a:ext cx="7772400" cy="730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rgbClr val="0070C0"/>
                </a:solidFill>
              </a:rPr>
              <a:t>Критическая плотность</a:t>
            </a:r>
          </a:p>
        </p:txBody>
      </p:sp>
      <p:graphicFrame>
        <p:nvGraphicFramePr>
          <p:cNvPr id="135171" name="Object 2"/>
          <p:cNvGraphicFramePr>
            <a:graphicFrameLocks noChangeAspect="1"/>
          </p:cNvGraphicFramePr>
          <p:nvPr/>
        </p:nvGraphicFramePr>
        <p:xfrm>
          <a:off x="1850231" y="2420888"/>
          <a:ext cx="5659438" cy="184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8" name="Формула" r:id="rId3" imgW="2019300" imgH="660400" progId="Equation.3">
                  <p:embed/>
                </p:oleObj>
              </mc:Choice>
              <mc:Fallback>
                <p:oleObj name="Формула" r:id="rId3" imgW="20193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0231" y="2420888"/>
                        <a:ext cx="5659438" cy="1849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2" name="TextBox 3"/>
          <p:cNvSpPr txBox="1">
            <a:spLocks noChangeArrowheads="1"/>
          </p:cNvSpPr>
          <p:nvPr/>
        </p:nvSpPr>
        <p:spPr bwMode="auto">
          <a:xfrm>
            <a:off x="1187450" y="5216619"/>
            <a:ext cx="698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i="1" dirty="0"/>
              <a:t>n</a:t>
            </a:r>
            <a:r>
              <a:rPr lang="en-US" altLang="ru-RU" sz="1800" dirty="0"/>
              <a:t> — </a:t>
            </a:r>
            <a:r>
              <a:rPr lang="ru-RU" altLang="ru-RU" sz="1800" dirty="0"/>
              <a:t>плотность (концентрация) </a:t>
            </a:r>
            <a:r>
              <a:rPr lang="ru-RU" altLang="ru-RU" sz="1800" dirty="0" err="1"/>
              <a:t>столкновительных</a:t>
            </a:r>
            <a:r>
              <a:rPr lang="ru-RU" altLang="ru-RU" sz="1800" dirty="0"/>
              <a:t> партнёров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Если плотность превышает критическую, населённость уровней определяется столкновениями более, чем  спонтанным излучением</a:t>
            </a:r>
          </a:p>
        </p:txBody>
      </p:sp>
      <p:graphicFrame>
        <p:nvGraphicFramePr>
          <p:cNvPr id="135173" name="Object 3"/>
          <p:cNvGraphicFramePr>
            <a:graphicFrameLocks noChangeAspect="1"/>
          </p:cNvGraphicFramePr>
          <p:nvPr/>
        </p:nvGraphicFramePr>
        <p:xfrm>
          <a:off x="2571750" y="1357313"/>
          <a:ext cx="398303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9" name="Формула" r:id="rId5" imgW="1422400" imgH="228600" progId="Equation.3">
                  <p:embed/>
                </p:oleObj>
              </mc:Choice>
              <mc:Fallback>
                <p:oleObj name="Формула" r:id="rId5" imgW="1422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1357313"/>
                        <a:ext cx="3983038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528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755650" y="333375"/>
            <a:ext cx="7772400" cy="874713"/>
          </a:xfrm>
        </p:spPr>
        <p:txBody>
          <a:bodyPr/>
          <a:lstStyle/>
          <a:p>
            <a:r>
              <a:rPr lang="ru-RU" altLang="ru-RU"/>
              <a:t>Физические условия в МЗС</a:t>
            </a:r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755650" y="1336675"/>
            <a:ext cx="7772400" cy="3460750"/>
          </a:xfrm>
        </p:spPr>
        <p:txBody>
          <a:bodyPr>
            <a:normAutofit lnSpcReduction="10000"/>
          </a:bodyPr>
          <a:lstStyle/>
          <a:p>
            <a:r>
              <a:rPr lang="ru-RU" altLang="ru-RU" dirty="0"/>
              <a:t>Определяются балансом процессов нагрева и охлаждения</a:t>
            </a:r>
          </a:p>
          <a:p>
            <a:r>
              <a:rPr lang="ru-RU" altLang="ru-RU" dirty="0"/>
              <a:t>Нагрев — внешние процессы (космические лучи, излучение звёзд, сверхновые)</a:t>
            </a:r>
          </a:p>
          <a:p>
            <a:r>
              <a:rPr lang="ru-RU" altLang="ru-RU" dirty="0"/>
              <a:t>Охлаждение — внутренние процессы (потери энергии с излучением)</a:t>
            </a: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1043608" y="5301208"/>
            <a:ext cx="7200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Чтобы оценить физическое состояние МЗС, необходимо определить, при каких условиях скорость нагрева равна скорости охлаждения</a:t>
            </a:r>
          </a:p>
        </p:txBody>
      </p:sp>
    </p:spTree>
    <p:extLst>
      <p:ext uri="{BB962C8B-B14F-4D97-AF65-F5344CB8AC3E}">
        <p14:creationId xmlns:p14="http://schemas.microsoft.com/office/powerpoint/2010/main" val="2450411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Нагрев</a:t>
            </a: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539750" y="765175"/>
            <a:ext cx="8229600" cy="3744913"/>
          </a:xfrm>
        </p:spPr>
        <p:txBody>
          <a:bodyPr/>
          <a:lstStyle/>
          <a:p>
            <a:r>
              <a:rPr lang="ru-RU" altLang="ru-RU" sz="2800" dirty="0">
                <a:solidFill>
                  <a:srgbClr val="00B0F0"/>
                </a:solidFill>
              </a:rPr>
              <a:t>Нагрев электромагнитным излучением</a:t>
            </a:r>
          </a:p>
          <a:p>
            <a:pPr lvl="1"/>
            <a:r>
              <a:rPr lang="ru-RU" altLang="ru-RU" sz="2400" dirty="0" err="1">
                <a:solidFill>
                  <a:srgbClr val="00B0F0"/>
                </a:solidFill>
              </a:rPr>
              <a:t>Фотоионизация</a:t>
            </a:r>
            <a:r>
              <a:rPr lang="ru-RU" altLang="ru-RU" sz="2400" dirty="0">
                <a:solidFill>
                  <a:srgbClr val="00B0F0"/>
                </a:solidFill>
              </a:rPr>
              <a:t> (</a:t>
            </a:r>
            <a:r>
              <a:rPr lang="en-US" altLang="ru-RU" sz="2400" dirty="0">
                <a:solidFill>
                  <a:srgbClr val="00B0F0"/>
                </a:solidFill>
              </a:rPr>
              <a:t>C</a:t>
            </a:r>
            <a:r>
              <a:rPr lang="ru-RU" altLang="ru-RU" sz="2400" dirty="0">
                <a:solidFill>
                  <a:srgbClr val="00B0F0"/>
                </a:solidFill>
              </a:rPr>
              <a:t>,</a:t>
            </a:r>
            <a:r>
              <a:rPr lang="en-US" altLang="ru-RU" sz="2400" dirty="0">
                <a:solidFill>
                  <a:srgbClr val="00B0F0"/>
                </a:solidFill>
              </a:rPr>
              <a:t> H</a:t>
            </a:r>
            <a:r>
              <a:rPr lang="ru-RU" altLang="ru-RU" sz="2400" dirty="0">
                <a:solidFill>
                  <a:srgbClr val="00B0F0"/>
                </a:solidFill>
              </a:rPr>
              <a:t>)</a:t>
            </a:r>
            <a:endParaRPr lang="en-US" altLang="ru-RU" sz="2400" dirty="0">
              <a:solidFill>
                <a:srgbClr val="00B0F0"/>
              </a:solidFill>
            </a:endParaRPr>
          </a:p>
          <a:p>
            <a:pPr lvl="1"/>
            <a:r>
              <a:rPr lang="ru-RU" altLang="ru-RU" sz="2400" dirty="0">
                <a:solidFill>
                  <a:srgbClr val="00B0F0"/>
                </a:solidFill>
              </a:rPr>
              <a:t>Фотоэффект (пыль, ПАУ)</a:t>
            </a:r>
          </a:p>
          <a:p>
            <a:pPr lvl="1"/>
            <a:r>
              <a:rPr lang="ru-RU" altLang="ru-RU" sz="2400" dirty="0" err="1">
                <a:solidFill>
                  <a:srgbClr val="00B0F0"/>
                </a:solidFill>
              </a:rPr>
              <a:t>Фотодиссоциация</a:t>
            </a:r>
            <a:r>
              <a:rPr lang="ru-RU" altLang="ru-RU" sz="2400" dirty="0">
                <a:solidFill>
                  <a:srgbClr val="00B0F0"/>
                </a:solidFill>
              </a:rPr>
              <a:t> (Н</a:t>
            </a:r>
            <a:r>
              <a:rPr lang="ru-RU" altLang="ru-RU" sz="2400" baseline="-25000" dirty="0">
                <a:solidFill>
                  <a:srgbClr val="00B0F0"/>
                </a:solidFill>
              </a:rPr>
              <a:t>2</a:t>
            </a:r>
            <a:r>
              <a:rPr lang="ru-RU" altLang="ru-RU" sz="2400" dirty="0">
                <a:solidFill>
                  <a:srgbClr val="00B0F0"/>
                </a:solidFill>
              </a:rPr>
              <a:t>)</a:t>
            </a:r>
          </a:p>
          <a:p>
            <a:r>
              <a:rPr lang="ru-RU" altLang="ru-RU" sz="2800" dirty="0">
                <a:solidFill>
                  <a:srgbClr val="00B0F0"/>
                </a:solidFill>
              </a:rPr>
              <a:t>Нагрев космическими лучами и рентгеном</a:t>
            </a:r>
          </a:p>
          <a:p>
            <a:r>
              <a:rPr lang="ru-RU" altLang="ru-RU" sz="2000" dirty="0"/>
              <a:t>Сверхновые</a:t>
            </a:r>
          </a:p>
          <a:p>
            <a:r>
              <a:rPr lang="ru-RU" altLang="ru-RU" sz="2000" dirty="0"/>
              <a:t>Турбулентный нагрев</a:t>
            </a:r>
          </a:p>
          <a:p>
            <a:r>
              <a:rPr lang="ru-RU" altLang="ru-RU" sz="2000" dirty="0"/>
              <a:t>Работа сил гравитации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3716338"/>
            <a:ext cx="5068887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7" name="Объект 1"/>
          <p:cNvGraphicFramePr>
            <a:graphicFrameLocks noChangeAspect="1"/>
          </p:cNvGraphicFramePr>
          <p:nvPr/>
        </p:nvGraphicFramePr>
        <p:xfrm>
          <a:off x="6084888" y="1484313"/>
          <a:ext cx="1871662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0" name="Формула" r:id="rId4" imgW="812447" imgH="418918" progId="Equation.3">
                  <p:embed/>
                </p:oleObj>
              </mc:Choice>
              <mc:Fallback>
                <p:oleObj name="Формула" r:id="rId4" imgW="812447" imgH="418918" progId="Equation.3">
                  <p:embed/>
                  <p:pic>
                    <p:nvPicPr>
                      <p:cNvPr id="13317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1484313"/>
                        <a:ext cx="1871662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00550"/>
            <a:ext cx="3671888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297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658813"/>
          </a:xfrm>
        </p:spPr>
        <p:txBody>
          <a:bodyPr>
            <a:normAutofit fontScale="90000"/>
          </a:bodyPr>
          <a:lstStyle/>
          <a:p>
            <a:r>
              <a:rPr lang="ru-RU" altLang="ru-RU"/>
              <a:t>Поле излучения вблизи Солнца</a:t>
            </a:r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468313" y="5229200"/>
            <a:ext cx="82740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Поле излучения в окрестностях Солнца — важный калибровочный астрохимический фактор (</a:t>
            </a:r>
            <a:r>
              <a:rPr lang="en-US" altLang="ru-RU" sz="2800" b="1" i="1" dirty="0">
                <a:solidFill>
                  <a:srgbClr val="FF0000"/>
                </a:solidFill>
              </a:rPr>
              <a:t>G</a:t>
            </a:r>
            <a:r>
              <a:rPr lang="en-US" altLang="ru-RU" sz="2800" b="1" baseline="-25000" dirty="0">
                <a:solidFill>
                  <a:srgbClr val="FF0000"/>
                </a:solidFill>
              </a:rPr>
              <a:t>0</a:t>
            </a:r>
            <a:r>
              <a:rPr lang="en-US" altLang="ru-RU" sz="2800" b="1" dirty="0">
                <a:solidFill>
                  <a:srgbClr val="FF0000"/>
                </a:solidFill>
              </a:rPr>
              <a:t>, </a:t>
            </a:r>
            <a:r>
              <a:rPr lang="en-US" altLang="ru-RU" sz="2800" b="1" i="1" dirty="0">
                <a:solidFill>
                  <a:srgbClr val="FF0000"/>
                </a:solidFill>
              </a:rPr>
              <a:t>U</a:t>
            </a:r>
            <a:r>
              <a:rPr lang="en-US" altLang="ru-RU" sz="2800" b="1" dirty="0">
                <a:solidFill>
                  <a:srgbClr val="FF0000"/>
                </a:solidFill>
              </a:rPr>
              <a:t>, </a:t>
            </a:r>
            <a:r>
              <a:rPr lang="el-GR" altLang="ru-RU" sz="2800" b="1" dirty="0">
                <a:solidFill>
                  <a:srgbClr val="FF0000"/>
                </a:solidFill>
              </a:rPr>
              <a:t>χ</a:t>
            </a:r>
            <a:r>
              <a:rPr lang="ru-RU" altLang="ru-RU" sz="28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5672484" cy="422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6372003" y="1398032"/>
          <a:ext cx="2646362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8" name="Формула" r:id="rId4" imgW="1586811" imgH="863225" progId="Equation.3">
                  <p:embed/>
                </p:oleObj>
              </mc:Choice>
              <mc:Fallback>
                <p:oleObj name="Формула" r:id="rId4" imgW="1586811" imgH="863225" progId="Equation.3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003" y="1398032"/>
                        <a:ext cx="2646362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17757" y="1028700"/>
            <a:ext cx="224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Поле </a:t>
            </a:r>
            <a:r>
              <a:rPr lang="ru-RU" dirty="0" err="1"/>
              <a:t>Хабинга</a:t>
            </a:r>
            <a:r>
              <a:rPr lang="ru-RU" dirty="0"/>
              <a:t> (1968):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0192" y="2990337"/>
            <a:ext cx="220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Поле </a:t>
            </a:r>
            <a:r>
              <a:rPr lang="ru-RU" dirty="0" err="1"/>
              <a:t>Дрейна</a:t>
            </a:r>
            <a:r>
              <a:rPr lang="ru-RU" dirty="0"/>
              <a:t> (1978):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6383483" y="3359669"/>
          <a:ext cx="10175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9" name="Формула" r:id="rId6" imgW="609336" imgH="431613" progId="Equation.3">
                  <p:embed/>
                </p:oleObj>
              </mc:Choice>
              <mc:Fallback>
                <p:oleObj name="Формула" r:id="rId6" imgW="609336" imgH="431613" progId="Equation.3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483" y="3359669"/>
                        <a:ext cx="1017587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00192" y="4149080"/>
            <a:ext cx="220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Поле </a:t>
            </a:r>
            <a:r>
              <a:rPr lang="en-US" dirty="0"/>
              <a:t>MMP83 </a:t>
            </a:r>
            <a:r>
              <a:rPr lang="ru-RU" dirty="0"/>
              <a:t>(19</a:t>
            </a:r>
            <a:r>
              <a:rPr lang="en-US" dirty="0"/>
              <a:t>83</a:t>
            </a:r>
            <a:r>
              <a:rPr lang="ru-RU" dirty="0"/>
              <a:t>):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6383483" y="4521844"/>
          <a:ext cx="10175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0" name="Формула" r:id="rId8" imgW="609336" imgH="431613" progId="Equation.3">
                  <p:embed/>
                </p:oleObj>
              </mc:Choice>
              <mc:Fallback>
                <p:oleObj name="Формула" r:id="rId8" imgW="609336" imgH="431613" progId="Equation.3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483" y="4521844"/>
                        <a:ext cx="1017587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082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42875" y="115888"/>
            <a:ext cx="5072063" cy="8509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dirty="0"/>
              <a:t>Галактические космические лучи</a:t>
            </a:r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179388" y="1126480"/>
            <a:ext cx="4762500" cy="3022600"/>
          </a:xfrm>
        </p:spPr>
        <p:txBody>
          <a:bodyPr/>
          <a:lstStyle/>
          <a:p>
            <a:r>
              <a:rPr lang="ru-RU" altLang="ru-RU" sz="2000" b="1" dirty="0"/>
              <a:t>Наблюдение:</a:t>
            </a:r>
            <a:br>
              <a:rPr lang="en-US" altLang="ru-RU" sz="2000" b="1" dirty="0"/>
            </a:br>
            <a:r>
              <a:rPr lang="ru-RU" altLang="ru-RU" sz="2000" dirty="0"/>
              <a:t>гамма-излучение при распаде </a:t>
            </a:r>
            <a:r>
              <a:rPr lang="en-US" altLang="ru-RU" sz="2000" dirty="0">
                <a:latin typeface="Symbol" pitchFamily="18" charset="2"/>
              </a:rPr>
              <a:t>p</a:t>
            </a:r>
            <a:r>
              <a:rPr lang="en-US" altLang="ru-RU" sz="2000" baseline="30000" dirty="0"/>
              <a:t>0</a:t>
            </a:r>
            <a:r>
              <a:rPr lang="en-US" altLang="ru-RU" sz="2000" dirty="0"/>
              <a:t>-</a:t>
            </a:r>
            <a:r>
              <a:rPr lang="ru-RU" altLang="ru-RU" sz="2000" dirty="0"/>
              <a:t>мезона</a:t>
            </a:r>
            <a:endParaRPr lang="en-US" altLang="ru-RU" sz="2000" dirty="0"/>
          </a:p>
          <a:p>
            <a:r>
              <a:rPr lang="ru-RU" altLang="ru-RU" sz="2000" b="1" dirty="0"/>
              <a:t>Локализация: </a:t>
            </a:r>
            <a:r>
              <a:rPr lang="ru-RU" altLang="ru-RU" sz="2000" dirty="0"/>
              <a:t>галактический диск</a:t>
            </a:r>
          </a:p>
          <a:p>
            <a:r>
              <a:rPr lang="ru-RU" altLang="ru-RU" sz="2000" b="1" dirty="0">
                <a:solidFill>
                  <a:srgbClr val="FF0000"/>
                </a:solidFill>
              </a:rPr>
              <a:t>Поток:</a:t>
            </a:r>
            <a:br>
              <a:rPr lang="en-US" altLang="ru-RU" sz="2000" b="1" dirty="0">
                <a:solidFill>
                  <a:srgbClr val="FF0000"/>
                </a:solidFill>
              </a:rPr>
            </a:br>
            <a:r>
              <a:rPr lang="en-US" altLang="ru-RU" sz="2000" b="1" dirty="0">
                <a:solidFill>
                  <a:srgbClr val="FF0000"/>
                </a:solidFill>
                <a:latin typeface="Symbol" pitchFamily="18" charset="2"/>
              </a:rPr>
              <a:t>z</a:t>
            </a:r>
            <a:r>
              <a:rPr lang="en-US" altLang="ru-RU" sz="2000" b="1" dirty="0">
                <a:solidFill>
                  <a:srgbClr val="FF0000"/>
                </a:solidFill>
              </a:rPr>
              <a:t> = </a:t>
            </a:r>
            <a:r>
              <a:rPr lang="ru-RU" altLang="ru-RU" sz="2000" b="1" dirty="0">
                <a:solidFill>
                  <a:srgbClr val="FF0000"/>
                </a:solidFill>
              </a:rPr>
              <a:t>10</a:t>
            </a:r>
            <a:r>
              <a:rPr lang="ru-RU" altLang="ru-RU" sz="2000" b="1" baseline="30000" dirty="0">
                <a:solidFill>
                  <a:srgbClr val="FF0000"/>
                </a:solidFill>
              </a:rPr>
              <a:t>–17</a:t>
            </a:r>
            <a:r>
              <a:rPr lang="ru-RU" altLang="ru-RU" sz="2000" b="1" dirty="0">
                <a:solidFill>
                  <a:srgbClr val="FF0000"/>
                </a:solidFill>
              </a:rPr>
              <a:t> — 10</a:t>
            </a:r>
            <a:r>
              <a:rPr lang="ru-RU" altLang="ru-RU" sz="2000" b="1" baseline="30000" dirty="0">
                <a:solidFill>
                  <a:srgbClr val="FF0000"/>
                </a:solidFill>
              </a:rPr>
              <a:t>–16</a:t>
            </a:r>
            <a:r>
              <a:rPr lang="ru-RU" altLang="ru-RU" sz="2000" b="1" dirty="0">
                <a:solidFill>
                  <a:srgbClr val="FF0000"/>
                </a:solidFill>
              </a:rPr>
              <a:t> с</a:t>
            </a:r>
            <a:r>
              <a:rPr lang="ru-RU" altLang="ru-RU" sz="2000" b="1" baseline="30000" dirty="0">
                <a:solidFill>
                  <a:srgbClr val="FF0000"/>
                </a:solidFill>
              </a:rPr>
              <a:t>–1</a:t>
            </a:r>
            <a:r>
              <a:rPr lang="ru-RU" altLang="ru-RU" sz="2000" b="1" dirty="0">
                <a:solidFill>
                  <a:srgbClr val="FF0000"/>
                </a:solidFill>
              </a:rPr>
              <a:t> атом</a:t>
            </a:r>
            <a:r>
              <a:rPr lang="ru-RU" altLang="ru-RU" sz="2000" b="1" baseline="30000" dirty="0">
                <a:solidFill>
                  <a:srgbClr val="FF0000"/>
                </a:solidFill>
              </a:rPr>
              <a:t>–1</a:t>
            </a:r>
            <a:endParaRPr lang="en-US" altLang="ru-RU" sz="2000" b="1" baseline="30000" dirty="0">
              <a:solidFill>
                <a:srgbClr val="FF0000"/>
              </a:solidFill>
            </a:endParaRPr>
          </a:p>
          <a:p>
            <a:r>
              <a:rPr lang="ru-RU" altLang="ru-RU" sz="2000" b="1" dirty="0"/>
              <a:t>Состав:</a:t>
            </a:r>
            <a:br>
              <a:rPr lang="ru-RU" altLang="ru-RU" sz="2000" dirty="0"/>
            </a:br>
            <a:r>
              <a:rPr lang="ru-RU" altLang="ru-RU" sz="2000" dirty="0"/>
              <a:t>солнечный</a:t>
            </a:r>
            <a:r>
              <a:rPr lang="en-US" altLang="ru-RU" sz="2000" dirty="0"/>
              <a:t> (</a:t>
            </a:r>
            <a:r>
              <a:rPr lang="ru-RU" altLang="ru-RU" sz="2000" dirty="0"/>
              <a:t>с избытком </a:t>
            </a:r>
            <a:r>
              <a:rPr lang="en-US" altLang="ru-RU" sz="2000" dirty="0"/>
              <a:t>Li, Be, B)</a:t>
            </a:r>
            <a:endParaRPr lang="ru-RU" altLang="ru-RU" sz="2000" dirty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115888"/>
            <a:ext cx="3713163" cy="669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10013"/>
            <a:ext cx="3738563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5081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1033</Words>
  <Application>Microsoft Office PowerPoint</Application>
  <PresentationFormat>Экран (4:3)</PresentationFormat>
  <Paragraphs>282</Paragraphs>
  <Slides>46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Arial</vt:lpstr>
      <vt:lpstr>Calibri</vt:lpstr>
      <vt:lpstr>Symbol</vt:lpstr>
      <vt:lpstr>Times New Roman</vt:lpstr>
      <vt:lpstr>Wingdings</vt:lpstr>
      <vt:lpstr>Тема Office</vt:lpstr>
      <vt:lpstr>Формула</vt:lpstr>
      <vt:lpstr>Общая астрофизика</vt:lpstr>
      <vt:lpstr>Чистое поглощение</vt:lpstr>
      <vt:lpstr>Простые случаи</vt:lpstr>
      <vt:lpstr>Чистое излучение</vt:lpstr>
      <vt:lpstr>Критическая плотность</vt:lpstr>
      <vt:lpstr>Физические условия в МЗС</vt:lpstr>
      <vt:lpstr>Нагрев</vt:lpstr>
      <vt:lpstr>Поле излучения вблизи Солнца</vt:lpstr>
      <vt:lpstr>Галактические космические лучи</vt:lpstr>
      <vt:lpstr>Нагрев</vt:lpstr>
      <vt:lpstr>Охлаждение</vt:lpstr>
      <vt:lpstr>Условия эффективного охлаждения</vt:lpstr>
      <vt:lpstr>Водород?</vt:lpstr>
      <vt:lpstr>Основные охладители</vt:lpstr>
      <vt:lpstr>Высокая температура (T &gt; 106 K)</vt:lpstr>
      <vt:lpstr>Охлаждение тёплого ионизованного газа</vt:lpstr>
      <vt:lpstr>Туманность Ориона</vt:lpstr>
      <vt:lpstr>Презентация PowerPoint</vt:lpstr>
      <vt:lpstr>Охлаждение тёплого нейтрального газа</vt:lpstr>
      <vt:lpstr>Охлаждение молекулярного газа</vt:lpstr>
      <vt:lpstr>Функция охлаждения</vt:lpstr>
      <vt:lpstr>Двухфазная модель МЗС</vt:lpstr>
      <vt:lpstr>Фазы межзвёздной среды</vt:lpstr>
      <vt:lpstr>Плотность газового диска</vt:lpstr>
      <vt:lpstr>Толщина газового диска</vt:lpstr>
      <vt:lpstr>Презентация PowerPoint</vt:lpstr>
      <vt:lpstr>Ионизованный газ</vt:lpstr>
      <vt:lpstr>Корональный и атомарный газ</vt:lpstr>
      <vt:lpstr>Местная межзвёздная среда</vt:lpstr>
      <vt:lpstr>Местная межзвёздная среда</vt:lpstr>
      <vt:lpstr>Местная межзвёздная среда</vt:lpstr>
      <vt:lpstr>Местный Пузырь</vt:lpstr>
      <vt:lpstr>Презентация PowerPoint</vt:lpstr>
      <vt:lpstr>Пояс Гулда</vt:lpstr>
      <vt:lpstr>Карта Пояса Гулда</vt:lpstr>
      <vt:lpstr>Местный пузырь и Пояс Гулда?</vt:lpstr>
      <vt:lpstr>Ближайшие молекулярные облака</vt:lpstr>
      <vt:lpstr>Молекулярные облака в Тельце</vt:lpstr>
      <vt:lpstr>Молекулярные облака в Змееносце</vt:lpstr>
      <vt:lpstr>Орион</vt:lpstr>
      <vt:lpstr>Молекулярные облака в Орионе</vt:lpstr>
      <vt:lpstr>M42 — зона ионизованного водорода, блистер</vt:lpstr>
      <vt:lpstr>Скопление Трапеция</vt:lpstr>
      <vt:lpstr>Скопление Трапеция</vt:lpstr>
      <vt:lpstr>Скопление Трапеция</vt:lpstr>
      <vt:lpstr>M42: вид сбоку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астрофизика</dc:title>
  <dc:creator>dw</dc:creator>
  <cp:lastModifiedBy>Дмитрий Вибе</cp:lastModifiedBy>
  <cp:revision>41</cp:revision>
  <dcterms:created xsi:type="dcterms:W3CDTF">2017-10-20T07:16:33Z</dcterms:created>
  <dcterms:modified xsi:type="dcterms:W3CDTF">2019-10-24T18:53:59Z</dcterms:modified>
</cp:coreProperties>
</file>