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206" r:id="rId2"/>
    <p:sldId id="1207" r:id="rId3"/>
    <p:sldId id="1208" r:id="rId4"/>
    <p:sldId id="1209" r:id="rId5"/>
    <p:sldId id="1210" r:id="rId6"/>
    <p:sldId id="1211" r:id="rId7"/>
    <p:sldId id="1212" r:id="rId8"/>
    <p:sldId id="1213" r:id="rId9"/>
    <p:sldId id="1214" r:id="rId10"/>
    <p:sldId id="1215" r:id="rId11"/>
    <p:sldId id="1216" r:id="rId12"/>
    <p:sldId id="1217" r:id="rId13"/>
    <p:sldId id="1218" r:id="rId14"/>
    <p:sldId id="1219" r:id="rId15"/>
    <p:sldId id="1220" r:id="rId16"/>
    <p:sldId id="1223" r:id="rId17"/>
    <p:sldId id="1224" r:id="rId18"/>
    <p:sldId id="1225" r:id="rId19"/>
    <p:sldId id="1226" r:id="rId20"/>
    <p:sldId id="1227" r:id="rId21"/>
    <p:sldId id="1411" r:id="rId22"/>
    <p:sldId id="1412" r:id="rId23"/>
    <p:sldId id="1413" r:id="rId24"/>
    <p:sldId id="1414" r:id="rId25"/>
    <p:sldId id="1415" r:id="rId26"/>
    <p:sldId id="1416" r:id="rId27"/>
    <p:sldId id="408" r:id="rId28"/>
    <p:sldId id="409" r:id="rId29"/>
    <p:sldId id="1393" r:id="rId30"/>
    <p:sldId id="411" r:id="rId31"/>
    <p:sldId id="412" r:id="rId32"/>
    <p:sldId id="413" r:id="rId33"/>
    <p:sldId id="414" r:id="rId34"/>
    <p:sldId id="415" r:id="rId35"/>
    <p:sldId id="4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48409-715A-47CF-A74E-DC1C6F8C41B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BA853-A697-4C78-B962-DF41487B2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BA853-A697-4C78-B962-DF41487B2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6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5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3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9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8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6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4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D7F8-6DDF-4EBA-A354-4DD0A335605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CCA5-B23E-4B57-9DCA-383A208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5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0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Перенос излучения</a:t>
            </a:r>
            <a:r>
              <a:rPr lang="en-US" dirty="0"/>
              <a:t> </a:t>
            </a:r>
            <a:r>
              <a:rPr lang="ru-RU" dirty="0"/>
              <a:t>в межзвёздной и околозвёздной среде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Геометрическая оптика (за исключением некоторых аспектов взаимодействия с веществом)</a:t>
            </a:r>
          </a:p>
          <a:p>
            <a:r>
              <a:rPr lang="ru-RU" dirty="0"/>
              <a:t>Показатель преломления равен единице</a:t>
            </a:r>
          </a:p>
          <a:p>
            <a:r>
              <a:rPr lang="ru-RU" b="1" dirty="0">
                <a:solidFill>
                  <a:srgbClr val="00B050"/>
                </a:solidFill>
              </a:rPr>
              <a:t>Отличия от переноса излучения в звёздных атмосферах</a:t>
            </a:r>
          </a:p>
          <a:p>
            <a:pPr lvl="1"/>
            <a:r>
              <a:rPr lang="ru-RU" dirty="0"/>
              <a:t>Меньшая оптическая толщина; наблюдается спектр всего объёма, а не только поверхности</a:t>
            </a:r>
          </a:p>
          <a:p>
            <a:pPr lvl="1"/>
            <a:r>
              <a:rPr lang="ru-RU" dirty="0"/>
              <a:t>Иные источники излучения и поглощения</a:t>
            </a:r>
          </a:p>
          <a:p>
            <a:pPr lvl="1"/>
            <a:r>
              <a:rPr lang="ru-RU" dirty="0"/>
              <a:t>Иные приоритетные механизмы формирования линий и континуума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13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Рассеяние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ru-RU" dirty="0"/>
              <a:t>Изотропное?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67544" y="2780928"/>
          <a:ext cx="5150013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Формула" r:id="rId3" imgW="1892300" imgH="635000" progId="Equation.3">
                  <p:embed/>
                </p:oleObj>
              </mc:Choice>
              <mc:Fallback>
                <p:oleObj name="Формула" r:id="rId3" imgW="1892300" imgH="6350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780928"/>
                        <a:ext cx="5150013" cy="1728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96" y="3784426"/>
            <a:ext cx="3505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38" y="188640"/>
            <a:ext cx="33718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67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Уравнение переноса с учётом рассеяния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9512" y="4221088"/>
          <a:ext cx="8792939" cy="195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Формула" r:id="rId3" imgW="3886200" imgH="863600" progId="Equation.3">
                  <p:embed/>
                </p:oleObj>
              </mc:Choice>
              <mc:Fallback>
                <p:oleObj name="Формула" r:id="rId3" imgW="3886200" imgH="86360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221088"/>
                        <a:ext cx="8792939" cy="1954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0" name="Object 10"/>
          <p:cNvGraphicFramePr>
            <a:graphicFrameLocks noChangeAspect="1"/>
          </p:cNvGraphicFramePr>
          <p:nvPr/>
        </p:nvGraphicFramePr>
        <p:xfrm>
          <a:off x="3491881" y="2250916"/>
          <a:ext cx="1944216" cy="1579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Формула" r:id="rId5" imgW="812447" imgH="660113" progId="Equation.3">
                  <p:embed/>
                </p:oleObj>
              </mc:Choice>
              <mc:Fallback>
                <p:oleObj name="Формула" r:id="rId5" imgW="812447" imgH="660113" progId="Equation.3">
                  <p:embed/>
                  <p:pic>
                    <p:nvPicPr>
                      <p:cNvPr id="143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1" y="2250916"/>
                        <a:ext cx="1944216" cy="1579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0152" y="20608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Ослабление света или экстинкция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314096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Альбедо</a:t>
            </a:r>
          </a:p>
        </p:txBody>
      </p:sp>
    </p:spTree>
    <p:extLst>
      <p:ext uri="{BB962C8B-B14F-4D97-AF65-F5344CB8AC3E}">
        <p14:creationId xmlns:p14="http://schemas.microsoft.com/office/powerpoint/2010/main" val="296373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93864"/>
            <a:ext cx="7772400" cy="1209784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решения уравнения переноса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456184"/>
            <a:ext cx="8229600" cy="37730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Метод лямбда-итераций</a:t>
            </a:r>
          </a:p>
          <a:p>
            <a:pPr lvl="1"/>
            <a:r>
              <a:rPr lang="ru-RU" dirty="0"/>
              <a:t>Выбор начального приближения для средней интенсивности</a:t>
            </a:r>
          </a:p>
          <a:p>
            <a:pPr lvl="1"/>
            <a:r>
              <a:rPr lang="ru-RU" dirty="0"/>
              <a:t>Интегрирование уравнения переноса вдоль большого количества лучей и использование полученных результатов для вычисления нового приближения для </a:t>
            </a:r>
            <a:r>
              <a:rPr lang="en-US" i="1" dirty="0" err="1"/>
              <a:t>J</a:t>
            </a:r>
            <a:r>
              <a:rPr lang="en-US" baseline="-25000" dirty="0" err="1">
                <a:latin typeface="Symbol" panose="05050102010706020507" pitchFamily="18" charset="2"/>
              </a:rPr>
              <a:t>n</a:t>
            </a:r>
            <a:endParaRPr lang="en-US" dirty="0"/>
          </a:p>
          <a:p>
            <a:pPr lvl="1"/>
            <a:r>
              <a:rPr lang="ru-RU" dirty="0"/>
              <a:t>Проверка условия сходимости</a:t>
            </a:r>
          </a:p>
          <a:p>
            <a:r>
              <a:rPr lang="ru-RU" b="1" dirty="0"/>
              <a:t>Метод Монте-Карло</a:t>
            </a:r>
            <a:endParaRPr lang="en-US" b="1" dirty="0"/>
          </a:p>
          <a:p>
            <a:pPr lvl="1"/>
            <a:r>
              <a:rPr lang="ru-RU" dirty="0"/>
              <a:t>Прослеживание траекторий отдельных (пакетов) фотонов</a:t>
            </a:r>
          </a:p>
          <a:p>
            <a:pPr lvl="1"/>
            <a:r>
              <a:rPr lang="ru-RU" dirty="0"/>
              <a:t>Генерация достаточного количества фотонов для получения статистически значимой выборки траекторий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472514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Разделение на два этапа:</a:t>
            </a:r>
          </a:p>
          <a:p>
            <a:endParaRPr lang="ru-RU" dirty="0"/>
          </a:p>
          <a:p>
            <a:r>
              <a:rPr lang="ru-RU" dirty="0"/>
              <a:t>— вычисление функции источников</a:t>
            </a:r>
          </a:p>
          <a:p>
            <a:r>
              <a:rPr lang="ru-RU" dirty="0"/>
              <a:t>— интегрирование уравнения переноса в направлениях, проходящих через детектор</a:t>
            </a:r>
          </a:p>
        </p:txBody>
      </p:sp>
    </p:spTree>
    <p:extLst>
      <p:ext uri="{BB962C8B-B14F-4D97-AF65-F5344CB8AC3E}">
        <p14:creationId xmlns:p14="http://schemas.microsoft.com/office/powerpoint/2010/main" val="402646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/>
              <a:t>Метод лямбда-итераций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411760" y="1412776"/>
          <a:ext cx="4025978" cy="452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Формула" r:id="rId3" imgW="2260600" imgH="2540000" progId="Equation.3">
                  <p:embed/>
                </p:oleObj>
              </mc:Choice>
              <mc:Fallback>
                <p:oleObj name="Формула" r:id="rId3" imgW="2260600" imgH="2540000" progId="Equation.3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412776"/>
                        <a:ext cx="4025978" cy="4525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71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008112"/>
          </a:xfrm>
        </p:spPr>
        <p:txBody>
          <a:bodyPr/>
          <a:lstStyle/>
          <a:p>
            <a:r>
              <a:rPr lang="ru-RU" dirty="0"/>
              <a:t>Диффузионное приближение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611586" y="1352798"/>
          <a:ext cx="498475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Формула" r:id="rId3" imgW="1917700" imgH="965200" progId="Equation.3">
                  <p:embed/>
                </p:oleObj>
              </mc:Choice>
              <mc:Fallback>
                <p:oleObj name="Формула" r:id="rId3" imgW="1917700" imgH="965200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586" y="1352798"/>
                        <a:ext cx="4984750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347864" y="4869160"/>
          <a:ext cx="19796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Формула" r:id="rId5" imgW="761669" imgH="253890" progId="Equation.3">
                  <p:embed/>
                </p:oleObj>
              </mc:Choice>
              <mc:Fallback>
                <p:oleObj name="Формула" r:id="rId5" imgW="761669" imgH="25389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869160"/>
                        <a:ext cx="19796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85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Перенос излучения в пылевой среде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403600" y="1557338"/>
          <a:ext cx="2471738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Формула" r:id="rId3" imgW="1091726" imgH="863225" progId="Equation.3">
                  <p:embed/>
                </p:oleObj>
              </mc:Choice>
              <mc:Fallback>
                <p:oleObj name="Формула" r:id="rId3" imgW="1091726" imgH="863225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1557338"/>
                        <a:ext cx="2471738" cy="195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5650" y="3606800"/>
          <a:ext cx="2327275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Формула" r:id="rId5" imgW="1028700" imgH="1143000" progId="Equation.3">
                  <p:embed/>
                </p:oleObj>
              </mc:Choice>
              <mc:Fallback>
                <p:oleObj name="Формула" r:id="rId5" imgW="1028700" imgH="11430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606800"/>
                        <a:ext cx="2327275" cy="258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710881" y="3723977"/>
          <a:ext cx="396557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Формула" r:id="rId7" imgW="1752600" imgH="1270000" progId="Equation.3">
                  <p:embed/>
                </p:oleObj>
              </mc:Choice>
              <mc:Fallback>
                <p:oleObj name="Формула" r:id="rId7" imgW="1752600" imgH="127000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881" y="3723977"/>
                        <a:ext cx="3965575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286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0516"/>
            <a:ext cx="8083357" cy="60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83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www.eso.org/public/archives/images/screen/eso010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5" y="1916832"/>
            <a:ext cx="8503281" cy="43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245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Простые случаи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89844"/>
            <a:ext cx="5832648" cy="58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2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/>
              <a:t>Чистое поглощение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r>
              <a:rPr lang="ru-RU" dirty="0"/>
              <a:t>По виду спектра определить спектральный класс</a:t>
            </a:r>
          </a:p>
          <a:p>
            <a:r>
              <a:rPr lang="ru-RU" dirty="0"/>
              <a:t>По спектральному классу определить показатель цвета</a:t>
            </a:r>
          </a:p>
          <a:p>
            <a:r>
              <a:rPr lang="ru-RU" dirty="0"/>
              <a:t>Сравнить истинный показатель цвета с наблюдаемым</a:t>
            </a:r>
          </a:p>
          <a:p>
            <a:r>
              <a:rPr lang="ru-RU" dirty="0"/>
              <a:t>Оценить количество поглощающего вещества (пыли) на луче зрения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691680" y="5373216"/>
          <a:ext cx="554355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Формула" r:id="rId3" imgW="2336800" imgH="482600" progId="Equation.3">
                  <p:embed/>
                </p:oleObj>
              </mc:Choice>
              <mc:Fallback>
                <p:oleObj name="Формула" r:id="rId3" imgW="2336800" imgH="4826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373216"/>
                        <a:ext cx="5543550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644008" y="5373216"/>
            <a:ext cx="2376264" cy="1224136"/>
            <a:chOff x="4644008" y="5373216"/>
            <a:chExt cx="2376264" cy="122413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644008" y="5373216"/>
              <a:ext cx="2376264" cy="12241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4788024" y="5373216"/>
              <a:ext cx="1800200" cy="12241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44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Простые случаи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950913" y="5530850"/>
          <a:ext cx="717073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Формула" r:id="rId3" imgW="3022600" imgH="482600" progId="Equation.3">
                  <p:embed/>
                </p:oleObj>
              </mc:Choice>
              <mc:Fallback>
                <p:oleObj name="Формула" r:id="rId3" imgW="3022600" imgH="482600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5530850"/>
                        <a:ext cx="7170737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445919" cy="433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979712" y="5733256"/>
            <a:ext cx="1512168" cy="792088"/>
            <a:chOff x="4644008" y="5373216"/>
            <a:chExt cx="2376264" cy="122413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644008" y="5373216"/>
              <a:ext cx="2376264" cy="12241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788024" y="5373216"/>
              <a:ext cx="1800200" cy="12241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71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1832"/>
            <a:ext cx="7772400" cy="1540768"/>
          </a:xfrm>
        </p:spPr>
        <p:txBody>
          <a:bodyPr/>
          <a:lstStyle/>
          <a:p>
            <a:r>
              <a:rPr lang="ru-RU" dirty="0"/>
              <a:t>Двойная роль излучения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ru-RU" dirty="0"/>
              <a:t>Перенос энергии внутри объекта</a:t>
            </a:r>
            <a:r>
              <a:rPr lang="en-US" dirty="0"/>
              <a:t> (</a:t>
            </a:r>
            <a:r>
              <a:rPr lang="ru-RU" dirty="0"/>
              <a:t>РГД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Перенос информации от объекта в телескоп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83568" y="3212976"/>
            <a:ext cx="3648245" cy="2815628"/>
          </a:xfrm>
          <a:custGeom>
            <a:avLst/>
            <a:gdLst>
              <a:gd name="connsiteX0" fmla="*/ 1376127 w 3504229"/>
              <a:gd name="connsiteY0" fmla="*/ 135802 h 2815628"/>
              <a:gd name="connsiteX1" fmla="*/ 1204111 w 3504229"/>
              <a:gd name="connsiteY1" fmla="*/ 45267 h 2815628"/>
              <a:gd name="connsiteX2" fmla="*/ 1104523 w 3504229"/>
              <a:gd name="connsiteY2" fmla="*/ 36214 h 2815628"/>
              <a:gd name="connsiteX3" fmla="*/ 1013988 w 3504229"/>
              <a:gd name="connsiteY3" fmla="*/ 45267 h 2815628"/>
              <a:gd name="connsiteX4" fmla="*/ 887240 w 3504229"/>
              <a:gd name="connsiteY4" fmla="*/ 90535 h 2815628"/>
              <a:gd name="connsiteX5" fmla="*/ 860079 w 3504229"/>
              <a:gd name="connsiteY5" fmla="*/ 108642 h 2815628"/>
              <a:gd name="connsiteX6" fmla="*/ 823865 w 3504229"/>
              <a:gd name="connsiteY6" fmla="*/ 126748 h 2815628"/>
              <a:gd name="connsiteX7" fmla="*/ 733331 w 3504229"/>
              <a:gd name="connsiteY7" fmla="*/ 190123 h 2815628"/>
              <a:gd name="connsiteX8" fmla="*/ 706170 w 3504229"/>
              <a:gd name="connsiteY8" fmla="*/ 208230 h 2815628"/>
              <a:gd name="connsiteX9" fmla="*/ 642796 w 3504229"/>
              <a:gd name="connsiteY9" fmla="*/ 271604 h 2815628"/>
              <a:gd name="connsiteX10" fmla="*/ 570368 w 3504229"/>
              <a:gd name="connsiteY10" fmla="*/ 353085 h 2815628"/>
              <a:gd name="connsiteX11" fmla="*/ 516048 w 3504229"/>
              <a:gd name="connsiteY11" fmla="*/ 389299 h 2815628"/>
              <a:gd name="connsiteX12" fmla="*/ 488887 w 3504229"/>
              <a:gd name="connsiteY12" fmla="*/ 398352 h 2815628"/>
              <a:gd name="connsiteX13" fmla="*/ 434566 w 3504229"/>
              <a:gd name="connsiteY13" fmla="*/ 461727 h 2815628"/>
              <a:gd name="connsiteX14" fmla="*/ 407406 w 3504229"/>
              <a:gd name="connsiteY14" fmla="*/ 488887 h 2815628"/>
              <a:gd name="connsiteX15" fmla="*/ 389299 w 3504229"/>
              <a:gd name="connsiteY15" fmla="*/ 525101 h 2815628"/>
              <a:gd name="connsiteX16" fmla="*/ 334978 w 3504229"/>
              <a:gd name="connsiteY16" fmla="*/ 597529 h 2815628"/>
              <a:gd name="connsiteX17" fmla="*/ 298764 w 3504229"/>
              <a:gd name="connsiteY17" fmla="*/ 651849 h 2815628"/>
              <a:gd name="connsiteX18" fmla="*/ 280657 w 3504229"/>
              <a:gd name="connsiteY18" fmla="*/ 751438 h 2815628"/>
              <a:gd name="connsiteX19" fmla="*/ 244444 w 3504229"/>
              <a:gd name="connsiteY19" fmla="*/ 823865 h 2815628"/>
              <a:gd name="connsiteX20" fmla="*/ 235390 w 3504229"/>
              <a:gd name="connsiteY20" fmla="*/ 869133 h 2815628"/>
              <a:gd name="connsiteX21" fmla="*/ 199176 w 3504229"/>
              <a:gd name="connsiteY21" fmla="*/ 968721 h 2815628"/>
              <a:gd name="connsiteX22" fmla="*/ 172016 w 3504229"/>
              <a:gd name="connsiteY22" fmla="*/ 1050202 h 2815628"/>
              <a:gd name="connsiteX23" fmla="*/ 153909 w 3504229"/>
              <a:gd name="connsiteY23" fmla="*/ 1095469 h 2815628"/>
              <a:gd name="connsiteX24" fmla="*/ 144855 w 3504229"/>
              <a:gd name="connsiteY24" fmla="*/ 1131683 h 2815628"/>
              <a:gd name="connsiteX25" fmla="*/ 126749 w 3504229"/>
              <a:gd name="connsiteY25" fmla="*/ 1158843 h 2815628"/>
              <a:gd name="connsiteX26" fmla="*/ 99588 w 3504229"/>
              <a:gd name="connsiteY26" fmla="*/ 1204111 h 2815628"/>
              <a:gd name="connsiteX27" fmla="*/ 90535 w 3504229"/>
              <a:gd name="connsiteY27" fmla="*/ 1231271 h 2815628"/>
              <a:gd name="connsiteX28" fmla="*/ 54321 w 3504229"/>
              <a:gd name="connsiteY28" fmla="*/ 1303699 h 2815628"/>
              <a:gd name="connsiteX29" fmla="*/ 36214 w 3504229"/>
              <a:gd name="connsiteY29" fmla="*/ 1358020 h 2815628"/>
              <a:gd name="connsiteX30" fmla="*/ 27160 w 3504229"/>
              <a:gd name="connsiteY30" fmla="*/ 1385180 h 2815628"/>
              <a:gd name="connsiteX31" fmla="*/ 18107 w 3504229"/>
              <a:gd name="connsiteY31" fmla="*/ 1466661 h 2815628"/>
              <a:gd name="connsiteX32" fmla="*/ 9054 w 3504229"/>
              <a:gd name="connsiteY32" fmla="*/ 1520982 h 2815628"/>
              <a:gd name="connsiteX33" fmla="*/ 0 w 3504229"/>
              <a:gd name="connsiteY33" fmla="*/ 1620570 h 2815628"/>
              <a:gd name="connsiteX34" fmla="*/ 9054 w 3504229"/>
              <a:gd name="connsiteY34" fmla="*/ 1765426 h 2815628"/>
              <a:gd name="connsiteX35" fmla="*/ 18107 w 3504229"/>
              <a:gd name="connsiteY35" fmla="*/ 1828800 h 2815628"/>
              <a:gd name="connsiteX36" fmla="*/ 27160 w 3504229"/>
              <a:gd name="connsiteY36" fmla="*/ 1919335 h 2815628"/>
              <a:gd name="connsiteX37" fmla="*/ 36214 w 3504229"/>
              <a:gd name="connsiteY37" fmla="*/ 2027976 h 2815628"/>
              <a:gd name="connsiteX38" fmla="*/ 45267 w 3504229"/>
              <a:gd name="connsiteY38" fmla="*/ 2055137 h 2815628"/>
              <a:gd name="connsiteX39" fmla="*/ 63374 w 3504229"/>
              <a:gd name="connsiteY39" fmla="*/ 2127564 h 2815628"/>
              <a:gd name="connsiteX40" fmla="*/ 81481 w 3504229"/>
              <a:gd name="connsiteY40" fmla="*/ 2154725 h 2815628"/>
              <a:gd name="connsiteX41" fmla="*/ 135802 w 3504229"/>
              <a:gd name="connsiteY41" fmla="*/ 2245259 h 2815628"/>
              <a:gd name="connsiteX42" fmla="*/ 144855 w 3504229"/>
              <a:gd name="connsiteY42" fmla="*/ 2272420 h 2815628"/>
              <a:gd name="connsiteX43" fmla="*/ 244444 w 3504229"/>
              <a:gd name="connsiteY43" fmla="*/ 2335794 h 2815628"/>
              <a:gd name="connsiteX44" fmla="*/ 353085 w 3504229"/>
              <a:gd name="connsiteY44" fmla="*/ 2417275 h 2815628"/>
              <a:gd name="connsiteX45" fmla="*/ 380246 w 3504229"/>
              <a:gd name="connsiteY45" fmla="*/ 2444436 h 2815628"/>
              <a:gd name="connsiteX46" fmla="*/ 434566 w 3504229"/>
              <a:gd name="connsiteY46" fmla="*/ 2480649 h 2815628"/>
              <a:gd name="connsiteX47" fmla="*/ 461727 w 3504229"/>
              <a:gd name="connsiteY47" fmla="*/ 2507810 h 2815628"/>
              <a:gd name="connsiteX48" fmla="*/ 506994 w 3504229"/>
              <a:gd name="connsiteY48" fmla="*/ 2534970 h 2815628"/>
              <a:gd name="connsiteX49" fmla="*/ 543208 w 3504229"/>
              <a:gd name="connsiteY49" fmla="*/ 2562131 h 2815628"/>
              <a:gd name="connsiteX50" fmla="*/ 570368 w 3504229"/>
              <a:gd name="connsiteY50" fmla="*/ 2580238 h 2815628"/>
              <a:gd name="connsiteX51" fmla="*/ 606582 w 3504229"/>
              <a:gd name="connsiteY51" fmla="*/ 2607398 h 2815628"/>
              <a:gd name="connsiteX52" fmla="*/ 715224 w 3504229"/>
              <a:gd name="connsiteY52" fmla="*/ 2643612 h 2815628"/>
              <a:gd name="connsiteX53" fmla="*/ 841972 w 3504229"/>
              <a:gd name="connsiteY53" fmla="*/ 2670772 h 2815628"/>
              <a:gd name="connsiteX54" fmla="*/ 896293 w 3504229"/>
              <a:gd name="connsiteY54" fmla="*/ 2688879 h 2815628"/>
              <a:gd name="connsiteX55" fmla="*/ 959667 w 3504229"/>
              <a:gd name="connsiteY55" fmla="*/ 2716040 h 2815628"/>
              <a:gd name="connsiteX56" fmla="*/ 1050202 w 3504229"/>
              <a:gd name="connsiteY56" fmla="*/ 2761307 h 2815628"/>
              <a:gd name="connsiteX57" fmla="*/ 1122630 w 3504229"/>
              <a:gd name="connsiteY57" fmla="*/ 2770360 h 2815628"/>
              <a:gd name="connsiteX58" fmla="*/ 1149790 w 3504229"/>
              <a:gd name="connsiteY58" fmla="*/ 2779414 h 2815628"/>
              <a:gd name="connsiteX59" fmla="*/ 1213164 w 3504229"/>
              <a:gd name="connsiteY59" fmla="*/ 2788467 h 2815628"/>
              <a:gd name="connsiteX60" fmla="*/ 1783533 w 3504229"/>
              <a:gd name="connsiteY60" fmla="*/ 2779414 h 2815628"/>
              <a:gd name="connsiteX61" fmla="*/ 2390115 w 3504229"/>
              <a:gd name="connsiteY61" fmla="*/ 2788467 h 2815628"/>
              <a:gd name="connsiteX62" fmla="*/ 2489703 w 3504229"/>
              <a:gd name="connsiteY62" fmla="*/ 2797521 h 2815628"/>
              <a:gd name="connsiteX63" fmla="*/ 2643612 w 3504229"/>
              <a:gd name="connsiteY63" fmla="*/ 2806574 h 2815628"/>
              <a:gd name="connsiteX64" fmla="*/ 2697933 w 3504229"/>
              <a:gd name="connsiteY64" fmla="*/ 2815628 h 2815628"/>
              <a:gd name="connsiteX65" fmla="*/ 2779414 w 3504229"/>
              <a:gd name="connsiteY65" fmla="*/ 2806574 h 2815628"/>
              <a:gd name="connsiteX66" fmla="*/ 2824681 w 3504229"/>
              <a:gd name="connsiteY66" fmla="*/ 2779414 h 2815628"/>
              <a:gd name="connsiteX67" fmla="*/ 2860895 w 3504229"/>
              <a:gd name="connsiteY67" fmla="*/ 2752253 h 2815628"/>
              <a:gd name="connsiteX68" fmla="*/ 2942376 w 3504229"/>
              <a:gd name="connsiteY68" fmla="*/ 2661719 h 2815628"/>
              <a:gd name="connsiteX69" fmla="*/ 3069125 w 3504229"/>
              <a:gd name="connsiteY69" fmla="*/ 2544024 h 2815628"/>
              <a:gd name="connsiteX70" fmla="*/ 3096285 w 3504229"/>
              <a:gd name="connsiteY70" fmla="*/ 2516863 h 2815628"/>
              <a:gd name="connsiteX71" fmla="*/ 3168713 w 3504229"/>
              <a:gd name="connsiteY71" fmla="*/ 2426329 h 2815628"/>
              <a:gd name="connsiteX72" fmla="*/ 3232087 w 3504229"/>
              <a:gd name="connsiteY72" fmla="*/ 2335794 h 2815628"/>
              <a:gd name="connsiteX73" fmla="*/ 3313568 w 3504229"/>
              <a:gd name="connsiteY73" fmla="*/ 2254313 h 2815628"/>
              <a:gd name="connsiteX74" fmla="*/ 3340729 w 3504229"/>
              <a:gd name="connsiteY74" fmla="*/ 2227152 h 2815628"/>
              <a:gd name="connsiteX75" fmla="*/ 3449370 w 3504229"/>
              <a:gd name="connsiteY75" fmla="*/ 2136618 h 2815628"/>
              <a:gd name="connsiteX76" fmla="*/ 3485584 w 3504229"/>
              <a:gd name="connsiteY76" fmla="*/ 2073243 h 2815628"/>
              <a:gd name="connsiteX77" fmla="*/ 3494638 w 3504229"/>
              <a:gd name="connsiteY77" fmla="*/ 2027976 h 2815628"/>
              <a:gd name="connsiteX78" fmla="*/ 3494638 w 3504229"/>
              <a:gd name="connsiteY78" fmla="*/ 1765426 h 2815628"/>
              <a:gd name="connsiteX79" fmla="*/ 3476531 w 3504229"/>
              <a:gd name="connsiteY79" fmla="*/ 1656784 h 2815628"/>
              <a:gd name="connsiteX80" fmla="*/ 3458424 w 3504229"/>
              <a:gd name="connsiteY80" fmla="*/ 1611517 h 2815628"/>
              <a:gd name="connsiteX81" fmla="*/ 3431263 w 3504229"/>
              <a:gd name="connsiteY81" fmla="*/ 1530036 h 2815628"/>
              <a:gd name="connsiteX82" fmla="*/ 3385996 w 3504229"/>
              <a:gd name="connsiteY82" fmla="*/ 1421394 h 2815628"/>
              <a:gd name="connsiteX83" fmla="*/ 3358836 w 3504229"/>
              <a:gd name="connsiteY83" fmla="*/ 1348966 h 2815628"/>
              <a:gd name="connsiteX84" fmla="*/ 3304515 w 3504229"/>
              <a:gd name="connsiteY84" fmla="*/ 1231271 h 2815628"/>
              <a:gd name="connsiteX85" fmla="*/ 3286408 w 3504229"/>
              <a:gd name="connsiteY85" fmla="*/ 1176950 h 2815628"/>
              <a:gd name="connsiteX86" fmla="*/ 3232087 w 3504229"/>
              <a:gd name="connsiteY86" fmla="*/ 1068309 h 2815628"/>
              <a:gd name="connsiteX87" fmla="*/ 3213980 w 3504229"/>
              <a:gd name="connsiteY87" fmla="*/ 1041148 h 2815628"/>
              <a:gd name="connsiteX88" fmla="*/ 3195873 w 3504229"/>
              <a:gd name="connsiteY88" fmla="*/ 986828 h 2815628"/>
              <a:gd name="connsiteX89" fmla="*/ 3177766 w 3504229"/>
              <a:gd name="connsiteY89" fmla="*/ 941560 h 2815628"/>
              <a:gd name="connsiteX90" fmla="*/ 3150606 w 3504229"/>
              <a:gd name="connsiteY90" fmla="*/ 851026 h 2815628"/>
              <a:gd name="connsiteX91" fmla="*/ 3114392 w 3504229"/>
              <a:gd name="connsiteY91" fmla="*/ 724277 h 2815628"/>
              <a:gd name="connsiteX92" fmla="*/ 3096285 w 3504229"/>
              <a:gd name="connsiteY92" fmla="*/ 697117 h 2815628"/>
              <a:gd name="connsiteX93" fmla="*/ 3060071 w 3504229"/>
              <a:gd name="connsiteY93" fmla="*/ 597529 h 2815628"/>
              <a:gd name="connsiteX94" fmla="*/ 3041964 w 3504229"/>
              <a:gd name="connsiteY94" fmla="*/ 552261 h 2815628"/>
              <a:gd name="connsiteX95" fmla="*/ 3005751 w 3504229"/>
              <a:gd name="connsiteY95" fmla="*/ 506994 h 2815628"/>
              <a:gd name="connsiteX96" fmla="*/ 2987644 w 3504229"/>
              <a:gd name="connsiteY96" fmla="*/ 479834 h 2815628"/>
              <a:gd name="connsiteX97" fmla="*/ 2960483 w 3504229"/>
              <a:gd name="connsiteY97" fmla="*/ 434566 h 2815628"/>
              <a:gd name="connsiteX98" fmla="*/ 2942376 w 3504229"/>
              <a:gd name="connsiteY98" fmla="*/ 407406 h 2815628"/>
              <a:gd name="connsiteX99" fmla="*/ 2915216 w 3504229"/>
              <a:gd name="connsiteY99" fmla="*/ 362139 h 2815628"/>
              <a:gd name="connsiteX100" fmla="*/ 2851842 w 3504229"/>
              <a:gd name="connsiteY100" fmla="*/ 298764 h 2815628"/>
              <a:gd name="connsiteX101" fmla="*/ 2716040 w 3504229"/>
              <a:gd name="connsiteY101" fmla="*/ 153909 h 2815628"/>
              <a:gd name="connsiteX102" fmla="*/ 2652665 w 3504229"/>
              <a:gd name="connsiteY102" fmla="*/ 108642 h 2815628"/>
              <a:gd name="connsiteX103" fmla="*/ 2625505 w 3504229"/>
              <a:gd name="connsiteY103" fmla="*/ 81481 h 2815628"/>
              <a:gd name="connsiteX104" fmla="*/ 2525917 w 3504229"/>
              <a:gd name="connsiteY104" fmla="*/ 36214 h 2815628"/>
              <a:gd name="connsiteX105" fmla="*/ 2453489 w 3504229"/>
              <a:gd name="connsiteY105" fmla="*/ 18107 h 2815628"/>
              <a:gd name="connsiteX106" fmla="*/ 2399168 w 3504229"/>
              <a:gd name="connsiteY106" fmla="*/ 0 h 2815628"/>
              <a:gd name="connsiteX107" fmla="*/ 2064190 w 3504229"/>
              <a:gd name="connsiteY107" fmla="*/ 9053 h 2815628"/>
              <a:gd name="connsiteX108" fmla="*/ 2037030 w 3504229"/>
              <a:gd name="connsiteY108" fmla="*/ 18107 h 2815628"/>
              <a:gd name="connsiteX109" fmla="*/ 1937442 w 3504229"/>
              <a:gd name="connsiteY109" fmla="*/ 36214 h 2815628"/>
              <a:gd name="connsiteX110" fmla="*/ 1901228 w 3504229"/>
              <a:gd name="connsiteY110" fmla="*/ 54321 h 2815628"/>
              <a:gd name="connsiteX111" fmla="*/ 1874067 w 3504229"/>
              <a:gd name="connsiteY111" fmla="*/ 63374 h 2815628"/>
              <a:gd name="connsiteX112" fmla="*/ 1810693 w 3504229"/>
              <a:gd name="connsiteY112" fmla="*/ 81481 h 2815628"/>
              <a:gd name="connsiteX113" fmla="*/ 1774479 w 3504229"/>
              <a:gd name="connsiteY113" fmla="*/ 90535 h 2815628"/>
              <a:gd name="connsiteX114" fmla="*/ 1729212 w 3504229"/>
              <a:gd name="connsiteY114" fmla="*/ 108642 h 2815628"/>
              <a:gd name="connsiteX115" fmla="*/ 1638677 w 3504229"/>
              <a:gd name="connsiteY115" fmla="*/ 126748 h 2815628"/>
              <a:gd name="connsiteX116" fmla="*/ 1520982 w 3504229"/>
              <a:gd name="connsiteY116" fmla="*/ 117695 h 2815628"/>
              <a:gd name="connsiteX117" fmla="*/ 1367073 w 3504229"/>
              <a:gd name="connsiteY117" fmla="*/ 126748 h 2815628"/>
              <a:gd name="connsiteX118" fmla="*/ 1376127 w 3504229"/>
              <a:gd name="connsiteY118" fmla="*/ 135802 h 281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504229" h="2815628">
                <a:moveTo>
                  <a:pt x="1376127" y="135802"/>
                </a:moveTo>
                <a:cubicBezTo>
                  <a:pt x="1348967" y="122222"/>
                  <a:pt x="1279299" y="67197"/>
                  <a:pt x="1204111" y="45267"/>
                </a:cubicBezTo>
                <a:cubicBezTo>
                  <a:pt x="1172111" y="35934"/>
                  <a:pt x="1137719" y="39232"/>
                  <a:pt x="1104523" y="36214"/>
                </a:cubicBezTo>
                <a:cubicBezTo>
                  <a:pt x="1074345" y="39232"/>
                  <a:pt x="1043728" y="39319"/>
                  <a:pt x="1013988" y="45267"/>
                </a:cubicBezTo>
                <a:cubicBezTo>
                  <a:pt x="967293" y="54606"/>
                  <a:pt x="927319" y="67633"/>
                  <a:pt x="887240" y="90535"/>
                </a:cubicBezTo>
                <a:cubicBezTo>
                  <a:pt x="877793" y="95934"/>
                  <a:pt x="869527" y="103244"/>
                  <a:pt x="860079" y="108642"/>
                </a:cubicBezTo>
                <a:cubicBezTo>
                  <a:pt x="848361" y="115338"/>
                  <a:pt x="835438" y="119804"/>
                  <a:pt x="823865" y="126748"/>
                </a:cubicBezTo>
                <a:cubicBezTo>
                  <a:pt x="771834" y="157966"/>
                  <a:pt x="776661" y="159173"/>
                  <a:pt x="733331" y="190123"/>
                </a:cubicBezTo>
                <a:cubicBezTo>
                  <a:pt x="724477" y="196448"/>
                  <a:pt x="714258" y="200951"/>
                  <a:pt x="706170" y="208230"/>
                </a:cubicBezTo>
                <a:cubicBezTo>
                  <a:pt x="683964" y="228215"/>
                  <a:pt x="659368" y="246747"/>
                  <a:pt x="642796" y="271604"/>
                </a:cubicBezTo>
                <a:cubicBezTo>
                  <a:pt x="621025" y="304260"/>
                  <a:pt x="607577" y="328279"/>
                  <a:pt x="570368" y="353085"/>
                </a:cubicBezTo>
                <a:cubicBezTo>
                  <a:pt x="552261" y="365156"/>
                  <a:pt x="536693" y="382418"/>
                  <a:pt x="516048" y="389299"/>
                </a:cubicBezTo>
                <a:lnTo>
                  <a:pt x="488887" y="398352"/>
                </a:lnTo>
                <a:cubicBezTo>
                  <a:pt x="421487" y="465755"/>
                  <a:pt x="504259" y="380419"/>
                  <a:pt x="434566" y="461727"/>
                </a:cubicBezTo>
                <a:cubicBezTo>
                  <a:pt x="426234" y="471448"/>
                  <a:pt x="414848" y="478468"/>
                  <a:pt x="407406" y="488887"/>
                </a:cubicBezTo>
                <a:cubicBezTo>
                  <a:pt x="399562" y="499869"/>
                  <a:pt x="396785" y="513872"/>
                  <a:pt x="389299" y="525101"/>
                </a:cubicBezTo>
                <a:cubicBezTo>
                  <a:pt x="372559" y="550211"/>
                  <a:pt x="351718" y="572419"/>
                  <a:pt x="334978" y="597529"/>
                </a:cubicBezTo>
                <a:lnTo>
                  <a:pt x="298764" y="651849"/>
                </a:lnTo>
                <a:cubicBezTo>
                  <a:pt x="297962" y="656663"/>
                  <a:pt x="284274" y="742395"/>
                  <a:pt x="280657" y="751438"/>
                </a:cubicBezTo>
                <a:cubicBezTo>
                  <a:pt x="248738" y="831236"/>
                  <a:pt x="258980" y="765722"/>
                  <a:pt x="244444" y="823865"/>
                </a:cubicBezTo>
                <a:cubicBezTo>
                  <a:pt x="240712" y="838794"/>
                  <a:pt x="239439" y="854287"/>
                  <a:pt x="235390" y="869133"/>
                </a:cubicBezTo>
                <a:cubicBezTo>
                  <a:pt x="219783" y="926357"/>
                  <a:pt x="217867" y="916387"/>
                  <a:pt x="199176" y="968721"/>
                </a:cubicBezTo>
                <a:cubicBezTo>
                  <a:pt x="189547" y="995683"/>
                  <a:pt x="182649" y="1023620"/>
                  <a:pt x="172016" y="1050202"/>
                </a:cubicBezTo>
                <a:cubicBezTo>
                  <a:pt x="165980" y="1065291"/>
                  <a:pt x="159048" y="1080052"/>
                  <a:pt x="153909" y="1095469"/>
                </a:cubicBezTo>
                <a:cubicBezTo>
                  <a:pt x="149974" y="1107273"/>
                  <a:pt x="149756" y="1120246"/>
                  <a:pt x="144855" y="1131683"/>
                </a:cubicBezTo>
                <a:cubicBezTo>
                  <a:pt x="140569" y="1141684"/>
                  <a:pt x="132516" y="1149616"/>
                  <a:pt x="126749" y="1158843"/>
                </a:cubicBezTo>
                <a:cubicBezTo>
                  <a:pt x="117423" y="1173765"/>
                  <a:pt x="107458" y="1188372"/>
                  <a:pt x="99588" y="1204111"/>
                </a:cubicBezTo>
                <a:cubicBezTo>
                  <a:pt x="95320" y="1212647"/>
                  <a:pt x="94803" y="1222735"/>
                  <a:pt x="90535" y="1231271"/>
                </a:cubicBezTo>
                <a:cubicBezTo>
                  <a:pt x="50275" y="1311793"/>
                  <a:pt x="96093" y="1188828"/>
                  <a:pt x="54321" y="1303699"/>
                </a:cubicBezTo>
                <a:cubicBezTo>
                  <a:pt x="47798" y="1321636"/>
                  <a:pt x="42250" y="1339913"/>
                  <a:pt x="36214" y="1358020"/>
                </a:cubicBezTo>
                <a:lnTo>
                  <a:pt x="27160" y="1385180"/>
                </a:lnTo>
                <a:cubicBezTo>
                  <a:pt x="24142" y="1412340"/>
                  <a:pt x="21719" y="1439573"/>
                  <a:pt x="18107" y="1466661"/>
                </a:cubicBezTo>
                <a:cubicBezTo>
                  <a:pt x="15681" y="1484857"/>
                  <a:pt x="11199" y="1502751"/>
                  <a:pt x="9054" y="1520982"/>
                </a:cubicBezTo>
                <a:cubicBezTo>
                  <a:pt x="5159" y="1554087"/>
                  <a:pt x="3018" y="1587374"/>
                  <a:pt x="0" y="1620570"/>
                </a:cubicBezTo>
                <a:cubicBezTo>
                  <a:pt x="3018" y="1668855"/>
                  <a:pt x="4863" y="1717228"/>
                  <a:pt x="9054" y="1765426"/>
                </a:cubicBezTo>
                <a:cubicBezTo>
                  <a:pt x="10903" y="1786685"/>
                  <a:pt x="15614" y="1807607"/>
                  <a:pt x="18107" y="1828800"/>
                </a:cubicBezTo>
                <a:cubicBezTo>
                  <a:pt x="21650" y="1858921"/>
                  <a:pt x="24414" y="1889131"/>
                  <a:pt x="27160" y="1919335"/>
                </a:cubicBezTo>
                <a:cubicBezTo>
                  <a:pt x="30450" y="1955525"/>
                  <a:pt x="31411" y="1991956"/>
                  <a:pt x="36214" y="2027976"/>
                </a:cubicBezTo>
                <a:cubicBezTo>
                  <a:pt x="37475" y="2037436"/>
                  <a:pt x="42952" y="2045879"/>
                  <a:pt x="45267" y="2055137"/>
                </a:cubicBezTo>
                <a:cubicBezTo>
                  <a:pt x="50431" y="2075792"/>
                  <a:pt x="53028" y="2106872"/>
                  <a:pt x="63374" y="2127564"/>
                </a:cubicBezTo>
                <a:cubicBezTo>
                  <a:pt x="68240" y="2137296"/>
                  <a:pt x="77062" y="2144782"/>
                  <a:pt x="81481" y="2154725"/>
                </a:cubicBezTo>
                <a:cubicBezTo>
                  <a:pt x="119089" y="2239343"/>
                  <a:pt x="73478" y="2182935"/>
                  <a:pt x="135802" y="2245259"/>
                </a:cubicBezTo>
                <a:cubicBezTo>
                  <a:pt x="138820" y="2254313"/>
                  <a:pt x="138107" y="2265672"/>
                  <a:pt x="144855" y="2272420"/>
                </a:cubicBezTo>
                <a:cubicBezTo>
                  <a:pt x="194680" y="2322245"/>
                  <a:pt x="197764" y="2307786"/>
                  <a:pt x="244444" y="2335794"/>
                </a:cubicBezTo>
                <a:cubicBezTo>
                  <a:pt x="288697" y="2362346"/>
                  <a:pt x="314190" y="2382702"/>
                  <a:pt x="353085" y="2417275"/>
                </a:cubicBezTo>
                <a:cubicBezTo>
                  <a:pt x="362655" y="2425781"/>
                  <a:pt x="370139" y="2436575"/>
                  <a:pt x="380246" y="2444436"/>
                </a:cubicBezTo>
                <a:cubicBezTo>
                  <a:pt x="397423" y="2457796"/>
                  <a:pt x="417389" y="2467289"/>
                  <a:pt x="434566" y="2480649"/>
                </a:cubicBezTo>
                <a:cubicBezTo>
                  <a:pt x="444673" y="2488510"/>
                  <a:pt x="451484" y="2500128"/>
                  <a:pt x="461727" y="2507810"/>
                </a:cubicBezTo>
                <a:cubicBezTo>
                  <a:pt x="475804" y="2518368"/>
                  <a:pt x="492353" y="2525209"/>
                  <a:pt x="506994" y="2534970"/>
                </a:cubicBezTo>
                <a:cubicBezTo>
                  <a:pt x="519549" y="2543340"/>
                  <a:pt x="530929" y="2553360"/>
                  <a:pt x="543208" y="2562131"/>
                </a:cubicBezTo>
                <a:cubicBezTo>
                  <a:pt x="552062" y="2568455"/>
                  <a:pt x="561514" y="2573914"/>
                  <a:pt x="570368" y="2580238"/>
                </a:cubicBezTo>
                <a:cubicBezTo>
                  <a:pt x="582646" y="2589008"/>
                  <a:pt x="592758" y="2601350"/>
                  <a:pt x="606582" y="2607398"/>
                </a:cubicBezTo>
                <a:cubicBezTo>
                  <a:pt x="641554" y="2622698"/>
                  <a:pt x="677792" y="2636126"/>
                  <a:pt x="715224" y="2643612"/>
                </a:cubicBezTo>
                <a:cubicBezTo>
                  <a:pt x="752198" y="2651006"/>
                  <a:pt x="809795" y="2662191"/>
                  <a:pt x="841972" y="2670772"/>
                </a:cubicBezTo>
                <a:cubicBezTo>
                  <a:pt x="860414" y="2675690"/>
                  <a:pt x="878479" y="2682027"/>
                  <a:pt x="896293" y="2688879"/>
                </a:cubicBezTo>
                <a:cubicBezTo>
                  <a:pt x="917744" y="2697130"/>
                  <a:pt x="939110" y="2705762"/>
                  <a:pt x="959667" y="2716040"/>
                </a:cubicBezTo>
                <a:cubicBezTo>
                  <a:pt x="998925" y="2735669"/>
                  <a:pt x="1007017" y="2751341"/>
                  <a:pt x="1050202" y="2761307"/>
                </a:cubicBezTo>
                <a:cubicBezTo>
                  <a:pt x="1073909" y="2766778"/>
                  <a:pt x="1098487" y="2767342"/>
                  <a:pt x="1122630" y="2770360"/>
                </a:cubicBezTo>
                <a:cubicBezTo>
                  <a:pt x="1131683" y="2773378"/>
                  <a:pt x="1140432" y="2777542"/>
                  <a:pt x="1149790" y="2779414"/>
                </a:cubicBezTo>
                <a:cubicBezTo>
                  <a:pt x="1170715" y="2783599"/>
                  <a:pt x="1191825" y="2788467"/>
                  <a:pt x="1213164" y="2788467"/>
                </a:cubicBezTo>
                <a:cubicBezTo>
                  <a:pt x="1403311" y="2788467"/>
                  <a:pt x="1593410" y="2782432"/>
                  <a:pt x="1783533" y="2779414"/>
                </a:cubicBezTo>
                <a:cubicBezTo>
                  <a:pt x="2003131" y="2724511"/>
                  <a:pt x="1824952" y="2765554"/>
                  <a:pt x="2390115" y="2788467"/>
                </a:cubicBezTo>
                <a:cubicBezTo>
                  <a:pt x="2423421" y="2789817"/>
                  <a:pt x="2456455" y="2795146"/>
                  <a:pt x="2489703" y="2797521"/>
                </a:cubicBezTo>
                <a:cubicBezTo>
                  <a:pt x="2540964" y="2801183"/>
                  <a:pt x="2592309" y="2803556"/>
                  <a:pt x="2643612" y="2806574"/>
                </a:cubicBezTo>
                <a:cubicBezTo>
                  <a:pt x="2661719" y="2809592"/>
                  <a:pt x="2679576" y="2815628"/>
                  <a:pt x="2697933" y="2815628"/>
                </a:cubicBezTo>
                <a:cubicBezTo>
                  <a:pt x="2725260" y="2815628"/>
                  <a:pt x="2753138" y="2814081"/>
                  <a:pt x="2779414" y="2806574"/>
                </a:cubicBezTo>
                <a:cubicBezTo>
                  <a:pt x="2796334" y="2801740"/>
                  <a:pt x="2810040" y="2789175"/>
                  <a:pt x="2824681" y="2779414"/>
                </a:cubicBezTo>
                <a:cubicBezTo>
                  <a:pt x="2837236" y="2771044"/>
                  <a:pt x="2850225" y="2762923"/>
                  <a:pt x="2860895" y="2752253"/>
                </a:cubicBezTo>
                <a:cubicBezTo>
                  <a:pt x="3005692" y="2607456"/>
                  <a:pt x="2778257" y="2812161"/>
                  <a:pt x="2942376" y="2661719"/>
                </a:cubicBezTo>
                <a:cubicBezTo>
                  <a:pt x="3089884" y="2526504"/>
                  <a:pt x="2920096" y="2693055"/>
                  <a:pt x="3069125" y="2544024"/>
                </a:cubicBezTo>
                <a:cubicBezTo>
                  <a:pt x="3078178" y="2534970"/>
                  <a:pt x="3089183" y="2527516"/>
                  <a:pt x="3096285" y="2516863"/>
                </a:cubicBezTo>
                <a:cubicBezTo>
                  <a:pt x="3207755" y="2349661"/>
                  <a:pt x="3065504" y="2555341"/>
                  <a:pt x="3168713" y="2426329"/>
                </a:cubicBezTo>
                <a:cubicBezTo>
                  <a:pt x="3200736" y="2386300"/>
                  <a:pt x="3200579" y="2370803"/>
                  <a:pt x="3232087" y="2335794"/>
                </a:cubicBezTo>
                <a:lnTo>
                  <a:pt x="3313568" y="2254313"/>
                </a:lnTo>
                <a:cubicBezTo>
                  <a:pt x="3322622" y="2245259"/>
                  <a:pt x="3330075" y="2234254"/>
                  <a:pt x="3340729" y="2227152"/>
                </a:cubicBezTo>
                <a:cubicBezTo>
                  <a:pt x="3380814" y="2200430"/>
                  <a:pt x="3421485" y="2178446"/>
                  <a:pt x="3449370" y="2136618"/>
                </a:cubicBezTo>
                <a:cubicBezTo>
                  <a:pt x="3474963" y="2098227"/>
                  <a:pt x="3462611" y="2119189"/>
                  <a:pt x="3485584" y="2073243"/>
                </a:cubicBezTo>
                <a:cubicBezTo>
                  <a:pt x="3488602" y="2058154"/>
                  <a:pt x="3493360" y="2043311"/>
                  <a:pt x="3494638" y="2027976"/>
                </a:cubicBezTo>
                <a:cubicBezTo>
                  <a:pt x="3505284" y="1900224"/>
                  <a:pt x="3509405" y="1873715"/>
                  <a:pt x="3494638" y="1765426"/>
                </a:cubicBezTo>
                <a:cubicBezTo>
                  <a:pt x="3489678" y="1729049"/>
                  <a:pt x="3490166" y="1690872"/>
                  <a:pt x="3476531" y="1656784"/>
                </a:cubicBezTo>
                <a:cubicBezTo>
                  <a:pt x="3470495" y="1641695"/>
                  <a:pt x="3463890" y="1626822"/>
                  <a:pt x="3458424" y="1611517"/>
                </a:cubicBezTo>
                <a:cubicBezTo>
                  <a:pt x="3448795" y="1584555"/>
                  <a:pt x="3442274" y="1556463"/>
                  <a:pt x="3431263" y="1530036"/>
                </a:cubicBezTo>
                <a:cubicBezTo>
                  <a:pt x="3416174" y="1493822"/>
                  <a:pt x="3398402" y="1458613"/>
                  <a:pt x="3385996" y="1421394"/>
                </a:cubicBezTo>
                <a:cubicBezTo>
                  <a:pt x="3376571" y="1393119"/>
                  <a:pt x="3372368" y="1378736"/>
                  <a:pt x="3358836" y="1348966"/>
                </a:cubicBezTo>
                <a:cubicBezTo>
                  <a:pt x="3323306" y="1270800"/>
                  <a:pt x="3337482" y="1316985"/>
                  <a:pt x="3304515" y="1231271"/>
                </a:cubicBezTo>
                <a:cubicBezTo>
                  <a:pt x="3297663" y="1213457"/>
                  <a:pt x="3294160" y="1194391"/>
                  <a:pt x="3286408" y="1176950"/>
                </a:cubicBezTo>
                <a:cubicBezTo>
                  <a:pt x="3269964" y="1139951"/>
                  <a:pt x="3254546" y="1101997"/>
                  <a:pt x="3232087" y="1068309"/>
                </a:cubicBezTo>
                <a:cubicBezTo>
                  <a:pt x="3226051" y="1059255"/>
                  <a:pt x="3218399" y="1051091"/>
                  <a:pt x="3213980" y="1041148"/>
                </a:cubicBezTo>
                <a:cubicBezTo>
                  <a:pt x="3206228" y="1023707"/>
                  <a:pt x="3202396" y="1004765"/>
                  <a:pt x="3195873" y="986828"/>
                </a:cubicBezTo>
                <a:cubicBezTo>
                  <a:pt x="3190319" y="971555"/>
                  <a:pt x="3183320" y="956833"/>
                  <a:pt x="3177766" y="941560"/>
                </a:cubicBezTo>
                <a:cubicBezTo>
                  <a:pt x="3164868" y="906090"/>
                  <a:pt x="3158327" y="885772"/>
                  <a:pt x="3150606" y="851026"/>
                </a:cubicBezTo>
                <a:cubicBezTo>
                  <a:pt x="3142100" y="812747"/>
                  <a:pt x="3134956" y="755122"/>
                  <a:pt x="3114392" y="724277"/>
                </a:cubicBezTo>
                <a:lnTo>
                  <a:pt x="3096285" y="697117"/>
                </a:lnTo>
                <a:cubicBezTo>
                  <a:pt x="3057292" y="541144"/>
                  <a:pt x="3099961" y="677308"/>
                  <a:pt x="3060071" y="597529"/>
                </a:cubicBezTo>
                <a:cubicBezTo>
                  <a:pt x="3052803" y="582993"/>
                  <a:pt x="3050325" y="566197"/>
                  <a:pt x="3041964" y="552261"/>
                </a:cubicBezTo>
                <a:cubicBezTo>
                  <a:pt x="3032022" y="535691"/>
                  <a:pt x="3017345" y="522453"/>
                  <a:pt x="3005751" y="506994"/>
                </a:cubicBezTo>
                <a:cubicBezTo>
                  <a:pt x="2999223" y="498289"/>
                  <a:pt x="2993411" y="489061"/>
                  <a:pt x="2987644" y="479834"/>
                </a:cubicBezTo>
                <a:cubicBezTo>
                  <a:pt x="2978317" y="464912"/>
                  <a:pt x="2969810" y="449488"/>
                  <a:pt x="2960483" y="434566"/>
                </a:cubicBezTo>
                <a:cubicBezTo>
                  <a:pt x="2954716" y="425339"/>
                  <a:pt x="2948143" y="416633"/>
                  <a:pt x="2942376" y="407406"/>
                </a:cubicBezTo>
                <a:cubicBezTo>
                  <a:pt x="2933050" y="392484"/>
                  <a:pt x="2926481" y="375657"/>
                  <a:pt x="2915216" y="362139"/>
                </a:cubicBezTo>
                <a:cubicBezTo>
                  <a:pt x="2896091" y="339188"/>
                  <a:pt x="2872106" y="320716"/>
                  <a:pt x="2851842" y="298764"/>
                </a:cubicBezTo>
                <a:cubicBezTo>
                  <a:pt x="2806294" y="249420"/>
                  <a:pt x="2774276" y="192732"/>
                  <a:pt x="2716040" y="153909"/>
                </a:cubicBezTo>
                <a:cubicBezTo>
                  <a:pt x="2694546" y="139580"/>
                  <a:pt x="2672315" y="125485"/>
                  <a:pt x="2652665" y="108642"/>
                </a:cubicBezTo>
                <a:cubicBezTo>
                  <a:pt x="2642944" y="100310"/>
                  <a:pt x="2635924" y="88923"/>
                  <a:pt x="2625505" y="81481"/>
                </a:cubicBezTo>
                <a:cubicBezTo>
                  <a:pt x="2611487" y="71468"/>
                  <a:pt x="2528892" y="37404"/>
                  <a:pt x="2525917" y="36214"/>
                </a:cubicBezTo>
                <a:cubicBezTo>
                  <a:pt x="2486667" y="20514"/>
                  <a:pt x="2504068" y="31901"/>
                  <a:pt x="2453489" y="18107"/>
                </a:cubicBezTo>
                <a:cubicBezTo>
                  <a:pt x="2435075" y="13085"/>
                  <a:pt x="2399168" y="0"/>
                  <a:pt x="2399168" y="0"/>
                </a:cubicBezTo>
                <a:cubicBezTo>
                  <a:pt x="2287509" y="3018"/>
                  <a:pt x="2175751" y="3475"/>
                  <a:pt x="2064190" y="9053"/>
                </a:cubicBezTo>
                <a:cubicBezTo>
                  <a:pt x="2054659" y="9530"/>
                  <a:pt x="2046388" y="16235"/>
                  <a:pt x="2037030" y="18107"/>
                </a:cubicBezTo>
                <a:cubicBezTo>
                  <a:pt x="2006332" y="24247"/>
                  <a:pt x="1968122" y="24709"/>
                  <a:pt x="1937442" y="36214"/>
                </a:cubicBezTo>
                <a:cubicBezTo>
                  <a:pt x="1924805" y="40953"/>
                  <a:pt x="1913633" y="49005"/>
                  <a:pt x="1901228" y="54321"/>
                </a:cubicBezTo>
                <a:cubicBezTo>
                  <a:pt x="1892456" y="58080"/>
                  <a:pt x="1883208" y="60632"/>
                  <a:pt x="1874067" y="63374"/>
                </a:cubicBezTo>
                <a:cubicBezTo>
                  <a:pt x="1853024" y="69687"/>
                  <a:pt x="1831889" y="75700"/>
                  <a:pt x="1810693" y="81481"/>
                </a:cubicBezTo>
                <a:cubicBezTo>
                  <a:pt x="1798689" y="84755"/>
                  <a:pt x="1786283" y="86600"/>
                  <a:pt x="1774479" y="90535"/>
                </a:cubicBezTo>
                <a:cubicBezTo>
                  <a:pt x="1759062" y="95674"/>
                  <a:pt x="1744915" y="104455"/>
                  <a:pt x="1729212" y="108642"/>
                </a:cubicBezTo>
                <a:cubicBezTo>
                  <a:pt x="1699475" y="116572"/>
                  <a:pt x="1638677" y="126748"/>
                  <a:pt x="1638677" y="126748"/>
                </a:cubicBezTo>
                <a:cubicBezTo>
                  <a:pt x="1599445" y="123730"/>
                  <a:pt x="1560330" y="117695"/>
                  <a:pt x="1520982" y="117695"/>
                </a:cubicBezTo>
                <a:cubicBezTo>
                  <a:pt x="1469590" y="117695"/>
                  <a:pt x="1418365" y="123542"/>
                  <a:pt x="1367073" y="126748"/>
                </a:cubicBezTo>
                <a:cubicBezTo>
                  <a:pt x="1364061" y="126936"/>
                  <a:pt x="1403287" y="149382"/>
                  <a:pt x="1376127" y="13580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3888" y="433661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851920" y="432910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75856" y="432910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87165" y="4328261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99133" y="4328261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35682" y="4328261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29002" y="433661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92381" y="433661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80413" y="433661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68445" y="433661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2938" y="434499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40970" y="435086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96954" y="4472277"/>
            <a:ext cx="6987414" cy="8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8172400" y="4004225"/>
            <a:ext cx="720080" cy="936104"/>
            <a:chOff x="6660232" y="5301208"/>
            <a:chExt cx="720080" cy="936104"/>
          </a:xfrm>
        </p:grpSpPr>
        <p:sp>
          <p:nvSpPr>
            <p:cNvPr id="26" name="Овал 5"/>
            <p:cNvSpPr/>
            <p:nvPr/>
          </p:nvSpPr>
          <p:spPr>
            <a:xfrm>
              <a:off x="6948264" y="5301208"/>
              <a:ext cx="432048" cy="936104"/>
            </a:xfrm>
            <a:custGeom>
              <a:avLst/>
              <a:gdLst>
                <a:gd name="connsiteX0" fmla="*/ 0 w 864096"/>
                <a:gd name="connsiteY0" fmla="*/ 468052 h 936104"/>
                <a:gd name="connsiteX1" fmla="*/ 432048 w 864096"/>
                <a:gd name="connsiteY1" fmla="*/ 0 h 936104"/>
                <a:gd name="connsiteX2" fmla="*/ 864096 w 864096"/>
                <a:gd name="connsiteY2" fmla="*/ 468052 h 936104"/>
                <a:gd name="connsiteX3" fmla="*/ 432048 w 864096"/>
                <a:gd name="connsiteY3" fmla="*/ 936104 h 936104"/>
                <a:gd name="connsiteX4" fmla="*/ 0 w 864096"/>
                <a:gd name="connsiteY4" fmla="*/ 468052 h 936104"/>
                <a:gd name="connsiteX0" fmla="*/ 432048 w 864096"/>
                <a:gd name="connsiteY0" fmla="*/ 0 h 936104"/>
                <a:gd name="connsiteX1" fmla="*/ 864096 w 864096"/>
                <a:gd name="connsiteY1" fmla="*/ 468052 h 936104"/>
                <a:gd name="connsiteX2" fmla="*/ 432048 w 864096"/>
                <a:gd name="connsiteY2" fmla="*/ 936104 h 936104"/>
                <a:gd name="connsiteX3" fmla="*/ 0 w 864096"/>
                <a:gd name="connsiteY3" fmla="*/ 468052 h 936104"/>
                <a:gd name="connsiteX4" fmla="*/ 523488 w 864096"/>
                <a:gd name="connsiteY4" fmla="*/ 91440 h 936104"/>
                <a:gd name="connsiteX0" fmla="*/ 432048 w 864096"/>
                <a:gd name="connsiteY0" fmla="*/ 0 h 936104"/>
                <a:gd name="connsiteX1" fmla="*/ 864096 w 864096"/>
                <a:gd name="connsiteY1" fmla="*/ 468052 h 936104"/>
                <a:gd name="connsiteX2" fmla="*/ 432048 w 864096"/>
                <a:gd name="connsiteY2" fmla="*/ 936104 h 936104"/>
                <a:gd name="connsiteX3" fmla="*/ 0 w 864096"/>
                <a:gd name="connsiteY3" fmla="*/ 468052 h 936104"/>
                <a:gd name="connsiteX0" fmla="*/ 0 w 432048"/>
                <a:gd name="connsiteY0" fmla="*/ 0 h 936104"/>
                <a:gd name="connsiteX1" fmla="*/ 432048 w 432048"/>
                <a:gd name="connsiteY1" fmla="*/ 468052 h 936104"/>
                <a:gd name="connsiteX2" fmla="*/ 0 w 432048"/>
                <a:gd name="connsiteY2" fmla="*/ 936104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048" h="936104">
                  <a:moveTo>
                    <a:pt x="0" y="0"/>
                  </a:moveTo>
                  <a:cubicBezTo>
                    <a:pt x="238614" y="0"/>
                    <a:pt x="432048" y="209554"/>
                    <a:pt x="432048" y="468052"/>
                  </a:cubicBezTo>
                  <a:cubicBezTo>
                    <a:pt x="432048" y="726550"/>
                    <a:pt x="238614" y="936104"/>
                    <a:pt x="0" y="9361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660232" y="5697252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</p:cNvCxnSpPr>
            <p:nvPr/>
          </p:nvCxnSpPr>
          <p:spPr>
            <a:xfrm flipV="1">
              <a:off x="6732240" y="5445224"/>
              <a:ext cx="504056" cy="25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7" idx="2"/>
            </p:cNvCxnSpPr>
            <p:nvPr/>
          </p:nvCxnSpPr>
          <p:spPr>
            <a:xfrm>
              <a:off x="6732240" y="5841268"/>
              <a:ext cx="504056" cy="25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Овал 29"/>
          <p:cNvSpPr/>
          <p:nvPr/>
        </p:nvSpPr>
        <p:spPr>
          <a:xfrm>
            <a:off x="2987824" y="544522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470850" y="342900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896954" y="3573016"/>
            <a:ext cx="3098982" cy="2016224"/>
            <a:chOff x="896954" y="3573016"/>
            <a:chExt cx="3098982" cy="2016224"/>
          </a:xfrm>
        </p:grpSpPr>
        <p:cxnSp>
          <p:nvCxnSpPr>
            <p:cNvPr id="33" name="Прямая со стрелкой 32"/>
            <p:cNvCxnSpPr/>
            <p:nvPr/>
          </p:nvCxnSpPr>
          <p:spPr>
            <a:xfrm flipH="1">
              <a:off x="896954" y="3573016"/>
              <a:ext cx="720081" cy="90761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1592381" y="3573016"/>
              <a:ext cx="432048" cy="92186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1617035" y="3573016"/>
              <a:ext cx="2378901" cy="89926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 flipV="1">
              <a:off x="896954" y="4489010"/>
              <a:ext cx="2234887" cy="110023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 flipV="1">
              <a:off x="2014398" y="4472278"/>
              <a:ext cx="1117443" cy="111696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3131181" y="4472278"/>
              <a:ext cx="864755" cy="111696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371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Чистое излучение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311275" y="1125538"/>
          <a:ext cx="6026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Формула" r:id="rId3" imgW="2540000" imgH="457200" progId="Equation.3">
                  <p:embed/>
                </p:oleObj>
              </mc:Choice>
              <mc:Fallback>
                <p:oleObj name="Формула" r:id="rId3" imgW="2540000" imgH="457200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1125538"/>
                        <a:ext cx="60261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20488"/>
            <a:ext cx="5112568" cy="430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61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240" y="197768"/>
            <a:ext cx="7772400" cy="782960"/>
          </a:xfrm>
        </p:spPr>
        <p:txBody>
          <a:bodyPr/>
          <a:lstStyle/>
          <a:p>
            <a:pPr algn="l"/>
            <a:r>
              <a:rPr lang="ru-RU" dirty="0"/>
              <a:t>Перенос излучения в линиях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46705"/>
            <a:ext cx="6048672" cy="2202375"/>
          </a:xfrm>
        </p:spPr>
        <p:txBody>
          <a:bodyPr/>
          <a:lstStyle/>
          <a:p>
            <a:r>
              <a:rPr lang="ru-RU" dirty="0"/>
              <a:t>Спонтанное излучение</a:t>
            </a:r>
            <a:r>
              <a:rPr lang="en-US" dirty="0"/>
              <a:t> (</a:t>
            </a:r>
            <a:r>
              <a:rPr lang="en-US" dirty="0" err="1"/>
              <a:t>A</a:t>
            </a:r>
            <a:r>
              <a:rPr lang="en-US" baseline="-25000" dirty="0" err="1"/>
              <a:t>ul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Поглощение</a:t>
            </a:r>
            <a:r>
              <a:rPr lang="en-US" dirty="0"/>
              <a:t> (</a:t>
            </a:r>
            <a:r>
              <a:rPr lang="en-US" dirty="0" err="1"/>
              <a:t>B</a:t>
            </a:r>
            <a:r>
              <a:rPr lang="en-US" baseline="-25000" dirty="0" err="1"/>
              <a:t>lu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Вынужденное излучение</a:t>
            </a:r>
            <a:r>
              <a:rPr lang="en-US" dirty="0"/>
              <a:t> (</a:t>
            </a:r>
            <a:r>
              <a:rPr lang="en-US" dirty="0" err="1"/>
              <a:t>B</a:t>
            </a:r>
            <a:r>
              <a:rPr lang="en-US" baseline="-25000" dirty="0" err="1"/>
              <a:t>ul</a:t>
            </a:r>
            <a:r>
              <a:rPr lang="en-US" dirty="0"/>
              <a:t>)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39552" y="3861048"/>
          <a:ext cx="54276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Формула" r:id="rId3" imgW="3136900" imgH="393700" progId="Equation.3">
                  <p:embed/>
                </p:oleObj>
              </mc:Choice>
              <mc:Fallback>
                <p:oleObj name="Формула" r:id="rId3" imgW="3136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861048"/>
                        <a:ext cx="5427662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16"/>
          <p:cNvGrpSpPr/>
          <p:nvPr/>
        </p:nvGrpSpPr>
        <p:grpSpPr>
          <a:xfrm>
            <a:off x="6372200" y="764704"/>
            <a:ext cx="2053259" cy="4463207"/>
            <a:chOff x="6119141" y="1628800"/>
            <a:chExt cx="2053259" cy="4463207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6156176" y="3068960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156176" y="4653136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6444208" y="3212976"/>
              <a:ext cx="0" cy="12961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7884368" y="3212976"/>
              <a:ext cx="0" cy="1224136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119141" y="2564904"/>
              <a:ext cx="1765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Верхний (</a:t>
              </a:r>
              <a:r>
                <a:rPr lang="en-US" dirty="0"/>
                <a:t>u</a:t>
              </a:r>
              <a:r>
                <a:rPr lang="ru-RU" dirty="0"/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23728" y="4609766"/>
              <a:ext cx="1648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Нижний</a:t>
              </a:r>
              <a:r>
                <a:rPr lang="en-US" dirty="0"/>
                <a:t> (l)</a:t>
              </a:r>
              <a:endParaRPr lang="ru-RU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956376" y="1628800"/>
              <a:ext cx="0" cy="1227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8172400" y="1628800"/>
              <a:ext cx="0" cy="1227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6300192" y="4864676"/>
              <a:ext cx="0" cy="1227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V="1">
              <a:off x="6516216" y="4864676"/>
              <a:ext cx="0" cy="1227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419872" y="980728"/>
          <a:ext cx="2192757" cy="89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Формула" r:id="rId5" imgW="965200" imgH="393700" progId="Equation.3">
                  <p:embed/>
                </p:oleObj>
              </mc:Choice>
              <mc:Fallback>
                <p:oleObj name="Формула" r:id="rId5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980728"/>
                        <a:ext cx="2192757" cy="894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1331640" y="4725144"/>
          <a:ext cx="3536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Формула" r:id="rId7" imgW="2044700" imgH="419100" progId="Equation.3">
                  <p:embed/>
                </p:oleObj>
              </mc:Choice>
              <mc:Fallback>
                <p:oleObj name="Формула" r:id="rId7" imgW="2044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725144"/>
                        <a:ext cx="35369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3528" y="551723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населённости уровней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439700" y="5810554"/>
          <a:ext cx="2214237" cy="79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Формула" r:id="rId9" imgW="1244600" imgH="444500" progId="Equation.3">
                  <p:embed/>
                </p:oleObj>
              </mc:Choice>
              <mc:Fallback>
                <p:oleObj name="Формула" r:id="rId9" imgW="1244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700" y="5810554"/>
                        <a:ext cx="2214237" cy="790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18" name="Object 42"/>
          <p:cNvGraphicFramePr>
            <a:graphicFrameLocks noChangeAspect="1"/>
          </p:cNvGraphicFramePr>
          <p:nvPr/>
        </p:nvGraphicFramePr>
        <p:xfrm>
          <a:off x="6084168" y="5409220"/>
          <a:ext cx="290352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Формула" r:id="rId11" imgW="2336800" imgH="990600" progId="Equation.3">
                  <p:embed/>
                </p:oleObj>
              </mc:Choice>
              <mc:Fallback>
                <p:oleObj name="Формула" r:id="rId11" imgW="23368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409220"/>
                        <a:ext cx="2903528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15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8837"/>
            <a:ext cx="8229600" cy="920419"/>
          </a:xfrm>
        </p:spPr>
        <p:txBody>
          <a:bodyPr/>
          <a:lstStyle/>
          <a:p>
            <a:r>
              <a:rPr lang="ru-RU" dirty="0"/>
              <a:t>Перенос излучения</a:t>
            </a:r>
            <a:r>
              <a:rPr lang="en-US" dirty="0"/>
              <a:t> </a:t>
            </a:r>
            <a:r>
              <a:rPr lang="ru-RU" dirty="0"/>
              <a:t>в линиях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3578382"/>
          </a:xfrm>
        </p:spPr>
        <p:txBody>
          <a:bodyPr/>
          <a:lstStyle/>
          <a:p>
            <a:r>
              <a:rPr lang="ru-RU" sz="2400" dirty="0"/>
              <a:t>Спонтанное излучение (</a:t>
            </a:r>
            <a:r>
              <a:rPr lang="en-US" sz="2400" dirty="0" err="1"/>
              <a:t>A</a:t>
            </a:r>
            <a:r>
              <a:rPr lang="en-US" sz="2400" baseline="-25000" dirty="0" err="1"/>
              <a:t>ul</a:t>
            </a:r>
            <a:r>
              <a:rPr lang="ru-RU" sz="2400" dirty="0"/>
              <a:t>)</a:t>
            </a:r>
          </a:p>
          <a:p>
            <a:r>
              <a:rPr lang="ru-RU" sz="2400" dirty="0"/>
              <a:t>Вынужденное излучение</a:t>
            </a:r>
            <a:r>
              <a:rPr lang="en-US" sz="2400" dirty="0"/>
              <a:t> (</a:t>
            </a:r>
            <a:r>
              <a:rPr lang="en-US" sz="2400" dirty="0" err="1"/>
              <a:t>B</a:t>
            </a:r>
            <a:r>
              <a:rPr lang="en-US" sz="2400" baseline="-25000" dirty="0" err="1"/>
              <a:t>ul</a:t>
            </a:r>
            <a:r>
              <a:rPr lang="en-US" sz="2400" dirty="0"/>
              <a:t>)</a:t>
            </a:r>
            <a:endParaRPr lang="ru-RU" sz="2400" dirty="0"/>
          </a:p>
          <a:p>
            <a:r>
              <a:rPr lang="ru-RU" sz="2400" dirty="0"/>
              <a:t>Поглощение</a:t>
            </a:r>
            <a:r>
              <a:rPr lang="en-US" sz="2400" dirty="0"/>
              <a:t> (</a:t>
            </a:r>
            <a:r>
              <a:rPr lang="en-US" sz="2400" dirty="0" err="1"/>
              <a:t>B</a:t>
            </a:r>
            <a:r>
              <a:rPr lang="en-US" sz="2400" baseline="-25000" dirty="0" err="1"/>
              <a:t>lu</a:t>
            </a:r>
            <a:r>
              <a:rPr lang="en-US" sz="2400" dirty="0"/>
              <a:t>)</a:t>
            </a:r>
            <a:endParaRPr lang="ru-RU" sz="2400" dirty="0"/>
          </a:p>
          <a:p>
            <a:endParaRPr lang="en-US" sz="2400" dirty="0"/>
          </a:p>
          <a:p>
            <a:r>
              <a:rPr lang="ru-RU" sz="2400" dirty="0" err="1"/>
              <a:t>Столкновительное</a:t>
            </a:r>
            <a:r>
              <a:rPr lang="ru-RU" sz="2400" dirty="0"/>
              <a:t> возбуждение</a:t>
            </a:r>
            <a:r>
              <a:rPr lang="en-US" sz="2400" dirty="0"/>
              <a:t> (</a:t>
            </a:r>
            <a:r>
              <a:rPr lang="en-US" sz="2400" dirty="0" err="1"/>
              <a:t>C</a:t>
            </a:r>
            <a:r>
              <a:rPr lang="en-US" sz="2400" baseline="-25000" dirty="0" err="1"/>
              <a:t>lu</a:t>
            </a:r>
            <a:r>
              <a:rPr lang="en-US" sz="2400" dirty="0"/>
              <a:t>)</a:t>
            </a:r>
            <a:endParaRPr lang="ru-RU" sz="2400" dirty="0"/>
          </a:p>
          <a:p>
            <a:r>
              <a:rPr lang="ru-RU" sz="2400" dirty="0" err="1"/>
              <a:t>Столкновительная</a:t>
            </a:r>
            <a:r>
              <a:rPr lang="ru-RU" sz="2400" dirty="0"/>
              <a:t> релаксация</a:t>
            </a:r>
            <a:r>
              <a:rPr lang="en-US" sz="2400" dirty="0"/>
              <a:t> (</a:t>
            </a:r>
            <a:r>
              <a:rPr lang="en-US" sz="2400" dirty="0" err="1"/>
              <a:t>C</a:t>
            </a:r>
            <a:r>
              <a:rPr lang="en-US" sz="2400" baseline="-25000" dirty="0" err="1"/>
              <a:t>ul</a:t>
            </a:r>
            <a:r>
              <a:rPr lang="en-US" sz="2400" dirty="0"/>
              <a:t>)</a:t>
            </a:r>
            <a:endParaRPr lang="ru-RU" sz="2400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58800" y="4221163"/>
          <a:ext cx="51054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Формула" r:id="rId3" imgW="2463800" imgH="660400" progId="Equation.3">
                  <p:embed/>
                </p:oleObj>
              </mc:Choice>
              <mc:Fallback>
                <p:oleObj name="Формула" r:id="rId3" imgW="2463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221163"/>
                        <a:ext cx="5105400" cy="113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12"/>
          <p:cNvGrpSpPr/>
          <p:nvPr/>
        </p:nvGrpSpPr>
        <p:grpSpPr>
          <a:xfrm>
            <a:off x="6119141" y="1628800"/>
            <a:ext cx="2053259" cy="4463207"/>
            <a:chOff x="6119141" y="1628800"/>
            <a:chExt cx="2053259" cy="4463207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6156176" y="3068960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156176" y="4653136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6444208" y="3212976"/>
              <a:ext cx="0" cy="12961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V="1">
              <a:off x="7884368" y="3212976"/>
              <a:ext cx="0" cy="1224136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19141" y="2588982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Верхний (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23728" y="4633844"/>
              <a:ext cx="1279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Нижний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(l)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7956376" y="1628800"/>
              <a:ext cx="0" cy="1227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8172400" y="1628800"/>
              <a:ext cx="0" cy="1227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6300192" y="4864676"/>
              <a:ext cx="0" cy="1227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6516216" y="4864676"/>
              <a:ext cx="0" cy="1227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508104" y="6237312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уровни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5826" y="908720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уровни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9632" y="563034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dirty="0"/>
              <a:t> ≠ </a:t>
            </a:r>
            <a:r>
              <a:rPr lang="en-US" i="1" dirty="0"/>
              <a:t>n</a:t>
            </a:r>
            <a:endParaRPr lang="ru-RU" i="1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08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730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Критическая плотность</a:t>
            </a:r>
          </a:p>
        </p:txBody>
      </p:sp>
      <p:graphicFrame>
        <p:nvGraphicFramePr>
          <p:cNvPr id="135171" name="Object 2"/>
          <p:cNvGraphicFramePr>
            <a:graphicFrameLocks noChangeAspect="1"/>
          </p:cNvGraphicFramePr>
          <p:nvPr/>
        </p:nvGraphicFramePr>
        <p:xfrm>
          <a:off x="1850231" y="2420888"/>
          <a:ext cx="5659438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Формула" r:id="rId3" imgW="2019300" imgH="660400" progId="Equation.3">
                  <p:embed/>
                </p:oleObj>
              </mc:Choice>
              <mc:Fallback>
                <p:oleObj name="Формула" r:id="rId3" imgW="2019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231" y="2420888"/>
                        <a:ext cx="5659438" cy="184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2" name="TextBox 3"/>
          <p:cNvSpPr txBox="1">
            <a:spLocks noChangeArrowheads="1"/>
          </p:cNvSpPr>
          <p:nvPr/>
        </p:nvSpPr>
        <p:spPr bwMode="auto">
          <a:xfrm>
            <a:off x="1187450" y="5216619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 dirty="0"/>
              <a:t>n</a:t>
            </a:r>
            <a:r>
              <a:rPr lang="en-US" altLang="ru-RU" sz="1800" dirty="0"/>
              <a:t> — </a:t>
            </a:r>
            <a:r>
              <a:rPr lang="ru-RU" altLang="ru-RU" sz="1800" dirty="0"/>
              <a:t>плотность (концентрация) </a:t>
            </a:r>
            <a:r>
              <a:rPr lang="ru-RU" altLang="ru-RU" sz="1800" dirty="0" err="1"/>
              <a:t>столкновительных</a:t>
            </a:r>
            <a:r>
              <a:rPr lang="ru-RU" altLang="ru-RU" sz="1800" dirty="0"/>
              <a:t> партнёров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Если плотность превышает критическую, населённость уровней определяется столкновениями более, чем  спонтанным излучением</a:t>
            </a:r>
          </a:p>
        </p:txBody>
      </p:sp>
      <p:graphicFrame>
        <p:nvGraphicFramePr>
          <p:cNvPr id="135173" name="Object 3"/>
          <p:cNvGraphicFramePr>
            <a:graphicFrameLocks noChangeAspect="1"/>
          </p:cNvGraphicFramePr>
          <p:nvPr/>
        </p:nvGraphicFramePr>
        <p:xfrm>
          <a:off x="2571750" y="1357313"/>
          <a:ext cx="39830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Формула" r:id="rId5" imgW="1422400" imgH="228600" progId="Equation.3">
                  <p:embed/>
                </p:oleObj>
              </mc:Choice>
              <mc:Fallback>
                <p:oleObj name="Формула" r:id="rId5" imgW="142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357313"/>
                        <a:ext cx="39830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285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587375"/>
          </a:xfrm>
        </p:spPr>
        <p:txBody>
          <a:bodyPr/>
          <a:lstStyle/>
          <a:p>
            <a:r>
              <a:rPr lang="ru-RU" altLang="ru-RU" sz="3200" dirty="0"/>
              <a:t>Линии в мм и см диапазоне</a:t>
            </a:r>
          </a:p>
        </p:txBody>
      </p:sp>
      <p:graphicFrame>
        <p:nvGraphicFramePr>
          <p:cNvPr id="88241" name="Group 177"/>
          <p:cNvGraphicFramePr>
            <a:graphicFrameLocks noGrp="1"/>
          </p:cNvGraphicFramePr>
          <p:nvPr/>
        </p:nvGraphicFramePr>
        <p:xfrm>
          <a:off x="541338" y="549275"/>
          <a:ext cx="8134350" cy="6148448"/>
        </p:xfrm>
        <a:graphic>
          <a:graphicData uri="http://schemas.openxmlformats.org/drawingml/2006/table">
            <a:tbl>
              <a:tblPr/>
              <a:tblGrid>
                <a:gridCol w="13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7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Молекула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ГГц)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4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r>
                        <a:rPr kumimoji="0" lang="ru-RU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115.3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2–1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230.8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16.6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8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3–2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867 мкм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33.2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4–3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461.5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 мкм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55.4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5–4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576.9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мкм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6–5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691.2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 мкм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116.3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7–6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806.5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 мкм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 ·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 · 10</a:t>
                      </a:r>
                      <a:r>
                        <a:rPr kumimoji="0" lang="ru-RU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2–1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3–2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147.0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 мм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5–4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244.9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7–6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342.9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 мкм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10–9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489.8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 мкм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·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HCO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89.2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 · 10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3–2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267.6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 · 10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4–3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356.7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 мкм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9.7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88.6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3–2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265.9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4–3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354.5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 мкм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140.8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211.2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 · 10</a:t>
                      </a:r>
                      <a:r>
                        <a:rPr kumimoji="0" lang="ru-RU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281.5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мм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9.7 · 10</a:t>
                      </a:r>
                      <a:r>
                        <a:rPr kumimoji="0" lang="ru-RU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351.8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 мкм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· 10</a:t>
                      </a:r>
                      <a:r>
                        <a:rPr kumimoji="0" 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(1,1) инверсия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23.7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1.27 см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 10</a:t>
                      </a:r>
                      <a:r>
                        <a:rPr kumimoji="0" lang="ru-RU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(2,2) инверсия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23.7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1.27 см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· 10</a:t>
                      </a:r>
                      <a:r>
                        <a:rPr kumimoji="0" lang="ru-RU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400" b="1" baseline="3000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904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186.3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 мм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9.2 · 10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6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решения уравнения переноса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ЛТР</a:t>
            </a:r>
          </a:p>
          <a:p>
            <a:r>
              <a:rPr lang="en-US" dirty="0"/>
              <a:t>LVG</a:t>
            </a:r>
          </a:p>
          <a:p>
            <a:r>
              <a:rPr lang="ru-RU" dirty="0"/>
              <a:t>Вероятность выхода</a:t>
            </a:r>
            <a:endParaRPr lang="en-US" dirty="0"/>
          </a:p>
          <a:p>
            <a:r>
              <a:rPr lang="ru-RU" dirty="0"/>
              <a:t>Честный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220072" y="1772816"/>
          <a:ext cx="36449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Формула" r:id="rId3" imgW="2336800" imgH="990600" progId="Equation.3">
                  <p:embed/>
                </p:oleObj>
              </mc:Choice>
              <mc:Fallback>
                <p:oleObj name="Формула" r:id="rId3" imgW="23368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772816"/>
                        <a:ext cx="3644900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331639" y="3933056"/>
          <a:ext cx="3579221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Формула" r:id="rId5" imgW="2145369" imgH="863225" progId="Equation.3">
                  <p:embed/>
                </p:oleObj>
              </mc:Choice>
              <mc:Fallback>
                <p:oleObj name="Формула" r:id="rId5" imgW="2145369" imgH="863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39" y="3933056"/>
                        <a:ext cx="3579221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386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Параметры для решения уравнения переноса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165304"/>
            <a:ext cx="41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http://home.strw.leidenuniv.nl/~moldata/</a:t>
            </a:r>
            <a:endParaRPr lang="ru-RU" dirty="0"/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3906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2965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437112"/>
            <a:ext cx="5682952" cy="14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72816"/>
            <a:ext cx="3676863" cy="186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115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874713"/>
          </a:xfrm>
        </p:spPr>
        <p:txBody>
          <a:bodyPr/>
          <a:lstStyle/>
          <a:p>
            <a:r>
              <a:rPr lang="ru-RU" altLang="ru-RU"/>
              <a:t>Физические условия в МЗС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755650" y="1336675"/>
            <a:ext cx="7772400" cy="3460750"/>
          </a:xfrm>
        </p:spPr>
        <p:txBody>
          <a:bodyPr>
            <a:normAutofit lnSpcReduction="10000"/>
          </a:bodyPr>
          <a:lstStyle/>
          <a:p>
            <a:r>
              <a:rPr lang="ru-RU" altLang="ru-RU" dirty="0"/>
              <a:t>Определяются балансом процессов нагрева и охлаждения</a:t>
            </a:r>
          </a:p>
          <a:p>
            <a:r>
              <a:rPr lang="ru-RU" altLang="ru-RU" dirty="0"/>
              <a:t>Нагрев — внешние процессы (космические лучи, излучение звёзд, сверхновые)</a:t>
            </a:r>
          </a:p>
          <a:p>
            <a:r>
              <a:rPr lang="ru-RU" altLang="ru-RU" dirty="0"/>
              <a:t>Охлаждение — внутренние процессы (потери энергии с излучением)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043608" y="5301208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Чтобы оценить физическое состояние МЗС, необходимо определить, при каких условиях скорость нагрева равна скорости охлаждения</a:t>
            </a:r>
          </a:p>
        </p:txBody>
      </p:sp>
    </p:spTree>
    <p:extLst>
      <p:ext uri="{BB962C8B-B14F-4D97-AF65-F5344CB8AC3E}">
        <p14:creationId xmlns:p14="http://schemas.microsoft.com/office/powerpoint/2010/main" val="2450411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ru-RU" altLang="ru-RU"/>
              <a:t>Нагрев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3744913"/>
          </a:xfrm>
        </p:spPr>
        <p:txBody>
          <a:bodyPr/>
          <a:lstStyle/>
          <a:p>
            <a:r>
              <a:rPr lang="ru-RU" altLang="ru-RU" sz="2800" dirty="0">
                <a:solidFill>
                  <a:srgbClr val="00B0F0"/>
                </a:solidFill>
              </a:rPr>
              <a:t>Нагрев электромагнитным излучением</a:t>
            </a:r>
          </a:p>
          <a:p>
            <a:pPr lvl="1"/>
            <a:r>
              <a:rPr lang="ru-RU" altLang="ru-RU" sz="2400" dirty="0" err="1">
                <a:solidFill>
                  <a:srgbClr val="00B0F0"/>
                </a:solidFill>
              </a:rPr>
              <a:t>Фотоионизация</a:t>
            </a:r>
            <a:r>
              <a:rPr lang="ru-RU" altLang="ru-RU" sz="2400" dirty="0">
                <a:solidFill>
                  <a:srgbClr val="00B0F0"/>
                </a:solidFill>
              </a:rPr>
              <a:t> (</a:t>
            </a:r>
            <a:r>
              <a:rPr lang="en-US" altLang="ru-RU" sz="2400" dirty="0">
                <a:solidFill>
                  <a:srgbClr val="00B0F0"/>
                </a:solidFill>
              </a:rPr>
              <a:t>C</a:t>
            </a:r>
            <a:r>
              <a:rPr lang="ru-RU" altLang="ru-RU" sz="2400" dirty="0">
                <a:solidFill>
                  <a:srgbClr val="00B0F0"/>
                </a:solidFill>
              </a:rPr>
              <a:t>,</a:t>
            </a:r>
            <a:r>
              <a:rPr lang="en-US" altLang="ru-RU" sz="2400" dirty="0">
                <a:solidFill>
                  <a:srgbClr val="00B0F0"/>
                </a:solidFill>
              </a:rPr>
              <a:t> H</a:t>
            </a:r>
            <a:r>
              <a:rPr lang="ru-RU" altLang="ru-RU" sz="2400" dirty="0">
                <a:solidFill>
                  <a:srgbClr val="00B0F0"/>
                </a:solidFill>
              </a:rPr>
              <a:t>)</a:t>
            </a:r>
            <a:endParaRPr lang="en-US" altLang="ru-RU" sz="2400" dirty="0">
              <a:solidFill>
                <a:srgbClr val="00B0F0"/>
              </a:solidFill>
            </a:endParaRPr>
          </a:p>
          <a:p>
            <a:pPr lvl="1"/>
            <a:r>
              <a:rPr lang="ru-RU" altLang="ru-RU" sz="2400" dirty="0">
                <a:solidFill>
                  <a:srgbClr val="00B0F0"/>
                </a:solidFill>
              </a:rPr>
              <a:t>Фотоэффект (пыль, ПАУ)</a:t>
            </a:r>
          </a:p>
          <a:p>
            <a:pPr lvl="1"/>
            <a:r>
              <a:rPr lang="ru-RU" altLang="ru-RU" sz="2400" dirty="0" err="1">
                <a:solidFill>
                  <a:srgbClr val="00B0F0"/>
                </a:solidFill>
              </a:rPr>
              <a:t>Фотодиссоциация</a:t>
            </a:r>
            <a:r>
              <a:rPr lang="ru-RU" altLang="ru-RU" sz="2400" dirty="0">
                <a:solidFill>
                  <a:srgbClr val="00B0F0"/>
                </a:solidFill>
              </a:rPr>
              <a:t> (Н</a:t>
            </a:r>
            <a:r>
              <a:rPr lang="ru-RU" altLang="ru-RU" sz="2400" baseline="-25000" dirty="0">
                <a:solidFill>
                  <a:srgbClr val="00B0F0"/>
                </a:solidFill>
              </a:rPr>
              <a:t>2</a:t>
            </a:r>
            <a:r>
              <a:rPr lang="ru-RU" altLang="ru-RU" sz="2400" dirty="0">
                <a:solidFill>
                  <a:srgbClr val="00B0F0"/>
                </a:solidFill>
              </a:rPr>
              <a:t>)</a:t>
            </a:r>
          </a:p>
          <a:p>
            <a:r>
              <a:rPr lang="ru-RU" altLang="ru-RU" sz="2800" dirty="0">
                <a:solidFill>
                  <a:srgbClr val="00B0F0"/>
                </a:solidFill>
              </a:rPr>
              <a:t>Нагрев космическими лучами и рентгеном</a:t>
            </a:r>
          </a:p>
          <a:p>
            <a:r>
              <a:rPr lang="ru-RU" altLang="ru-RU" sz="2000" dirty="0"/>
              <a:t>Сверхновые</a:t>
            </a:r>
          </a:p>
          <a:p>
            <a:r>
              <a:rPr lang="ru-RU" altLang="ru-RU" sz="2000" dirty="0"/>
              <a:t>Турбулентный нагрев</a:t>
            </a:r>
          </a:p>
          <a:p>
            <a:r>
              <a:rPr lang="ru-RU" altLang="ru-RU" sz="2000" dirty="0"/>
              <a:t>Работа сил гравитации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716338"/>
            <a:ext cx="506888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Объект 1"/>
          <p:cNvGraphicFramePr>
            <a:graphicFrameLocks noChangeAspect="1"/>
          </p:cNvGraphicFramePr>
          <p:nvPr/>
        </p:nvGraphicFramePr>
        <p:xfrm>
          <a:off x="6084888" y="1484313"/>
          <a:ext cx="18716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Формула" r:id="rId4" imgW="812447" imgH="418918" progId="Equation.3">
                  <p:embed/>
                </p:oleObj>
              </mc:Choice>
              <mc:Fallback>
                <p:oleObj name="Формула" r:id="rId4" imgW="812447" imgH="418918" progId="Equation.3">
                  <p:embed/>
                  <p:pic>
                    <p:nvPicPr>
                      <p:cNvPr id="133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484313"/>
                        <a:ext cx="187166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00550"/>
            <a:ext cx="36718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97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Поле излучения вблизи Солнца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Синхротронное излучение</a:t>
            </a:r>
          </a:p>
          <a:p>
            <a:r>
              <a:rPr lang="ru-RU" dirty="0"/>
              <a:t>Космический микроволновой фон</a:t>
            </a:r>
          </a:p>
          <a:p>
            <a:r>
              <a:rPr lang="ru-RU" dirty="0"/>
              <a:t>Инфракрасное излучение галактической пыли</a:t>
            </a:r>
          </a:p>
          <a:p>
            <a:r>
              <a:rPr lang="ru-RU" dirty="0"/>
              <a:t>Излучение плазмы с температурой 10</a:t>
            </a:r>
            <a:r>
              <a:rPr lang="ru-RU" baseline="30000" dirty="0"/>
              <a:t>4</a:t>
            </a:r>
            <a:r>
              <a:rPr lang="ru-RU" dirty="0"/>
              <a:t> К</a:t>
            </a:r>
          </a:p>
          <a:p>
            <a:r>
              <a:rPr lang="ru-RU" dirty="0"/>
              <a:t>Свет звёзд</a:t>
            </a:r>
          </a:p>
          <a:p>
            <a:r>
              <a:rPr lang="ru-RU" dirty="0"/>
              <a:t>Рентгеновское излучение горячей плазмы (10</a:t>
            </a:r>
            <a:r>
              <a:rPr lang="ru-RU" baseline="30000" dirty="0"/>
              <a:t>6</a:t>
            </a:r>
            <a:r>
              <a:rPr lang="ru-RU" dirty="0"/>
              <a:t> К)</a:t>
            </a:r>
          </a:p>
        </p:txBody>
      </p:sp>
    </p:spTree>
    <p:extLst>
      <p:ext uri="{BB962C8B-B14F-4D97-AF65-F5344CB8AC3E}">
        <p14:creationId xmlns:p14="http://schemas.microsoft.com/office/powerpoint/2010/main" val="362737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624" y="188640"/>
            <a:ext cx="7772400" cy="792088"/>
          </a:xfrm>
        </p:spPr>
        <p:txBody>
          <a:bodyPr/>
          <a:lstStyle/>
          <a:p>
            <a:r>
              <a:rPr lang="ru-RU" dirty="0"/>
              <a:t>Двойная роль излучения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ru-RU" dirty="0"/>
              <a:t>Перенос энергии внутри объекта</a:t>
            </a:r>
            <a:r>
              <a:rPr lang="en-US" dirty="0"/>
              <a:t> (</a:t>
            </a:r>
            <a:r>
              <a:rPr lang="ru-RU" dirty="0"/>
              <a:t>РГД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Перенос информации от объекта в телескоп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83568" y="2924944"/>
            <a:ext cx="3648245" cy="2815628"/>
          </a:xfrm>
          <a:custGeom>
            <a:avLst/>
            <a:gdLst>
              <a:gd name="connsiteX0" fmla="*/ 1376127 w 3504229"/>
              <a:gd name="connsiteY0" fmla="*/ 135802 h 2815628"/>
              <a:gd name="connsiteX1" fmla="*/ 1204111 w 3504229"/>
              <a:gd name="connsiteY1" fmla="*/ 45267 h 2815628"/>
              <a:gd name="connsiteX2" fmla="*/ 1104523 w 3504229"/>
              <a:gd name="connsiteY2" fmla="*/ 36214 h 2815628"/>
              <a:gd name="connsiteX3" fmla="*/ 1013988 w 3504229"/>
              <a:gd name="connsiteY3" fmla="*/ 45267 h 2815628"/>
              <a:gd name="connsiteX4" fmla="*/ 887240 w 3504229"/>
              <a:gd name="connsiteY4" fmla="*/ 90535 h 2815628"/>
              <a:gd name="connsiteX5" fmla="*/ 860079 w 3504229"/>
              <a:gd name="connsiteY5" fmla="*/ 108642 h 2815628"/>
              <a:gd name="connsiteX6" fmla="*/ 823865 w 3504229"/>
              <a:gd name="connsiteY6" fmla="*/ 126748 h 2815628"/>
              <a:gd name="connsiteX7" fmla="*/ 733331 w 3504229"/>
              <a:gd name="connsiteY7" fmla="*/ 190123 h 2815628"/>
              <a:gd name="connsiteX8" fmla="*/ 706170 w 3504229"/>
              <a:gd name="connsiteY8" fmla="*/ 208230 h 2815628"/>
              <a:gd name="connsiteX9" fmla="*/ 642796 w 3504229"/>
              <a:gd name="connsiteY9" fmla="*/ 271604 h 2815628"/>
              <a:gd name="connsiteX10" fmla="*/ 570368 w 3504229"/>
              <a:gd name="connsiteY10" fmla="*/ 353085 h 2815628"/>
              <a:gd name="connsiteX11" fmla="*/ 516048 w 3504229"/>
              <a:gd name="connsiteY11" fmla="*/ 389299 h 2815628"/>
              <a:gd name="connsiteX12" fmla="*/ 488887 w 3504229"/>
              <a:gd name="connsiteY12" fmla="*/ 398352 h 2815628"/>
              <a:gd name="connsiteX13" fmla="*/ 434566 w 3504229"/>
              <a:gd name="connsiteY13" fmla="*/ 461727 h 2815628"/>
              <a:gd name="connsiteX14" fmla="*/ 407406 w 3504229"/>
              <a:gd name="connsiteY14" fmla="*/ 488887 h 2815628"/>
              <a:gd name="connsiteX15" fmla="*/ 389299 w 3504229"/>
              <a:gd name="connsiteY15" fmla="*/ 525101 h 2815628"/>
              <a:gd name="connsiteX16" fmla="*/ 334978 w 3504229"/>
              <a:gd name="connsiteY16" fmla="*/ 597529 h 2815628"/>
              <a:gd name="connsiteX17" fmla="*/ 298764 w 3504229"/>
              <a:gd name="connsiteY17" fmla="*/ 651849 h 2815628"/>
              <a:gd name="connsiteX18" fmla="*/ 280657 w 3504229"/>
              <a:gd name="connsiteY18" fmla="*/ 751438 h 2815628"/>
              <a:gd name="connsiteX19" fmla="*/ 244444 w 3504229"/>
              <a:gd name="connsiteY19" fmla="*/ 823865 h 2815628"/>
              <a:gd name="connsiteX20" fmla="*/ 235390 w 3504229"/>
              <a:gd name="connsiteY20" fmla="*/ 869133 h 2815628"/>
              <a:gd name="connsiteX21" fmla="*/ 199176 w 3504229"/>
              <a:gd name="connsiteY21" fmla="*/ 968721 h 2815628"/>
              <a:gd name="connsiteX22" fmla="*/ 172016 w 3504229"/>
              <a:gd name="connsiteY22" fmla="*/ 1050202 h 2815628"/>
              <a:gd name="connsiteX23" fmla="*/ 153909 w 3504229"/>
              <a:gd name="connsiteY23" fmla="*/ 1095469 h 2815628"/>
              <a:gd name="connsiteX24" fmla="*/ 144855 w 3504229"/>
              <a:gd name="connsiteY24" fmla="*/ 1131683 h 2815628"/>
              <a:gd name="connsiteX25" fmla="*/ 126749 w 3504229"/>
              <a:gd name="connsiteY25" fmla="*/ 1158843 h 2815628"/>
              <a:gd name="connsiteX26" fmla="*/ 99588 w 3504229"/>
              <a:gd name="connsiteY26" fmla="*/ 1204111 h 2815628"/>
              <a:gd name="connsiteX27" fmla="*/ 90535 w 3504229"/>
              <a:gd name="connsiteY27" fmla="*/ 1231271 h 2815628"/>
              <a:gd name="connsiteX28" fmla="*/ 54321 w 3504229"/>
              <a:gd name="connsiteY28" fmla="*/ 1303699 h 2815628"/>
              <a:gd name="connsiteX29" fmla="*/ 36214 w 3504229"/>
              <a:gd name="connsiteY29" fmla="*/ 1358020 h 2815628"/>
              <a:gd name="connsiteX30" fmla="*/ 27160 w 3504229"/>
              <a:gd name="connsiteY30" fmla="*/ 1385180 h 2815628"/>
              <a:gd name="connsiteX31" fmla="*/ 18107 w 3504229"/>
              <a:gd name="connsiteY31" fmla="*/ 1466661 h 2815628"/>
              <a:gd name="connsiteX32" fmla="*/ 9054 w 3504229"/>
              <a:gd name="connsiteY32" fmla="*/ 1520982 h 2815628"/>
              <a:gd name="connsiteX33" fmla="*/ 0 w 3504229"/>
              <a:gd name="connsiteY33" fmla="*/ 1620570 h 2815628"/>
              <a:gd name="connsiteX34" fmla="*/ 9054 w 3504229"/>
              <a:gd name="connsiteY34" fmla="*/ 1765426 h 2815628"/>
              <a:gd name="connsiteX35" fmla="*/ 18107 w 3504229"/>
              <a:gd name="connsiteY35" fmla="*/ 1828800 h 2815628"/>
              <a:gd name="connsiteX36" fmla="*/ 27160 w 3504229"/>
              <a:gd name="connsiteY36" fmla="*/ 1919335 h 2815628"/>
              <a:gd name="connsiteX37" fmla="*/ 36214 w 3504229"/>
              <a:gd name="connsiteY37" fmla="*/ 2027976 h 2815628"/>
              <a:gd name="connsiteX38" fmla="*/ 45267 w 3504229"/>
              <a:gd name="connsiteY38" fmla="*/ 2055137 h 2815628"/>
              <a:gd name="connsiteX39" fmla="*/ 63374 w 3504229"/>
              <a:gd name="connsiteY39" fmla="*/ 2127564 h 2815628"/>
              <a:gd name="connsiteX40" fmla="*/ 81481 w 3504229"/>
              <a:gd name="connsiteY40" fmla="*/ 2154725 h 2815628"/>
              <a:gd name="connsiteX41" fmla="*/ 135802 w 3504229"/>
              <a:gd name="connsiteY41" fmla="*/ 2245259 h 2815628"/>
              <a:gd name="connsiteX42" fmla="*/ 144855 w 3504229"/>
              <a:gd name="connsiteY42" fmla="*/ 2272420 h 2815628"/>
              <a:gd name="connsiteX43" fmla="*/ 244444 w 3504229"/>
              <a:gd name="connsiteY43" fmla="*/ 2335794 h 2815628"/>
              <a:gd name="connsiteX44" fmla="*/ 353085 w 3504229"/>
              <a:gd name="connsiteY44" fmla="*/ 2417275 h 2815628"/>
              <a:gd name="connsiteX45" fmla="*/ 380246 w 3504229"/>
              <a:gd name="connsiteY45" fmla="*/ 2444436 h 2815628"/>
              <a:gd name="connsiteX46" fmla="*/ 434566 w 3504229"/>
              <a:gd name="connsiteY46" fmla="*/ 2480649 h 2815628"/>
              <a:gd name="connsiteX47" fmla="*/ 461727 w 3504229"/>
              <a:gd name="connsiteY47" fmla="*/ 2507810 h 2815628"/>
              <a:gd name="connsiteX48" fmla="*/ 506994 w 3504229"/>
              <a:gd name="connsiteY48" fmla="*/ 2534970 h 2815628"/>
              <a:gd name="connsiteX49" fmla="*/ 543208 w 3504229"/>
              <a:gd name="connsiteY49" fmla="*/ 2562131 h 2815628"/>
              <a:gd name="connsiteX50" fmla="*/ 570368 w 3504229"/>
              <a:gd name="connsiteY50" fmla="*/ 2580238 h 2815628"/>
              <a:gd name="connsiteX51" fmla="*/ 606582 w 3504229"/>
              <a:gd name="connsiteY51" fmla="*/ 2607398 h 2815628"/>
              <a:gd name="connsiteX52" fmla="*/ 715224 w 3504229"/>
              <a:gd name="connsiteY52" fmla="*/ 2643612 h 2815628"/>
              <a:gd name="connsiteX53" fmla="*/ 841972 w 3504229"/>
              <a:gd name="connsiteY53" fmla="*/ 2670772 h 2815628"/>
              <a:gd name="connsiteX54" fmla="*/ 896293 w 3504229"/>
              <a:gd name="connsiteY54" fmla="*/ 2688879 h 2815628"/>
              <a:gd name="connsiteX55" fmla="*/ 959667 w 3504229"/>
              <a:gd name="connsiteY55" fmla="*/ 2716040 h 2815628"/>
              <a:gd name="connsiteX56" fmla="*/ 1050202 w 3504229"/>
              <a:gd name="connsiteY56" fmla="*/ 2761307 h 2815628"/>
              <a:gd name="connsiteX57" fmla="*/ 1122630 w 3504229"/>
              <a:gd name="connsiteY57" fmla="*/ 2770360 h 2815628"/>
              <a:gd name="connsiteX58" fmla="*/ 1149790 w 3504229"/>
              <a:gd name="connsiteY58" fmla="*/ 2779414 h 2815628"/>
              <a:gd name="connsiteX59" fmla="*/ 1213164 w 3504229"/>
              <a:gd name="connsiteY59" fmla="*/ 2788467 h 2815628"/>
              <a:gd name="connsiteX60" fmla="*/ 1783533 w 3504229"/>
              <a:gd name="connsiteY60" fmla="*/ 2779414 h 2815628"/>
              <a:gd name="connsiteX61" fmla="*/ 2390115 w 3504229"/>
              <a:gd name="connsiteY61" fmla="*/ 2788467 h 2815628"/>
              <a:gd name="connsiteX62" fmla="*/ 2489703 w 3504229"/>
              <a:gd name="connsiteY62" fmla="*/ 2797521 h 2815628"/>
              <a:gd name="connsiteX63" fmla="*/ 2643612 w 3504229"/>
              <a:gd name="connsiteY63" fmla="*/ 2806574 h 2815628"/>
              <a:gd name="connsiteX64" fmla="*/ 2697933 w 3504229"/>
              <a:gd name="connsiteY64" fmla="*/ 2815628 h 2815628"/>
              <a:gd name="connsiteX65" fmla="*/ 2779414 w 3504229"/>
              <a:gd name="connsiteY65" fmla="*/ 2806574 h 2815628"/>
              <a:gd name="connsiteX66" fmla="*/ 2824681 w 3504229"/>
              <a:gd name="connsiteY66" fmla="*/ 2779414 h 2815628"/>
              <a:gd name="connsiteX67" fmla="*/ 2860895 w 3504229"/>
              <a:gd name="connsiteY67" fmla="*/ 2752253 h 2815628"/>
              <a:gd name="connsiteX68" fmla="*/ 2942376 w 3504229"/>
              <a:gd name="connsiteY68" fmla="*/ 2661719 h 2815628"/>
              <a:gd name="connsiteX69" fmla="*/ 3069125 w 3504229"/>
              <a:gd name="connsiteY69" fmla="*/ 2544024 h 2815628"/>
              <a:gd name="connsiteX70" fmla="*/ 3096285 w 3504229"/>
              <a:gd name="connsiteY70" fmla="*/ 2516863 h 2815628"/>
              <a:gd name="connsiteX71" fmla="*/ 3168713 w 3504229"/>
              <a:gd name="connsiteY71" fmla="*/ 2426329 h 2815628"/>
              <a:gd name="connsiteX72" fmla="*/ 3232087 w 3504229"/>
              <a:gd name="connsiteY72" fmla="*/ 2335794 h 2815628"/>
              <a:gd name="connsiteX73" fmla="*/ 3313568 w 3504229"/>
              <a:gd name="connsiteY73" fmla="*/ 2254313 h 2815628"/>
              <a:gd name="connsiteX74" fmla="*/ 3340729 w 3504229"/>
              <a:gd name="connsiteY74" fmla="*/ 2227152 h 2815628"/>
              <a:gd name="connsiteX75" fmla="*/ 3449370 w 3504229"/>
              <a:gd name="connsiteY75" fmla="*/ 2136618 h 2815628"/>
              <a:gd name="connsiteX76" fmla="*/ 3485584 w 3504229"/>
              <a:gd name="connsiteY76" fmla="*/ 2073243 h 2815628"/>
              <a:gd name="connsiteX77" fmla="*/ 3494638 w 3504229"/>
              <a:gd name="connsiteY77" fmla="*/ 2027976 h 2815628"/>
              <a:gd name="connsiteX78" fmla="*/ 3494638 w 3504229"/>
              <a:gd name="connsiteY78" fmla="*/ 1765426 h 2815628"/>
              <a:gd name="connsiteX79" fmla="*/ 3476531 w 3504229"/>
              <a:gd name="connsiteY79" fmla="*/ 1656784 h 2815628"/>
              <a:gd name="connsiteX80" fmla="*/ 3458424 w 3504229"/>
              <a:gd name="connsiteY80" fmla="*/ 1611517 h 2815628"/>
              <a:gd name="connsiteX81" fmla="*/ 3431263 w 3504229"/>
              <a:gd name="connsiteY81" fmla="*/ 1530036 h 2815628"/>
              <a:gd name="connsiteX82" fmla="*/ 3385996 w 3504229"/>
              <a:gd name="connsiteY82" fmla="*/ 1421394 h 2815628"/>
              <a:gd name="connsiteX83" fmla="*/ 3358836 w 3504229"/>
              <a:gd name="connsiteY83" fmla="*/ 1348966 h 2815628"/>
              <a:gd name="connsiteX84" fmla="*/ 3304515 w 3504229"/>
              <a:gd name="connsiteY84" fmla="*/ 1231271 h 2815628"/>
              <a:gd name="connsiteX85" fmla="*/ 3286408 w 3504229"/>
              <a:gd name="connsiteY85" fmla="*/ 1176950 h 2815628"/>
              <a:gd name="connsiteX86" fmla="*/ 3232087 w 3504229"/>
              <a:gd name="connsiteY86" fmla="*/ 1068309 h 2815628"/>
              <a:gd name="connsiteX87" fmla="*/ 3213980 w 3504229"/>
              <a:gd name="connsiteY87" fmla="*/ 1041148 h 2815628"/>
              <a:gd name="connsiteX88" fmla="*/ 3195873 w 3504229"/>
              <a:gd name="connsiteY88" fmla="*/ 986828 h 2815628"/>
              <a:gd name="connsiteX89" fmla="*/ 3177766 w 3504229"/>
              <a:gd name="connsiteY89" fmla="*/ 941560 h 2815628"/>
              <a:gd name="connsiteX90" fmla="*/ 3150606 w 3504229"/>
              <a:gd name="connsiteY90" fmla="*/ 851026 h 2815628"/>
              <a:gd name="connsiteX91" fmla="*/ 3114392 w 3504229"/>
              <a:gd name="connsiteY91" fmla="*/ 724277 h 2815628"/>
              <a:gd name="connsiteX92" fmla="*/ 3096285 w 3504229"/>
              <a:gd name="connsiteY92" fmla="*/ 697117 h 2815628"/>
              <a:gd name="connsiteX93" fmla="*/ 3060071 w 3504229"/>
              <a:gd name="connsiteY93" fmla="*/ 597529 h 2815628"/>
              <a:gd name="connsiteX94" fmla="*/ 3041964 w 3504229"/>
              <a:gd name="connsiteY94" fmla="*/ 552261 h 2815628"/>
              <a:gd name="connsiteX95" fmla="*/ 3005751 w 3504229"/>
              <a:gd name="connsiteY95" fmla="*/ 506994 h 2815628"/>
              <a:gd name="connsiteX96" fmla="*/ 2987644 w 3504229"/>
              <a:gd name="connsiteY96" fmla="*/ 479834 h 2815628"/>
              <a:gd name="connsiteX97" fmla="*/ 2960483 w 3504229"/>
              <a:gd name="connsiteY97" fmla="*/ 434566 h 2815628"/>
              <a:gd name="connsiteX98" fmla="*/ 2942376 w 3504229"/>
              <a:gd name="connsiteY98" fmla="*/ 407406 h 2815628"/>
              <a:gd name="connsiteX99" fmla="*/ 2915216 w 3504229"/>
              <a:gd name="connsiteY99" fmla="*/ 362139 h 2815628"/>
              <a:gd name="connsiteX100" fmla="*/ 2851842 w 3504229"/>
              <a:gd name="connsiteY100" fmla="*/ 298764 h 2815628"/>
              <a:gd name="connsiteX101" fmla="*/ 2716040 w 3504229"/>
              <a:gd name="connsiteY101" fmla="*/ 153909 h 2815628"/>
              <a:gd name="connsiteX102" fmla="*/ 2652665 w 3504229"/>
              <a:gd name="connsiteY102" fmla="*/ 108642 h 2815628"/>
              <a:gd name="connsiteX103" fmla="*/ 2625505 w 3504229"/>
              <a:gd name="connsiteY103" fmla="*/ 81481 h 2815628"/>
              <a:gd name="connsiteX104" fmla="*/ 2525917 w 3504229"/>
              <a:gd name="connsiteY104" fmla="*/ 36214 h 2815628"/>
              <a:gd name="connsiteX105" fmla="*/ 2453489 w 3504229"/>
              <a:gd name="connsiteY105" fmla="*/ 18107 h 2815628"/>
              <a:gd name="connsiteX106" fmla="*/ 2399168 w 3504229"/>
              <a:gd name="connsiteY106" fmla="*/ 0 h 2815628"/>
              <a:gd name="connsiteX107" fmla="*/ 2064190 w 3504229"/>
              <a:gd name="connsiteY107" fmla="*/ 9053 h 2815628"/>
              <a:gd name="connsiteX108" fmla="*/ 2037030 w 3504229"/>
              <a:gd name="connsiteY108" fmla="*/ 18107 h 2815628"/>
              <a:gd name="connsiteX109" fmla="*/ 1937442 w 3504229"/>
              <a:gd name="connsiteY109" fmla="*/ 36214 h 2815628"/>
              <a:gd name="connsiteX110" fmla="*/ 1901228 w 3504229"/>
              <a:gd name="connsiteY110" fmla="*/ 54321 h 2815628"/>
              <a:gd name="connsiteX111" fmla="*/ 1874067 w 3504229"/>
              <a:gd name="connsiteY111" fmla="*/ 63374 h 2815628"/>
              <a:gd name="connsiteX112" fmla="*/ 1810693 w 3504229"/>
              <a:gd name="connsiteY112" fmla="*/ 81481 h 2815628"/>
              <a:gd name="connsiteX113" fmla="*/ 1774479 w 3504229"/>
              <a:gd name="connsiteY113" fmla="*/ 90535 h 2815628"/>
              <a:gd name="connsiteX114" fmla="*/ 1729212 w 3504229"/>
              <a:gd name="connsiteY114" fmla="*/ 108642 h 2815628"/>
              <a:gd name="connsiteX115" fmla="*/ 1638677 w 3504229"/>
              <a:gd name="connsiteY115" fmla="*/ 126748 h 2815628"/>
              <a:gd name="connsiteX116" fmla="*/ 1520982 w 3504229"/>
              <a:gd name="connsiteY116" fmla="*/ 117695 h 2815628"/>
              <a:gd name="connsiteX117" fmla="*/ 1367073 w 3504229"/>
              <a:gd name="connsiteY117" fmla="*/ 126748 h 2815628"/>
              <a:gd name="connsiteX118" fmla="*/ 1376127 w 3504229"/>
              <a:gd name="connsiteY118" fmla="*/ 135802 h 281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504229" h="2815628">
                <a:moveTo>
                  <a:pt x="1376127" y="135802"/>
                </a:moveTo>
                <a:cubicBezTo>
                  <a:pt x="1348967" y="122222"/>
                  <a:pt x="1279299" y="67197"/>
                  <a:pt x="1204111" y="45267"/>
                </a:cubicBezTo>
                <a:cubicBezTo>
                  <a:pt x="1172111" y="35934"/>
                  <a:pt x="1137719" y="39232"/>
                  <a:pt x="1104523" y="36214"/>
                </a:cubicBezTo>
                <a:cubicBezTo>
                  <a:pt x="1074345" y="39232"/>
                  <a:pt x="1043728" y="39319"/>
                  <a:pt x="1013988" y="45267"/>
                </a:cubicBezTo>
                <a:cubicBezTo>
                  <a:pt x="967293" y="54606"/>
                  <a:pt x="927319" y="67633"/>
                  <a:pt x="887240" y="90535"/>
                </a:cubicBezTo>
                <a:cubicBezTo>
                  <a:pt x="877793" y="95934"/>
                  <a:pt x="869527" y="103244"/>
                  <a:pt x="860079" y="108642"/>
                </a:cubicBezTo>
                <a:cubicBezTo>
                  <a:pt x="848361" y="115338"/>
                  <a:pt x="835438" y="119804"/>
                  <a:pt x="823865" y="126748"/>
                </a:cubicBezTo>
                <a:cubicBezTo>
                  <a:pt x="771834" y="157966"/>
                  <a:pt x="776661" y="159173"/>
                  <a:pt x="733331" y="190123"/>
                </a:cubicBezTo>
                <a:cubicBezTo>
                  <a:pt x="724477" y="196448"/>
                  <a:pt x="714258" y="200951"/>
                  <a:pt x="706170" y="208230"/>
                </a:cubicBezTo>
                <a:cubicBezTo>
                  <a:pt x="683964" y="228215"/>
                  <a:pt x="659368" y="246747"/>
                  <a:pt x="642796" y="271604"/>
                </a:cubicBezTo>
                <a:cubicBezTo>
                  <a:pt x="621025" y="304260"/>
                  <a:pt x="607577" y="328279"/>
                  <a:pt x="570368" y="353085"/>
                </a:cubicBezTo>
                <a:cubicBezTo>
                  <a:pt x="552261" y="365156"/>
                  <a:pt x="536693" y="382418"/>
                  <a:pt x="516048" y="389299"/>
                </a:cubicBezTo>
                <a:lnTo>
                  <a:pt x="488887" y="398352"/>
                </a:lnTo>
                <a:cubicBezTo>
                  <a:pt x="421487" y="465755"/>
                  <a:pt x="504259" y="380419"/>
                  <a:pt x="434566" y="461727"/>
                </a:cubicBezTo>
                <a:cubicBezTo>
                  <a:pt x="426234" y="471448"/>
                  <a:pt x="414848" y="478468"/>
                  <a:pt x="407406" y="488887"/>
                </a:cubicBezTo>
                <a:cubicBezTo>
                  <a:pt x="399562" y="499869"/>
                  <a:pt x="396785" y="513872"/>
                  <a:pt x="389299" y="525101"/>
                </a:cubicBezTo>
                <a:cubicBezTo>
                  <a:pt x="372559" y="550211"/>
                  <a:pt x="351718" y="572419"/>
                  <a:pt x="334978" y="597529"/>
                </a:cubicBezTo>
                <a:lnTo>
                  <a:pt x="298764" y="651849"/>
                </a:lnTo>
                <a:cubicBezTo>
                  <a:pt x="297962" y="656663"/>
                  <a:pt x="284274" y="742395"/>
                  <a:pt x="280657" y="751438"/>
                </a:cubicBezTo>
                <a:cubicBezTo>
                  <a:pt x="248738" y="831236"/>
                  <a:pt x="258980" y="765722"/>
                  <a:pt x="244444" y="823865"/>
                </a:cubicBezTo>
                <a:cubicBezTo>
                  <a:pt x="240712" y="838794"/>
                  <a:pt x="239439" y="854287"/>
                  <a:pt x="235390" y="869133"/>
                </a:cubicBezTo>
                <a:cubicBezTo>
                  <a:pt x="219783" y="926357"/>
                  <a:pt x="217867" y="916387"/>
                  <a:pt x="199176" y="968721"/>
                </a:cubicBezTo>
                <a:cubicBezTo>
                  <a:pt x="189547" y="995683"/>
                  <a:pt x="182649" y="1023620"/>
                  <a:pt x="172016" y="1050202"/>
                </a:cubicBezTo>
                <a:cubicBezTo>
                  <a:pt x="165980" y="1065291"/>
                  <a:pt x="159048" y="1080052"/>
                  <a:pt x="153909" y="1095469"/>
                </a:cubicBezTo>
                <a:cubicBezTo>
                  <a:pt x="149974" y="1107273"/>
                  <a:pt x="149756" y="1120246"/>
                  <a:pt x="144855" y="1131683"/>
                </a:cubicBezTo>
                <a:cubicBezTo>
                  <a:pt x="140569" y="1141684"/>
                  <a:pt x="132516" y="1149616"/>
                  <a:pt x="126749" y="1158843"/>
                </a:cubicBezTo>
                <a:cubicBezTo>
                  <a:pt x="117423" y="1173765"/>
                  <a:pt x="107458" y="1188372"/>
                  <a:pt x="99588" y="1204111"/>
                </a:cubicBezTo>
                <a:cubicBezTo>
                  <a:pt x="95320" y="1212647"/>
                  <a:pt x="94803" y="1222735"/>
                  <a:pt x="90535" y="1231271"/>
                </a:cubicBezTo>
                <a:cubicBezTo>
                  <a:pt x="50275" y="1311793"/>
                  <a:pt x="96093" y="1188828"/>
                  <a:pt x="54321" y="1303699"/>
                </a:cubicBezTo>
                <a:cubicBezTo>
                  <a:pt x="47798" y="1321636"/>
                  <a:pt x="42250" y="1339913"/>
                  <a:pt x="36214" y="1358020"/>
                </a:cubicBezTo>
                <a:lnTo>
                  <a:pt x="27160" y="1385180"/>
                </a:lnTo>
                <a:cubicBezTo>
                  <a:pt x="24142" y="1412340"/>
                  <a:pt x="21719" y="1439573"/>
                  <a:pt x="18107" y="1466661"/>
                </a:cubicBezTo>
                <a:cubicBezTo>
                  <a:pt x="15681" y="1484857"/>
                  <a:pt x="11199" y="1502751"/>
                  <a:pt x="9054" y="1520982"/>
                </a:cubicBezTo>
                <a:cubicBezTo>
                  <a:pt x="5159" y="1554087"/>
                  <a:pt x="3018" y="1587374"/>
                  <a:pt x="0" y="1620570"/>
                </a:cubicBezTo>
                <a:cubicBezTo>
                  <a:pt x="3018" y="1668855"/>
                  <a:pt x="4863" y="1717228"/>
                  <a:pt x="9054" y="1765426"/>
                </a:cubicBezTo>
                <a:cubicBezTo>
                  <a:pt x="10903" y="1786685"/>
                  <a:pt x="15614" y="1807607"/>
                  <a:pt x="18107" y="1828800"/>
                </a:cubicBezTo>
                <a:cubicBezTo>
                  <a:pt x="21650" y="1858921"/>
                  <a:pt x="24414" y="1889131"/>
                  <a:pt x="27160" y="1919335"/>
                </a:cubicBezTo>
                <a:cubicBezTo>
                  <a:pt x="30450" y="1955525"/>
                  <a:pt x="31411" y="1991956"/>
                  <a:pt x="36214" y="2027976"/>
                </a:cubicBezTo>
                <a:cubicBezTo>
                  <a:pt x="37475" y="2037436"/>
                  <a:pt x="42952" y="2045879"/>
                  <a:pt x="45267" y="2055137"/>
                </a:cubicBezTo>
                <a:cubicBezTo>
                  <a:pt x="50431" y="2075792"/>
                  <a:pt x="53028" y="2106872"/>
                  <a:pt x="63374" y="2127564"/>
                </a:cubicBezTo>
                <a:cubicBezTo>
                  <a:pt x="68240" y="2137296"/>
                  <a:pt x="77062" y="2144782"/>
                  <a:pt x="81481" y="2154725"/>
                </a:cubicBezTo>
                <a:cubicBezTo>
                  <a:pt x="119089" y="2239343"/>
                  <a:pt x="73478" y="2182935"/>
                  <a:pt x="135802" y="2245259"/>
                </a:cubicBezTo>
                <a:cubicBezTo>
                  <a:pt x="138820" y="2254313"/>
                  <a:pt x="138107" y="2265672"/>
                  <a:pt x="144855" y="2272420"/>
                </a:cubicBezTo>
                <a:cubicBezTo>
                  <a:pt x="194680" y="2322245"/>
                  <a:pt x="197764" y="2307786"/>
                  <a:pt x="244444" y="2335794"/>
                </a:cubicBezTo>
                <a:cubicBezTo>
                  <a:pt x="288697" y="2362346"/>
                  <a:pt x="314190" y="2382702"/>
                  <a:pt x="353085" y="2417275"/>
                </a:cubicBezTo>
                <a:cubicBezTo>
                  <a:pt x="362655" y="2425781"/>
                  <a:pt x="370139" y="2436575"/>
                  <a:pt x="380246" y="2444436"/>
                </a:cubicBezTo>
                <a:cubicBezTo>
                  <a:pt x="397423" y="2457796"/>
                  <a:pt x="417389" y="2467289"/>
                  <a:pt x="434566" y="2480649"/>
                </a:cubicBezTo>
                <a:cubicBezTo>
                  <a:pt x="444673" y="2488510"/>
                  <a:pt x="451484" y="2500128"/>
                  <a:pt x="461727" y="2507810"/>
                </a:cubicBezTo>
                <a:cubicBezTo>
                  <a:pt x="475804" y="2518368"/>
                  <a:pt x="492353" y="2525209"/>
                  <a:pt x="506994" y="2534970"/>
                </a:cubicBezTo>
                <a:cubicBezTo>
                  <a:pt x="519549" y="2543340"/>
                  <a:pt x="530929" y="2553360"/>
                  <a:pt x="543208" y="2562131"/>
                </a:cubicBezTo>
                <a:cubicBezTo>
                  <a:pt x="552062" y="2568455"/>
                  <a:pt x="561514" y="2573914"/>
                  <a:pt x="570368" y="2580238"/>
                </a:cubicBezTo>
                <a:cubicBezTo>
                  <a:pt x="582646" y="2589008"/>
                  <a:pt x="592758" y="2601350"/>
                  <a:pt x="606582" y="2607398"/>
                </a:cubicBezTo>
                <a:cubicBezTo>
                  <a:pt x="641554" y="2622698"/>
                  <a:pt x="677792" y="2636126"/>
                  <a:pt x="715224" y="2643612"/>
                </a:cubicBezTo>
                <a:cubicBezTo>
                  <a:pt x="752198" y="2651006"/>
                  <a:pt x="809795" y="2662191"/>
                  <a:pt x="841972" y="2670772"/>
                </a:cubicBezTo>
                <a:cubicBezTo>
                  <a:pt x="860414" y="2675690"/>
                  <a:pt x="878479" y="2682027"/>
                  <a:pt x="896293" y="2688879"/>
                </a:cubicBezTo>
                <a:cubicBezTo>
                  <a:pt x="917744" y="2697130"/>
                  <a:pt x="939110" y="2705762"/>
                  <a:pt x="959667" y="2716040"/>
                </a:cubicBezTo>
                <a:cubicBezTo>
                  <a:pt x="998925" y="2735669"/>
                  <a:pt x="1007017" y="2751341"/>
                  <a:pt x="1050202" y="2761307"/>
                </a:cubicBezTo>
                <a:cubicBezTo>
                  <a:pt x="1073909" y="2766778"/>
                  <a:pt x="1098487" y="2767342"/>
                  <a:pt x="1122630" y="2770360"/>
                </a:cubicBezTo>
                <a:cubicBezTo>
                  <a:pt x="1131683" y="2773378"/>
                  <a:pt x="1140432" y="2777542"/>
                  <a:pt x="1149790" y="2779414"/>
                </a:cubicBezTo>
                <a:cubicBezTo>
                  <a:pt x="1170715" y="2783599"/>
                  <a:pt x="1191825" y="2788467"/>
                  <a:pt x="1213164" y="2788467"/>
                </a:cubicBezTo>
                <a:cubicBezTo>
                  <a:pt x="1403311" y="2788467"/>
                  <a:pt x="1593410" y="2782432"/>
                  <a:pt x="1783533" y="2779414"/>
                </a:cubicBezTo>
                <a:cubicBezTo>
                  <a:pt x="2003131" y="2724511"/>
                  <a:pt x="1824952" y="2765554"/>
                  <a:pt x="2390115" y="2788467"/>
                </a:cubicBezTo>
                <a:cubicBezTo>
                  <a:pt x="2423421" y="2789817"/>
                  <a:pt x="2456455" y="2795146"/>
                  <a:pt x="2489703" y="2797521"/>
                </a:cubicBezTo>
                <a:cubicBezTo>
                  <a:pt x="2540964" y="2801183"/>
                  <a:pt x="2592309" y="2803556"/>
                  <a:pt x="2643612" y="2806574"/>
                </a:cubicBezTo>
                <a:cubicBezTo>
                  <a:pt x="2661719" y="2809592"/>
                  <a:pt x="2679576" y="2815628"/>
                  <a:pt x="2697933" y="2815628"/>
                </a:cubicBezTo>
                <a:cubicBezTo>
                  <a:pt x="2725260" y="2815628"/>
                  <a:pt x="2753138" y="2814081"/>
                  <a:pt x="2779414" y="2806574"/>
                </a:cubicBezTo>
                <a:cubicBezTo>
                  <a:pt x="2796334" y="2801740"/>
                  <a:pt x="2810040" y="2789175"/>
                  <a:pt x="2824681" y="2779414"/>
                </a:cubicBezTo>
                <a:cubicBezTo>
                  <a:pt x="2837236" y="2771044"/>
                  <a:pt x="2850225" y="2762923"/>
                  <a:pt x="2860895" y="2752253"/>
                </a:cubicBezTo>
                <a:cubicBezTo>
                  <a:pt x="3005692" y="2607456"/>
                  <a:pt x="2778257" y="2812161"/>
                  <a:pt x="2942376" y="2661719"/>
                </a:cubicBezTo>
                <a:cubicBezTo>
                  <a:pt x="3089884" y="2526504"/>
                  <a:pt x="2920096" y="2693055"/>
                  <a:pt x="3069125" y="2544024"/>
                </a:cubicBezTo>
                <a:cubicBezTo>
                  <a:pt x="3078178" y="2534970"/>
                  <a:pt x="3089183" y="2527516"/>
                  <a:pt x="3096285" y="2516863"/>
                </a:cubicBezTo>
                <a:cubicBezTo>
                  <a:pt x="3207755" y="2349661"/>
                  <a:pt x="3065504" y="2555341"/>
                  <a:pt x="3168713" y="2426329"/>
                </a:cubicBezTo>
                <a:cubicBezTo>
                  <a:pt x="3200736" y="2386300"/>
                  <a:pt x="3200579" y="2370803"/>
                  <a:pt x="3232087" y="2335794"/>
                </a:cubicBezTo>
                <a:lnTo>
                  <a:pt x="3313568" y="2254313"/>
                </a:lnTo>
                <a:cubicBezTo>
                  <a:pt x="3322622" y="2245259"/>
                  <a:pt x="3330075" y="2234254"/>
                  <a:pt x="3340729" y="2227152"/>
                </a:cubicBezTo>
                <a:cubicBezTo>
                  <a:pt x="3380814" y="2200430"/>
                  <a:pt x="3421485" y="2178446"/>
                  <a:pt x="3449370" y="2136618"/>
                </a:cubicBezTo>
                <a:cubicBezTo>
                  <a:pt x="3474963" y="2098227"/>
                  <a:pt x="3462611" y="2119189"/>
                  <a:pt x="3485584" y="2073243"/>
                </a:cubicBezTo>
                <a:cubicBezTo>
                  <a:pt x="3488602" y="2058154"/>
                  <a:pt x="3493360" y="2043311"/>
                  <a:pt x="3494638" y="2027976"/>
                </a:cubicBezTo>
                <a:cubicBezTo>
                  <a:pt x="3505284" y="1900224"/>
                  <a:pt x="3509405" y="1873715"/>
                  <a:pt x="3494638" y="1765426"/>
                </a:cubicBezTo>
                <a:cubicBezTo>
                  <a:pt x="3489678" y="1729049"/>
                  <a:pt x="3490166" y="1690872"/>
                  <a:pt x="3476531" y="1656784"/>
                </a:cubicBezTo>
                <a:cubicBezTo>
                  <a:pt x="3470495" y="1641695"/>
                  <a:pt x="3463890" y="1626822"/>
                  <a:pt x="3458424" y="1611517"/>
                </a:cubicBezTo>
                <a:cubicBezTo>
                  <a:pt x="3448795" y="1584555"/>
                  <a:pt x="3442274" y="1556463"/>
                  <a:pt x="3431263" y="1530036"/>
                </a:cubicBezTo>
                <a:cubicBezTo>
                  <a:pt x="3416174" y="1493822"/>
                  <a:pt x="3398402" y="1458613"/>
                  <a:pt x="3385996" y="1421394"/>
                </a:cubicBezTo>
                <a:cubicBezTo>
                  <a:pt x="3376571" y="1393119"/>
                  <a:pt x="3372368" y="1378736"/>
                  <a:pt x="3358836" y="1348966"/>
                </a:cubicBezTo>
                <a:cubicBezTo>
                  <a:pt x="3323306" y="1270800"/>
                  <a:pt x="3337482" y="1316985"/>
                  <a:pt x="3304515" y="1231271"/>
                </a:cubicBezTo>
                <a:cubicBezTo>
                  <a:pt x="3297663" y="1213457"/>
                  <a:pt x="3294160" y="1194391"/>
                  <a:pt x="3286408" y="1176950"/>
                </a:cubicBezTo>
                <a:cubicBezTo>
                  <a:pt x="3269964" y="1139951"/>
                  <a:pt x="3254546" y="1101997"/>
                  <a:pt x="3232087" y="1068309"/>
                </a:cubicBezTo>
                <a:cubicBezTo>
                  <a:pt x="3226051" y="1059255"/>
                  <a:pt x="3218399" y="1051091"/>
                  <a:pt x="3213980" y="1041148"/>
                </a:cubicBezTo>
                <a:cubicBezTo>
                  <a:pt x="3206228" y="1023707"/>
                  <a:pt x="3202396" y="1004765"/>
                  <a:pt x="3195873" y="986828"/>
                </a:cubicBezTo>
                <a:cubicBezTo>
                  <a:pt x="3190319" y="971555"/>
                  <a:pt x="3183320" y="956833"/>
                  <a:pt x="3177766" y="941560"/>
                </a:cubicBezTo>
                <a:cubicBezTo>
                  <a:pt x="3164868" y="906090"/>
                  <a:pt x="3158327" y="885772"/>
                  <a:pt x="3150606" y="851026"/>
                </a:cubicBezTo>
                <a:cubicBezTo>
                  <a:pt x="3142100" y="812747"/>
                  <a:pt x="3134956" y="755122"/>
                  <a:pt x="3114392" y="724277"/>
                </a:cubicBezTo>
                <a:lnTo>
                  <a:pt x="3096285" y="697117"/>
                </a:lnTo>
                <a:cubicBezTo>
                  <a:pt x="3057292" y="541144"/>
                  <a:pt x="3099961" y="677308"/>
                  <a:pt x="3060071" y="597529"/>
                </a:cubicBezTo>
                <a:cubicBezTo>
                  <a:pt x="3052803" y="582993"/>
                  <a:pt x="3050325" y="566197"/>
                  <a:pt x="3041964" y="552261"/>
                </a:cubicBezTo>
                <a:cubicBezTo>
                  <a:pt x="3032022" y="535691"/>
                  <a:pt x="3017345" y="522453"/>
                  <a:pt x="3005751" y="506994"/>
                </a:cubicBezTo>
                <a:cubicBezTo>
                  <a:pt x="2999223" y="498289"/>
                  <a:pt x="2993411" y="489061"/>
                  <a:pt x="2987644" y="479834"/>
                </a:cubicBezTo>
                <a:cubicBezTo>
                  <a:pt x="2978317" y="464912"/>
                  <a:pt x="2969810" y="449488"/>
                  <a:pt x="2960483" y="434566"/>
                </a:cubicBezTo>
                <a:cubicBezTo>
                  <a:pt x="2954716" y="425339"/>
                  <a:pt x="2948143" y="416633"/>
                  <a:pt x="2942376" y="407406"/>
                </a:cubicBezTo>
                <a:cubicBezTo>
                  <a:pt x="2933050" y="392484"/>
                  <a:pt x="2926481" y="375657"/>
                  <a:pt x="2915216" y="362139"/>
                </a:cubicBezTo>
                <a:cubicBezTo>
                  <a:pt x="2896091" y="339188"/>
                  <a:pt x="2872106" y="320716"/>
                  <a:pt x="2851842" y="298764"/>
                </a:cubicBezTo>
                <a:cubicBezTo>
                  <a:pt x="2806294" y="249420"/>
                  <a:pt x="2774276" y="192732"/>
                  <a:pt x="2716040" y="153909"/>
                </a:cubicBezTo>
                <a:cubicBezTo>
                  <a:pt x="2694546" y="139580"/>
                  <a:pt x="2672315" y="125485"/>
                  <a:pt x="2652665" y="108642"/>
                </a:cubicBezTo>
                <a:cubicBezTo>
                  <a:pt x="2642944" y="100310"/>
                  <a:pt x="2635924" y="88923"/>
                  <a:pt x="2625505" y="81481"/>
                </a:cubicBezTo>
                <a:cubicBezTo>
                  <a:pt x="2611487" y="71468"/>
                  <a:pt x="2528892" y="37404"/>
                  <a:pt x="2525917" y="36214"/>
                </a:cubicBezTo>
                <a:cubicBezTo>
                  <a:pt x="2486667" y="20514"/>
                  <a:pt x="2504068" y="31901"/>
                  <a:pt x="2453489" y="18107"/>
                </a:cubicBezTo>
                <a:cubicBezTo>
                  <a:pt x="2435075" y="13085"/>
                  <a:pt x="2399168" y="0"/>
                  <a:pt x="2399168" y="0"/>
                </a:cubicBezTo>
                <a:cubicBezTo>
                  <a:pt x="2287509" y="3018"/>
                  <a:pt x="2175751" y="3475"/>
                  <a:pt x="2064190" y="9053"/>
                </a:cubicBezTo>
                <a:cubicBezTo>
                  <a:pt x="2054659" y="9530"/>
                  <a:pt x="2046388" y="16235"/>
                  <a:pt x="2037030" y="18107"/>
                </a:cubicBezTo>
                <a:cubicBezTo>
                  <a:pt x="2006332" y="24247"/>
                  <a:pt x="1968122" y="24709"/>
                  <a:pt x="1937442" y="36214"/>
                </a:cubicBezTo>
                <a:cubicBezTo>
                  <a:pt x="1924805" y="40953"/>
                  <a:pt x="1913633" y="49005"/>
                  <a:pt x="1901228" y="54321"/>
                </a:cubicBezTo>
                <a:cubicBezTo>
                  <a:pt x="1892456" y="58080"/>
                  <a:pt x="1883208" y="60632"/>
                  <a:pt x="1874067" y="63374"/>
                </a:cubicBezTo>
                <a:cubicBezTo>
                  <a:pt x="1853024" y="69687"/>
                  <a:pt x="1831889" y="75700"/>
                  <a:pt x="1810693" y="81481"/>
                </a:cubicBezTo>
                <a:cubicBezTo>
                  <a:pt x="1798689" y="84755"/>
                  <a:pt x="1786283" y="86600"/>
                  <a:pt x="1774479" y="90535"/>
                </a:cubicBezTo>
                <a:cubicBezTo>
                  <a:pt x="1759062" y="95674"/>
                  <a:pt x="1744915" y="104455"/>
                  <a:pt x="1729212" y="108642"/>
                </a:cubicBezTo>
                <a:cubicBezTo>
                  <a:pt x="1699475" y="116572"/>
                  <a:pt x="1638677" y="126748"/>
                  <a:pt x="1638677" y="126748"/>
                </a:cubicBezTo>
                <a:cubicBezTo>
                  <a:pt x="1599445" y="123730"/>
                  <a:pt x="1560330" y="117695"/>
                  <a:pt x="1520982" y="117695"/>
                </a:cubicBezTo>
                <a:cubicBezTo>
                  <a:pt x="1469590" y="117695"/>
                  <a:pt x="1418365" y="123542"/>
                  <a:pt x="1367073" y="126748"/>
                </a:cubicBezTo>
                <a:cubicBezTo>
                  <a:pt x="1364061" y="126936"/>
                  <a:pt x="1403287" y="149382"/>
                  <a:pt x="1376127" y="13580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3888" y="404857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851920" y="404106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75856" y="404106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87165" y="4040229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99133" y="4040229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35682" y="4040229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29002" y="404857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92381" y="404857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80413" y="404857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68445" y="404857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2938" y="40569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40970" y="406282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96954" y="4184245"/>
            <a:ext cx="6987414" cy="8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8172400" y="3716193"/>
            <a:ext cx="720080" cy="936104"/>
            <a:chOff x="6660232" y="5301208"/>
            <a:chExt cx="720080" cy="936104"/>
          </a:xfrm>
        </p:grpSpPr>
        <p:sp>
          <p:nvSpPr>
            <p:cNvPr id="26" name="Овал 5"/>
            <p:cNvSpPr/>
            <p:nvPr/>
          </p:nvSpPr>
          <p:spPr>
            <a:xfrm>
              <a:off x="6948264" y="5301208"/>
              <a:ext cx="432048" cy="936104"/>
            </a:xfrm>
            <a:custGeom>
              <a:avLst/>
              <a:gdLst>
                <a:gd name="connsiteX0" fmla="*/ 0 w 864096"/>
                <a:gd name="connsiteY0" fmla="*/ 468052 h 936104"/>
                <a:gd name="connsiteX1" fmla="*/ 432048 w 864096"/>
                <a:gd name="connsiteY1" fmla="*/ 0 h 936104"/>
                <a:gd name="connsiteX2" fmla="*/ 864096 w 864096"/>
                <a:gd name="connsiteY2" fmla="*/ 468052 h 936104"/>
                <a:gd name="connsiteX3" fmla="*/ 432048 w 864096"/>
                <a:gd name="connsiteY3" fmla="*/ 936104 h 936104"/>
                <a:gd name="connsiteX4" fmla="*/ 0 w 864096"/>
                <a:gd name="connsiteY4" fmla="*/ 468052 h 936104"/>
                <a:gd name="connsiteX0" fmla="*/ 432048 w 864096"/>
                <a:gd name="connsiteY0" fmla="*/ 0 h 936104"/>
                <a:gd name="connsiteX1" fmla="*/ 864096 w 864096"/>
                <a:gd name="connsiteY1" fmla="*/ 468052 h 936104"/>
                <a:gd name="connsiteX2" fmla="*/ 432048 w 864096"/>
                <a:gd name="connsiteY2" fmla="*/ 936104 h 936104"/>
                <a:gd name="connsiteX3" fmla="*/ 0 w 864096"/>
                <a:gd name="connsiteY3" fmla="*/ 468052 h 936104"/>
                <a:gd name="connsiteX4" fmla="*/ 523488 w 864096"/>
                <a:gd name="connsiteY4" fmla="*/ 91440 h 936104"/>
                <a:gd name="connsiteX0" fmla="*/ 432048 w 864096"/>
                <a:gd name="connsiteY0" fmla="*/ 0 h 936104"/>
                <a:gd name="connsiteX1" fmla="*/ 864096 w 864096"/>
                <a:gd name="connsiteY1" fmla="*/ 468052 h 936104"/>
                <a:gd name="connsiteX2" fmla="*/ 432048 w 864096"/>
                <a:gd name="connsiteY2" fmla="*/ 936104 h 936104"/>
                <a:gd name="connsiteX3" fmla="*/ 0 w 864096"/>
                <a:gd name="connsiteY3" fmla="*/ 468052 h 936104"/>
                <a:gd name="connsiteX0" fmla="*/ 0 w 432048"/>
                <a:gd name="connsiteY0" fmla="*/ 0 h 936104"/>
                <a:gd name="connsiteX1" fmla="*/ 432048 w 432048"/>
                <a:gd name="connsiteY1" fmla="*/ 468052 h 936104"/>
                <a:gd name="connsiteX2" fmla="*/ 0 w 432048"/>
                <a:gd name="connsiteY2" fmla="*/ 936104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048" h="936104">
                  <a:moveTo>
                    <a:pt x="0" y="0"/>
                  </a:moveTo>
                  <a:cubicBezTo>
                    <a:pt x="238614" y="0"/>
                    <a:pt x="432048" y="209554"/>
                    <a:pt x="432048" y="468052"/>
                  </a:cubicBezTo>
                  <a:cubicBezTo>
                    <a:pt x="432048" y="726550"/>
                    <a:pt x="238614" y="936104"/>
                    <a:pt x="0" y="9361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660232" y="5697252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</p:cNvCxnSpPr>
            <p:nvPr/>
          </p:nvCxnSpPr>
          <p:spPr>
            <a:xfrm flipV="1">
              <a:off x="6732240" y="5445224"/>
              <a:ext cx="504056" cy="25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7" idx="2"/>
            </p:cNvCxnSpPr>
            <p:nvPr/>
          </p:nvCxnSpPr>
          <p:spPr>
            <a:xfrm>
              <a:off x="6732240" y="5841268"/>
              <a:ext cx="504056" cy="25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Овал 29"/>
          <p:cNvSpPr/>
          <p:nvPr/>
        </p:nvSpPr>
        <p:spPr>
          <a:xfrm>
            <a:off x="2987824" y="515719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470850" y="314096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896954" y="3284984"/>
            <a:ext cx="720081" cy="90761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592381" y="3284984"/>
            <a:ext cx="432048" cy="92186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617035" y="3284984"/>
            <a:ext cx="2378901" cy="89926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896954" y="4200978"/>
            <a:ext cx="2234887" cy="110023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2014398" y="4184246"/>
            <a:ext cx="1117443" cy="11169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131181" y="4184246"/>
            <a:ext cx="864755" cy="11169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1602462" y="3206607"/>
            <a:ext cx="2353901" cy="986827"/>
          </a:xfrm>
          <a:custGeom>
            <a:avLst/>
            <a:gdLst>
              <a:gd name="connsiteX0" fmla="*/ 0 w 2091350"/>
              <a:gd name="connsiteY0" fmla="*/ 56899 h 1007513"/>
              <a:gd name="connsiteX1" fmla="*/ 543208 w 2091350"/>
              <a:gd name="connsiteY1" fmla="*/ 20686 h 1007513"/>
              <a:gd name="connsiteX2" fmla="*/ 606582 w 2091350"/>
              <a:gd name="connsiteY2" fmla="*/ 337557 h 1007513"/>
              <a:gd name="connsiteX3" fmla="*/ 1023041 w 2091350"/>
              <a:gd name="connsiteY3" fmla="*/ 247022 h 1007513"/>
              <a:gd name="connsiteX4" fmla="*/ 1421394 w 2091350"/>
              <a:gd name="connsiteY4" fmla="*/ 591054 h 1007513"/>
              <a:gd name="connsiteX5" fmla="*/ 1846907 w 2091350"/>
              <a:gd name="connsiteY5" fmla="*/ 446198 h 1007513"/>
              <a:gd name="connsiteX6" fmla="*/ 2091350 w 2091350"/>
              <a:gd name="connsiteY6" fmla="*/ 1007513 h 1007513"/>
              <a:gd name="connsiteX7" fmla="*/ 2091350 w 2091350"/>
              <a:gd name="connsiteY7" fmla="*/ 1007513 h 1007513"/>
              <a:gd name="connsiteX0" fmla="*/ 0 w 2353901"/>
              <a:gd name="connsiteY0" fmla="*/ 99814 h 996108"/>
              <a:gd name="connsiteX1" fmla="*/ 805759 w 2353901"/>
              <a:gd name="connsiteY1" fmla="*/ 9281 h 996108"/>
              <a:gd name="connsiteX2" fmla="*/ 869133 w 2353901"/>
              <a:gd name="connsiteY2" fmla="*/ 326152 h 996108"/>
              <a:gd name="connsiteX3" fmla="*/ 1285592 w 2353901"/>
              <a:gd name="connsiteY3" fmla="*/ 235617 h 996108"/>
              <a:gd name="connsiteX4" fmla="*/ 1683945 w 2353901"/>
              <a:gd name="connsiteY4" fmla="*/ 579649 h 996108"/>
              <a:gd name="connsiteX5" fmla="*/ 2109458 w 2353901"/>
              <a:gd name="connsiteY5" fmla="*/ 434793 h 996108"/>
              <a:gd name="connsiteX6" fmla="*/ 2353901 w 2353901"/>
              <a:gd name="connsiteY6" fmla="*/ 996108 h 996108"/>
              <a:gd name="connsiteX7" fmla="*/ 2353901 w 2353901"/>
              <a:gd name="connsiteY7" fmla="*/ 996108 h 996108"/>
              <a:gd name="connsiteX0" fmla="*/ 0 w 2353901"/>
              <a:gd name="connsiteY0" fmla="*/ 128256 h 1024550"/>
              <a:gd name="connsiteX1" fmla="*/ 805759 w 2353901"/>
              <a:gd name="connsiteY1" fmla="*/ 37723 h 1024550"/>
              <a:gd name="connsiteX2" fmla="*/ 869133 w 2353901"/>
              <a:gd name="connsiteY2" fmla="*/ 354594 h 1024550"/>
              <a:gd name="connsiteX3" fmla="*/ 1285592 w 2353901"/>
              <a:gd name="connsiteY3" fmla="*/ 264059 h 1024550"/>
              <a:gd name="connsiteX4" fmla="*/ 1683945 w 2353901"/>
              <a:gd name="connsiteY4" fmla="*/ 608091 h 1024550"/>
              <a:gd name="connsiteX5" fmla="*/ 2109458 w 2353901"/>
              <a:gd name="connsiteY5" fmla="*/ 463235 h 1024550"/>
              <a:gd name="connsiteX6" fmla="*/ 2353901 w 2353901"/>
              <a:gd name="connsiteY6" fmla="*/ 1024550 h 1024550"/>
              <a:gd name="connsiteX7" fmla="*/ 2353901 w 2353901"/>
              <a:gd name="connsiteY7" fmla="*/ 1024550 h 1024550"/>
              <a:gd name="connsiteX0" fmla="*/ 0 w 2353901"/>
              <a:gd name="connsiteY0" fmla="*/ 128256 h 1024550"/>
              <a:gd name="connsiteX1" fmla="*/ 805759 w 2353901"/>
              <a:gd name="connsiteY1" fmla="*/ 37723 h 1024550"/>
              <a:gd name="connsiteX2" fmla="*/ 869133 w 2353901"/>
              <a:gd name="connsiteY2" fmla="*/ 354594 h 1024550"/>
              <a:gd name="connsiteX3" fmla="*/ 1285592 w 2353901"/>
              <a:gd name="connsiteY3" fmla="*/ 264059 h 1024550"/>
              <a:gd name="connsiteX4" fmla="*/ 1683945 w 2353901"/>
              <a:gd name="connsiteY4" fmla="*/ 608091 h 1024550"/>
              <a:gd name="connsiteX5" fmla="*/ 2109458 w 2353901"/>
              <a:gd name="connsiteY5" fmla="*/ 463235 h 1024550"/>
              <a:gd name="connsiteX6" fmla="*/ 2353901 w 2353901"/>
              <a:gd name="connsiteY6" fmla="*/ 1024550 h 1024550"/>
              <a:gd name="connsiteX7" fmla="*/ 2353901 w 2353901"/>
              <a:gd name="connsiteY7" fmla="*/ 1024550 h 1024550"/>
              <a:gd name="connsiteX0" fmla="*/ 0 w 2353901"/>
              <a:gd name="connsiteY0" fmla="*/ 128256 h 1024550"/>
              <a:gd name="connsiteX1" fmla="*/ 805759 w 2353901"/>
              <a:gd name="connsiteY1" fmla="*/ 37723 h 1024550"/>
              <a:gd name="connsiteX2" fmla="*/ 869133 w 2353901"/>
              <a:gd name="connsiteY2" fmla="*/ 354594 h 1024550"/>
              <a:gd name="connsiteX3" fmla="*/ 1285592 w 2353901"/>
              <a:gd name="connsiteY3" fmla="*/ 264059 h 1024550"/>
              <a:gd name="connsiteX4" fmla="*/ 1683945 w 2353901"/>
              <a:gd name="connsiteY4" fmla="*/ 608091 h 1024550"/>
              <a:gd name="connsiteX5" fmla="*/ 2109458 w 2353901"/>
              <a:gd name="connsiteY5" fmla="*/ 463235 h 1024550"/>
              <a:gd name="connsiteX6" fmla="*/ 2353901 w 2353901"/>
              <a:gd name="connsiteY6" fmla="*/ 1024550 h 1024550"/>
              <a:gd name="connsiteX7" fmla="*/ 2353901 w 2353901"/>
              <a:gd name="connsiteY7" fmla="*/ 1024550 h 1024550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  <a:gd name="connsiteX0" fmla="*/ 0 w 2353901"/>
              <a:gd name="connsiteY0" fmla="*/ 90533 h 986827"/>
              <a:gd name="connsiteX1" fmla="*/ 805759 w 2353901"/>
              <a:gd name="connsiteY1" fmla="*/ 0 h 986827"/>
              <a:gd name="connsiteX2" fmla="*/ 869133 w 2353901"/>
              <a:gd name="connsiteY2" fmla="*/ 316871 h 986827"/>
              <a:gd name="connsiteX3" fmla="*/ 1285592 w 2353901"/>
              <a:gd name="connsiteY3" fmla="*/ 226336 h 986827"/>
              <a:gd name="connsiteX4" fmla="*/ 1683945 w 2353901"/>
              <a:gd name="connsiteY4" fmla="*/ 570368 h 986827"/>
              <a:gd name="connsiteX5" fmla="*/ 2109458 w 2353901"/>
              <a:gd name="connsiteY5" fmla="*/ 425512 h 986827"/>
              <a:gd name="connsiteX6" fmla="*/ 2353901 w 2353901"/>
              <a:gd name="connsiteY6" fmla="*/ 986827 h 986827"/>
              <a:gd name="connsiteX7" fmla="*/ 2353901 w 2353901"/>
              <a:gd name="connsiteY7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901" h="986827">
                <a:moveTo>
                  <a:pt x="0" y="90533"/>
                </a:moveTo>
                <a:cubicBezTo>
                  <a:pt x="221055" y="49038"/>
                  <a:pt x="683973" y="12991"/>
                  <a:pt x="805759" y="0"/>
                </a:cubicBezTo>
                <a:cubicBezTo>
                  <a:pt x="820404" y="136563"/>
                  <a:pt x="849192" y="226322"/>
                  <a:pt x="869133" y="316871"/>
                </a:cubicBezTo>
                <a:cubicBezTo>
                  <a:pt x="954477" y="304236"/>
                  <a:pt x="1154290" y="254589"/>
                  <a:pt x="1285592" y="226336"/>
                </a:cubicBezTo>
                <a:cubicBezTo>
                  <a:pt x="1319407" y="258096"/>
                  <a:pt x="1574508" y="516666"/>
                  <a:pt x="1683945" y="570368"/>
                </a:cubicBezTo>
                <a:cubicBezTo>
                  <a:pt x="1800205" y="517655"/>
                  <a:pt x="2021173" y="458833"/>
                  <a:pt x="2109458" y="425512"/>
                </a:cubicBezTo>
                <a:cubicBezTo>
                  <a:pt x="2150924" y="503288"/>
                  <a:pt x="2353901" y="986827"/>
                  <a:pt x="2353901" y="986827"/>
                </a:cubicBezTo>
                <a:lnTo>
                  <a:pt x="2353901" y="986827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123446" y="4211540"/>
            <a:ext cx="860079" cy="1086416"/>
          </a:xfrm>
          <a:custGeom>
            <a:avLst/>
            <a:gdLst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  <a:gd name="connsiteX0" fmla="*/ 0 w 860079"/>
              <a:gd name="connsiteY0" fmla="*/ 1086416 h 1086416"/>
              <a:gd name="connsiteX1" fmla="*/ 461726 w 860079"/>
              <a:gd name="connsiteY1" fmla="*/ 986828 h 1086416"/>
              <a:gd name="connsiteX2" fmla="*/ 144855 w 860079"/>
              <a:gd name="connsiteY2" fmla="*/ 642796 h 1086416"/>
              <a:gd name="connsiteX3" fmla="*/ 588475 w 860079"/>
              <a:gd name="connsiteY3" fmla="*/ 543208 h 1086416"/>
              <a:gd name="connsiteX4" fmla="*/ 434566 w 860079"/>
              <a:gd name="connsiteY4" fmla="*/ 181070 h 1086416"/>
              <a:gd name="connsiteX5" fmla="*/ 860079 w 860079"/>
              <a:gd name="connsiteY5" fmla="*/ 0 h 1086416"/>
              <a:gd name="connsiteX6" fmla="*/ 860079 w 860079"/>
              <a:gd name="connsiteY6" fmla="*/ 0 h 108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079" h="1086416">
                <a:moveTo>
                  <a:pt x="0" y="1086416"/>
                </a:moveTo>
                <a:cubicBezTo>
                  <a:pt x="218791" y="1073590"/>
                  <a:pt x="390618" y="1015851"/>
                  <a:pt x="461726" y="986828"/>
                </a:cubicBezTo>
                <a:cubicBezTo>
                  <a:pt x="391940" y="905886"/>
                  <a:pt x="162057" y="696717"/>
                  <a:pt x="144855" y="642796"/>
                </a:cubicBezTo>
                <a:cubicBezTo>
                  <a:pt x="220276" y="638943"/>
                  <a:pt x="487418" y="570384"/>
                  <a:pt x="588475" y="543208"/>
                </a:cubicBezTo>
                <a:cubicBezTo>
                  <a:pt x="543411" y="448778"/>
                  <a:pt x="463993" y="253331"/>
                  <a:pt x="434566" y="181070"/>
                </a:cubicBezTo>
                <a:cubicBezTo>
                  <a:pt x="548720" y="135195"/>
                  <a:pt x="860079" y="0"/>
                  <a:pt x="860079" y="0"/>
                </a:cubicBezTo>
                <a:lnTo>
                  <a:pt x="860079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896293" y="3722653"/>
            <a:ext cx="2272420" cy="1747319"/>
          </a:xfrm>
          <a:custGeom>
            <a:avLst/>
            <a:gdLst>
              <a:gd name="connsiteX0" fmla="*/ 0 w 2275100"/>
              <a:gd name="connsiteY0" fmla="*/ 465781 h 1783273"/>
              <a:gd name="connsiteX1" fmla="*/ 81481 w 2275100"/>
              <a:gd name="connsiteY1" fmla="*/ 773599 h 1783273"/>
              <a:gd name="connsiteX2" fmla="*/ 389299 w 2275100"/>
              <a:gd name="connsiteY2" fmla="*/ 864134 h 1783273"/>
              <a:gd name="connsiteX3" fmla="*/ 63374 w 2275100"/>
              <a:gd name="connsiteY3" fmla="*/ 1199112 h 1783273"/>
              <a:gd name="connsiteX4" fmla="*/ 660903 w 2275100"/>
              <a:gd name="connsiteY4" fmla="*/ 1054257 h 1783273"/>
              <a:gd name="connsiteX5" fmla="*/ 1204111 w 2275100"/>
              <a:gd name="connsiteY5" fmla="*/ 927508 h 1783273"/>
              <a:gd name="connsiteX6" fmla="*/ 525101 w 2275100"/>
              <a:gd name="connsiteY6" fmla="*/ 1597465 h 1783273"/>
              <a:gd name="connsiteX7" fmla="*/ 995881 w 2275100"/>
              <a:gd name="connsiteY7" fmla="*/ 1760427 h 1783273"/>
              <a:gd name="connsiteX8" fmla="*/ 651850 w 2275100"/>
              <a:gd name="connsiteY8" fmla="*/ 1190059 h 1783273"/>
              <a:gd name="connsiteX9" fmla="*/ 869133 w 2275100"/>
              <a:gd name="connsiteY9" fmla="*/ 746439 h 1783273"/>
              <a:gd name="connsiteX10" fmla="*/ 1339913 w 2275100"/>
              <a:gd name="connsiteY10" fmla="*/ 1027096 h 1783273"/>
              <a:gd name="connsiteX11" fmla="*/ 1186004 w 2275100"/>
              <a:gd name="connsiteY11" fmla="*/ 1515983 h 1783273"/>
              <a:gd name="connsiteX12" fmla="*/ 1665838 w 2275100"/>
              <a:gd name="connsiteY12" fmla="*/ 1470716 h 1783273"/>
              <a:gd name="connsiteX13" fmla="*/ 1837854 w 2275100"/>
              <a:gd name="connsiteY13" fmla="*/ 873187 h 1783273"/>
              <a:gd name="connsiteX14" fmla="*/ 2272420 w 2275100"/>
              <a:gd name="connsiteY14" fmla="*/ 1090471 h 1783273"/>
              <a:gd name="connsiteX15" fmla="*/ 1611517 w 2275100"/>
              <a:gd name="connsiteY15" fmla="*/ 13108 h 1783273"/>
              <a:gd name="connsiteX16" fmla="*/ 1176951 w 2275100"/>
              <a:gd name="connsiteY16" fmla="*/ 492942 h 1783273"/>
              <a:gd name="connsiteX17" fmla="*/ 1149790 w 2275100"/>
              <a:gd name="connsiteY17" fmla="*/ 501995 h 1783273"/>
              <a:gd name="connsiteX0" fmla="*/ 0 w 2310143"/>
              <a:gd name="connsiteY0" fmla="*/ 552261 h 1914808"/>
              <a:gd name="connsiteX1" fmla="*/ 81481 w 2310143"/>
              <a:gd name="connsiteY1" fmla="*/ 860079 h 1914808"/>
              <a:gd name="connsiteX2" fmla="*/ 389299 w 2310143"/>
              <a:gd name="connsiteY2" fmla="*/ 950614 h 1914808"/>
              <a:gd name="connsiteX3" fmla="*/ 63374 w 2310143"/>
              <a:gd name="connsiteY3" fmla="*/ 1285592 h 1914808"/>
              <a:gd name="connsiteX4" fmla="*/ 660903 w 2310143"/>
              <a:gd name="connsiteY4" fmla="*/ 1140737 h 1914808"/>
              <a:gd name="connsiteX5" fmla="*/ 1204111 w 2310143"/>
              <a:gd name="connsiteY5" fmla="*/ 1013988 h 1914808"/>
              <a:gd name="connsiteX6" fmla="*/ 525101 w 2310143"/>
              <a:gd name="connsiteY6" fmla="*/ 1683945 h 1914808"/>
              <a:gd name="connsiteX7" fmla="*/ 995881 w 2310143"/>
              <a:gd name="connsiteY7" fmla="*/ 1846907 h 1914808"/>
              <a:gd name="connsiteX8" fmla="*/ 651850 w 2310143"/>
              <a:gd name="connsiteY8" fmla="*/ 1276539 h 1914808"/>
              <a:gd name="connsiteX9" fmla="*/ 869133 w 2310143"/>
              <a:gd name="connsiteY9" fmla="*/ 832919 h 1914808"/>
              <a:gd name="connsiteX10" fmla="*/ 1339913 w 2310143"/>
              <a:gd name="connsiteY10" fmla="*/ 1113576 h 1914808"/>
              <a:gd name="connsiteX11" fmla="*/ 1186004 w 2310143"/>
              <a:gd name="connsiteY11" fmla="*/ 1602463 h 1914808"/>
              <a:gd name="connsiteX12" fmla="*/ 1665838 w 2310143"/>
              <a:gd name="connsiteY12" fmla="*/ 1557196 h 1914808"/>
              <a:gd name="connsiteX13" fmla="*/ 1837854 w 2310143"/>
              <a:gd name="connsiteY13" fmla="*/ 959667 h 1914808"/>
              <a:gd name="connsiteX14" fmla="*/ 2272420 w 2310143"/>
              <a:gd name="connsiteY14" fmla="*/ 1176951 h 1914808"/>
              <a:gd name="connsiteX15" fmla="*/ 1611517 w 2310143"/>
              <a:gd name="connsiteY15" fmla="*/ 99588 h 1914808"/>
              <a:gd name="connsiteX16" fmla="*/ 1176951 w 2310143"/>
              <a:gd name="connsiteY16" fmla="*/ 579422 h 1914808"/>
              <a:gd name="connsiteX0" fmla="*/ 0 w 2310143"/>
              <a:gd name="connsiteY0" fmla="*/ 552261 h 1914808"/>
              <a:gd name="connsiteX1" fmla="*/ 81481 w 2310143"/>
              <a:gd name="connsiteY1" fmla="*/ 860079 h 1914808"/>
              <a:gd name="connsiteX2" fmla="*/ 389299 w 2310143"/>
              <a:gd name="connsiteY2" fmla="*/ 950614 h 1914808"/>
              <a:gd name="connsiteX3" fmla="*/ 63374 w 2310143"/>
              <a:gd name="connsiteY3" fmla="*/ 1285592 h 1914808"/>
              <a:gd name="connsiteX4" fmla="*/ 660903 w 2310143"/>
              <a:gd name="connsiteY4" fmla="*/ 1140737 h 1914808"/>
              <a:gd name="connsiteX5" fmla="*/ 1204111 w 2310143"/>
              <a:gd name="connsiteY5" fmla="*/ 1013988 h 1914808"/>
              <a:gd name="connsiteX6" fmla="*/ 525101 w 2310143"/>
              <a:gd name="connsiteY6" fmla="*/ 1683945 h 1914808"/>
              <a:gd name="connsiteX7" fmla="*/ 995881 w 2310143"/>
              <a:gd name="connsiteY7" fmla="*/ 1846907 h 1914808"/>
              <a:gd name="connsiteX8" fmla="*/ 651850 w 2310143"/>
              <a:gd name="connsiteY8" fmla="*/ 1276539 h 1914808"/>
              <a:gd name="connsiteX9" fmla="*/ 869133 w 2310143"/>
              <a:gd name="connsiteY9" fmla="*/ 832919 h 1914808"/>
              <a:gd name="connsiteX10" fmla="*/ 1339913 w 2310143"/>
              <a:gd name="connsiteY10" fmla="*/ 1113576 h 1914808"/>
              <a:gd name="connsiteX11" fmla="*/ 1186004 w 2310143"/>
              <a:gd name="connsiteY11" fmla="*/ 1602463 h 1914808"/>
              <a:gd name="connsiteX12" fmla="*/ 1665838 w 2310143"/>
              <a:gd name="connsiteY12" fmla="*/ 1557196 h 1914808"/>
              <a:gd name="connsiteX13" fmla="*/ 1837854 w 2310143"/>
              <a:gd name="connsiteY13" fmla="*/ 959667 h 1914808"/>
              <a:gd name="connsiteX14" fmla="*/ 2272420 w 2310143"/>
              <a:gd name="connsiteY14" fmla="*/ 1176951 h 1914808"/>
              <a:gd name="connsiteX15" fmla="*/ 1611517 w 2310143"/>
              <a:gd name="connsiteY15" fmla="*/ 99588 h 1914808"/>
              <a:gd name="connsiteX16" fmla="*/ 1176951 w 2310143"/>
              <a:gd name="connsiteY16" fmla="*/ 579422 h 1914808"/>
              <a:gd name="connsiteX0" fmla="*/ 0 w 2310143"/>
              <a:gd name="connsiteY0" fmla="*/ 452673 h 1815220"/>
              <a:gd name="connsiteX1" fmla="*/ 81481 w 2310143"/>
              <a:gd name="connsiteY1" fmla="*/ 760491 h 1815220"/>
              <a:gd name="connsiteX2" fmla="*/ 389299 w 2310143"/>
              <a:gd name="connsiteY2" fmla="*/ 851026 h 1815220"/>
              <a:gd name="connsiteX3" fmla="*/ 63374 w 2310143"/>
              <a:gd name="connsiteY3" fmla="*/ 1186004 h 1815220"/>
              <a:gd name="connsiteX4" fmla="*/ 660903 w 2310143"/>
              <a:gd name="connsiteY4" fmla="*/ 1041149 h 1815220"/>
              <a:gd name="connsiteX5" fmla="*/ 1204111 w 2310143"/>
              <a:gd name="connsiteY5" fmla="*/ 914400 h 1815220"/>
              <a:gd name="connsiteX6" fmla="*/ 525101 w 2310143"/>
              <a:gd name="connsiteY6" fmla="*/ 1584357 h 1815220"/>
              <a:gd name="connsiteX7" fmla="*/ 995881 w 2310143"/>
              <a:gd name="connsiteY7" fmla="*/ 1747319 h 1815220"/>
              <a:gd name="connsiteX8" fmla="*/ 651850 w 2310143"/>
              <a:gd name="connsiteY8" fmla="*/ 1176951 h 1815220"/>
              <a:gd name="connsiteX9" fmla="*/ 869133 w 2310143"/>
              <a:gd name="connsiteY9" fmla="*/ 733331 h 1815220"/>
              <a:gd name="connsiteX10" fmla="*/ 1339913 w 2310143"/>
              <a:gd name="connsiteY10" fmla="*/ 1013988 h 1815220"/>
              <a:gd name="connsiteX11" fmla="*/ 1186004 w 2310143"/>
              <a:gd name="connsiteY11" fmla="*/ 1502875 h 1815220"/>
              <a:gd name="connsiteX12" fmla="*/ 1665838 w 2310143"/>
              <a:gd name="connsiteY12" fmla="*/ 1457608 h 1815220"/>
              <a:gd name="connsiteX13" fmla="*/ 1837854 w 2310143"/>
              <a:gd name="connsiteY13" fmla="*/ 860079 h 1815220"/>
              <a:gd name="connsiteX14" fmla="*/ 2272420 w 2310143"/>
              <a:gd name="connsiteY14" fmla="*/ 1077363 h 1815220"/>
              <a:gd name="connsiteX15" fmla="*/ 1611517 w 2310143"/>
              <a:gd name="connsiteY15" fmla="*/ 0 h 1815220"/>
              <a:gd name="connsiteX16" fmla="*/ 1176951 w 2310143"/>
              <a:gd name="connsiteY16" fmla="*/ 479834 h 1815220"/>
              <a:gd name="connsiteX0" fmla="*/ 0 w 2310143"/>
              <a:gd name="connsiteY0" fmla="*/ 452673 h 1815220"/>
              <a:gd name="connsiteX1" fmla="*/ 81481 w 2310143"/>
              <a:gd name="connsiteY1" fmla="*/ 760491 h 1815220"/>
              <a:gd name="connsiteX2" fmla="*/ 389299 w 2310143"/>
              <a:gd name="connsiteY2" fmla="*/ 851026 h 1815220"/>
              <a:gd name="connsiteX3" fmla="*/ 63374 w 2310143"/>
              <a:gd name="connsiteY3" fmla="*/ 1186004 h 1815220"/>
              <a:gd name="connsiteX4" fmla="*/ 660903 w 2310143"/>
              <a:gd name="connsiteY4" fmla="*/ 1041149 h 1815220"/>
              <a:gd name="connsiteX5" fmla="*/ 1204111 w 2310143"/>
              <a:gd name="connsiteY5" fmla="*/ 914400 h 1815220"/>
              <a:gd name="connsiteX6" fmla="*/ 525101 w 2310143"/>
              <a:gd name="connsiteY6" fmla="*/ 1584357 h 1815220"/>
              <a:gd name="connsiteX7" fmla="*/ 995881 w 2310143"/>
              <a:gd name="connsiteY7" fmla="*/ 1747319 h 1815220"/>
              <a:gd name="connsiteX8" fmla="*/ 651850 w 2310143"/>
              <a:gd name="connsiteY8" fmla="*/ 1176951 h 1815220"/>
              <a:gd name="connsiteX9" fmla="*/ 869133 w 2310143"/>
              <a:gd name="connsiteY9" fmla="*/ 733331 h 1815220"/>
              <a:gd name="connsiteX10" fmla="*/ 1339913 w 2310143"/>
              <a:gd name="connsiteY10" fmla="*/ 1013988 h 1815220"/>
              <a:gd name="connsiteX11" fmla="*/ 1186004 w 2310143"/>
              <a:gd name="connsiteY11" fmla="*/ 1502875 h 1815220"/>
              <a:gd name="connsiteX12" fmla="*/ 1665838 w 2310143"/>
              <a:gd name="connsiteY12" fmla="*/ 1457608 h 1815220"/>
              <a:gd name="connsiteX13" fmla="*/ 1837854 w 2310143"/>
              <a:gd name="connsiteY13" fmla="*/ 860079 h 1815220"/>
              <a:gd name="connsiteX14" fmla="*/ 2272420 w 2310143"/>
              <a:gd name="connsiteY14" fmla="*/ 1077363 h 1815220"/>
              <a:gd name="connsiteX15" fmla="*/ 1611517 w 2310143"/>
              <a:gd name="connsiteY15" fmla="*/ 0 h 1815220"/>
              <a:gd name="connsiteX16" fmla="*/ 1176951 w 2310143"/>
              <a:gd name="connsiteY16" fmla="*/ 479834 h 1815220"/>
              <a:gd name="connsiteX0" fmla="*/ 0 w 2310143"/>
              <a:gd name="connsiteY0" fmla="*/ 452673 h 1815220"/>
              <a:gd name="connsiteX1" fmla="*/ 81481 w 2310143"/>
              <a:gd name="connsiteY1" fmla="*/ 760491 h 1815220"/>
              <a:gd name="connsiteX2" fmla="*/ 389299 w 2310143"/>
              <a:gd name="connsiteY2" fmla="*/ 851026 h 1815220"/>
              <a:gd name="connsiteX3" fmla="*/ 63374 w 2310143"/>
              <a:gd name="connsiteY3" fmla="*/ 1186004 h 1815220"/>
              <a:gd name="connsiteX4" fmla="*/ 660903 w 2310143"/>
              <a:gd name="connsiteY4" fmla="*/ 1041149 h 1815220"/>
              <a:gd name="connsiteX5" fmla="*/ 1204111 w 2310143"/>
              <a:gd name="connsiteY5" fmla="*/ 914400 h 1815220"/>
              <a:gd name="connsiteX6" fmla="*/ 525101 w 2310143"/>
              <a:gd name="connsiteY6" fmla="*/ 1584357 h 1815220"/>
              <a:gd name="connsiteX7" fmla="*/ 995881 w 2310143"/>
              <a:gd name="connsiteY7" fmla="*/ 1747319 h 1815220"/>
              <a:gd name="connsiteX8" fmla="*/ 651850 w 2310143"/>
              <a:gd name="connsiteY8" fmla="*/ 1176951 h 1815220"/>
              <a:gd name="connsiteX9" fmla="*/ 869133 w 2310143"/>
              <a:gd name="connsiteY9" fmla="*/ 733331 h 1815220"/>
              <a:gd name="connsiteX10" fmla="*/ 1339913 w 2310143"/>
              <a:gd name="connsiteY10" fmla="*/ 1013988 h 1815220"/>
              <a:gd name="connsiteX11" fmla="*/ 1186004 w 2310143"/>
              <a:gd name="connsiteY11" fmla="*/ 1502875 h 1815220"/>
              <a:gd name="connsiteX12" fmla="*/ 1665838 w 2310143"/>
              <a:gd name="connsiteY12" fmla="*/ 1457608 h 1815220"/>
              <a:gd name="connsiteX13" fmla="*/ 1837854 w 2310143"/>
              <a:gd name="connsiteY13" fmla="*/ 860079 h 1815220"/>
              <a:gd name="connsiteX14" fmla="*/ 2272420 w 2310143"/>
              <a:gd name="connsiteY14" fmla="*/ 1077363 h 1815220"/>
              <a:gd name="connsiteX15" fmla="*/ 1611517 w 2310143"/>
              <a:gd name="connsiteY15" fmla="*/ 0 h 1815220"/>
              <a:gd name="connsiteX16" fmla="*/ 1176951 w 2310143"/>
              <a:gd name="connsiteY16" fmla="*/ 479834 h 1815220"/>
              <a:gd name="connsiteX0" fmla="*/ 0 w 2310143"/>
              <a:gd name="connsiteY0" fmla="*/ 452673 h 1815220"/>
              <a:gd name="connsiteX1" fmla="*/ 81481 w 2310143"/>
              <a:gd name="connsiteY1" fmla="*/ 760491 h 1815220"/>
              <a:gd name="connsiteX2" fmla="*/ 389299 w 2310143"/>
              <a:gd name="connsiteY2" fmla="*/ 851026 h 1815220"/>
              <a:gd name="connsiteX3" fmla="*/ 63374 w 2310143"/>
              <a:gd name="connsiteY3" fmla="*/ 1186004 h 1815220"/>
              <a:gd name="connsiteX4" fmla="*/ 660903 w 2310143"/>
              <a:gd name="connsiteY4" fmla="*/ 1041149 h 1815220"/>
              <a:gd name="connsiteX5" fmla="*/ 1204111 w 2310143"/>
              <a:gd name="connsiteY5" fmla="*/ 914400 h 1815220"/>
              <a:gd name="connsiteX6" fmla="*/ 525101 w 2310143"/>
              <a:gd name="connsiteY6" fmla="*/ 1584357 h 1815220"/>
              <a:gd name="connsiteX7" fmla="*/ 995881 w 2310143"/>
              <a:gd name="connsiteY7" fmla="*/ 1747319 h 1815220"/>
              <a:gd name="connsiteX8" fmla="*/ 651850 w 2310143"/>
              <a:gd name="connsiteY8" fmla="*/ 1176951 h 1815220"/>
              <a:gd name="connsiteX9" fmla="*/ 869133 w 2310143"/>
              <a:gd name="connsiteY9" fmla="*/ 733331 h 1815220"/>
              <a:gd name="connsiteX10" fmla="*/ 1339913 w 2310143"/>
              <a:gd name="connsiteY10" fmla="*/ 1013988 h 1815220"/>
              <a:gd name="connsiteX11" fmla="*/ 1186004 w 2310143"/>
              <a:gd name="connsiteY11" fmla="*/ 1502875 h 1815220"/>
              <a:gd name="connsiteX12" fmla="*/ 1665838 w 2310143"/>
              <a:gd name="connsiteY12" fmla="*/ 1457608 h 1815220"/>
              <a:gd name="connsiteX13" fmla="*/ 1837854 w 2310143"/>
              <a:gd name="connsiteY13" fmla="*/ 860079 h 1815220"/>
              <a:gd name="connsiteX14" fmla="*/ 2272420 w 2310143"/>
              <a:gd name="connsiteY14" fmla="*/ 1077363 h 1815220"/>
              <a:gd name="connsiteX15" fmla="*/ 1611517 w 2310143"/>
              <a:gd name="connsiteY15" fmla="*/ 0 h 1815220"/>
              <a:gd name="connsiteX16" fmla="*/ 1176951 w 2310143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04111 w 2272420"/>
              <a:gd name="connsiteY5" fmla="*/ 914400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815220"/>
              <a:gd name="connsiteX1" fmla="*/ 81481 w 2272420"/>
              <a:gd name="connsiteY1" fmla="*/ 760491 h 1815220"/>
              <a:gd name="connsiteX2" fmla="*/ 389299 w 2272420"/>
              <a:gd name="connsiteY2" fmla="*/ 851026 h 1815220"/>
              <a:gd name="connsiteX3" fmla="*/ 63374 w 2272420"/>
              <a:gd name="connsiteY3" fmla="*/ 1186004 h 1815220"/>
              <a:gd name="connsiteX4" fmla="*/ 660903 w 2272420"/>
              <a:gd name="connsiteY4" fmla="*/ 1041149 h 1815220"/>
              <a:gd name="connsiteX5" fmla="*/ 1227435 w 2272420"/>
              <a:gd name="connsiteY5" fmla="*/ 786466 h 1815220"/>
              <a:gd name="connsiteX6" fmla="*/ 525101 w 2272420"/>
              <a:gd name="connsiteY6" fmla="*/ 1584357 h 1815220"/>
              <a:gd name="connsiteX7" fmla="*/ 995881 w 2272420"/>
              <a:gd name="connsiteY7" fmla="*/ 1747319 h 1815220"/>
              <a:gd name="connsiteX8" fmla="*/ 651850 w 2272420"/>
              <a:gd name="connsiteY8" fmla="*/ 1176951 h 1815220"/>
              <a:gd name="connsiteX9" fmla="*/ 869133 w 2272420"/>
              <a:gd name="connsiteY9" fmla="*/ 733331 h 1815220"/>
              <a:gd name="connsiteX10" fmla="*/ 1339913 w 2272420"/>
              <a:gd name="connsiteY10" fmla="*/ 1013988 h 1815220"/>
              <a:gd name="connsiteX11" fmla="*/ 1186004 w 2272420"/>
              <a:gd name="connsiteY11" fmla="*/ 1502875 h 1815220"/>
              <a:gd name="connsiteX12" fmla="*/ 1665838 w 2272420"/>
              <a:gd name="connsiteY12" fmla="*/ 1457608 h 1815220"/>
              <a:gd name="connsiteX13" fmla="*/ 1837854 w 2272420"/>
              <a:gd name="connsiteY13" fmla="*/ 860079 h 1815220"/>
              <a:gd name="connsiteX14" fmla="*/ 2272420 w 2272420"/>
              <a:gd name="connsiteY14" fmla="*/ 1077363 h 1815220"/>
              <a:gd name="connsiteX15" fmla="*/ 1611517 w 2272420"/>
              <a:gd name="connsiteY15" fmla="*/ 0 h 1815220"/>
              <a:gd name="connsiteX16" fmla="*/ 1176951 w 2272420"/>
              <a:gd name="connsiteY16" fmla="*/ 479834 h 1815220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  <a:gd name="connsiteX0" fmla="*/ 0 w 2272420"/>
              <a:gd name="connsiteY0" fmla="*/ 452673 h 1747319"/>
              <a:gd name="connsiteX1" fmla="*/ 81481 w 2272420"/>
              <a:gd name="connsiteY1" fmla="*/ 760491 h 1747319"/>
              <a:gd name="connsiteX2" fmla="*/ 389299 w 2272420"/>
              <a:gd name="connsiteY2" fmla="*/ 851026 h 1747319"/>
              <a:gd name="connsiteX3" fmla="*/ 63374 w 2272420"/>
              <a:gd name="connsiteY3" fmla="*/ 1186004 h 1747319"/>
              <a:gd name="connsiteX4" fmla="*/ 660903 w 2272420"/>
              <a:gd name="connsiteY4" fmla="*/ 1041149 h 1747319"/>
              <a:gd name="connsiteX5" fmla="*/ 1227435 w 2272420"/>
              <a:gd name="connsiteY5" fmla="*/ 786466 h 1747319"/>
              <a:gd name="connsiteX6" fmla="*/ 525101 w 2272420"/>
              <a:gd name="connsiteY6" fmla="*/ 1584357 h 1747319"/>
              <a:gd name="connsiteX7" fmla="*/ 995881 w 2272420"/>
              <a:gd name="connsiteY7" fmla="*/ 1747319 h 1747319"/>
              <a:gd name="connsiteX8" fmla="*/ 651850 w 2272420"/>
              <a:gd name="connsiteY8" fmla="*/ 1176951 h 1747319"/>
              <a:gd name="connsiteX9" fmla="*/ 869133 w 2272420"/>
              <a:gd name="connsiteY9" fmla="*/ 733331 h 1747319"/>
              <a:gd name="connsiteX10" fmla="*/ 1339913 w 2272420"/>
              <a:gd name="connsiteY10" fmla="*/ 1013988 h 1747319"/>
              <a:gd name="connsiteX11" fmla="*/ 1186004 w 2272420"/>
              <a:gd name="connsiteY11" fmla="*/ 1502875 h 1747319"/>
              <a:gd name="connsiteX12" fmla="*/ 1665838 w 2272420"/>
              <a:gd name="connsiteY12" fmla="*/ 1457608 h 1747319"/>
              <a:gd name="connsiteX13" fmla="*/ 1837854 w 2272420"/>
              <a:gd name="connsiteY13" fmla="*/ 860079 h 1747319"/>
              <a:gd name="connsiteX14" fmla="*/ 2272420 w 2272420"/>
              <a:gd name="connsiteY14" fmla="*/ 1077363 h 1747319"/>
              <a:gd name="connsiteX15" fmla="*/ 1611517 w 2272420"/>
              <a:gd name="connsiteY15" fmla="*/ 0 h 1747319"/>
              <a:gd name="connsiteX16" fmla="*/ 1176951 w 2272420"/>
              <a:gd name="connsiteY16" fmla="*/ 479834 h 174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2420" h="1747319">
                <a:moveTo>
                  <a:pt x="0" y="452673"/>
                </a:moveTo>
                <a:cubicBezTo>
                  <a:pt x="8299" y="573386"/>
                  <a:pt x="47956" y="640256"/>
                  <a:pt x="81481" y="760491"/>
                </a:cubicBezTo>
                <a:lnTo>
                  <a:pt x="389299" y="851026"/>
                </a:lnTo>
                <a:cubicBezTo>
                  <a:pt x="355503" y="904469"/>
                  <a:pt x="198417" y="1065632"/>
                  <a:pt x="63374" y="1186004"/>
                </a:cubicBezTo>
                <a:cubicBezTo>
                  <a:pt x="273200" y="1139749"/>
                  <a:pt x="660903" y="1041149"/>
                  <a:pt x="660903" y="1041149"/>
                </a:cubicBezTo>
                <a:cubicBezTo>
                  <a:pt x="854075" y="939499"/>
                  <a:pt x="1008929" y="886204"/>
                  <a:pt x="1227435" y="786466"/>
                </a:cubicBezTo>
                <a:cubicBezTo>
                  <a:pt x="1112613" y="935671"/>
                  <a:pt x="697547" y="1395053"/>
                  <a:pt x="525101" y="1584357"/>
                </a:cubicBezTo>
                <a:cubicBezTo>
                  <a:pt x="679740" y="1637249"/>
                  <a:pt x="827183" y="1694959"/>
                  <a:pt x="995881" y="1747319"/>
                </a:cubicBezTo>
                <a:cubicBezTo>
                  <a:pt x="892589" y="1616284"/>
                  <a:pt x="730683" y="1326731"/>
                  <a:pt x="651850" y="1176951"/>
                </a:cubicBezTo>
                <a:cubicBezTo>
                  <a:pt x="735616" y="976395"/>
                  <a:pt x="798663" y="885309"/>
                  <a:pt x="869133" y="733331"/>
                </a:cubicBezTo>
                <a:cubicBezTo>
                  <a:pt x="942144" y="788867"/>
                  <a:pt x="1226344" y="936126"/>
                  <a:pt x="1339913" y="1013988"/>
                </a:cubicBezTo>
                <a:cubicBezTo>
                  <a:pt x="1297198" y="1169411"/>
                  <a:pt x="1285281" y="1234273"/>
                  <a:pt x="1186004" y="1502875"/>
                </a:cubicBezTo>
                <a:cubicBezTo>
                  <a:pt x="1326052" y="1494660"/>
                  <a:pt x="1541081" y="1470176"/>
                  <a:pt x="1665838" y="1457608"/>
                </a:cubicBezTo>
                <a:cubicBezTo>
                  <a:pt x="1722724" y="1252644"/>
                  <a:pt x="1806660" y="984591"/>
                  <a:pt x="1837854" y="860079"/>
                </a:cubicBezTo>
                <a:cubicBezTo>
                  <a:pt x="1950057" y="906695"/>
                  <a:pt x="2085336" y="968990"/>
                  <a:pt x="2272420" y="1077363"/>
                </a:cubicBezTo>
                <a:cubicBezTo>
                  <a:pt x="2185337" y="945504"/>
                  <a:pt x="1709239" y="170816"/>
                  <a:pt x="1611517" y="0"/>
                </a:cubicBezTo>
                <a:cubicBezTo>
                  <a:pt x="1526208" y="104913"/>
                  <a:pt x="1253905" y="398353"/>
                  <a:pt x="1176951" y="47983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398813" y="58772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Необходимо одновременно рассматривать различные диапазоны</a:t>
            </a:r>
          </a:p>
        </p:txBody>
      </p:sp>
    </p:spTree>
    <p:extLst>
      <p:ext uri="{BB962C8B-B14F-4D97-AF65-F5344CB8AC3E}">
        <p14:creationId xmlns:p14="http://schemas.microsoft.com/office/powerpoint/2010/main" val="1237217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http://starburstfound.org/superwaveblog/wp-content/uploads/2013/01/N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8" y="1268760"/>
            <a:ext cx="866262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Галактики на 408 МГц</a:t>
            </a:r>
          </a:p>
        </p:txBody>
      </p:sp>
    </p:spTree>
    <p:extLst>
      <p:ext uri="{BB962C8B-B14F-4D97-AF65-F5344CB8AC3E}">
        <p14:creationId xmlns:p14="http://schemas.microsoft.com/office/powerpoint/2010/main" val="3144990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Поле излучения вблизи Солнца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51434"/>
            <a:ext cx="7704856" cy="593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275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58813"/>
          </a:xfrm>
        </p:spPr>
        <p:txBody>
          <a:bodyPr>
            <a:normAutofit fontScale="90000"/>
          </a:bodyPr>
          <a:lstStyle/>
          <a:p>
            <a:r>
              <a:rPr lang="ru-RU" altLang="ru-RU"/>
              <a:t>Поле излучения вблизи Солнца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68313" y="5229200"/>
            <a:ext cx="82740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Поле излучения в окрестностях Солнца — важный калибровочный астрохимический фактор (</a:t>
            </a:r>
            <a:r>
              <a:rPr lang="en-US" altLang="ru-RU" sz="2800" b="1" i="1" dirty="0">
                <a:solidFill>
                  <a:srgbClr val="FF0000"/>
                </a:solidFill>
              </a:rPr>
              <a:t>G</a:t>
            </a:r>
            <a:r>
              <a:rPr lang="en-US" altLang="ru-RU" sz="2800" b="1" baseline="-25000" dirty="0">
                <a:solidFill>
                  <a:srgbClr val="FF0000"/>
                </a:solidFill>
              </a:rPr>
              <a:t>0</a:t>
            </a:r>
            <a:r>
              <a:rPr lang="en-US" altLang="ru-RU" sz="2800" b="1" dirty="0">
                <a:solidFill>
                  <a:srgbClr val="FF0000"/>
                </a:solidFill>
              </a:rPr>
              <a:t>, </a:t>
            </a:r>
            <a:r>
              <a:rPr lang="en-US" altLang="ru-RU" sz="2800" b="1" i="1" dirty="0">
                <a:solidFill>
                  <a:srgbClr val="FF0000"/>
                </a:solidFill>
              </a:rPr>
              <a:t>U</a:t>
            </a:r>
            <a:r>
              <a:rPr lang="en-US" altLang="ru-RU" sz="2800" b="1" dirty="0">
                <a:solidFill>
                  <a:srgbClr val="FF0000"/>
                </a:solidFill>
              </a:rPr>
              <a:t>, </a:t>
            </a:r>
            <a:r>
              <a:rPr lang="el-GR" altLang="ru-RU" sz="2800" b="1" dirty="0">
                <a:solidFill>
                  <a:srgbClr val="FF0000"/>
                </a:solidFill>
              </a:rPr>
              <a:t>χ</a:t>
            </a:r>
            <a:r>
              <a:rPr lang="ru-RU" altLang="ru-RU" sz="28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672484" cy="422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6372003" y="1398032"/>
          <a:ext cx="264636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Формула" r:id="rId4" imgW="1586811" imgH="863225" progId="Equation.3">
                  <p:embed/>
                </p:oleObj>
              </mc:Choice>
              <mc:Fallback>
                <p:oleObj name="Формула" r:id="rId4" imgW="1586811" imgH="863225" progId="Equation.3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003" y="1398032"/>
                        <a:ext cx="2646362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7757" y="1028700"/>
            <a:ext cx="224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Поле </a:t>
            </a:r>
            <a:r>
              <a:rPr lang="ru-RU" dirty="0" err="1"/>
              <a:t>Хабинга</a:t>
            </a:r>
            <a:r>
              <a:rPr lang="ru-RU" dirty="0"/>
              <a:t> (1968):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2990337"/>
            <a:ext cx="220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Поле </a:t>
            </a:r>
            <a:r>
              <a:rPr lang="ru-RU" dirty="0" err="1"/>
              <a:t>Дрейна</a:t>
            </a:r>
            <a:r>
              <a:rPr lang="ru-RU" dirty="0"/>
              <a:t> (1978):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383483" y="3359669"/>
          <a:ext cx="10175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Формула" r:id="rId6" imgW="609336" imgH="431613" progId="Equation.3">
                  <p:embed/>
                </p:oleObj>
              </mc:Choice>
              <mc:Fallback>
                <p:oleObj name="Формула" r:id="rId6" imgW="609336" imgH="431613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483" y="3359669"/>
                        <a:ext cx="10175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00192" y="4149080"/>
            <a:ext cx="22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Поле </a:t>
            </a:r>
            <a:r>
              <a:rPr lang="en-US" dirty="0"/>
              <a:t>MMP83 </a:t>
            </a:r>
            <a:r>
              <a:rPr lang="ru-RU" dirty="0"/>
              <a:t>(19</a:t>
            </a:r>
            <a:r>
              <a:rPr lang="en-US" dirty="0"/>
              <a:t>83</a:t>
            </a:r>
            <a:r>
              <a:rPr lang="ru-RU" dirty="0"/>
              <a:t>):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383483" y="4521844"/>
          <a:ext cx="10175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Формула" r:id="rId8" imgW="609336" imgH="431613" progId="Equation.3">
                  <p:embed/>
                </p:oleObj>
              </mc:Choice>
              <mc:Fallback>
                <p:oleObj name="Формула" r:id="rId8" imgW="609336" imgH="431613" progId="Equation.3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483" y="4521844"/>
                        <a:ext cx="10175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827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772400" cy="792162"/>
          </a:xfrm>
        </p:spPr>
        <p:txBody>
          <a:bodyPr/>
          <a:lstStyle/>
          <a:p>
            <a:r>
              <a:rPr lang="ru-RU" altLang="ru-RU"/>
              <a:t>Космические лучи</a:t>
            </a:r>
          </a:p>
        </p:txBody>
      </p:sp>
      <p:sp>
        <p:nvSpPr>
          <p:cNvPr id="15363" name="Объект 1"/>
          <p:cNvSpPr>
            <a:spLocks noGrp="1"/>
          </p:cNvSpPr>
          <p:nvPr>
            <p:ph idx="1"/>
          </p:nvPr>
        </p:nvSpPr>
        <p:spPr>
          <a:xfrm>
            <a:off x="250825" y="1125538"/>
            <a:ext cx="3454400" cy="2238375"/>
          </a:xfrm>
        </p:spPr>
        <p:txBody>
          <a:bodyPr/>
          <a:lstStyle/>
          <a:p>
            <a:r>
              <a:rPr lang="ru-RU" altLang="ru-RU"/>
              <a:t>Галактические</a:t>
            </a:r>
          </a:p>
          <a:p>
            <a:r>
              <a:rPr lang="ru-RU" altLang="ru-RU"/>
              <a:t>Аномальные</a:t>
            </a:r>
          </a:p>
          <a:p>
            <a:r>
              <a:rPr lang="ru-RU" altLang="ru-RU"/>
              <a:t>Солнечные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71813"/>
            <a:ext cx="417671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38225"/>
            <a:ext cx="44005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5927725" y="1630363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1 частица на кв. м</a:t>
            </a:r>
            <a:br>
              <a:rPr lang="ru-RU" altLang="ru-RU" sz="1200"/>
            </a:br>
            <a:r>
              <a:rPr lang="ru-RU" altLang="ru-RU" sz="1200"/>
              <a:t>в секунду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5414963" y="3824288"/>
            <a:ext cx="1724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1 частица на кв. м в год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6084888" y="5157788"/>
            <a:ext cx="1798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1 частица на кв. км в год</a:t>
            </a:r>
          </a:p>
        </p:txBody>
      </p:sp>
    </p:spTree>
    <p:extLst>
      <p:ext uri="{BB962C8B-B14F-4D97-AF65-F5344CB8AC3E}">
        <p14:creationId xmlns:p14="http://schemas.microsoft.com/office/powerpoint/2010/main" val="2493862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75" y="115888"/>
            <a:ext cx="5072063" cy="8509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dirty="0"/>
              <a:t>Галактические космические лучи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79388" y="1126480"/>
            <a:ext cx="4762500" cy="3022600"/>
          </a:xfrm>
        </p:spPr>
        <p:txBody>
          <a:bodyPr/>
          <a:lstStyle/>
          <a:p>
            <a:r>
              <a:rPr lang="ru-RU" altLang="ru-RU" sz="2000" b="1" dirty="0"/>
              <a:t>Наблюдение:</a:t>
            </a:r>
            <a:br>
              <a:rPr lang="en-US" altLang="ru-RU" sz="2000" b="1" dirty="0"/>
            </a:br>
            <a:r>
              <a:rPr lang="ru-RU" altLang="ru-RU" sz="2000" dirty="0"/>
              <a:t>гамма-излучение при распаде </a:t>
            </a:r>
            <a:r>
              <a:rPr lang="en-US" altLang="ru-RU" sz="2000" dirty="0">
                <a:latin typeface="Symbol" pitchFamily="18" charset="2"/>
              </a:rPr>
              <a:t>p</a:t>
            </a:r>
            <a:r>
              <a:rPr lang="en-US" altLang="ru-RU" sz="2000" baseline="30000" dirty="0"/>
              <a:t>0</a:t>
            </a:r>
            <a:r>
              <a:rPr lang="en-US" altLang="ru-RU" sz="2000" dirty="0"/>
              <a:t>-</a:t>
            </a:r>
            <a:r>
              <a:rPr lang="ru-RU" altLang="ru-RU" sz="2000" dirty="0"/>
              <a:t>мезона</a:t>
            </a:r>
            <a:endParaRPr lang="en-US" altLang="ru-RU" sz="2000" dirty="0"/>
          </a:p>
          <a:p>
            <a:r>
              <a:rPr lang="ru-RU" altLang="ru-RU" sz="2000" b="1" dirty="0"/>
              <a:t>Локализация: </a:t>
            </a:r>
            <a:r>
              <a:rPr lang="ru-RU" altLang="ru-RU" sz="2000" dirty="0"/>
              <a:t>галактический диск</a:t>
            </a:r>
          </a:p>
          <a:p>
            <a:r>
              <a:rPr lang="ru-RU" altLang="ru-RU" sz="2000" b="1" dirty="0">
                <a:solidFill>
                  <a:srgbClr val="FF0000"/>
                </a:solidFill>
              </a:rPr>
              <a:t>Поток:</a:t>
            </a:r>
            <a:br>
              <a:rPr lang="en-US" altLang="ru-RU" sz="2000" b="1" dirty="0">
                <a:solidFill>
                  <a:srgbClr val="FF0000"/>
                </a:solidFill>
              </a:rPr>
            </a:br>
            <a:r>
              <a:rPr lang="en-US" altLang="ru-RU" sz="2000" b="1" dirty="0">
                <a:solidFill>
                  <a:srgbClr val="FF0000"/>
                </a:solidFill>
                <a:latin typeface="Symbol" pitchFamily="18" charset="2"/>
              </a:rPr>
              <a:t>z</a:t>
            </a:r>
            <a:r>
              <a:rPr lang="en-US" altLang="ru-RU" sz="2000" b="1" dirty="0">
                <a:solidFill>
                  <a:srgbClr val="FF0000"/>
                </a:solidFill>
              </a:rPr>
              <a:t> = </a:t>
            </a:r>
            <a:r>
              <a:rPr lang="ru-RU" altLang="ru-RU" sz="2000" b="1" dirty="0">
                <a:solidFill>
                  <a:srgbClr val="FF0000"/>
                </a:solidFill>
              </a:rPr>
              <a:t>10</a:t>
            </a:r>
            <a:r>
              <a:rPr lang="ru-RU" altLang="ru-RU" sz="2000" b="1" baseline="30000" dirty="0">
                <a:solidFill>
                  <a:srgbClr val="FF0000"/>
                </a:solidFill>
              </a:rPr>
              <a:t>–17</a:t>
            </a:r>
            <a:r>
              <a:rPr lang="ru-RU" altLang="ru-RU" sz="2000" b="1" dirty="0">
                <a:solidFill>
                  <a:srgbClr val="FF0000"/>
                </a:solidFill>
              </a:rPr>
              <a:t> — 10</a:t>
            </a:r>
            <a:r>
              <a:rPr lang="ru-RU" altLang="ru-RU" sz="2000" b="1" baseline="30000" dirty="0">
                <a:solidFill>
                  <a:srgbClr val="FF0000"/>
                </a:solidFill>
              </a:rPr>
              <a:t>–16</a:t>
            </a:r>
            <a:r>
              <a:rPr lang="ru-RU" altLang="ru-RU" sz="2000" b="1" dirty="0">
                <a:solidFill>
                  <a:srgbClr val="FF0000"/>
                </a:solidFill>
              </a:rPr>
              <a:t> с</a:t>
            </a:r>
            <a:r>
              <a:rPr lang="ru-RU" altLang="ru-RU" sz="2000" b="1" baseline="30000" dirty="0">
                <a:solidFill>
                  <a:srgbClr val="FF0000"/>
                </a:solidFill>
              </a:rPr>
              <a:t>–1</a:t>
            </a:r>
            <a:r>
              <a:rPr lang="ru-RU" altLang="ru-RU" sz="2000" b="1" dirty="0">
                <a:solidFill>
                  <a:srgbClr val="FF0000"/>
                </a:solidFill>
              </a:rPr>
              <a:t> атом</a:t>
            </a:r>
            <a:r>
              <a:rPr lang="ru-RU" altLang="ru-RU" sz="2000" b="1" baseline="30000" dirty="0">
                <a:solidFill>
                  <a:srgbClr val="FF0000"/>
                </a:solidFill>
              </a:rPr>
              <a:t>–1</a:t>
            </a:r>
            <a:endParaRPr lang="en-US" altLang="ru-RU" sz="2000" b="1" baseline="30000" dirty="0">
              <a:solidFill>
                <a:srgbClr val="FF0000"/>
              </a:solidFill>
            </a:endParaRPr>
          </a:p>
          <a:p>
            <a:r>
              <a:rPr lang="ru-RU" altLang="ru-RU" sz="2000" b="1" dirty="0"/>
              <a:t>Состав:</a:t>
            </a:r>
            <a:br>
              <a:rPr lang="ru-RU" altLang="ru-RU" sz="2000" dirty="0"/>
            </a:br>
            <a:r>
              <a:rPr lang="ru-RU" altLang="ru-RU" sz="2000" dirty="0"/>
              <a:t>солнечный</a:t>
            </a:r>
            <a:r>
              <a:rPr lang="en-US" altLang="ru-RU" sz="2000" dirty="0"/>
              <a:t> (</a:t>
            </a:r>
            <a:r>
              <a:rPr lang="ru-RU" altLang="ru-RU" sz="2000" dirty="0"/>
              <a:t>с избытком </a:t>
            </a:r>
            <a:r>
              <a:rPr lang="en-US" altLang="ru-RU" sz="2000" dirty="0"/>
              <a:t>Li, Be, B)</a:t>
            </a:r>
            <a:endParaRPr lang="ru-RU" altLang="ru-RU" sz="2000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15888"/>
            <a:ext cx="3713163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10013"/>
            <a:ext cx="373856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508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/>
          <a:lstStyle/>
          <a:p>
            <a:pPr algn="l"/>
            <a:r>
              <a:rPr lang="ru-RU" altLang="ru-RU"/>
              <a:t>Нагрев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4032250" cy="4464050"/>
          </a:xfrm>
        </p:spPr>
        <p:txBody>
          <a:bodyPr/>
          <a:lstStyle/>
          <a:p>
            <a:r>
              <a:rPr lang="ru-RU" altLang="ru-RU" sz="2000" dirty="0"/>
              <a:t>Нагрев электромагнитным излучением</a:t>
            </a:r>
          </a:p>
          <a:p>
            <a:pPr lvl="1"/>
            <a:r>
              <a:rPr lang="ru-RU" altLang="ru-RU" sz="1800" dirty="0" err="1"/>
              <a:t>Фотоионизация</a:t>
            </a:r>
            <a:r>
              <a:rPr lang="ru-RU" altLang="ru-RU" sz="1800" dirty="0"/>
              <a:t> (</a:t>
            </a:r>
            <a:r>
              <a:rPr lang="en-US" altLang="ru-RU" sz="1800" dirty="0"/>
              <a:t>C</a:t>
            </a:r>
            <a:r>
              <a:rPr lang="ru-RU" altLang="ru-RU" sz="1800" dirty="0"/>
              <a:t>,</a:t>
            </a:r>
            <a:r>
              <a:rPr lang="en-US" altLang="ru-RU" sz="1800" dirty="0"/>
              <a:t> H</a:t>
            </a:r>
            <a:r>
              <a:rPr lang="ru-RU" altLang="ru-RU" sz="1800" dirty="0"/>
              <a:t>)</a:t>
            </a:r>
            <a:endParaRPr lang="en-US" altLang="ru-RU" sz="1800" dirty="0"/>
          </a:p>
          <a:p>
            <a:pPr lvl="1"/>
            <a:r>
              <a:rPr lang="ru-RU" altLang="ru-RU" sz="1800" dirty="0"/>
              <a:t>Фотоэффект (пыль, ПАУ)</a:t>
            </a:r>
          </a:p>
          <a:p>
            <a:pPr lvl="1"/>
            <a:r>
              <a:rPr lang="ru-RU" altLang="ru-RU" sz="1800" dirty="0" err="1"/>
              <a:t>Фотодиссоциация</a:t>
            </a:r>
            <a:r>
              <a:rPr lang="ru-RU" altLang="ru-RU" sz="1800" dirty="0"/>
              <a:t> (Н</a:t>
            </a:r>
            <a:r>
              <a:rPr lang="ru-RU" altLang="ru-RU" sz="1800" baseline="-25000" dirty="0"/>
              <a:t>2</a:t>
            </a:r>
            <a:r>
              <a:rPr lang="ru-RU" altLang="ru-RU" sz="1800" dirty="0"/>
              <a:t>)</a:t>
            </a:r>
          </a:p>
          <a:p>
            <a:r>
              <a:rPr lang="ru-RU" altLang="ru-RU" sz="2000" dirty="0"/>
              <a:t>Нагрев космическими лучами и рентгеном</a:t>
            </a:r>
          </a:p>
          <a:p>
            <a:r>
              <a:rPr lang="ru-RU" altLang="ru-RU" sz="2400" dirty="0">
                <a:solidFill>
                  <a:srgbClr val="00B0F0"/>
                </a:solidFill>
              </a:rPr>
              <a:t>Сверхновые</a:t>
            </a:r>
          </a:p>
          <a:p>
            <a:r>
              <a:rPr lang="ru-RU" altLang="ru-RU" sz="2400" dirty="0">
                <a:solidFill>
                  <a:srgbClr val="00B0F0"/>
                </a:solidFill>
              </a:rPr>
              <a:t>Турбулентный нагрев</a:t>
            </a:r>
          </a:p>
          <a:p>
            <a:r>
              <a:rPr lang="ru-RU" altLang="ru-RU" sz="2400" dirty="0">
                <a:solidFill>
                  <a:srgbClr val="00B0F0"/>
                </a:solidFill>
              </a:rPr>
              <a:t>Работа сил гравитации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52425" y="5934075"/>
            <a:ext cx="345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Итог: функция нагрева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357563"/>
            <a:ext cx="47148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88913"/>
            <a:ext cx="4064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05460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 =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99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ru-RU" dirty="0"/>
              <a:t>Удельная интенсивность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4752975" cy="2390775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831975" y="3932238"/>
          <a:ext cx="4800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Формула" r:id="rId4" imgW="1524000" imgH="457200" progId="Equation.3">
                  <p:embed/>
                </p:oleObj>
              </mc:Choice>
              <mc:Fallback>
                <p:oleObj name="Формула" r:id="rId4" imgW="1524000" imgH="45720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932238"/>
                        <a:ext cx="480060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5557882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эрг с</a:t>
            </a:r>
            <a:r>
              <a:rPr lang="ru-RU" baseline="30000" dirty="0"/>
              <a:t>–1</a:t>
            </a:r>
            <a:r>
              <a:rPr lang="ru-RU" dirty="0"/>
              <a:t> см</a:t>
            </a:r>
            <a:r>
              <a:rPr lang="ru-RU" baseline="30000" dirty="0"/>
              <a:t>–2</a:t>
            </a:r>
            <a:r>
              <a:rPr lang="ru-RU" dirty="0"/>
              <a:t> стер</a:t>
            </a:r>
            <a:r>
              <a:rPr lang="ru-RU" baseline="30000" dirty="0"/>
              <a:t>–1</a:t>
            </a:r>
            <a:r>
              <a:rPr lang="ru-RU" dirty="0"/>
              <a:t> Гц</a:t>
            </a:r>
            <a:r>
              <a:rPr lang="ru-RU" baseline="30000" dirty="0"/>
              <a:t>–1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6165304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Интенсивность не зависит от расстояния.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516215" y="4653136"/>
          <a:ext cx="225843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Формула" r:id="rId6" imgW="952087" imgH="698197" progId="Equation.3">
                  <p:embed/>
                </p:oleObj>
              </mc:Choice>
              <mc:Fallback>
                <p:oleObj name="Формула" r:id="rId6" imgW="952087" imgH="698197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5" y="4653136"/>
                        <a:ext cx="2258433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2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интенсивность и поток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619250" y="2068513"/>
          <a:ext cx="6240463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Формула" r:id="rId3" imgW="1981080" imgH="711000" progId="Equation.3">
                  <p:embed/>
                </p:oleObj>
              </mc:Choice>
              <mc:Fallback>
                <p:oleObj name="Формула" r:id="rId3" imgW="1981080" imgH="71100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068513"/>
                        <a:ext cx="6240463" cy="224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5085184"/>
            <a:ext cx="758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 точечных объектов (звёзд) фиксируется поток, от протяжённых — интенсивность.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90090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Чернотельное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тепловое</a:t>
            </a:r>
            <a:r>
              <a:rPr lang="en-US" dirty="0"/>
              <a:t>)</a:t>
            </a:r>
            <a:r>
              <a:rPr lang="ru-RU" dirty="0"/>
              <a:t> излучение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078038" y="2343150"/>
          <a:ext cx="5040312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Формула" r:id="rId3" imgW="2184400" imgH="1371600" progId="Equation.3">
                  <p:embed/>
                </p:oleObj>
              </mc:Choice>
              <mc:Fallback>
                <p:oleObj name="Формула" r:id="rId3" imgW="2184400" imgH="1371600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2343150"/>
                        <a:ext cx="5040312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7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Перенос излучения с поглощением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 txBox="1"/>
              <p:nvPr/>
            </p:nvSpPr>
            <p:spPr bwMode="auto">
              <a:xfrm>
                <a:off x="539750" y="1773238"/>
                <a:ext cx="7159625" cy="33845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𝑑𝑠</m:t>
                      </m:r>
                    </m:oMath>
                    <m:oMath xmlns:m="http://schemas.openxmlformats.org/officeDocument/2006/math"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1773238"/>
                <a:ext cx="7159625" cy="3384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63255" y="2767201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Истинное поглощение, см</a:t>
            </a:r>
            <a:r>
              <a:rPr lang="ru-RU" baseline="30000" dirty="0"/>
              <a:t>–1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1006" y="3136533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Непрозрачность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378596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Уравнение переноса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123728" y="5589240"/>
          <a:ext cx="451250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Формула" r:id="rId4" imgW="1790700" imgH="228600" progId="Equation.3">
                  <p:embed/>
                </p:oleObj>
              </mc:Choice>
              <mc:Fallback>
                <p:oleObj name="Формула" r:id="rId4" imgW="1790700" imgH="22860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589240"/>
                        <a:ext cx="4512501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37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Оптическая толщина</a:t>
            </a:r>
            <a:br>
              <a:rPr lang="ru-RU" dirty="0"/>
            </a:br>
            <a:r>
              <a:rPr lang="ru-RU" dirty="0"/>
              <a:t>и функция источников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 txBox="1"/>
              <p:nvPr/>
            </p:nvSpPr>
            <p:spPr bwMode="auto">
              <a:xfrm>
                <a:off x="1187624" y="1772816"/>
                <a:ext cx="7499176" cy="468705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ru-RU" sz="2800" dirty="0"/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)⇒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m:rPr>
                          <m:nor/>
                        </m:rPr>
                        <a:rPr lang="ru-RU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где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ru-RU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772816"/>
                <a:ext cx="7499176" cy="4687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62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Формальное решение уравнения переноса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691680" y="1340768"/>
          <a:ext cx="55435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Формула" r:id="rId3" imgW="2336800" imgH="482600" progId="Equation.3">
                  <p:embed/>
                </p:oleObj>
              </mc:Choice>
              <mc:Fallback>
                <p:oleObj name="Формула" r:id="rId3" imgW="2336800" imgH="482600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340768"/>
                        <a:ext cx="5543550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1744"/>
            <a:ext cx="34956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09" y="3526044"/>
            <a:ext cx="27717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691680" y="2996952"/>
            <a:ext cx="576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7664" y="24899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64808" y="253528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anose="05050102010706020507" pitchFamily="18" charset="2"/>
              </a:rPr>
              <a:t>t</a:t>
            </a:r>
            <a:r>
              <a:rPr lang="en-US" baseline="-25000" dirty="0" err="1">
                <a:latin typeface="Symbol" panose="05050102010706020507" pitchFamily="18" charset="2"/>
              </a:rPr>
              <a:t>n</a:t>
            </a:r>
            <a:endParaRPr lang="ru-RU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5883" y="253528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anose="05050102010706020507" pitchFamily="18" charset="2"/>
              </a:rPr>
              <a:t>t</a:t>
            </a:r>
            <a:r>
              <a:rPr lang="en-US" baseline="-25000" dirty="0" err="1">
                <a:latin typeface="Symbol" panose="05050102010706020507" pitchFamily="18" charset="2"/>
              </a:rPr>
              <a:t>n</a:t>
            </a:r>
            <a:r>
              <a:rPr lang="en-US" dirty="0"/>
              <a:t>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07235" y="29527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72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930</Words>
  <Application>Microsoft Office PowerPoint</Application>
  <PresentationFormat>Экран (4:3)</PresentationFormat>
  <Paragraphs>294</Paragraphs>
  <Slides>35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Times New Roman</vt:lpstr>
      <vt:lpstr>Тема Office</vt:lpstr>
      <vt:lpstr>Формула</vt:lpstr>
      <vt:lpstr>Перенос излучения в межзвёздной и околозвёздной среде</vt:lpstr>
      <vt:lpstr>Двойная роль излучения</vt:lpstr>
      <vt:lpstr>Двойная роль излучения</vt:lpstr>
      <vt:lpstr>Удельная интенсивность</vt:lpstr>
      <vt:lpstr>Средняя интенсивность и поток</vt:lpstr>
      <vt:lpstr>Чернотельное (тепловое) излучение</vt:lpstr>
      <vt:lpstr>Перенос излучения с поглощением</vt:lpstr>
      <vt:lpstr>Оптическая толщина и функция источников</vt:lpstr>
      <vt:lpstr>Формальное решение уравнения переноса</vt:lpstr>
      <vt:lpstr>Рассеяние</vt:lpstr>
      <vt:lpstr>Уравнение переноса с учётом рассеяния</vt:lpstr>
      <vt:lpstr>Методы решения уравнения переноса</vt:lpstr>
      <vt:lpstr>Метод лямбда-итераций</vt:lpstr>
      <vt:lpstr>Диффузионное приближение</vt:lpstr>
      <vt:lpstr>Перенос излучения в пылевой среде</vt:lpstr>
      <vt:lpstr>Презентация PowerPoint</vt:lpstr>
      <vt:lpstr>Простые случаи</vt:lpstr>
      <vt:lpstr>Чистое поглощение</vt:lpstr>
      <vt:lpstr>Простые случаи</vt:lpstr>
      <vt:lpstr>Чистое излучение</vt:lpstr>
      <vt:lpstr>Перенос излучения в линиях</vt:lpstr>
      <vt:lpstr>Перенос излучения в линиях</vt:lpstr>
      <vt:lpstr>Критическая плотность</vt:lpstr>
      <vt:lpstr>Линии в мм и см диапазоне</vt:lpstr>
      <vt:lpstr>Методы решения уравнения переноса</vt:lpstr>
      <vt:lpstr>Параметры для решения уравнения переноса</vt:lpstr>
      <vt:lpstr>Физические условия в МЗС</vt:lpstr>
      <vt:lpstr>Нагрев</vt:lpstr>
      <vt:lpstr>Поле излучения вблизи Солнца</vt:lpstr>
      <vt:lpstr>Карта Галактики на 408 МГц</vt:lpstr>
      <vt:lpstr>Поле излучения вблизи Солнца</vt:lpstr>
      <vt:lpstr>Поле излучения вблизи Солнца</vt:lpstr>
      <vt:lpstr>Космические лучи</vt:lpstr>
      <vt:lpstr>Галактические космические лучи</vt:lpstr>
      <vt:lpstr>Нагрев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астрофизика</dc:title>
  <dc:creator>dw</dc:creator>
  <cp:lastModifiedBy>Дмитрий Вибе</cp:lastModifiedBy>
  <cp:revision>37</cp:revision>
  <dcterms:created xsi:type="dcterms:W3CDTF">2017-10-20T07:16:33Z</dcterms:created>
  <dcterms:modified xsi:type="dcterms:W3CDTF">2019-10-17T13:31:12Z</dcterms:modified>
</cp:coreProperties>
</file>