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256" r:id="rId2"/>
    <p:sldId id="463" r:id="rId3"/>
    <p:sldId id="296" r:id="rId4"/>
    <p:sldId id="310" r:id="rId5"/>
    <p:sldId id="319" r:id="rId6"/>
    <p:sldId id="1383" r:id="rId7"/>
    <p:sldId id="324" r:id="rId8"/>
    <p:sldId id="326" r:id="rId9"/>
    <p:sldId id="333" r:id="rId10"/>
    <p:sldId id="1385" r:id="rId11"/>
    <p:sldId id="343" r:id="rId12"/>
    <p:sldId id="346" r:id="rId13"/>
    <p:sldId id="348" r:id="rId14"/>
    <p:sldId id="349" r:id="rId15"/>
    <p:sldId id="350" r:id="rId16"/>
    <p:sldId id="351" r:id="rId17"/>
    <p:sldId id="352" r:id="rId18"/>
    <p:sldId id="353" r:id="rId19"/>
    <p:sldId id="354" r:id="rId20"/>
    <p:sldId id="355" r:id="rId21"/>
    <p:sldId id="356" r:id="rId22"/>
    <p:sldId id="357" r:id="rId23"/>
    <p:sldId id="454" r:id="rId24"/>
    <p:sldId id="359" r:id="rId25"/>
    <p:sldId id="360" r:id="rId26"/>
    <p:sldId id="361" r:id="rId27"/>
    <p:sldId id="455" r:id="rId28"/>
    <p:sldId id="1388" r:id="rId29"/>
    <p:sldId id="364" r:id="rId30"/>
    <p:sldId id="365" r:id="rId31"/>
    <p:sldId id="366" r:id="rId32"/>
    <p:sldId id="367" r:id="rId33"/>
    <p:sldId id="368" r:id="rId34"/>
    <p:sldId id="1389" r:id="rId35"/>
    <p:sldId id="1390" r:id="rId36"/>
    <p:sldId id="456" r:id="rId37"/>
    <p:sldId id="1391" r:id="rId38"/>
    <p:sldId id="373" r:id="rId39"/>
    <p:sldId id="374" r:id="rId40"/>
    <p:sldId id="375" r:id="rId41"/>
    <p:sldId id="376" r:id="rId42"/>
    <p:sldId id="377" r:id="rId43"/>
    <p:sldId id="378" r:id="rId44"/>
    <p:sldId id="379" r:id="rId45"/>
    <p:sldId id="380" r:id="rId46"/>
    <p:sldId id="381" r:id="rId47"/>
    <p:sldId id="382" r:id="rId48"/>
    <p:sldId id="1313" r:id="rId49"/>
    <p:sldId id="1392" r:id="rId50"/>
    <p:sldId id="383" r:id="rId51"/>
    <p:sldId id="384" r:id="rId52"/>
    <p:sldId id="385" r:id="rId53"/>
    <p:sldId id="458" r:id="rId54"/>
    <p:sldId id="459" r:id="rId55"/>
    <p:sldId id="388" r:id="rId56"/>
    <p:sldId id="389" r:id="rId57"/>
    <p:sldId id="390" r:id="rId58"/>
    <p:sldId id="391" r:id="rId59"/>
    <p:sldId id="392" r:id="rId60"/>
    <p:sldId id="393" r:id="rId61"/>
    <p:sldId id="394" r:id="rId62"/>
    <p:sldId id="395" r:id="rId63"/>
    <p:sldId id="396" r:id="rId64"/>
    <p:sldId id="397" r:id="rId65"/>
    <p:sldId id="399" r:id="rId66"/>
    <p:sldId id="400" r:id="rId67"/>
    <p:sldId id="401" r:id="rId68"/>
    <p:sldId id="402" r:id="rId69"/>
    <p:sldId id="403" r:id="rId70"/>
    <p:sldId id="404" r:id="rId71"/>
    <p:sldId id="406" r:id="rId72"/>
    <p:sldId id="407" r:id="rId7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17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0A05B5-314C-481E-9027-7E9AA861C600}" type="doc">
      <dgm:prSet loTypeId="urn:microsoft.com/office/officeart/2005/8/layout/process2" loCatId="process" qsTypeId="urn:microsoft.com/office/officeart/2005/8/quickstyle/simple1" qsCatId="simple" csTypeId="urn:microsoft.com/office/officeart/2005/8/colors/accent6_3" csCatId="accent6" phldr="1"/>
      <dgm:spPr/>
    </dgm:pt>
    <dgm:pt modelId="{98857330-20B5-4CEF-888E-D70AE84F95F6}">
      <dgm:prSet phldrT="[Текст]"/>
      <dgm:spPr/>
      <dgm:t>
        <a:bodyPr/>
        <a:lstStyle/>
        <a:p>
          <a:r>
            <a:rPr lang="ru-RU" dirty="0"/>
            <a:t>Оксид алюминия, </a:t>
          </a:r>
          <a:r>
            <a:rPr lang="en-US" dirty="0"/>
            <a:t>Al</a:t>
          </a:r>
          <a:r>
            <a:rPr lang="en-US" baseline="-25000" dirty="0"/>
            <a:t>2</a:t>
          </a:r>
          <a:r>
            <a:rPr lang="en-US" dirty="0"/>
            <a:t>O</a:t>
          </a:r>
          <a:r>
            <a:rPr lang="en-US" baseline="-25000" dirty="0"/>
            <a:t>3</a:t>
          </a:r>
          <a:endParaRPr lang="ru-RU" baseline="-25000" dirty="0"/>
        </a:p>
      </dgm:t>
    </dgm:pt>
    <dgm:pt modelId="{30323520-3230-4D07-A535-8065C3A81737}" type="parTrans" cxnId="{94259FB5-1191-4ED2-9D1F-1DD317C140C5}">
      <dgm:prSet/>
      <dgm:spPr/>
      <dgm:t>
        <a:bodyPr/>
        <a:lstStyle/>
        <a:p>
          <a:endParaRPr lang="ru-RU"/>
        </a:p>
      </dgm:t>
    </dgm:pt>
    <dgm:pt modelId="{C753EA18-8F71-4959-8B21-178920A52397}" type="sibTrans" cxnId="{94259FB5-1191-4ED2-9D1F-1DD317C140C5}">
      <dgm:prSet/>
      <dgm:spPr/>
      <dgm:t>
        <a:bodyPr/>
        <a:lstStyle/>
        <a:p>
          <a:endParaRPr lang="ru-RU"/>
        </a:p>
      </dgm:t>
    </dgm:pt>
    <dgm:pt modelId="{426F4A6F-FBA0-437F-8DAD-5DDC84A5F3AC}">
      <dgm:prSet phldrT="[Текст]"/>
      <dgm:spPr/>
      <dgm:t>
        <a:bodyPr/>
        <a:lstStyle/>
        <a:p>
          <a:r>
            <a:rPr lang="ru-RU" dirty="0"/>
            <a:t>Шпинель, </a:t>
          </a:r>
          <a:r>
            <a:rPr lang="en-US" dirty="0"/>
            <a:t>MgAl</a:t>
          </a:r>
          <a:r>
            <a:rPr lang="en-US" baseline="-25000" dirty="0"/>
            <a:t>2</a:t>
          </a:r>
          <a:r>
            <a:rPr lang="en-US" dirty="0"/>
            <a:t>O</a:t>
          </a:r>
          <a:r>
            <a:rPr lang="en-US" baseline="-25000" dirty="0"/>
            <a:t>4,</a:t>
          </a:r>
          <a:br>
            <a:rPr lang="en-US" baseline="-25000" dirty="0"/>
          </a:br>
          <a:r>
            <a:rPr lang="ru-RU" dirty="0" err="1"/>
            <a:t>геленит</a:t>
          </a:r>
          <a:r>
            <a:rPr lang="ru-RU" dirty="0"/>
            <a:t>, </a:t>
          </a:r>
          <a:r>
            <a:rPr lang="en-US" dirty="0"/>
            <a:t>Ca</a:t>
          </a:r>
          <a:r>
            <a:rPr lang="en-US" baseline="-25000" dirty="0"/>
            <a:t>2</a:t>
          </a:r>
          <a:r>
            <a:rPr lang="en-US" dirty="0"/>
            <a:t>Al</a:t>
          </a:r>
          <a:r>
            <a:rPr lang="en-US" baseline="-25000" dirty="0"/>
            <a:t>2</a:t>
          </a:r>
          <a:r>
            <a:rPr lang="en-US" dirty="0"/>
            <a:t>SiO</a:t>
          </a:r>
          <a:r>
            <a:rPr lang="en-US" baseline="-25000" dirty="0"/>
            <a:t>7</a:t>
          </a:r>
          <a:endParaRPr lang="ru-RU" baseline="-25000" dirty="0"/>
        </a:p>
      </dgm:t>
    </dgm:pt>
    <dgm:pt modelId="{6DBCD626-877C-420E-A16E-AD3067D63B3D}" type="parTrans" cxnId="{6457F814-F77A-4B78-B627-6B1A48985BB8}">
      <dgm:prSet/>
      <dgm:spPr/>
      <dgm:t>
        <a:bodyPr/>
        <a:lstStyle/>
        <a:p>
          <a:endParaRPr lang="ru-RU"/>
        </a:p>
      </dgm:t>
    </dgm:pt>
    <dgm:pt modelId="{7772223D-4E36-479E-8BFD-E84FA6E62576}" type="sibTrans" cxnId="{6457F814-F77A-4B78-B627-6B1A48985BB8}">
      <dgm:prSet/>
      <dgm:spPr/>
      <dgm:t>
        <a:bodyPr/>
        <a:lstStyle/>
        <a:p>
          <a:endParaRPr lang="ru-RU"/>
        </a:p>
      </dgm:t>
    </dgm:pt>
    <dgm:pt modelId="{1DE3EDF6-8CB0-4834-AE26-4E1BAD4C67CF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Диопсид, </a:t>
          </a:r>
          <a:r>
            <a:rPr lang="en-US" dirty="0">
              <a:solidFill>
                <a:schemeClr val="tx1"/>
              </a:solidFill>
            </a:rPr>
            <a:t>CaMgSi</a:t>
          </a:r>
          <a:r>
            <a:rPr lang="en-US" baseline="-25000" dirty="0">
              <a:solidFill>
                <a:schemeClr val="tx1"/>
              </a:solidFill>
            </a:rPr>
            <a:t>2</a:t>
          </a:r>
          <a:r>
            <a:rPr lang="en-US" dirty="0">
              <a:solidFill>
                <a:schemeClr val="tx1"/>
              </a:solidFill>
            </a:rPr>
            <a:t>O</a:t>
          </a:r>
          <a:r>
            <a:rPr lang="en-US" baseline="-25000" dirty="0">
              <a:solidFill>
                <a:schemeClr val="tx1"/>
              </a:solidFill>
            </a:rPr>
            <a:t>6</a:t>
          </a:r>
          <a:endParaRPr lang="ru-RU" baseline="-25000" dirty="0">
            <a:solidFill>
              <a:schemeClr val="tx1"/>
            </a:solidFill>
          </a:endParaRPr>
        </a:p>
      </dgm:t>
    </dgm:pt>
    <dgm:pt modelId="{A9B03D2E-1E3E-4096-BC37-BA01F59EBCC4}" type="parTrans" cxnId="{B0B88047-0187-45BB-8FBB-64C0F079DF1B}">
      <dgm:prSet/>
      <dgm:spPr/>
      <dgm:t>
        <a:bodyPr/>
        <a:lstStyle/>
        <a:p>
          <a:endParaRPr lang="ru-RU"/>
        </a:p>
      </dgm:t>
    </dgm:pt>
    <dgm:pt modelId="{DE095D0A-B984-4913-87BD-56FCA3DF998F}" type="sibTrans" cxnId="{B0B88047-0187-45BB-8FBB-64C0F079DF1B}">
      <dgm:prSet/>
      <dgm:spPr/>
      <dgm:t>
        <a:bodyPr/>
        <a:lstStyle/>
        <a:p>
          <a:endParaRPr lang="ru-RU"/>
        </a:p>
      </dgm:t>
    </dgm:pt>
    <dgm:pt modelId="{44E138A9-67D8-4C20-83C1-7725DCF1B248}" type="pres">
      <dgm:prSet presAssocID="{150A05B5-314C-481E-9027-7E9AA861C600}" presName="linearFlow" presStyleCnt="0">
        <dgm:presLayoutVars>
          <dgm:resizeHandles val="exact"/>
        </dgm:presLayoutVars>
      </dgm:prSet>
      <dgm:spPr/>
    </dgm:pt>
    <dgm:pt modelId="{2BC2649D-9823-4294-9D44-F3E05199044C}" type="pres">
      <dgm:prSet presAssocID="{98857330-20B5-4CEF-888E-D70AE84F95F6}" presName="node" presStyleLbl="node1" presStyleIdx="0" presStyleCnt="3">
        <dgm:presLayoutVars>
          <dgm:bulletEnabled val="1"/>
        </dgm:presLayoutVars>
      </dgm:prSet>
      <dgm:spPr/>
    </dgm:pt>
    <dgm:pt modelId="{11E0A28C-3B5D-405F-AC4D-C8533AC56569}" type="pres">
      <dgm:prSet presAssocID="{C753EA18-8F71-4959-8B21-178920A52397}" presName="sibTrans" presStyleLbl="sibTrans2D1" presStyleIdx="0" presStyleCnt="2"/>
      <dgm:spPr/>
    </dgm:pt>
    <dgm:pt modelId="{E5BF47D6-DE11-4865-B842-2822DA193C89}" type="pres">
      <dgm:prSet presAssocID="{C753EA18-8F71-4959-8B21-178920A52397}" presName="connectorText" presStyleLbl="sibTrans2D1" presStyleIdx="0" presStyleCnt="2"/>
      <dgm:spPr/>
    </dgm:pt>
    <dgm:pt modelId="{7A745E03-CB7A-4604-92B5-F91B7B27BFF0}" type="pres">
      <dgm:prSet presAssocID="{426F4A6F-FBA0-437F-8DAD-5DDC84A5F3AC}" presName="node" presStyleLbl="node1" presStyleIdx="1" presStyleCnt="3">
        <dgm:presLayoutVars>
          <dgm:bulletEnabled val="1"/>
        </dgm:presLayoutVars>
      </dgm:prSet>
      <dgm:spPr/>
    </dgm:pt>
    <dgm:pt modelId="{C13CC926-35B7-48F4-A342-E5BDBA34A285}" type="pres">
      <dgm:prSet presAssocID="{7772223D-4E36-479E-8BFD-E84FA6E62576}" presName="sibTrans" presStyleLbl="sibTrans2D1" presStyleIdx="1" presStyleCnt="2"/>
      <dgm:spPr/>
    </dgm:pt>
    <dgm:pt modelId="{823D8BFE-B6BE-40F9-9044-94C1C5701781}" type="pres">
      <dgm:prSet presAssocID="{7772223D-4E36-479E-8BFD-E84FA6E62576}" presName="connectorText" presStyleLbl="sibTrans2D1" presStyleIdx="1" presStyleCnt="2"/>
      <dgm:spPr/>
    </dgm:pt>
    <dgm:pt modelId="{FD379CEB-2A21-47AB-8214-A8C5127B2B48}" type="pres">
      <dgm:prSet presAssocID="{1DE3EDF6-8CB0-4834-AE26-4E1BAD4C67CF}" presName="node" presStyleLbl="node1" presStyleIdx="2" presStyleCnt="3">
        <dgm:presLayoutVars>
          <dgm:bulletEnabled val="1"/>
        </dgm:presLayoutVars>
      </dgm:prSet>
      <dgm:spPr/>
    </dgm:pt>
  </dgm:ptLst>
  <dgm:cxnLst>
    <dgm:cxn modelId="{44ABC606-4CAC-4D42-8010-36D497066599}" type="presOf" srcId="{98857330-20B5-4CEF-888E-D70AE84F95F6}" destId="{2BC2649D-9823-4294-9D44-F3E05199044C}" srcOrd="0" destOrd="0" presId="urn:microsoft.com/office/officeart/2005/8/layout/process2"/>
    <dgm:cxn modelId="{6457F814-F77A-4B78-B627-6B1A48985BB8}" srcId="{150A05B5-314C-481E-9027-7E9AA861C600}" destId="{426F4A6F-FBA0-437F-8DAD-5DDC84A5F3AC}" srcOrd="1" destOrd="0" parTransId="{6DBCD626-877C-420E-A16E-AD3067D63B3D}" sibTransId="{7772223D-4E36-479E-8BFD-E84FA6E62576}"/>
    <dgm:cxn modelId="{A4E0B31A-F737-4B9C-8254-07EFD09B389A}" type="presOf" srcId="{C753EA18-8F71-4959-8B21-178920A52397}" destId="{11E0A28C-3B5D-405F-AC4D-C8533AC56569}" srcOrd="0" destOrd="0" presId="urn:microsoft.com/office/officeart/2005/8/layout/process2"/>
    <dgm:cxn modelId="{A991BC1D-E186-4E05-9352-AB564564F0AD}" type="presOf" srcId="{1DE3EDF6-8CB0-4834-AE26-4E1BAD4C67CF}" destId="{FD379CEB-2A21-47AB-8214-A8C5127B2B48}" srcOrd="0" destOrd="0" presId="urn:microsoft.com/office/officeart/2005/8/layout/process2"/>
    <dgm:cxn modelId="{B0B88047-0187-45BB-8FBB-64C0F079DF1B}" srcId="{150A05B5-314C-481E-9027-7E9AA861C600}" destId="{1DE3EDF6-8CB0-4834-AE26-4E1BAD4C67CF}" srcOrd="2" destOrd="0" parTransId="{A9B03D2E-1E3E-4096-BC37-BA01F59EBCC4}" sibTransId="{DE095D0A-B984-4913-87BD-56FCA3DF998F}"/>
    <dgm:cxn modelId="{2ACCFA49-BE69-470D-A95F-7313CCE1C4D0}" type="presOf" srcId="{7772223D-4E36-479E-8BFD-E84FA6E62576}" destId="{823D8BFE-B6BE-40F9-9044-94C1C5701781}" srcOrd="1" destOrd="0" presId="urn:microsoft.com/office/officeart/2005/8/layout/process2"/>
    <dgm:cxn modelId="{83945193-A7B2-4916-9816-4323B78FA9D8}" type="presOf" srcId="{426F4A6F-FBA0-437F-8DAD-5DDC84A5F3AC}" destId="{7A745E03-CB7A-4604-92B5-F91B7B27BFF0}" srcOrd="0" destOrd="0" presId="urn:microsoft.com/office/officeart/2005/8/layout/process2"/>
    <dgm:cxn modelId="{94158794-B962-4C2E-B140-098D99526FA6}" type="presOf" srcId="{C753EA18-8F71-4959-8B21-178920A52397}" destId="{E5BF47D6-DE11-4865-B842-2822DA193C89}" srcOrd="1" destOrd="0" presId="urn:microsoft.com/office/officeart/2005/8/layout/process2"/>
    <dgm:cxn modelId="{169BD1AE-BF6E-42A9-A3DD-009094A4E172}" type="presOf" srcId="{7772223D-4E36-479E-8BFD-E84FA6E62576}" destId="{C13CC926-35B7-48F4-A342-E5BDBA34A285}" srcOrd="0" destOrd="0" presId="urn:microsoft.com/office/officeart/2005/8/layout/process2"/>
    <dgm:cxn modelId="{94259FB5-1191-4ED2-9D1F-1DD317C140C5}" srcId="{150A05B5-314C-481E-9027-7E9AA861C600}" destId="{98857330-20B5-4CEF-888E-D70AE84F95F6}" srcOrd="0" destOrd="0" parTransId="{30323520-3230-4D07-A535-8065C3A81737}" sibTransId="{C753EA18-8F71-4959-8B21-178920A52397}"/>
    <dgm:cxn modelId="{EAC03FDC-15F1-4340-A139-E75FEFAA4602}" type="presOf" srcId="{150A05B5-314C-481E-9027-7E9AA861C600}" destId="{44E138A9-67D8-4C20-83C1-7725DCF1B248}" srcOrd="0" destOrd="0" presId="urn:microsoft.com/office/officeart/2005/8/layout/process2"/>
    <dgm:cxn modelId="{3CFB751A-3ED2-4FF3-8363-F0A63B6E8F8B}" type="presParOf" srcId="{44E138A9-67D8-4C20-83C1-7725DCF1B248}" destId="{2BC2649D-9823-4294-9D44-F3E05199044C}" srcOrd="0" destOrd="0" presId="urn:microsoft.com/office/officeart/2005/8/layout/process2"/>
    <dgm:cxn modelId="{F2160DBB-C541-4B4B-A256-0062661AF9F9}" type="presParOf" srcId="{44E138A9-67D8-4C20-83C1-7725DCF1B248}" destId="{11E0A28C-3B5D-405F-AC4D-C8533AC56569}" srcOrd="1" destOrd="0" presId="urn:microsoft.com/office/officeart/2005/8/layout/process2"/>
    <dgm:cxn modelId="{BE60A0D4-4CFA-44AB-9EDA-88D60302E68C}" type="presParOf" srcId="{11E0A28C-3B5D-405F-AC4D-C8533AC56569}" destId="{E5BF47D6-DE11-4865-B842-2822DA193C89}" srcOrd="0" destOrd="0" presId="urn:microsoft.com/office/officeart/2005/8/layout/process2"/>
    <dgm:cxn modelId="{F797E28D-CD63-4F89-B8B0-B853932ED3AD}" type="presParOf" srcId="{44E138A9-67D8-4C20-83C1-7725DCF1B248}" destId="{7A745E03-CB7A-4604-92B5-F91B7B27BFF0}" srcOrd="2" destOrd="0" presId="urn:microsoft.com/office/officeart/2005/8/layout/process2"/>
    <dgm:cxn modelId="{C0DECA80-F6B2-401F-949A-2673371BA39C}" type="presParOf" srcId="{44E138A9-67D8-4C20-83C1-7725DCF1B248}" destId="{C13CC926-35B7-48F4-A342-E5BDBA34A285}" srcOrd="3" destOrd="0" presId="urn:microsoft.com/office/officeart/2005/8/layout/process2"/>
    <dgm:cxn modelId="{7020B112-DA82-4889-B3DA-213F0C2FDF3A}" type="presParOf" srcId="{C13CC926-35B7-48F4-A342-E5BDBA34A285}" destId="{823D8BFE-B6BE-40F9-9044-94C1C5701781}" srcOrd="0" destOrd="0" presId="urn:microsoft.com/office/officeart/2005/8/layout/process2"/>
    <dgm:cxn modelId="{5589787F-E5A1-4832-A870-01D9785364E6}" type="presParOf" srcId="{44E138A9-67D8-4C20-83C1-7725DCF1B248}" destId="{FD379CEB-2A21-47AB-8214-A8C5127B2B48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94355F-5E3B-4EB6-8596-B619C730902E}" type="doc">
      <dgm:prSet loTypeId="urn:microsoft.com/office/officeart/2005/8/layout/process2" loCatId="process" qsTypeId="urn:microsoft.com/office/officeart/2005/8/quickstyle/simple1" qsCatId="simple" csTypeId="urn:microsoft.com/office/officeart/2005/8/colors/colorful4" csCatId="colorful" phldr="1"/>
      <dgm:spPr/>
    </dgm:pt>
    <dgm:pt modelId="{FE99FD98-700C-4C13-B2A2-C9D1F64A7F38}">
      <dgm:prSet phldrT="[Текст]"/>
      <dgm:spPr/>
      <dgm:t>
        <a:bodyPr/>
        <a:lstStyle/>
        <a:p>
          <a:r>
            <a:rPr lang="ru-RU" dirty="0"/>
            <a:t>Оксид кремния, </a:t>
          </a:r>
          <a:r>
            <a:rPr lang="en-US" dirty="0" err="1"/>
            <a:t>SiO</a:t>
          </a:r>
          <a:endParaRPr lang="ru-RU" dirty="0"/>
        </a:p>
      </dgm:t>
    </dgm:pt>
    <dgm:pt modelId="{562C93EA-48AB-4CF3-AB0D-649EE59C4DC0}" type="parTrans" cxnId="{3939214D-A69F-4950-BEB6-D06AB8604C63}">
      <dgm:prSet/>
      <dgm:spPr/>
      <dgm:t>
        <a:bodyPr/>
        <a:lstStyle/>
        <a:p>
          <a:endParaRPr lang="ru-RU"/>
        </a:p>
      </dgm:t>
    </dgm:pt>
    <dgm:pt modelId="{C8002BFD-CFC9-4589-B5C1-F3DA520C45E0}" type="sibTrans" cxnId="{3939214D-A69F-4950-BEB6-D06AB8604C63}">
      <dgm:prSet/>
      <dgm:spPr/>
      <dgm:t>
        <a:bodyPr/>
        <a:lstStyle/>
        <a:p>
          <a:endParaRPr lang="ru-RU"/>
        </a:p>
      </dgm:t>
    </dgm:pt>
    <dgm:pt modelId="{E39C984C-1E01-4E56-A371-3769A0531757}">
      <dgm:prSet phldrT="[Текст]"/>
      <dgm:spPr/>
      <dgm:t>
        <a:bodyPr/>
        <a:lstStyle/>
        <a:p>
          <a:r>
            <a:rPr lang="ru-RU" dirty="0"/>
            <a:t>Форстерит, </a:t>
          </a:r>
          <a:r>
            <a:rPr lang="en-US" dirty="0"/>
            <a:t>Mg</a:t>
          </a:r>
          <a:r>
            <a:rPr lang="en-US" baseline="-25000" dirty="0"/>
            <a:t>2</a:t>
          </a:r>
          <a:r>
            <a:rPr lang="en-US" dirty="0"/>
            <a:t>SiO</a:t>
          </a:r>
          <a:r>
            <a:rPr lang="en-US" baseline="-25000" dirty="0"/>
            <a:t>4</a:t>
          </a:r>
          <a:r>
            <a:rPr lang="en-US" dirty="0"/>
            <a:t>,</a:t>
          </a:r>
          <a:br>
            <a:rPr lang="en-US" dirty="0"/>
          </a:br>
          <a:r>
            <a:rPr lang="ru-RU" dirty="0" err="1"/>
            <a:t>энстатит</a:t>
          </a:r>
          <a:r>
            <a:rPr lang="ru-RU" dirty="0"/>
            <a:t>, </a:t>
          </a:r>
          <a:r>
            <a:rPr lang="en-US" dirty="0"/>
            <a:t>Mg</a:t>
          </a:r>
          <a:r>
            <a:rPr lang="ru-RU" baseline="-25000" dirty="0"/>
            <a:t>2</a:t>
          </a:r>
          <a:r>
            <a:rPr lang="en-US" dirty="0"/>
            <a:t>[Si</a:t>
          </a:r>
          <a:r>
            <a:rPr lang="en-US" baseline="-25000" dirty="0"/>
            <a:t>2</a:t>
          </a:r>
          <a:r>
            <a:rPr lang="en-US" dirty="0"/>
            <a:t>O</a:t>
          </a:r>
          <a:r>
            <a:rPr lang="en-US" baseline="-25000" dirty="0"/>
            <a:t>6</a:t>
          </a:r>
          <a:r>
            <a:rPr lang="en-US" dirty="0"/>
            <a:t>]</a:t>
          </a:r>
          <a:endParaRPr lang="ru-RU" baseline="-25000" dirty="0"/>
        </a:p>
      </dgm:t>
    </dgm:pt>
    <dgm:pt modelId="{543F9BFE-761C-4B30-8473-6452CDF7B472}" type="parTrans" cxnId="{0189FFED-361F-4EAC-9533-7EA4E19E5CA4}">
      <dgm:prSet/>
      <dgm:spPr/>
      <dgm:t>
        <a:bodyPr/>
        <a:lstStyle/>
        <a:p>
          <a:endParaRPr lang="ru-RU"/>
        </a:p>
      </dgm:t>
    </dgm:pt>
    <dgm:pt modelId="{76956964-895D-454D-B0BA-DFD84A9E229B}" type="sibTrans" cxnId="{0189FFED-361F-4EAC-9533-7EA4E19E5CA4}">
      <dgm:prSet/>
      <dgm:spPr/>
      <dgm:t>
        <a:bodyPr/>
        <a:lstStyle/>
        <a:p>
          <a:endParaRPr lang="ru-RU"/>
        </a:p>
      </dgm:t>
    </dgm:pt>
    <dgm:pt modelId="{396400FF-15D8-4DC9-93FA-9A94BE0CDC76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Оливин, </a:t>
          </a:r>
          <a:r>
            <a:rPr lang="en-US" dirty="0">
              <a:solidFill>
                <a:schemeClr val="tx1"/>
              </a:solidFill>
            </a:rPr>
            <a:t>(</a:t>
          </a:r>
          <a:r>
            <a:rPr lang="en-US" dirty="0" err="1">
              <a:solidFill>
                <a:schemeClr val="tx1"/>
              </a:solidFill>
            </a:rPr>
            <a:t>Mg,Fe</a:t>
          </a:r>
          <a:r>
            <a:rPr lang="en-US" dirty="0">
              <a:solidFill>
                <a:schemeClr val="tx1"/>
              </a:solidFill>
            </a:rPr>
            <a:t>)</a:t>
          </a:r>
          <a:r>
            <a:rPr lang="en-US" baseline="-25000" dirty="0">
              <a:solidFill>
                <a:schemeClr val="tx1"/>
              </a:solidFill>
            </a:rPr>
            <a:t>2</a:t>
          </a:r>
          <a:r>
            <a:rPr lang="en-US" dirty="0">
              <a:solidFill>
                <a:schemeClr val="tx1"/>
              </a:solidFill>
            </a:rPr>
            <a:t>SiO</a:t>
          </a:r>
          <a:r>
            <a:rPr lang="en-US" baseline="-25000" dirty="0">
              <a:solidFill>
                <a:schemeClr val="tx1"/>
              </a:solidFill>
            </a:rPr>
            <a:t>4</a:t>
          </a:r>
          <a:r>
            <a:rPr lang="ru-RU" dirty="0">
              <a:solidFill>
                <a:schemeClr val="tx1"/>
              </a:solidFill>
            </a:rPr>
            <a:t>,</a:t>
          </a:r>
          <a:r>
            <a:rPr lang="ru-RU" dirty="0"/>
            <a:t> </a:t>
          </a:r>
          <a:r>
            <a:rPr lang="ru-RU" dirty="0">
              <a:solidFill>
                <a:schemeClr val="tx1"/>
              </a:solidFill>
            </a:rPr>
            <a:t>пироксен, </a:t>
          </a:r>
          <a:r>
            <a:rPr lang="en-GB" dirty="0">
              <a:solidFill>
                <a:schemeClr val="tx1"/>
              </a:solidFill>
            </a:rPr>
            <a:t>(</a:t>
          </a:r>
          <a:r>
            <a:rPr lang="en-GB" dirty="0" err="1">
              <a:solidFill>
                <a:schemeClr val="tx1"/>
              </a:solidFill>
            </a:rPr>
            <a:t>Mg,Fe</a:t>
          </a:r>
          <a:r>
            <a:rPr lang="en-GB" dirty="0">
              <a:solidFill>
                <a:schemeClr val="tx1"/>
              </a:solidFill>
            </a:rPr>
            <a:t>)</a:t>
          </a:r>
          <a:r>
            <a:rPr lang="en-GB" baseline="-25000" dirty="0">
              <a:solidFill>
                <a:schemeClr val="tx1"/>
              </a:solidFill>
            </a:rPr>
            <a:t>2</a:t>
          </a:r>
          <a:r>
            <a:rPr lang="en-GB" dirty="0">
              <a:solidFill>
                <a:schemeClr val="tx1"/>
              </a:solidFill>
            </a:rPr>
            <a:t>Si</a:t>
          </a:r>
          <a:r>
            <a:rPr lang="en-GB" baseline="-25000" dirty="0">
              <a:solidFill>
                <a:schemeClr val="tx1"/>
              </a:solidFill>
            </a:rPr>
            <a:t>2</a:t>
          </a:r>
          <a:r>
            <a:rPr lang="en-GB" dirty="0">
              <a:solidFill>
                <a:schemeClr val="tx1"/>
              </a:solidFill>
            </a:rPr>
            <a:t>O</a:t>
          </a:r>
          <a:r>
            <a:rPr lang="en-GB" baseline="-25000" dirty="0">
              <a:solidFill>
                <a:schemeClr val="tx1"/>
              </a:solidFill>
            </a:rPr>
            <a:t>6</a:t>
          </a:r>
          <a:endParaRPr lang="ru-RU" baseline="-25000" dirty="0">
            <a:solidFill>
              <a:schemeClr val="tx1"/>
            </a:solidFill>
          </a:endParaRPr>
        </a:p>
      </dgm:t>
    </dgm:pt>
    <dgm:pt modelId="{4CD48747-CD95-4486-B4F8-164A2E000875}" type="parTrans" cxnId="{25AE0836-1539-4565-90EC-D50D37D2F57B}">
      <dgm:prSet/>
      <dgm:spPr/>
      <dgm:t>
        <a:bodyPr/>
        <a:lstStyle/>
        <a:p>
          <a:endParaRPr lang="ru-RU"/>
        </a:p>
      </dgm:t>
    </dgm:pt>
    <dgm:pt modelId="{57A4B88F-AE70-4372-9039-43CD45552FDF}" type="sibTrans" cxnId="{25AE0836-1539-4565-90EC-D50D37D2F57B}">
      <dgm:prSet/>
      <dgm:spPr/>
      <dgm:t>
        <a:bodyPr/>
        <a:lstStyle/>
        <a:p>
          <a:endParaRPr lang="ru-RU"/>
        </a:p>
      </dgm:t>
    </dgm:pt>
    <dgm:pt modelId="{C6AAA64E-2199-499E-AD17-14A42FE0C3FD}" type="pres">
      <dgm:prSet presAssocID="{9B94355F-5E3B-4EB6-8596-B619C730902E}" presName="linearFlow" presStyleCnt="0">
        <dgm:presLayoutVars>
          <dgm:resizeHandles val="exact"/>
        </dgm:presLayoutVars>
      </dgm:prSet>
      <dgm:spPr/>
    </dgm:pt>
    <dgm:pt modelId="{B9BEEEEC-1385-4412-B688-C5EED0BD380B}" type="pres">
      <dgm:prSet presAssocID="{FE99FD98-700C-4C13-B2A2-C9D1F64A7F38}" presName="node" presStyleLbl="node1" presStyleIdx="0" presStyleCnt="3">
        <dgm:presLayoutVars>
          <dgm:bulletEnabled val="1"/>
        </dgm:presLayoutVars>
      </dgm:prSet>
      <dgm:spPr/>
    </dgm:pt>
    <dgm:pt modelId="{E50A9378-647B-402B-9A0F-E461F39695E0}" type="pres">
      <dgm:prSet presAssocID="{C8002BFD-CFC9-4589-B5C1-F3DA520C45E0}" presName="sibTrans" presStyleLbl="sibTrans2D1" presStyleIdx="0" presStyleCnt="2"/>
      <dgm:spPr/>
    </dgm:pt>
    <dgm:pt modelId="{DAED881B-5961-484C-B2AD-C3D6BDA2D7FC}" type="pres">
      <dgm:prSet presAssocID="{C8002BFD-CFC9-4589-B5C1-F3DA520C45E0}" presName="connectorText" presStyleLbl="sibTrans2D1" presStyleIdx="0" presStyleCnt="2"/>
      <dgm:spPr/>
    </dgm:pt>
    <dgm:pt modelId="{513CC3C0-7CEF-452A-89A1-794E2A108EDA}" type="pres">
      <dgm:prSet presAssocID="{E39C984C-1E01-4E56-A371-3769A0531757}" presName="node" presStyleLbl="node1" presStyleIdx="1" presStyleCnt="3">
        <dgm:presLayoutVars>
          <dgm:bulletEnabled val="1"/>
        </dgm:presLayoutVars>
      </dgm:prSet>
      <dgm:spPr/>
    </dgm:pt>
    <dgm:pt modelId="{A2B4E72B-A9AE-4E86-B007-DCCC08FDF832}" type="pres">
      <dgm:prSet presAssocID="{76956964-895D-454D-B0BA-DFD84A9E229B}" presName="sibTrans" presStyleLbl="sibTrans2D1" presStyleIdx="1" presStyleCnt="2"/>
      <dgm:spPr/>
    </dgm:pt>
    <dgm:pt modelId="{EF9AD0C4-403A-4C6A-9734-D35F08C99F47}" type="pres">
      <dgm:prSet presAssocID="{76956964-895D-454D-B0BA-DFD84A9E229B}" presName="connectorText" presStyleLbl="sibTrans2D1" presStyleIdx="1" presStyleCnt="2"/>
      <dgm:spPr/>
    </dgm:pt>
    <dgm:pt modelId="{D4A10CA7-5D2D-4A6C-8935-73AC00CA0264}" type="pres">
      <dgm:prSet presAssocID="{396400FF-15D8-4DC9-93FA-9A94BE0CDC76}" presName="node" presStyleLbl="node1" presStyleIdx="2" presStyleCnt="3">
        <dgm:presLayoutVars>
          <dgm:bulletEnabled val="1"/>
        </dgm:presLayoutVars>
      </dgm:prSet>
      <dgm:spPr/>
    </dgm:pt>
  </dgm:ptLst>
  <dgm:cxnLst>
    <dgm:cxn modelId="{6ACAAE1C-A9F2-4000-8A1B-213FCB54933F}" type="presOf" srcId="{76956964-895D-454D-B0BA-DFD84A9E229B}" destId="{EF9AD0C4-403A-4C6A-9734-D35F08C99F47}" srcOrd="1" destOrd="0" presId="urn:microsoft.com/office/officeart/2005/8/layout/process2"/>
    <dgm:cxn modelId="{428D831F-2015-4EC6-B8A8-A0BC9431572F}" type="presOf" srcId="{FE99FD98-700C-4C13-B2A2-C9D1F64A7F38}" destId="{B9BEEEEC-1385-4412-B688-C5EED0BD380B}" srcOrd="0" destOrd="0" presId="urn:microsoft.com/office/officeart/2005/8/layout/process2"/>
    <dgm:cxn modelId="{6EAAAF31-41D9-424B-B66A-C3CF43B58711}" type="presOf" srcId="{E39C984C-1E01-4E56-A371-3769A0531757}" destId="{513CC3C0-7CEF-452A-89A1-794E2A108EDA}" srcOrd="0" destOrd="0" presId="urn:microsoft.com/office/officeart/2005/8/layout/process2"/>
    <dgm:cxn modelId="{25AE0836-1539-4565-90EC-D50D37D2F57B}" srcId="{9B94355F-5E3B-4EB6-8596-B619C730902E}" destId="{396400FF-15D8-4DC9-93FA-9A94BE0CDC76}" srcOrd="2" destOrd="0" parTransId="{4CD48747-CD95-4486-B4F8-164A2E000875}" sibTransId="{57A4B88F-AE70-4372-9039-43CD45552FDF}"/>
    <dgm:cxn modelId="{3939214D-A69F-4950-BEB6-D06AB8604C63}" srcId="{9B94355F-5E3B-4EB6-8596-B619C730902E}" destId="{FE99FD98-700C-4C13-B2A2-C9D1F64A7F38}" srcOrd="0" destOrd="0" parTransId="{562C93EA-48AB-4CF3-AB0D-649EE59C4DC0}" sibTransId="{C8002BFD-CFC9-4589-B5C1-F3DA520C45E0}"/>
    <dgm:cxn modelId="{2F569475-2E24-4C7A-9EC9-2E8FC6D9D703}" type="presOf" srcId="{C8002BFD-CFC9-4589-B5C1-F3DA520C45E0}" destId="{DAED881B-5961-484C-B2AD-C3D6BDA2D7FC}" srcOrd="1" destOrd="0" presId="urn:microsoft.com/office/officeart/2005/8/layout/process2"/>
    <dgm:cxn modelId="{5AD6168D-E996-454A-8C70-AB8FD7583DD5}" type="presOf" srcId="{76956964-895D-454D-B0BA-DFD84A9E229B}" destId="{A2B4E72B-A9AE-4E86-B007-DCCC08FDF832}" srcOrd="0" destOrd="0" presId="urn:microsoft.com/office/officeart/2005/8/layout/process2"/>
    <dgm:cxn modelId="{AE5AE7B0-B614-4D31-B5AB-F7CAE2FB00D8}" type="presOf" srcId="{396400FF-15D8-4DC9-93FA-9A94BE0CDC76}" destId="{D4A10CA7-5D2D-4A6C-8935-73AC00CA0264}" srcOrd="0" destOrd="0" presId="urn:microsoft.com/office/officeart/2005/8/layout/process2"/>
    <dgm:cxn modelId="{31A6C7E3-62C5-432C-9934-98B8E026EB82}" type="presOf" srcId="{9B94355F-5E3B-4EB6-8596-B619C730902E}" destId="{C6AAA64E-2199-499E-AD17-14A42FE0C3FD}" srcOrd="0" destOrd="0" presId="urn:microsoft.com/office/officeart/2005/8/layout/process2"/>
    <dgm:cxn modelId="{0189FFED-361F-4EAC-9533-7EA4E19E5CA4}" srcId="{9B94355F-5E3B-4EB6-8596-B619C730902E}" destId="{E39C984C-1E01-4E56-A371-3769A0531757}" srcOrd="1" destOrd="0" parTransId="{543F9BFE-761C-4B30-8473-6452CDF7B472}" sibTransId="{76956964-895D-454D-B0BA-DFD84A9E229B}"/>
    <dgm:cxn modelId="{2A7FEFF3-58EA-4F65-8B60-2A24D5044B75}" type="presOf" srcId="{C8002BFD-CFC9-4589-B5C1-F3DA520C45E0}" destId="{E50A9378-647B-402B-9A0F-E461F39695E0}" srcOrd="0" destOrd="0" presId="urn:microsoft.com/office/officeart/2005/8/layout/process2"/>
    <dgm:cxn modelId="{AE74DE1B-1652-4BB0-9933-CC746EFF2134}" type="presParOf" srcId="{C6AAA64E-2199-499E-AD17-14A42FE0C3FD}" destId="{B9BEEEEC-1385-4412-B688-C5EED0BD380B}" srcOrd="0" destOrd="0" presId="urn:microsoft.com/office/officeart/2005/8/layout/process2"/>
    <dgm:cxn modelId="{B68679BC-53EA-4A86-801C-9CBB96B61B81}" type="presParOf" srcId="{C6AAA64E-2199-499E-AD17-14A42FE0C3FD}" destId="{E50A9378-647B-402B-9A0F-E461F39695E0}" srcOrd="1" destOrd="0" presId="urn:microsoft.com/office/officeart/2005/8/layout/process2"/>
    <dgm:cxn modelId="{22BE895C-9A86-4D6C-A3EB-8A5C0A717877}" type="presParOf" srcId="{E50A9378-647B-402B-9A0F-E461F39695E0}" destId="{DAED881B-5961-484C-B2AD-C3D6BDA2D7FC}" srcOrd="0" destOrd="0" presId="urn:microsoft.com/office/officeart/2005/8/layout/process2"/>
    <dgm:cxn modelId="{78D1A5C5-CD38-43E8-8EE5-C3C610E03E9E}" type="presParOf" srcId="{C6AAA64E-2199-499E-AD17-14A42FE0C3FD}" destId="{513CC3C0-7CEF-452A-89A1-794E2A108EDA}" srcOrd="2" destOrd="0" presId="urn:microsoft.com/office/officeart/2005/8/layout/process2"/>
    <dgm:cxn modelId="{DD897DAE-C457-4E31-8B5D-24619ECDFB46}" type="presParOf" srcId="{C6AAA64E-2199-499E-AD17-14A42FE0C3FD}" destId="{A2B4E72B-A9AE-4E86-B007-DCCC08FDF832}" srcOrd="3" destOrd="0" presId="urn:microsoft.com/office/officeart/2005/8/layout/process2"/>
    <dgm:cxn modelId="{6D252939-62A1-4372-B042-993ECFED200B}" type="presParOf" srcId="{A2B4E72B-A9AE-4E86-B007-DCCC08FDF832}" destId="{EF9AD0C4-403A-4C6A-9734-D35F08C99F47}" srcOrd="0" destOrd="0" presId="urn:microsoft.com/office/officeart/2005/8/layout/process2"/>
    <dgm:cxn modelId="{85B4FE54-C2B4-46DA-9A0E-D4159EFF6BA2}" type="presParOf" srcId="{C6AAA64E-2199-499E-AD17-14A42FE0C3FD}" destId="{D4A10CA7-5D2D-4A6C-8935-73AC00CA0264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50A05B5-314C-481E-9027-7E9AA861C600}" type="doc">
      <dgm:prSet loTypeId="urn:microsoft.com/office/officeart/2005/8/layout/process2" loCatId="process" qsTypeId="urn:microsoft.com/office/officeart/2005/8/quickstyle/simple1" qsCatId="simple" csTypeId="urn:microsoft.com/office/officeart/2005/8/colors/accent6_3" csCatId="accent6" phldr="1"/>
      <dgm:spPr/>
    </dgm:pt>
    <dgm:pt modelId="{98857330-20B5-4CEF-888E-D70AE84F95F6}">
      <dgm:prSet phldrT="[Текст]"/>
      <dgm:spPr/>
      <dgm:t>
        <a:bodyPr/>
        <a:lstStyle/>
        <a:p>
          <a:r>
            <a:rPr lang="ru-RU" dirty="0"/>
            <a:t>Ацетилен, </a:t>
          </a:r>
          <a:r>
            <a:rPr lang="en-US" dirty="0"/>
            <a:t>C</a:t>
          </a:r>
          <a:r>
            <a:rPr lang="en-US" baseline="-25000" dirty="0"/>
            <a:t>2</a:t>
          </a:r>
          <a:r>
            <a:rPr lang="en-US" dirty="0"/>
            <a:t>H</a:t>
          </a:r>
          <a:r>
            <a:rPr lang="en-US" baseline="-25000" dirty="0"/>
            <a:t>2</a:t>
          </a:r>
          <a:r>
            <a:rPr lang="ru-RU" dirty="0"/>
            <a:t>, карбид кремния, </a:t>
          </a:r>
          <a:r>
            <a:rPr lang="en-US" dirty="0" err="1"/>
            <a:t>SiC</a:t>
          </a:r>
          <a:endParaRPr lang="ru-RU" baseline="-25000" dirty="0"/>
        </a:p>
      </dgm:t>
    </dgm:pt>
    <dgm:pt modelId="{30323520-3230-4D07-A535-8065C3A81737}" type="parTrans" cxnId="{94259FB5-1191-4ED2-9D1F-1DD317C140C5}">
      <dgm:prSet/>
      <dgm:spPr/>
      <dgm:t>
        <a:bodyPr/>
        <a:lstStyle/>
        <a:p>
          <a:endParaRPr lang="ru-RU"/>
        </a:p>
      </dgm:t>
    </dgm:pt>
    <dgm:pt modelId="{C753EA18-8F71-4959-8B21-178920A52397}" type="sibTrans" cxnId="{94259FB5-1191-4ED2-9D1F-1DD317C140C5}">
      <dgm:prSet/>
      <dgm:spPr/>
      <dgm:t>
        <a:bodyPr/>
        <a:lstStyle/>
        <a:p>
          <a:endParaRPr lang="ru-RU"/>
        </a:p>
      </dgm:t>
    </dgm:pt>
    <dgm:pt modelId="{426F4A6F-FBA0-437F-8DAD-5DDC84A5F3AC}">
      <dgm:prSet phldrT="[Текст]"/>
      <dgm:spPr/>
      <dgm:t>
        <a:bodyPr/>
        <a:lstStyle/>
        <a:p>
          <a:r>
            <a:rPr lang="ru-RU" dirty="0"/>
            <a:t>Бензол, </a:t>
          </a:r>
          <a:r>
            <a:rPr lang="en-US" dirty="0"/>
            <a:t>C</a:t>
          </a:r>
          <a:r>
            <a:rPr lang="en-US" baseline="-25000" dirty="0"/>
            <a:t>6</a:t>
          </a:r>
          <a:r>
            <a:rPr lang="en-US" dirty="0"/>
            <a:t>H</a:t>
          </a:r>
          <a:r>
            <a:rPr lang="en-US" baseline="-25000" dirty="0"/>
            <a:t>6</a:t>
          </a:r>
          <a:endParaRPr lang="ru-RU" baseline="-25000" dirty="0"/>
        </a:p>
      </dgm:t>
    </dgm:pt>
    <dgm:pt modelId="{6DBCD626-877C-420E-A16E-AD3067D63B3D}" type="parTrans" cxnId="{6457F814-F77A-4B78-B627-6B1A48985BB8}">
      <dgm:prSet/>
      <dgm:spPr/>
      <dgm:t>
        <a:bodyPr/>
        <a:lstStyle/>
        <a:p>
          <a:endParaRPr lang="ru-RU"/>
        </a:p>
      </dgm:t>
    </dgm:pt>
    <dgm:pt modelId="{7772223D-4E36-479E-8BFD-E84FA6E62576}" type="sibTrans" cxnId="{6457F814-F77A-4B78-B627-6B1A48985BB8}">
      <dgm:prSet/>
      <dgm:spPr/>
      <dgm:t>
        <a:bodyPr/>
        <a:lstStyle/>
        <a:p>
          <a:endParaRPr lang="ru-RU"/>
        </a:p>
      </dgm:t>
    </dgm:pt>
    <dgm:pt modelId="{1DE3EDF6-8CB0-4834-AE26-4E1BAD4C67CF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ПАУ, кластеры ПАУ, графит, алмазы, «</a:t>
          </a:r>
          <a:r>
            <a:rPr lang="en-US" dirty="0">
              <a:solidFill>
                <a:schemeClr val="tx1"/>
              </a:solidFill>
            </a:rPr>
            <a:t>HAC</a:t>
          </a:r>
          <a:r>
            <a:rPr lang="ru-RU" dirty="0">
              <a:solidFill>
                <a:schemeClr val="tx1"/>
              </a:solidFill>
            </a:rPr>
            <a:t>»</a:t>
          </a:r>
          <a:endParaRPr lang="ru-RU" baseline="-25000" dirty="0">
            <a:solidFill>
              <a:schemeClr val="tx1"/>
            </a:solidFill>
          </a:endParaRPr>
        </a:p>
      </dgm:t>
    </dgm:pt>
    <dgm:pt modelId="{A9B03D2E-1E3E-4096-BC37-BA01F59EBCC4}" type="parTrans" cxnId="{B0B88047-0187-45BB-8FBB-64C0F079DF1B}">
      <dgm:prSet/>
      <dgm:spPr/>
      <dgm:t>
        <a:bodyPr/>
        <a:lstStyle/>
        <a:p>
          <a:endParaRPr lang="ru-RU"/>
        </a:p>
      </dgm:t>
    </dgm:pt>
    <dgm:pt modelId="{DE095D0A-B984-4913-87BD-56FCA3DF998F}" type="sibTrans" cxnId="{B0B88047-0187-45BB-8FBB-64C0F079DF1B}">
      <dgm:prSet/>
      <dgm:spPr/>
      <dgm:t>
        <a:bodyPr/>
        <a:lstStyle/>
        <a:p>
          <a:endParaRPr lang="ru-RU"/>
        </a:p>
      </dgm:t>
    </dgm:pt>
    <dgm:pt modelId="{44E138A9-67D8-4C20-83C1-7725DCF1B248}" type="pres">
      <dgm:prSet presAssocID="{150A05B5-314C-481E-9027-7E9AA861C600}" presName="linearFlow" presStyleCnt="0">
        <dgm:presLayoutVars>
          <dgm:resizeHandles val="exact"/>
        </dgm:presLayoutVars>
      </dgm:prSet>
      <dgm:spPr/>
    </dgm:pt>
    <dgm:pt modelId="{2BC2649D-9823-4294-9D44-F3E05199044C}" type="pres">
      <dgm:prSet presAssocID="{98857330-20B5-4CEF-888E-D70AE84F95F6}" presName="node" presStyleLbl="node1" presStyleIdx="0" presStyleCnt="3">
        <dgm:presLayoutVars>
          <dgm:bulletEnabled val="1"/>
        </dgm:presLayoutVars>
      </dgm:prSet>
      <dgm:spPr/>
    </dgm:pt>
    <dgm:pt modelId="{11E0A28C-3B5D-405F-AC4D-C8533AC56569}" type="pres">
      <dgm:prSet presAssocID="{C753EA18-8F71-4959-8B21-178920A52397}" presName="sibTrans" presStyleLbl="sibTrans2D1" presStyleIdx="0" presStyleCnt="2"/>
      <dgm:spPr/>
    </dgm:pt>
    <dgm:pt modelId="{E5BF47D6-DE11-4865-B842-2822DA193C89}" type="pres">
      <dgm:prSet presAssocID="{C753EA18-8F71-4959-8B21-178920A52397}" presName="connectorText" presStyleLbl="sibTrans2D1" presStyleIdx="0" presStyleCnt="2"/>
      <dgm:spPr/>
    </dgm:pt>
    <dgm:pt modelId="{7A745E03-CB7A-4604-92B5-F91B7B27BFF0}" type="pres">
      <dgm:prSet presAssocID="{426F4A6F-FBA0-437F-8DAD-5DDC84A5F3AC}" presName="node" presStyleLbl="node1" presStyleIdx="1" presStyleCnt="3">
        <dgm:presLayoutVars>
          <dgm:bulletEnabled val="1"/>
        </dgm:presLayoutVars>
      </dgm:prSet>
      <dgm:spPr/>
    </dgm:pt>
    <dgm:pt modelId="{C13CC926-35B7-48F4-A342-E5BDBA34A285}" type="pres">
      <dgm:prSet presAssocID="{7772223D-4E36-479E-8BFD-E84FA6E62576}" presName="sibTrans" presStyleLbl="sibTrans2D1" presStyleIdx="1" presStyleCnt="2"/>
      <dgm:spPr/>
    </dgm:pt>
    <dgm:pt modelId="{823D8BFE-B6BE-40F9-9044-94C1C5701781}" type="pres">
      <dgm:prSet presAssocID="{7772223D-4E36-479E-8BFD-E84FA6E62576}" presName="connectorText" presStyleLbl="sibTrans2D1" presStyleIdx="1" presStyleCnt="2"/>
      <dgm:spPr/>
    </dgm:pt>
    <dgm:pt modelId="{FD379CEB-2A21-47AB-8214-A8C5127B2B48}" type="pres">
      <dgm:prSet presAssocID="{1DE3EDF6-8CB0-4834-AE26-4E1BAD4C67CF}" presName="node" presStyleLbl="node1" presStyleIdx="2" presStyleCnt="3">
        <dgm:presLayoutVars>
          <dgm:bulletEnabled val="1"/>
        </dgm:presLayoutVars>
      </dgm:prSet>
      <dgm:spPr/>
    </dgm:pt>
  </dgm:ptLst>
  <dgm:cxnLst>
    <dgm:cxn modelId="{6457F814-F77A-4B78-B627-6B1A48985BB8}" srcId="{150A05B5-314C-481E-9027-7E9AA861C600}" destId="{426F4A6F-FBA0-437F-8DAD-5DDC84A5F3AC}" srcOrd="1" destOrd="0" parTransId="{6DBCD626-877C-420E-A16E-AD3067D63B3D}" sibTransId="{7772223D-4E36-479E-8BFD-E84FA6E62576}"/>
    <dgm:cxn modelId="{DAE45739-B7E3-4C86-BDEA-4D2F66D97E48}" type="presOf" srcId="{C753EA18-8F71-4959-8B21-178920A52397}" destId="{E5BF47D6-DE11-4865-B842-2822DA193C89}" srcOrd="1" destOrd="0" presId="urn:microsoft.com/office/officeart/2005/8/layout/process2"/>
    <dgm:cxn modelId="{B0B88047-0187-45BB-8FBB-64C0F079DF1B}" srcId="{150A05B5-314C-481E-9027-7E9AA861C600}" destId="{1DE3EDF6-8CB0-4834-AE26-4E1BAD4C67CF}" srcOrd="2" destOrd="0" parTransId="{A9B03D2E-1E3E-4096-BC37-BA01F59EBCC4}" sibTransId="{DE095D0A-B984-4913-87BD-56FCA3DF998F}"/>
    <dgm:cxn modelId="{85489E73-9CDE-44A8-B034-27362EF46A55}" type="presOf" srcId="{7772223D-4E36-479E-8BFD-E84FA6E62576}" destId="{C13CC926-35B7-48F4-A342-E5BDBA34A285}" srcOrd="0" destOrd="0" presId="urn:microsoft.com/office/officeart/2005/8/layout/process2"/>
    <dgm:cxn modelId="{F0D92B79-71DA-4B8A-BFAB-6C016E338A43}" type="presOf" srcId="{98857330-20B5-4CEF-888E-D70AE84F95F6}" destId="{2BC2649D-9823-4294-9D44-F3E05199044C}" srcOrd="0" destOrd="0" presId="urn:microsoft.com/office/officeart/2005/8/layout/process2"/>
    <dgm:cxn modelId="{D17D2E89-B892-4671-AA22-9673184A8941}" type="presOf" srcId="{150A05B5-314C-481E-9027-7E9AA861C600}" destId="{44E138A9-67D8-4C20-83C1-7725DCF1B248}" srcOrd="0" destOrd="0" presId="urn:microsoft.com/office/officeart/2005/8/layout/process2"/>
    <dgm:cxn modelId="{E4D85294-6759-4180-90C1-CFD2A3D23FE6}" type="presOf" srcId="{426F4A6F-FBA0-437F-8DAD-5DDC84A5F3AC}" destId="{7A745E03-CB7A-4604-92B5-F91B7B27BFF0}" srcOrd="0" destOrd="0" presId="urn:microsoft.com/office/officeart/2005/8/layout/process2"/>
    <dgm:cxn modelId="{F76F7DA3-D4A8-4BFE-B242-375A77E82458}" type="presOf" srcId="{C753EA18-8F71-4959-8B21-178920A52397}" destId="{11E0A28C-3B5D-405F-AC4D-C8533AC56569}" srcOrd="0" destOrd="0" presId="urn:microsoft.com/office/officeart/2005/8/layout/process2"/>
    <dgm:cxn modelId="{94259FB5-1191-4ED2-9D1F-1DD317C140C5}" srcId="{150A05B5-314C-481E-9027-7E9AA861C600}" destId="{98857330-20B5-4CEF-888E-D70AE84F95F6}" srcOrd="0" destOrd="0" parTransId="{30323520-3230-4D07-A535-8065C3A81737}" sibTransId="{C753EA18-8F71-4959-8B21-178920A52397}"/>
    <dgm:cxn modelId="{6D69E4BB-E0B1-4B95-921A-53CC125B19F5}" type="presOf" srcId="{1DE3EDF6-8CB0-4834-AE26-4E1BAD4C67CF}" destId="{FD379CEB-2A21-47AB-8214-A8C5127B2B48}" srcOrd="0" destOrd="0" presId="urn:microsoft.com/office/officeart/2005/8/layout/process2"/>
    <dgm:cxn modelId="{DD00E9DC-4133-44A5-AD96-93EDB44372FC}" type="presOf" srcId="{7772223D-4E36-479E-8BFD-E84FA6E62576}" destId="{823D8BFE-B6BE-40F9-9044-94C1C5701781}" srcOrd="1" destOrd="0" presId="urn:microsoft.com/office/officeart/2005/8/layout/process2"/>
    <dgm:cxn modelId="{1E4859BC-8B0F-4789-A882-5CB026DF0FB6}" type="presParOf" srcId="{44E138A9-67D8-4C20-83C1-7725DCF1B248}" destId="{2BC2649D-9823-4294-9D44-F3E05199044C}" srcOrd="0" destOrd="0" presId="urn:microsoft.com/office/officeart/2005/8/layout/process2"/>
    <dgm:cxn modelId="{AB36320C-4401-4F7F-A5A1-DB275EE491FD}" type="presParOf" srcId="{44E138A9-67D8-4C20-83C1-7725DCF1B248}" destId="{11E0A28C-3B5D-405F-AC4D-C8533AC56569}" srcOrd="1" destOrd="0" presId="urn:microsoft.com/office/officeart/2005/8/layout/process2"/>
    <dgm:cxn modelId="{DA316373-8AA6-4D2E-853A-1B5A4933D5D9}" type="presParOf" srcId="{11E0A28C-3B5D-405F-AC4D-C8533AC56569}" destId="{E5BF47D6-DE11-4865-B842-2822DA193C89}" srcOrd="0" destOrd="0" presId="urn:microsoft.com/office/officeart/2005/8/layout/process2"/>
    <dgm:cxn modelId="{9E22A8CE-DD3D-438B-8714-0F9C953416DC}" type="presParOf" srcId="{44E138A9-67D8-4C20-83C1-7725DCF1B248}" destId="{7A745E03-CB7A-4604-92B5-F91B7B27BFF0}" srcOrd="2" destOrd="0" presId="urn:microsoft.com/office/officeart/2005/8/layout/process2"/>
    <dgm:cxn modelId="{4D0A6615-2CAD-4E5B-833C-A22C45C122B5}" type="presParOf" srcId="{44E138A9-67D8-4C20-83C1-7725DCF1B248}" destId="{C13CC926-35B7-48F4-A342-E5BDBA34A285}" srcOrd="3" destOrd="0" presId="urn:microsoft.com/office/officeart/2005/8/layout/process2"/>
    <dgm:cxn modelId="{E731A433-0DC6-4D0D-8A3E-5E025CC99FB3}" type="presParOf" srcId="{C13CC926-35B7-48F4-A342-E5BDBA34A285}" destId="{823D8BFE-B6BE-40F9-9044-94C1C5701781}" srcOrd="0" destOrd="0" presId="urn:microsoft.com/office/officeart/2005/8/layout/process2"/>
    <dgm:cxn modelId="{0CA695A8-EFAA-4331-92B5-25CDFA8316A6}" type="presParOf" srcId="{44E138A9-67D8-4C20-83C1-7725DCF1B248}" destId="{FD379CEB-2A21-47AB-8214-A8C5127B2B48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C2649D-9823-4294-9D44-F3E05199044C}">
      <dsp:nvSpPr>
        <dsp:cNvPr id="0" name=""/>
        <dsp:cNvSpPr/>
      </dsp:nvSpPr>
      <dsp:spPr>
        <a:xfrm>
          <a:off x="216793" y="0"/>
          <a:ext cx="2038349" cy="1016000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Оксид алюминия, </a:t>
          </a:r>
          <a:r>
            <a:rPr lang="en-US" sz="1800" kern="1200" dirty="0"/>
            <a:t>Al</a:t>
          </a:r>
          <a:r>
            <a:rPr lang="en-US" sz="1800" kern="1200" baseline="-25000" dirty="0"/>
            <a:t>2</a:t>
          </a:r>
          <a:r>
            <a:rPr lang="en-US" sz="1800" kern="1200" dirty="0"/>
            <a:t>O</a:t>
          </a:r>
          <a:r>
            <a:rPr lang="en-US" sz="1800" kern="1200" baseline="-25000" dirty="0"/>
            <a:t>3</a:t>
          </a:r>
          <a:endParaRPr lang="ru-RU" sz="1800" kern="1200" baseline="-25000" dirty="0"/>
        </a:p>
      </dsp:txBody>
      <dsp:txXfrm>
        <a:off x="246551" y="29758"/>
        <a:ext cx="1978833" cy="956484"/>
      </dsp:txXfrm>
    </dsp:sp>
    <dsp:sp modelId="{11E0A28C-3B5D-405F-AC4D-C8533AC56569}">
      <dsp:nvSpPr>
        <dsp:cNvPr id="0" name=""/>
        <dsp:cNvSpPr/>
      </dsp:nvSpPr>
      <dsp:spPr>
        <a:xfrm rot="5400000">
          <a:off x="1045468" y="1041399"/>
          <a:ext cx="380999" cy="4572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 rot="-5400000">
        <a:off x="1098808" y="1079499"/>
        <a:ext cx="274320" cy="266699"/>
      </dsp:txXfrm>
    </dsp:sp>
    <dsp:sp modelId="{7A745E03-CB7A-4604-92B5-F91B7B27BFF0}">
      <dsp:nvSpPr>
        <dsp:cNvPr id="0" name=""/>
        <dsp:cNvSpPr/>
      </dsp:nvSpPr>
      <dsp:spPr>
        <a:xfrm>
          <a:off x="216793" y="1523999"/>
          <a:ext cx="2038349" cy="1016000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-190846"/>
            <a:satOff val="8505"/>
            <a:lumOff val="1188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Шпинель, </a:t>
          </a:r>
          <a:r>
            <a:rPr lang="en-US" sz="1800" kern="1200" dirty="0"/>
            <a:t>MgAl</a:t>
          </a:r>
          <a:r>
            <a:rPr lang="en-US" sz="1800" kern="1200" baseline="-25000" dirty="0"/>
            <a:t>2</a:t>
          </a:r>
          <a:r>
            <a:rPr lang="en-US" sz="1800" kern="1200" dirty="0"/>
            <a:t>O</a:t>
          </a:r>
          <a:r>
            <a:rPr lang="en-US" sz="1800" kern="1200" baseline="-25000" dirty="0"/>
            <a:t>4,</a:t>
          </a:r>
          <a:br>
            <a:rPr lang="en-US" sz="1800" kern="1200" baseline="-25000" dirty="0"/>
          </a:br>
          <a:r>
            <a:rPr lang="ru-RU" sz="1800" kern="1200" dirty="0" err="1"/>
            <a:t>геленит</a:t>
          </a:r>
          <a:r>
            <a:rPr lang="ru-RU" sz="1800" kern="1200" dirty="0"/>
            <a:t>, </a:t>
          </a:r>
          <a:r>
            <a:rPr lang="en-US" sz="1800" kern="1200" dirty="0"/>
            <a:t>Ca</a:t>
          </a:r>
          <a:r>
            <a:rPr lang="en-US" sz="1800" kern="1200" baseline="-25000" dirty="0"/>
            <a:t>2</a:t>
          </a:r>
          <a:r>
            <a:rPr lang="en-US" sz="1800" kern="1200" dirty="0"/>
            <a:t>Al</a:t>
          </a:r>
          <a:r>
            <a:rPr lang="en-US" sz="1800" kern="1200" baseline="-25000" dirty="0"/>
            <a:t>2</a:t>
          </a:r>
          <a:r>
            <a:rPr lang="en-US" sz="1800" kern="1200" dirty="0"/>
            <a:t>SiO</a:t>
          </a:r>
          <a:r>
            <a:rPr lang="en-US" sz="1800" kern="1200" baseline="-25000" dirty="0"/>
            <a:t>7</a:t>
          </a:r>
          <a:endParaRPr lang="ru-RU" sz="1800" kern="1200" baseline="-25000" dirty="0"/>
        </a:p>
      </dsp:txBody>
      <dsp:txXfrm>
        <a:off x="246551" y="1553757"/>
        <a:ext cx="1978833" cy="956484"/>
      </dsp:txXfrm>
    </dsp:sp>
    <dsp:sp modelId="{C13CC926-35B7-48F4-A342-E5BDBA34A285}">
      <dsp:nvSpPr>
        <dsp:cNvPr id="0" name=""/>
        <dsp:cNvSpPr/>
      </dsp:nvSpPr>
      <dsp:spPr>
        <a:xfrm rot="5400000">
          <a:off x="1045467" y="2565399"/>
          <a:ext cx="381000" cy="4572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-381735"/>
            <a:satOff val="7617"/>
            <a:lumOff val="2067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 rot="-5400000">
        <a:off x="1098807" y="2603499"/>
        <a:ext cx="274320" cy="266700"/>
      </dsp:txXfrm>
    </dsp:sp>
    <dsp:sp modelId="{FD379CEB-2A21-47AB-8214-A8C5127B2B48}">
      <dsp:nvSpPr>
        <dsp:cNvPr id="0" name=""/>
        <dsp:cNvSpPr/>
      </dsp:nvSpPr>
      <dsp:spPr>
        <a:xfrm>
          <a:off x="216793" y="3047999"/>
          <a:ext cx="2038349" cy="1016000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-381692"/>
            <a:satOff val="17009"/>
            <a:lumOff val="2377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Диопсид, </a:t>
          </a:r>
          <a:r>
            <a:rPr lang="en-US" sz="1800" kern="1200" dirty="0">
              <a:solidFill>
                <a:schemeClr val="tx1"/>
              </a:solidFill>
            </a:rPr>
            <a:t>CaMgSi</a:t>
          </a:r>
          <a:r>
            <a:rPr lang="en-US" sz="1800" kern="1200" baseline="-25000" dirty="0">
              <a:solidFill>
                <a:schemeClr val="tx1"/>
              </a:solidFill>
            </a:rPr>
            <a:t>2</a:t>
          </a:r>
          <a:r>
            <a:rPr lang="en-US" sz="1800" kern="1200" dirty="0">
              <a:solidFill>
                <a:schemeClr val="tx1"/>
              </a:solidFill>
            </a:rPr>
            <a:t>O</a:t>
          </a:r>
          <a:r>
            <a:rPr lang="en-US" sz="1800" kern="1200" baseline="-25000" dirty="0">
              <a:solidFill>
                <a:schemeClr val="tx1"/>
              </a:solidFill>
            </a:rPr>
            <a:t>6</a:t>
          </a:r>
          <a:endParaRPr lang="ru-RU" sz="1800" kern="1200" baseline="-25000" dirty="0">
            <a:solidFill>
              <a:schemeClr val="tx1"/>
            </a:solidFill>
          </a:endParaRPr>
        </a:p>
      </dsp:txBody>
      <dsp:txXfrm>
        <a:off x="246551" y="3077757"/>
        <a:ext cx="1978833" cy="9564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BEEEEC-1385-4412-B688-C5EED0BD380B}">
      <dsp:nvSpPr>
        <dsp:cNvPr id="0" name=""/>
        <dsp:cNvSpPr/>
      </dsp:nvSpPr>
      <dsp:spPr>
        <a:xfrm>
          <a:off x="45479" y="0"/>
          <a:ext cx="2164953" cy="101600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Оксид кремния, </a:t>
          </a:r>
          <a:r>
            <a:rPr lang="en-US" sz="1700" kern="1200" dirty="0" err="1"/>
            <a:t>SiO</a:t>
          </a:r>
          <a:endParaRPr lang="ru-RU" sz="1700" kern="1200" dirty="0"/>
        </a:p>
      </dsp:txBody>
      <dsp:txXfrm>
        <a:off x="75237" y="29758"/>
        <a:ext cx="2105437" cy="956484"/>
      </dsp:txXfrm>
    </dsp:sp>
    <dsp:sp modelId="{E50A9378-647B-402B-9A0F-E461F39695E0}">
      <dsp:nvSpPr>
        <dsp:cNvPr id="0" name=""/>
        <dsp:cNvSpPr/>
      </dsp:nvSpPr>
      <dsp:spPr>
        <a:xfrm rot="5400000">
          <a:off x="937456" y="1041399"/>
          <a:ext cx="380999" cy="4572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 rot="-5400000">
        <a:off x="990796" y="1079499"/>
        <a:ext cx="274320" cy="266699"/>
      </dsp:txXfrm>
    </dsp:sp>
    <dsp:sp modelId="{513CC3C0-7CEF-452A-89A1-794E2A108EDA}">
      <dsp:nvSpPr>
        <dsp:cNvPr id="0" name=""/>
        <dsp:cNvSpPr/>
      </dsp:nvSpPr>
      <dsp:spPr>
        <a:xfrm>
          <a:off x="45479" y="1523999"/>
          <a:ext cx="2164953" cy="1016000"/>
        </a:xfrm>
        <a:prstGeom prst="roundRect">
          <a:avLst>
            <a:gd name="adj" fmla="val 10000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Форстерит, </a:t>
          </a:r>
          <a:r>
            <a:rPr lang="en-US" sz="1700" kern="1200" dirty="0"/>
            <a:t>Mg</a:t>
          </a:r>
          <a:r>
            <a:rPr lang="en-US" sz="1700" kern="1200" baseline="-25000" dirty="0"/>
            <a:t>2</a:t>
          </a:r>
          <a:r>
            <a:rPr lang="en-US" sz="1700" kern="1200" dirty="0"/>
            <a:t>SiO</a:t>
          </a:r>
          <a:r>
            <a:rPr lang="en-US" sz="1700" kern="1200" baseline="-25000" dirty="0"/>
            <a:t>4</a:t>
          </a:r>
          <a:r>
            <a:rPr lang="en-US" sz="1700" kern="1200" dirty="0"/>
            <a:t>,</a:t>
          </a:r>
          <a:br>
            <a:rPr lang="en-US" sz="1700" kern="1200" dirty="0"/>
          </a:br>
          <a:r>
            <a:rPr lang="ru-RU" sz="1700" kern="1200" dirty="0" err="1"/>
            <a:t>энстатит</a:t>
          </a:r>
          <a:r>
            <a:rPr lang="ru-RU" sz="1700" kern="1200" dirty="0"/>
            <a:t>, </a:t>
          </a:r>
          <a:r>
            <a:rPr lang="en-US" sz="1700" kern="1200" dirty="0"/>
            <a:t>Mg</a:t>
          </a:r>
          <a:r>
            <a:rPr lang="ru-RU" sz="1700" kern="1200" baseline="-25000" dirty="0"/>
            <a:t>2</a:t>
          </a:r>
          <a:r>
            <a:rPr lang="en-US" sz="1700" kern="1200" dirty="0"/>
            <a:t>[Si</a:t>
          </a:r>
          <a:r>
            <a:rPr lang="en-US" sz="1700" kern="1200" baseline="-25000" dirty="0"/>
            <a:t>2</a:t>
          </a:r>
          <a:r>
            <a:rPr lang="en-US" sz="1700" kern="1200" dirty="0"/>
            <a:t>O</a:t>
          </a:r>
          <a:r>
            <a:rPr lang="en-US" sz="1700" kern="1200" baseline="-25000" dirty="0"/>
            <a:t>6</a:t>
          </a:r>
          <a:r>
            <a:rPr lang="en-US" sz="1700" kern="1200" dirty="0"/>
            <a:t>]</a:t>
          </a:r>
          <a:endParaRPr lang="ru-RU" sz="1700" kern="1200" baseline="-25000" dirty="0"/>
        </a:p>
      </dsp:txBody>
      <dsp:txXfrm>
        <a:off x="75237" y="1553757"/>
        <a:ext cx="2105437" cy="956484"/>
      </dsp:txXfrm>
    </dsp:sp>
    <dsp:sp modelId="{A2B4E72B-A9AE-4E86-B007-DCCC08FDF832}">
      <dsp:nvSpPr>
        <dsp:cNvPr id="0" name=""/>
        <dsp:cNvSpPr/>
      </dsp:nvSpPr>
      <dsp:spPr>
        <a:xfrm rot="5400000">
          <a:off x="937456" y="2565399"/>
          <a:ext cx="381000" cy="4572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 rot="-5400000">
        <a:off x="990796" y="2603499"/>
        <a:ext cx="274320" cy="266700"/>
      </dsp:txXfrm>
    </dsp:sp>
    <dsp:sp modelId="{D4A10CA7-5D2D-4A6C-8935-73AC00CA0264}">
      <dsp:nvSpPr>
        <dsp:cNvPr id="0" name=""/>
        <dsp:cNvSpPr/>
      </dsp:nvSpPr>
      <dsp:spPr>
        <a:xfrm>
          <a:off x="45479" y="3047999"/>
          <a:ext cx="2164953" cy="1016000"/>
        </a:xfrm>
        <a:prstGeom prst="roundRect">
          <a:avLst>
            <a:gd name="adj" fmla="val 1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>
              <a:solidFill>
                <a:schemeClr val="tx1"/>
              </a:solidFill>
            </a:rPr>
            <a:t>Оливин, </a:t>
          </a:r>
          <a:r>
            <a:rPr lang="en-US" sz="1700" kern="1200" dirty="0">
              <a:solidFill>
                <a:schemeClr val="tx1"/>
              </a:solidFill>
            </a:rPr>
            <a:t>(</a:t>
          </a:r>
          <a:r>
            <a:rPr lang="en-US" sz="1700" kern="1200" dirty="0" err="1">
              <a:solidFill>
                <a:schemeClr val="tx1"/>
              </a:solidFill>
            </a:rPr>
            <a:t>Mg,Fe</a:t>
          </a:r>
          <a:r>
            <a:rPr lang="en-US" sz="1700" kern="1200" dirty="0">
              <a:solidFill>
                <a:schemeClr val="tx1"/>
              </a:solidFill>
            </a:rPr>
            <a:t>)</a:t>
          </a:r>
          <a:r>
            <a:rPr lang="en-US" sz="1700" kern="1200" baseline="-25000" dirty="0">
              <a:solidFill>
                <a:schemeClr val="tx1"/>
              </a:solidFill>
            </a:rPr>
            <a:t>2</a:t>
          </a:r>
          <a:r>
            <a:rPr lang="en-US" sz="1700" kern="1200" dirty="0">
              <a:solidFill>
                <a:schemeClr val="tx1"/>
              </a:solidFill>
            </a:rPr>
            <a:t>SiO</a:t>
          </a:r>
          <a:r>
            <a:rPr lang="en-US" sz="1700" kern="1200" baseline="-25000" dirty="0">
              <a:solidFill>
                <a:schemeClr val="tx1"/>
              </a:solidFill>
            </a:rPr>
            <a:t>4</a:t>
          </a:r>
          <a:r>
            <a:rPr lang="ru-RU" sz="1700" kern="1200" dirty="0">
              <a:solidFill>
                <a:schemeClr val="tx1"/>
              </a:solidFill>
            </a:rPr>
            <a:t>,</a:t>
          </a:r>
          <a:r>
            <a:rPr lang="ru-RU" sz="1700" kern="1200" dirty="0"/>
            <a:t> </a:t>
          </a:r>
          <a:r>
            <a:rPr lang="ru-RU" sz="1700" kern="1200" dirty="0">
              <a:solidFill>
                <a:schemeClr val="tx1"/>
              </a:solidFill>
            </a:rPr>
            <a:t>пироксен, </a:t>
          </a:r>
          <a:r>
            <a:rPr lang="en-GB" sz="1700" kern="1200" dirty="0">
              <a:solidFill>
                <a:schemeClr val="tx1"/>
              </a:solidFill>
            </a:rPr>
            <a:t>(</a:t>
          </a:r>
          <a:r>
            <a:rPr lang="en-GB" sz="1700" kern="1200" dirty="0" err="1">
              <a:solidFill>
                <a:schemeClr val="tx1"/>
              </a:solidFill>
            </a:rPr>
            <a:t>Mg,Fe</a:t>
          </a:r>
          <a:r>
            <a:rPr lang="en-GB" sz="1700" kern="1200" dirty="0">
              <a:solidFill>
                <a:schemeClr val="tx1"/>
              </a:solidFill>
            </a:rPr>
            <a:t>)</a:t>
          </a:r>
          <a:r>
            <a:rPr lang="en-GB" sz="1700" kern="1200" baseline="-25000" dirty="0">
              <a:solidFill>
                <a:schemeClr val="tx1"/>
              </a:solidFill>
            </a:rPr>
            <a:t>2</a:t>
          </a:r>
          <a:r>
            <a:rPr lang="en-GB" sz="1700" kern="1200" dirty="0">
              <a:solidFill>
                <a:schemeClr val="tx1"/>
              </a:solidFill>
            </a:rPr>
            <a:t>Si</a:t>
          </a:r>
          <a:r>
            <a:rPr lang="en-GB" sz="1700" kern="1200" baseline="-25000" dirty="0">
              <a:solidFill>
                <a:schemeClr val="tx1"/>
              </a:solidFill>
            </a:rPr>
            <a:t>2</a:t>
          </a:r>
          <a:r>
            <a:rPr lang="en-GB" sz="1700" kern="1200" dirty="0">
              <a:solidFill>
                <a:schemeClr val="tx1"/>
              </a:solidFill>
            </a:rPr>
            <a:t>O</a:t>
          </a:r>
          <a:r>
            <a:rPr lang="en-GB" sz="1700" kern="1200" baseline="-25000" dirty="0">
              <a:solidFill>
                <a:schemeClr val="tx1"/>
              </a:solidFill>
            </a:rPr>
            <a:t>6</a:t>
          </a:r>
          <a:endParaRPr lang="ru-RU" sz="1700" kern="1200" baseline="-25000" dirty="0">
            <a:solidFill>
              <a:schemeClr val="tx1"/>
            </a:solidFill>
          </a:endParaRPr>
        </a:p>
      </dsp:txBody>
      <dsp:txXfrm>
        <a:off x="75237" y="3077757"/>
        <a:ext cx="2105437" cy="9564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C2649D-9823-4294-9D44-F3E05199044C}">
      <dsp:nvSpPr>
        <dsp:cNvPr id="0" name=""/>
        <dsp:cNvSpPr/>
      </dsp:nvSpPr>
      <dsp:spPr>
        <a:xfrm>
          <a:off x="321567" y="0"/>
          <a:ext cx="1828800" cy="1016000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Ацетилен, </a:t>
          </a:r>
          <a:r>
            <a:rPr lang="en-US" sz="1900" kern="1200" dirty="0"/>
            <a:t>C</a:t>
          </a:r>
          <a:r>
            <a:rPr lang="en-US" sz="1900" kern="1200" baseline="-25000" dirty="0"/>
            <a:t>2</a:t>
          </a:r>
          <a:r>
            <a:rPr lang="en-US" sz="1900" kern="1200" dirty="0"/>
            <a:t>H</a:t>
          </a:r>
          <a:r>
            <a:rPr lang="en-US" sz="1900" kern="1200" baseline="-25000" dirty="0"/>
            <a:t>2</a:t>
          </a:r>
          <a:r>
            <a:rPr lang="ru-RU" sz="1900" kern="1200" dirty="0"/>
            <a:t>, карбид кремния, </a:t>
          </a:r>
          <a:r>
            <a:rPr lang="en-US" sz="1900" kern="1200" dirty="0" err="1"/>
            <a:t>SiC</a:t>
          </a:r>
          <a:endParaRPr lang="ru-RU" sz="1900" kern="1200" baseline="-25000" dirty="0"/>
        </a:p>
      </dsp:txBody>
      <dsp:txXfrm>
        <a:off x="351325" y="29758"/>
        <a:ext cx="1769284" cy="956484"/>
      </dsp:txXfrm>
    </dsp:sp>
    <dsp:sp modelId="{11E0A28C-3B5D-405F-AC4D-C8533AC56569}">
      <dsp:nvSpPr>
        <dsp:cNvPr id="0" name=""/>
        <dsp:cNvSpPr/>
      </dsp:nvSpPr>
      <dsp:spPr>
        <a:xfrm rot="5400000">
          <a:off x="1045468" y="1041399"/>
          <a:ext cx="380999" cy="4572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/>
        </a:p>
      </dsp:txBody>
      <dsp:txXfrm rot="-5400000">
        <a:off x="1098808" y="1079499"/>
        <a:ext cx="274320" cy="266699"/>
      </dsp:txXfrm>
    </dsp:sp>
    <dsp:sp modelId="{7A745E03-CB7A-4604-92B5-F91B7B27BFF0}">
      <dsp:nvSpPr>
        <dsp:cNvPr id="0" name=""/>
        <dsp:cNvSpPr/>
      </dsp:nvSpPr>
      <dsp:spPr>
        <a:xfrm>
          <a:off x="321567" y="1523999"/>
          <a:ext cx="1828800" cy="1016000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-190846"/>
            <a:satOff val="8505"/>
            <a:lumOff val="1188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Бензол, </a:t>
          </a:r>
          <a:r>
            <a:rPr lang="en-US" sz="1900" kern="1200" dirty="0"/>
            <a:t>C</a:t>
          </a:r>
          <a:r>
            <a:rPr lang="en-US" sz="1900" kern="1200" baseline="-25000" dirty="0"/>
            <a:t>6</a:t>
          </a:r>
          <a:r>
            <a:rPr lang="en-US" sz="1900" kern="1200" dirty="0"/>
            <a:t>H</a:t>
          </a:r>
          <a:r>
            <a:rPr lang="en-US" sz="1900" kern="1200" baseline="-25000" dirty="0"/>
            <a:t>6</a:t>
          </a:r>
          <a:endParaRPr lang="ru-RU" sz="1900" kern="1200" baseline="-25000" dirty="0"/>
        </a:p>
      </dsp:txBody>
      <dsp:txXfrm>
        <a:off x="351325" y="1553757"/>
        <a:ext cx="1769284" cy="956484"/>
      </dsp:txXfrm>
    </dsp:sp>
    <dsp:sp modelId="{C13CC926-35B7-48F4-A342-E5BDBA34A285}">
      <dsp:nvSpPr>
        <dsp:cNvPr id="0" name=""/>
        <dsp:cNvSpPr/>
      </dsp:nvSpPr>
      <dsp:spPr>
        <a:xfrm rot="5400000">
          <a:off x="1045467" y="2565399"/>
          <a:ext cx="381000" cy="4572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-381735"/>
            <a:satOff val="7617"/>
            <a:lumOff val="2067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/>
        </a:p>
      </dsp:txBody>
      <dsp:txXfrm rot="-5400000">
        <a:off x="1098807" y="2603499"/>
        <a:ext cx="274320" cy="266700"/>
      </dsp:txXfrm>
    </dsp:sp>
    <dsp:sp modelId="{FD379CEB-2A21-47AB-8214-A8C5127B2B48}">
      <dsp:nvSpPr>
        <dsp:cNvPr id="0" name=""/>
        <dsp:cNvSpPr/>
      </dsp:nvSpPr>
      <dsp:spPr>
        <a:xfrm>
          <a:off x="321567" y="3047999"/>
          <a:ext cx="1828800" cy="1016000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-381692"/>
            <a:satOff val="17009"/>
            <a:lumOff val="2377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chemeClr val="tx1"/>
              </a:solidFill>
            </a:rPr>
            <a:t>ПАУ, кластеры ПАУ, графит, алмазы, «</a:t>
          </a:r>
          <a:r>
            <a:rPr lang="en-US" sz="1900" kern="1200" dirty="0">
              <a:solidFill>
                <a:schemeClr val="tx1"/>
              </a:solidFill>
            </a:rPr>
            <a:t>HAC</a:t>
          </a:r>
          <a:r>
            <a:rPr lang="ru-RU" sz="1900" kern="1200" dirty="0">
              <a:solidFill>
                <a:schemeClr val="tx1"/>
              </a:solidFill>
            </a:rPr>
            <a:t>»</a:t>
          </a:r>
          <a:endParaRPr lang="ru-RU" sz="1900" kern="1200" baseline="-25000" dirty="0">
            <a:solidFill>
              <a:schemeClr val="tx1"/>
            </a:solidFill>
          </a:endParaRPr>
        </a:p>
      </dsp:txBody>
      <dsp:txXfrm>
        <a:off x="351325" y="3077757"/>
        <a:ext cx="1769284" cy="9564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348409-715A-47CF-A74E-DC1C6F8C41B4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0BA853-A697-4C78-B962-DF41487B2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50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9933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57D6204-02B9-4CEB-A57F-A835F0DABFD4}" type="slidenum">
              <a:rPr lang="ru-RU" altLang="ru-RU" sz="1200" smtClean="0"/>
              <a:pPr eaLnBrk="1" hangingPunct="1"/>
              <a:t>7</a:t>
            </a:fld>
            <a:endParaRPr lang="ru-RU" altLang="ru-RU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250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48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52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839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628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15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99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83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674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69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43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0D7F8-6DDF-4EBA-A354-4DD0A335605F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45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wmf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38.png"/><Relationship Id="rId3" Type="http://schemas.openxmlformats.org/officeDocument/2006/relationships/image" Target="../media/image15.png"/><Relationship Id="rId21" Type="http://schemas.openxmlformats.org/officeDocument/2006/relationships/image" Target="../media/image33.png"/><Relationship Id="rId34" Type="http://schemas.openxmlformats.org/officeDocument/2006/relationships/image" Target="../media/image46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33" Type="http://schemas.openxmlformats.org/officeDocument/2006/relationships/image" Target="../media/image45.pn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29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6.png"/><Relationship Id="rId32" Type="http://schemas.openxmlformats.org/officeDocument/2006/relationships/image" Target="../media/image44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28" Type="http://schemas.openxmlformats.org/officeDocument/2006/relationships/image" Target="../media/image40.png"/><Relationship Id="rId36" Type="http://schemas.openxmlformats.org/officeDocument/2006/relationships/image" Target="../media/image48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31" Type="http://schemas.openxmlformats.org/officeDocument/2006/relationships/image" Target="../media/image43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Relationship Id="rId27" Type="http://schemas.openxmlformats.org/officeDocument/2006/relationships/image" Target="../media/image39.png"/><Relationship Id="rId30" Type="http://schemas.openxmlformats.org/officeDocument/2006/relationships/image" Target="../media/image42.png"/><Relationship Id="rId35" Type="http://schemas.openxmlformats.org/officeDocument/2006/relationships/image" Target="../media/image47.png"/><Relationship Id="rId8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0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1.wmf"/><Relationship Id="rId4" Type="http://schemas.openxmlformats.org/officeDocument/2006/relationships/oleObject" Target="../embeddings/oleObject3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4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63.wmf"/><Relationship Id="rId4" Type="http://schemas.openxmlformats.org/officeDocument/2006/relationships/oleObject" Target="../embeddings/oleObject4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0.jpeg"/><Relationship Id="rId5" Type="http://schemas.openxmlformats.org/officeDocument/2006/relationships/image" Target="../media/image68.wmf"/><Relationship Id="rId4" Type="http://schemas.openxmlformats.org/officeDocument/2006/relationships/oleObject" Target="../embeddings/oleObject6.bin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8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9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96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95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7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Общая астрофизика</a:t>
            </a:r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Межзвёздная среда и звездообразование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932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611188" y="260350"/>
            <a:ext cx="7772400" cy="658813"/>
          </a:xfrm>
        </p:spPr>
        <p:txBody>
          <a:bodyPr>
            <a:normAutofit fontScale="90000"/>
          </a:bodyPr>
          <a:lstStyle/>
          <a:p>
            <a:r>
              <a:rPr lang="ru-RU" altLang="ru-RU" dirty="0"/>
              <a:t>Четвёртый ингредиент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916113"/>
            <a:ext cx="4811712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981075"/>
            <a:ext cx="496887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581525"/>
            <a:ext cx="1993900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8105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8294511" cy="576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82752" y="2556042"/>
            <a:ext cx="1701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Trumpler</a:t>
            </a:r>
            <a:r>
              <a:rPr lang="en-US" dirty="0"/>
              <a:t> (1930)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403012" y="548680"/>
            <a:ext cx="3745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Излучение звёзд в РЗС испытывает поглощение примерно 0,7</a:t>
            </a:r>
            <a:r>
              <a:rPr lang="en-US" sz="1800" baseline="30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</a:t>
            </a:r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на </a:t>
            </a:r>
            <a:r>
              <a:rPr lang="ru-RU" sz="1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кпк</a:t>
            </a:r>
            <a:r>
              <a:rPr lang="ru-RU" sz="1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18526" y="133181"/>
            <a:ext cx="2745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rgbClr val="FF0000"/>
                </a:solidFill>
              </a:rPr>
              <a:t>Поглощение селективно — показатель цвета возрастает примерно на 0,3</a:t>
            </a:r>
            <a:r>
              <a:rPr lang="en-US" sz="1800" baseline="30000" dirty="0">
                <a:solidFill>
                  <a:srgbClr val="FF0000"/>
                </a:solidFill>
              </a:rPr>
              <a:t>m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ru-RU" sz="1800" dirty="0">
                <a:solidFill>
                  <a:srgbClr val="FF0000"/>
                </a:solidFill>
              </a:rPr>
              <a:t>на </a:t>
            </a:r>
            <a:r>
              <a:rPr lang="ru-RU" sz="1800" dirty="0" err="1">
                <a:solidFill>
                  <a:srgbClr val="FF0000"/>
                </a:solidFill>
              </a:rPr>
              <a:t>кпк</a:t>
            </a:r>
            <a:r>
              <a:rPr lang="ru-RU" sz="18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20445" y="5806124"/>
            <a:ext cx="6552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/>
              <a:t>Межзвёздное ослабление света вызывается мелкими пылинками массой 10</a:t>
            </a:r>
            <a:r>
              <a:rPr lang="ru-RU" sz="1800" baseline="30000" dirty="0"/>
              <a:t>–19</a:t>
            </a:r>
            <a:r>
              <a:rPr lang="ru-RU" sz="1800" dirty="0"/>
              <a:t> г или более и пространственной плотностью порядка 10</a:t>
            </a:r>
            <a:r>
              <a:rPr lang="ru-RU" sz="1800" baseline="30000" dirty="0"/>
              <a:t>–23</a:t>
            </a:r>
            <a:r>
              <a:rPr lang="ru-RU" sz="1800" dirty="0"/>
              <a:t> г на см</a:t>
            </a:r>
            <a:r>
              <a:rPr lang="ru-RU" sz="1800" baseline="30000" dirty="0"/>
              <a:t>3</a:t>
            </a:r>
            <a:r>
              <a:rPr lang="ru-RU" sz="1800" dirty="0"/>
              <a:t>.</a:t>
            </a:r>
          </a:p>
        </p:txBody>
      </p:sp>
      <p:cxnSp>
        <p:nvCxnSpPr>
          <p:cNvPr id="8" name="Соединительная линия уступом 7"/>
          <p:cNvCxnSpPr/>
          <p:nvPr/>
        </p:nvCxnSpPr>
        <p:spPr>
          <a:xfrm rot="16200000" flipH="1">
            <a:off x="6986682" y="1811234"/>
            <a:ext cx="1872208" cy="499227"/>
          </a:xfrm>
          <a:prstGeom prst="bentConnector3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12604" y="3095382"/>
            <a:ext cx="1121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E(B – V)</a:t>
            </a:r>
            <a:endParaRPr lang="ru-RU" sz="2000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2987824" y="1268760"/>
            <a:ext cx="0" cy="3600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730959" y="1628800"/>
            <a:ext cx="515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baseline="-25000" dirty="0"/>
              <a:t>V</a:t>
            </a:r>
            <a:endParaRPr lang="ru-RU" sz="2800" baseline="-25000" dirty="0"/>
          </a:p>
        </p:txBody>
      </p:sp>
    </p:spTree>
    <p:extLst>
      <p:ext uri="{BB962C8B-B14F-4D97-AF65-F5344CB8AC3E}">
        <p14:creationId xmlns:p14="http://schemas.microsoft.com/office/powerpoint/2010/main" val="2385734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Первые модели пылинок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7139136" cy="1972816"/>
          </a:xfrm>
        </p:spPr>
        <p:txBody>
          <a:bodyPr>
            <a:normAutofit/>
          </a:bodyPr>
          <a:lstStyle/>
          <a:p>
            <a:r>
              <a:rPr lang="ru-RU" dirty="0"/>
              <a:t>Грязный лёд</a:t>
            </a:r>
            <a:r>
              <a:rPr lang="en-US" dirty="0"/>
              <a:t> (</a:t>
            </a:r>
            <a:r>
              <a:rPr lang="ru-RU" dirty="0"/>
              <a:t>вода, аммиак, метан, углекислый газ</a:t>
            </a:r>
            <a:r>
              <a:rPr lang="en-US" dirty="0"/>
              <a:t>)</a:t>
            </a:r>
            <a:r>
              <a:rPr lang="ru-RU" dirty="0"/>
              <a:t>?</a:t>
            </a:r>
          </a:p>
          <a:p>
            <a:r>
              <a:rPr lang="ru-RU" dirty="0"/>
              <a:t>Металл?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846475"/>
            <a:ext cx="6015980" cy="3756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4724797"/>
            <a:ext cx="2232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Конденсация</a:t>
            </a:r>
            <a:br>
              <a:rPr lang="ru-RU" dirty="0"/>
            </a:br>
            <a:r>
              <a:rPr lang="ru-RU" dirty="0"/>
              <a:t>в межзвёздной среде или в звёздах? </a:t>
            </a:r>
          </a:p>
        </p:txBody>
      </p:sp>
    </p:spTree>
    <p:extLst>
      <p:ext uri="{BB962C8B-B14F-4D97-AF65-F5344CB8AC3E}">
        <p14:creationId xmlns:p14="http://schemas.microsoft.com/office/powerpoint/2010/main" val="4057997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654050" y="157163"/>
            <a:ext cx="7772400" cy="547687"/>
          </a:xfrm>
        </p:spPr>
        <p:txBody>
          <a:bodyPr>
            <a:normAutofit fontScale="90000"/>
          </a:bodyPr>
          <a:lstStyle/>
          <a:p>
            <a:r>
              <a:rPr lang="ru-RU" altLang="ru-RU" dirty="0">
                <a:solidFill>
                  <a:schemeClr val="bg1"/>
                </a:solidFill>
              </a:rPr>
              <a:t>Поляризация звёздного света</a:t>
            </a: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35496" y="1155700"/>
          <a:ext cx="9028112" cy="344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9" name="CorelDRAW" r:id="rId3" imgW="9034272" imgH="3450336" progId="CorelDraw.Graphic.11">
                  <p:embed/>
                </p:oleObj>
              </mc:Choice>
              <mc:Fallback>
                <p:oleObj name="CorelDRAW" r:id="rId3" imgW="9034272" imgH="3450336" progId="CorelDraw.Graphic.11">
                  <p:embed/>
                  <p:pic>
                    <p:nvPicPr>
                      <p:cNvPr id="409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96" y="1155700"/>
                        <a:ext cx="9028112" cy="3448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Text Box 14"/>
          <p:cNvSpPr txBox="1">
            <a:spLocks noChangeArrowheads="1"/>
          </p:cNvSpPr>
          <p:nvPr/>
        </p:nvSpPr>
        <p:spPr bwMode="auto">
          <a:xfrm>
            <a:off x="315913" y="5221288"/>
            <a:ext cx="36163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ru-RU">
                <a:solidFill>
                  <a:srgbClr val="FFFF00"/>
                </a:solidFill>
              </a:rPr>
              <a:t>Hiltner (1949), Hall (1949),</a:t>
            </a:r>
            <a:br>
              <a:rPr lang="en-US" altLang="ru-RU">
                <a:solidFill>
                  <a:srgbClr val="FFFF00"/>
                </a:solidFill>
              </a:rPr>
            </a:br>
            <a:r>
              <a:rPr lang="ru-RU" altLang="ru-RU">
                <a:solidFill>
                  <a:srgbClr val="FFFF00"/>
                </a:solidFill>
              </a:rPr>
              <a:t>Домбровский (1950)</a:t>
            </a:r>
          </a:p>
        </p:txBody>
      </p:sp>
      <p:sp>
        <p:nvSpPr>
          <p:cNvPr id="4102" name="Text Box 15"/>
          <p:cNvSpPr txBox="1">
            <a:spLocks noChangeArrowheads="1"/>
          </p:cNvSpPr>
          <p:nvPr/>
        </p:nvSpPr>
        <p:spPr bwMode="auto">
          <a:xfrm>
            <a:off x="7475538" y="800100"/>
            <a:ext cx="13620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600" b="1" i="1">
                <a:solidFill>
                  <a:srgbClr val="FFFF00"/>
                </a:solidFill>
                <a:latin typeface="Arial Unicode MS" pitchFamily="34" charset="-128"/>
              </a:rPr>
              <a:t>Heiles (2000)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01460" y="5025819"/>
            <a:ext cx="4608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Степень поляризации пропорциональна </a:t>
            </a:r>
            <a:r>
              <a:rPr lang="en-US" i="1" dirty="0">
                <a:solidFill>
                  <a:schemeClr val="bg1"/>
                </a:solidFill>
              </a:rPr>
              <a:t>A</a:t>
            </a:r>
            <a:r>
              <a:rPr lang="en-US" baseline="-25000" dirty="0">
                <a:solidFill>
                  <a:schemeClr val="bg1"/>
                </a:solidFill>
              </a:rPr>
              <a:t>V</a:t>
            </a:r>
            <a:endParaRPr lang="ru-RU" baseline="-25000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Davis &amp; Greenstein (1951)</a:t>
            </a:r>
            <a:r>
              <a:rPr lang="ru-RU" dirty="0">
                <a:solidFill>
                  <a:schemeClr val="bg1"/>
                </a:solidFill>
              </a:rPr>
              <a:t>: пылинки должны обладать магнитными свойствами</a:t>
            </a:r>
          </a:p>
        </p:txBody>
      </p:sp>
    </p:spTree>
    <p:extLst>
      <p:ext uri="{BB962C8B-B14F-4D97-AF65-F5344CB8AC3E}">
        <p14:creationId xmlns:p14="http://schemas.microsoft.com/office/powerpoint/2010/main" val="1920919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3" name="Text Box 461"/>
          <p:cNvSpPr txBox="1">
            <a:spLocks noChangeArrowheads="1"/>
          </p:cNvSpPr>
          <p:nvPr/>
        </p:nvSpPr>
        <p:spPr bwMode="auto">
          <a:xfrm>
            <a:off x="6554788" y="6373813"/>
            <a:ext cx="25892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>
                <a:solidFill>
                  <a:srgbClr val="FFFF00"/>
                </a:solidFill>
                <a:latin typeface="Times" pitchFamily="18" charset="0"/>
              </a:rPr>
              <a:t>Weintraub</a:t>
            </a:r>
            <a:r>
              <a:rPr lang="ru-RU" altLang="en-US" sz="1800">
                <a:solidFill>
                  <a:srgbClr val="FFFF00"/>
                </a:solidFill>
                <a:latin typeface="Times" pitchFamily="18" charset="0"/>
              </a:rPr>
              <a:t> </a:t>
            </a:r>
            <a:r>
              <a:rPr lang="en-US" altLang="en-US" sz="1800">
                <a:solidFill>
                  <a:srgbClr val="FFFF00"/>
                </a:solidFill>
                <a:latin typeface="Times" pitchFamily="18" charset="0"/>
              </a:rPr>
              <a:t>et al. (P&amp;P IV)</a:t>
            </a:r>
            <a:endParaRPr lang="ru-RU" altLang="ru-RU" sz="1800">
              <a:solidFill>
                <a:srgbClr val="FFFF00"/>
              </a:solidFill>
              <a:latin typeface="Times" pitchFamily="18" charset="0"/>
            </a:endParaRPr>
          </a:p>
        </p:txBody>
      </p:sp>
      <p:sp>
        <p:nvSpPr>
          <p:cNvPr id="8867" name="Rectangle 675"/>
          <p:cNvSpPr>
            <a:spLocks noChangeArrowheads="1"/>
          </p:cNvSpPr>
          <p:nvPr/>
        </p:nvSpPr>
        <p:spPr bwMode="auto">
          <a:xfrm>
            <a:off x="731838" y="393700"/>
            <a:ext cx="7927975" cy="5330825"/>
          </a:xfrm>
          <a:prstGeom prst="rect">
            <a:avLst/>
          </a:prstGeom>
          <a:solidFill>
            <a:schemeClr val="bg2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8436" name="Group 244"/>
          <p:cNvGrpSpPr>
            <a:grpSpLocks/>
          </p:cNvGrpSpPr>
          <p:nvPr/>
        </p:nvGrpSpPr>
        <p:grpSpPr bwMode="auto">
          <a:xfrm>
            <a:off x="3348038" y="935038"/>
            <a:ext cx="119062" cy="3313112"/>
            <a:chOff x="2241" y="1084"/>
            <a:chExt cx="75" cy="2087"/>
          </a:xfrm>
        </p:grpSpPr>
        <p:sp>
          <p:nvSpPr>
            <p:cNvPr id="8437" name="Line 245"/>
            <p:cNvSpPr>
              <a:spLocks noChangeShapeType="1"/>
            </p:cNvSpPr>
            <p:nvPr/>
          </p:nvSpPr>
          <p:spPr bwMode="auto">
            <a:xfrm>
              <a:off x="2278" y="1158"/>
              <a:ext cx="1" cy="2013"/>
            </a:xfrm>
            <a:prstGeom prst="line">
              <a:avLst/>
            </a:prstGeom>
            <a:noFill/>
            <a:ln w="11113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38" name="Freeform 246"/>
            <p:cNvSpPr>
              <a:spLocks/>
            </p:cNvSpPr>
            <p:nvPr/>
          </p:nvSpPr>
          <p:spPr bwMode="auto">
            <a:xfrm>
              <a:off x="2241" y="1084"/>
              <a:ext cx="75" cy="112"/>
            </a:xfrm>
            <a:custGeom>
              <a:avLst/>
              <a:gdLst>
                <a:gd name="T0" fmla="*/ 37 w 75"/>
                <a:gd name="T1" fmla="*/ 74 h 112"/>
                <a:gd name="T2" fmla="*/ 75 w 75"/>
                <a:gd name="T3" fmla="*/ 112 h 112"/>
                <a:gd name="T4" fmla="*/ 37 w 75"/>
                <a:gd name="T5" fmla="*/ 0 h 112"/>
                <a:gd name="T6" fmla="*/ 0 w 75"/>
                <a:gd name="T7" fmla="*/ 112 h 112"/>
                <a:gd name="T8" fmla="*/ 37 w 75"/>
                <a:gd name="T9" fmla="*/ 74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2">
                  <a:moveTo>
                    <a:pt x="37" y="74"/>
                  </a:moveTo>
                  <a:lnTo>
                    <a:pt x="75" y="112"/>
                  </a:lnTo>
                  <a:lnTo>
                    <a:pt x="37" y="0"/>
                  </a:lnTo>
                  <a:lnTo>
                    <a:pt x="0" y="112"/>
                  </a:lnTo>
                  <a:lnTo>
                    <a:pt x="37" y="74"/>
                  </a:lnTo>
                  <a:close/>
                </a:path>
              </a:pathLst>
            </a:custGeom>
            <a:solidFill>
              <a:srgbClr val="009933"/>
            </a:solidFill>
            <a:ln w="9525">
              <a:solidFill>
                <a:srgbClr val="66FF33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439" name="Group 247"/>
          <p:cNvGrpSpPr>
            <a:grpSpLocks/>
          </p:cNvGrpSpPr>
          <p:nvPr/>
        </p:nvGrpSpPr>
        <p:grpSpPr bwMode="auto">
          <a:xfrm>
            <a:off x="3076575" y="1397000"/>
            <a:ext cx="117475" cy="3313113"/>
            <a:chOff x="2070" y="1375"/>
            <a:chExt cx="74" cy="2087"/>
          </a:xfrm>
        </p:grpSpPr>
        <p:sp>
          <p:nvSpPr>
            <p:cNvPr id="8440" name="Line 248"/>
            <p:cNvSpPr>
              <a:spLocks noChangeShapeType="1"/>
            </p:cNvSpPr>
            <p:nvPr/>
          </p:nvSpPr>
          <p:spPr bwMode="auto">
            <a:xfrm>
              <a:off x="2107" y="1449"/>
              <a:ext cx="1" cy="2013"/>
            </a:xfrm>
            <a:prstGeom prst="line">
              <a:avLst/>
            </a:prstGeom>
            <a:noFill/>
            <a:ln w="11113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41" name="Freeform 249"/>
            <p:cNvSpPr>
              <a:spLocks/>
            </p:cNvSpPr>
            <p:nvPr/>
          </p:nvSpPr>
          <p:spPr bwMode="auto">
            <a:xfrm>
              <a:off x="2070" y="1375"/>
              <a:ext cx="74" cy="111"/>
            </a:xfrm>
            <a:custGeom>
              <a:avLst/>
              <a:gdLst>
                <a:gd name="T0" fmla="*/ 37 w 74"/>
                <a:gd name="T1" fmla="*/ 74 h 111"/>
                <a:gd name="T2" fmla="*/ 74 w 74"/>
                <a:gd name="T3" fmla="*/ 111 h 111"/>
                <a:gd name="T4" fmla="*/ 37 w 74"/>
                <a:gd name="T5" fmla="*/ 0 h 111"/>
                <a:gd name="T6" fmla="*/ 0 w 74"/>
                <a:gd name="T7" fmla="*/ 111 h 111"/>
                <a:gd name="T8" fmla="*/ 37 w 74"/>
                <a:gd name="T9" fmla="*/ 74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111">
                  <a:moveTo>
                    <a:pt x="37" y="74"/>
                  </a:moveTo>
                  <a:lnTo>
                    <a:pt x="74" y="111"/>
                  </a:lnTo>
                  <a:lnTo>
                    <a:pt x="37" y="0"/>
                  </a:lnTo>
                  <a:lnTo>
                    <a:pt x="0" y="111"/>
                  </a:lnTo>
                  <a:lnTo>
                    <a:pt x="37" y="74"/>
                  </a:lnTo>
                  <a:close/>
                </a:path>
              </a:pathLst>
            </a:custGeom>
            <a:solidFill>
              <a:srgbClr val="009933"/>
            </a:solidFill>
            <a:ln w="9525">
              <a:solidFill>
                <a:srgbClr val="66FF33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442" name="Group 250"/>
          <p:cNvGrpSpPr>
            <a:grpSpLocks/>
          </p:cNvGrpSpPr>
          <p:nvPr/>
        </p:nvGrpSpPr>
        <p:grpSpPr bwMode="auto">
          <a:xfrm>
            <a:off x="3619500" y="1822450"/>
            <a:ext cx="119063" cy="3313113"/>
            <a:chOff x="2412" y="1643"/>
            <a:chExt cx="75" cy="2087"/>
          </a:xfrm>
        </p:grpSpPr>
        <p:sp>
          <p:nvSpPr>
            <p:cNvPr id="8443" name="Line 251"/>
            <p:cNvSpPr>
              <a:spLocks noChangeShapeType="1"/>
            </p:cNvSpPr>
            <p:nvPr/>
          </p:nvSpPr>
          <p:spPr bwMode="auto">
            <a:xfrm>
              <a:off x="2450" y="1718"/>
              <a:ext cx="1" cy="2012"/>
            </a:xfrm>
            <a:prstGeom prst="line">
              <a:avLst/>
            </a:prstGeom>
            <a:noFill/>
            <a:ln w="11113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44" name="Freeform 252"/>
            <p:cNvSpPr>
              <a:spLocks/>
            </p:cNvSpPr>
            <p:nvPr/>
          </p:nvSpPr>
          <p:spPr bwMode="auto">
            <a:xfrm>
              <a:off x="2412" y="1643"/>
              <a:ext cx="75" cy="112"/>
            </a:xfrm>
            <a:custGeom>
              <a:avLst/>
              <a:gdLst>
                <a:gd name="T0" fmla="*/ 38 w 75"/>
                <a:gd name="T1" fmla="*/ 75 h 112"/>
                <a:gd name="T2" fmla="*/ 75 w 75"/>
                <a:gd name="T3" fmla="*/ 112 h 112"/>
                <a:gd name="T4" fmla="*/ 38 w 75"/>
                <a:gd name="T5" fmla="*/ 0 h 112"/>
                <a:gd name="T6" fmla="*/ 0 w 75"/>
                <a:gd name="T7" fmla="*/ 112 h 112"/>
                <a:gd name="T8" fmla="*/ 38 w 75"/>
                <a:gd name="T9" fmla="*/ 7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2">
                  <a:moveTo>
                    <a:pt x="38" y="75"/>
                  </a:moveTo>
                  <a:lnTo>
                    <a:pt x="75" y="112"/>
                  </a:lnTo>
                  <a:lnTo>
                    <a:pt x="38" y="0"/>
                  </a:lnTo>
                  <a:lnTo>
                    <a:pt x="0" y="112"/>
                  </a:lnTo>
                  <a:lnTo>
                    <a:pt x="38" y="75"/>
                  </a:lnTo>
                  <a:close/>
                </a:path>
              </a:pathLst>
            </a:custGeom>
            <a:solidFill>
              <a:srgbClr val="009933"/>
            </a:solidFill>
            <a:ln w="9525">
              <a:solidFill>
                <a:srgbClr val="66FF33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445" name="Group 253"/>
          <p:cNvGrpSpPr>
            <a:grpSpLocks/>
          </p:cNvGrpSpPr>
          <p:nvPr/>
        </p:nvGrpSpPr>
        <p:grpSpPr bwMode="auto">
          <a:xfrm>
            <a:off x="3762375" y="449263"/>
            <a:ext cx="117475" cy="3314700"/>
            <a:chOff x="2502" y="778"/>
            <a:chExt cx="74" cy="2088"/>
          </a:xfrm>
        </p:grpSpPr>
        <p:sp>
          <p:nvSpPr>
            <p:cNvPr id="8446" name="Line 254"/>
            <p:cNvSpPr>
              <a:spLocks noChangeShapeType="1"/>
            </p:cNvSpPr>
            <p:nvPr/>
          </p:nvSpPr>
          <p:spPr bwMode="auto">
            <a:xfrm>
              <a:off x="2539" y="853"/>
              <a:ext cx="1" cy="2013"/>
            </a:xfrm>
            <a:prstGeom prst="line">
              <a:avLst/>
            </a:prstGeom>
            <a:noFill/>
            <a:ln w="11113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47" name="Freeform 255"/>
            <p:cNvSpPr>
              <a:spLocks/>
            </p:cNvSpPr>
            <p:nvPr/>
          </p:nvSpPr>
          <p:spPr bwMode="auto">
            <a:xfrm>
              <a:off x="2502" y="778"/>
              <a:ext cx="74" cy="112"/>
            </a:xfrm>
            <a:custGeom>
              <a:avLst/>
              <a:gdLst>
                <a:gd name="T0" fmla="*/ 37 w 74"/>
                <a:gd name="T1" fmla="*/ 75 h 112"/>
                <a:gd name="T2" fmla="*/ 74 w 74"/>
                <a:gd name="T3" fmla="*/ 112 h 112"/>
                <a:gd name="T4" fmla="*/ 37 w 74"/>
                <a:gd name="T5" fmla="*/ 0 h 112"/>
                <a:gd name="T6" fmla="*/ 0 w 74"/>
                <a:gd name="T7" fmla="*/ 112 h 112"/>
                <a:gd name="T8" fmla="*/ 37 w 74"/>
                <a:gd name="T9" fmla="*/ 7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112">
                  <a:moveTo>
                    <a:pt x="37" y="75"/>
                  </a:moveTo>
                  <a:lnTo>
                    <a:pt x="74" y="112"/>
                  </a:lnTo>
                  <a:lnTo>
                    <a:pt x="37" y="0"/>
                  </a:lnTo>
                  <a:lnTo>
                    <a:pt x="0" y="112"/>
                  </a:lnTo>
                  <a:lnTo>
                    <a:pt x="37" y="75"/>
                  </a:lnTo>
                  <a:close/>
                </a:path>
              </a:pathLst>
            </a:custGeom>
            <a:solidFill>
              <a:srgbClr val="009933"/>
            </a:solidFill>
            <a:ln w="9525">
              <a:solidFill>
                <a:srgbClr val="66FF33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448" name="Group 256"/>
          <p:cNvGrpSpPr>
            <a:grpSpLocks/>
          </p:cNvGrpSpPr>
          <p:nvPr/>
        </p:nvGrpSpPr>
        <p:grpSpPr bwMode="auto">
          <a:xfrm>
            <a:off x="4068763" y="1349375"/>
            <a:ext cx="119062" cy="3313113"/>
            <a:chOff x="2695" y="1345"/>
            <a:chExt cx="75" cy="2087"/>
          </a:xfrm>
        </p:grpSpPr>
        <p:sp>
          <p:nvSpPr>
            <p:cNvPr id="8449" name="Line 257"/>
            <p:cNvSpPr>
              <a:spLocks noChangeShapeType="1"/>
            </p:cNvSpPr>
            <p:nvPr/>
          </p:nvSpPr>
          <p:spPr bwMode="auto">
            <a:xfrm>
              <a:off x="2733" y="1419"/>
              <a:ext cx="1" cy="2013"/>
            </a:xfrm>
            <a:prstGeom prst="line">
              <a:avLst/>
            </a:prstGeom>
            <a:noFill/>
            <a:ln w="11113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50" name="Freeform 258"/>
            <p:cNvSpPr>
              <a:spLocks/>
            </p:cNvSpPr>
            <p:nvPr/>
          </p:nvSpPr>
          <p:spPr bwMode="auto">
            <a:xfrm>
              <a:off x="2695" y="1345"/>
              <a:ext cx="75" cy="112"/>
            </a:xfrm>
            <a:custGeom>
              <a:avLst/>
              <a:gdLst>
                <a:gd name="T0" fmla="*/ 38 w 75"/>
                <a:gd name="T1" fmla="*/ 74 h 112"/>
                <a:gd name="T2" fmla="*/ 75 w 75"/>
                <a:gd name="T3" fmla="*/ 112 h 112"/>
                <a:gd name="T4" fmla="*/ 38 w 75"/>
                <a:gd name="T5" fmla="*/ 0 h 112"/>
                <a:gd name="T6" fmla="*/ 0 w 75"/>
                <a:gd name="T7" fmla="*/ 112 h 112"/>
                <a:gd name="T8" fmla="*/ 38 w 75"/>
                <a:gd name="T9" fmla="*/ 74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2">
                  <a:moveTo>
                    <a:pt x="38" y="74"/>
                  </a:moveTo>
                  <a:lnTo>
                    <a:pt x="75" y="112"/>
                  </a:lnTo>
                  <a:lnTo>
                    <a:pt x="38" y="0"/>
                  </a:lnTo>
                  <a:lnTo>
                    <a:pt x="0" y="112"/>
                  </a:lnTo>
                  <a:lnTo>
                    <a:pt x="38" y="74"/>
                  </a:lnTo>
                  <a:close/>
                </a:path>
              </a:pathLst>
            </a:custGeom>
            <a:solidFill>
              <a:srgbClr val="009933"/>
            </a:solidFill>
            <a:ln w="9525">
              <a:solidFill>
                <a:srgbClr val="66FF33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451" name="Group 259"/>
          <p:cNvGrpSpPr>
            <a:grpSpLocks/>
          </p:cNvGrpSpPr>
          <p:nvPr/>
        </p:nvGrpSpPr>
        <p:grpSpPr bwMode="auto">
          <a:xfrm>
            <a:off x="4435475" y="746125"/>
            <a:ext cx="119063" cy="3313113"/>
            <a:chOff x="2926" y="965"/>
            <a:chExt cx="75" cy="2087"/>
          </a:xfrm>
        </p:grpSpPr>
        <p:sp>
          <p:nvSpPr>
            <p:cNvPr id="8452" name="Line 260"/>
            <p:cNvSpPr>
              <a:spLocks noChangeShapeType="1"/>
            </p:cNvSpPr>
            <p:nvPr/>
          </p:nvSpPr>
          <p:spPr bwMode="auto">
            <a:xfrm>
              <a:off x="2963" y="1039"/>
              <a:ext cx="1" cy="2013"/>
            </a:xfrm>
            <a:prstGeom prst="line">
              <a:avLst/>
            </a:prstGeom>
            <a:noFill/>
            <a:ln w="11113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53" name="Freeform 261"/>
            <p:cNvSpPr>
              <a:spLocks/>
            </p:cNvSpPr>
            <p:nvPr/>
          </p:nvSpPr>
          <p:spPr bwMode="auto">
            <a:xfrm>
              <a:off x="2926" y="965"/>
              <a:ext cx="75" cy="111"/>
            </a:xfrm>
            <a:custGeom>
              <a:avLst/>
              <a:gdLst>
                <a:gd name="T0" fmla="*/ 37 w 75"/>
                <a:gd name="T1" fmla="*/ 74 h 111"/>
                <a:gd name="T2" fmla="*/ 75 w 75"/>
                <a:gd name="T3" fmla="*/ 111 h 111"/>
                <a:gd name="T4" fmla="*/ 37 w 75"/>
                <a:gd name="T5" fmla="*/ 0 h 111"/>
                <a:gd name="T6" fmla="*/ 0 w 75"/>
                <a:gd name="T7" fmla="*/ 111 h 111"/>
                <a:gd name="T8" fmla="*/ 37 w 75"/>
                <a:gd name="T9" fmla="*/ 74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1">
                  <a:moveTo>
                    <a:pt x="37" y="74"/>
                  </a:moveTo>
                  <a:lnTo>
                    <a:pt x="75" y="111"/>
                  </a:lnTo>
                  <a:lnTo>
                    <a:pt x="37" y="0"/>
                  </a:lnTo>
                  <a:lnTo>
                    <a:pt x="0" y="111"/>
                  </a:lnTo>
                  <a:lnTo>
                    <a:pt x="37" y="74"/>
                  </a:lnTo>
                  <a:close/>
                </a:path>
              </a:pathLst>
            </a:custGeom>
            <a:solidFill>
              <a:srgbClr val="009933"/>
            </a:solidFill>
            <a:ln w="9525">
              <a:solidFill>
                <a:srgbClr val="66FF33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454" name="Rectangle 262"/>
          <p:cNvSpPr>
            <a:spLocks noChangeArrowheads="1"/>
          </p:cNvSpPr>
          <p:nvPr/>
        </p:nvSpPr>
        <p:spPr bwMode="auto">
          <a:xfrm>
            <a:off x="4435475" y="496888"/>
            <a:ext cx="155575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ru-RU" altLang="ru-RU" sz="1700" b="1">
                <a:solidFill>
                  <a:srgbClr val="66FF33"/>
                </a:solidFill>
                <a:latin typeface="Arial" pitchFamily="34" charset="0"/>
              </a:rPr>
              <a:t>B</a:t>
            </a:r>
            <a:endParaRPr lang="ru-RU" altLang="ru-RU">
              <a:solidFill>
                <a:srgbClr val="66FF33"/>
              </a:solidFill>
              <a:latin typeface="Times" pitchFamily="18" charset="0"/>
            </a:endParaRPr>
          </a:p>
        </p:txBody>
      </p:sp>
      <p:sp>
        <p:nvSpPr>
          <p:cNvPr id="8461" name="Freeform 269"/>
          <p:cNvSpPr>
            <a:spLocks/>
          </p:cNvSpPr>
          <p:nvPr/>
        </p:nvSpPr>
        <p:spPr bwMode="auto">
          <a:xfrm rot="20400000">
            <a:off x="3276600" y="2970213"/>
            <a:ext cx="236538" cy="130175"/>
          </a:xfrm>
          <a:custGeom>
            <a:avLst/>
            <a:gdLst>
              <a:gd name="T0" fmla="*/ 75 w 149"/>
              <a:gd name="T1" fmla="*/ 0 h 82"/>
              <a:gd name="T2" fmla="*/ 52 w 149"/>
              <a:gd name="T3" fmla="*/ 0 h 82"/>
              <a:gd name="T4" fmla="*/ 38 w 149"/>
              <a:gd name="T5" fmla="*/ 0 h 82"/>
              <a:gd name="T6" fmla="*/ 23 w 149"/>
              <a:gd name="T7" fmla="*/ 8 h 82"/>
              <a:gd name="T8" fmla="*/ 8 w 149"/>
              <a:gd name="T9" fmla="*/ 15 h 82"/>
              <a:gd name="T10" fmla="*/ 0 w 149"/>
              <a:gd name="T11" fmla="*/ 30 h 82"/>
              <a:gd name="T12" fmla="*/ 0 w 149"/>
              <a:gd name="T13" fmla="*/ 37 h 82"/>
              <a:gd name="T14" fmla="*/ 0 w 149"/>
              <a:gd name="T15" fmla="*/ 52 h 82"/>
              <a:gd name="T16" fmla="*/ 8 w 149"/>
              <a:gd name="T17" fmla="*/ 60 h 82"/>
              <a:gd name="T18" fmla="*/ 23 w 149"/>
              <a:gd name="T19" fmla="*/ 75 h 82"/>
              <a:gd name="T20" fmla="*/ 38 w 149"/>
              <a:gd name="T21" fmla="*/ 82 h 82"/>
              <a:gd name="T22" fmla="*/ 52 w 149"/>
              <a:gd name="T23" fmla="*/ 82 h 82"/>
              <a:gd name="T24" fmla="*/ 75 w 149"/>
              <a:gd name="T25" fmla="*/ 82 h 82"/>
              <a:gd name="T26" fmla="*/ 97 w 149"/>
              <a:gd name="T27" fmla="*/ 82 h 82"/>
              <a:gd name="T28" fmla="*/ 112 w 149"/>
              <a:gd name="T29" fmla="*/ 82 h 82"/>
              <a:gd name="T30" fmla="*/ 127 w 149"/>
              <a:gd name="T31" fmla="*/ 75 h 82"/>
              <a:gd name="T32" fmla="*/ 142 w 149"/>
              <a:gd name="T33" fmla="*/ 67 h 82"/>
              <a:gd name="T34" fmla="*/ 149 w 149"/>
              <a:gd name="T35" fmla="*/ 52 h 82"/>
              <a:gd name="T36" fmla="*/ 149 w 149"/>
              <a:gd name="T37" fmla="*/ 45 h 82"/>
              <a:gd name="T38" fmla="*/ 149 w 149"/>
              <a:gd name="T39" fmla="*/ 30 h 82"/>
              <a:gd name="T40" fmla="*/ 142 w 149"/>
              <a:gd name="T41" fmla="*/ 15 h 82"/>
              <a:gd name="T42" fmla="*/ 127 w 149"/>
              <a:gd name="T43" fmla="*/ 8 h 82"/>
              <a:gd name="T44" fmla="*/ 112 w 149"/>
              <a:gd name="T45" fmla="*/ 0 h 82"/>
              <a:gd name="T46" fmla="*/ 97 w 149"/>
              <a:gd name="T47" fmla="*/ 0 h 82"/>
              <a:gd name="T48" fmla="*/ 75 w 149"/>
              <a:gd name="T49" fmla="*/ 0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49" h="82">
                <a:moveTo>
                  <a:pt x="75" y="0"/>
                </a:moveTo>
                <a:lnTo>
                  <a:pt x="52" y="0"/>
                </a:lnTo>
                <a:lnTo>
                  <a:pt x="38" y="0"/>
                </a:lnTo>
                <a:lnTo>
                  <a:pt x="23" y="8"/>
                </a:lnTo>
                <a:lnTo>
                  <a:pt x="8" y="15"/>
                </a:lnTo>
                <a:lnTo>
                  <a:pt x="0" y="30"/>
                </a:lnTo>
                <a:lnTo>
                  <a:pt x="0" y="37"/>
                </a:lnTo>
                <a:lnTo>
                  <a:pt x="0" y="52"/>
                </a:lnTo>
                <a:lnTo>
                  <a:pt x="8" y="60"/>
                </a:lnTo>
                <a:lnTo>
                  <a:pt x="23" y="75"/>
                </a:lnTo>
                <a:lnTo>
                  <a:pt x="38" y="82"/>
                </a:lnTo>
                <a:lnTo>
                  <a:pt x="52" y="82"/>
                </a:lnTo>
                <a:lnTo>
                  <a:pt x="75" y="82"/>
                </a:lnTo>
                <a:lnTo>
                  <a:pt x="97" y="82"/>
                </a:lnTo>
                <a:lnTo>
                  <a:pt x="112" y="82"/>
                </a:lnTo>
                <a:lnTo>
                  <a:pt x="127" y="75"/>
                </a:lnTo>
                <a:lnTo>
                  <a:pt x="142" y="67"/>
                </a:lnTo>
                <a:lnTo>
                  <a:pt x="149" y="52"/>
                </a:lnTo>
                <a:lnTo>
                  <a:pt x="149" y="45"/>
                </a:lnTo>
                <a:lnTo>
                  <a:pt x="149" y="30"/>
                </a:lnTo>
                <a:lnTo>
                  <a:pt x="142" y="15"/>
                </a:lnTo>
                <a:lnTo>
                  <a:pt x="127" y="8"/>
                </a:lnTo>
                <a:lnTo>
                  <a:pt x="112" y="0"/>
                </a:lnTo>
                <a:lnTo>
                  <a:pt x="97" y="0"/>
                </a:lnTo>
                <a:lnTo>
                  <a:pt x="75" y="0"/>
                </a:lnTo>
                <a:close/>
              </a:path>
            </a:pathLst>
          </a:custGeom>
          <a:solidFill>
            <a:srgbClr val="000099"/>
          </a:solidFill>
          <a:ln w="1117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8466" name="Group 274"/>
          <p:cNvGrpSpPr>
            <a:grpSpLocks/>
          </p:cNvGrpSpPr>
          <p:nvPr/>
        </p:nvGrpSpPr>
        <p:grpSpPr bwMode="auto">
          <a:xfrm>
            <a:off x="2130425" y="1171575"/>
            <a:ext cx="5106988" cy="4295775"/>
            <a:chOff x="1474" y="1233"/>
            <a:chExt cx="3217" cy="2706"/>
          </a:xfrm>
        </p:grpSpPr>
        <p:pic>
          <p:nvPicPr>
            <p:cNvPr id="8467" name="Picture 27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4" y="1233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68" name="Picture 27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" y="1263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69" name="Picture 27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8" y="1293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70" name="Picture 27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6" y="1330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71" name="Picture 27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3" y="1360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72" name="Picture 28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0" y="1390"/>
              <a:ext cx="15" cy="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73" name="Picture 28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7" y="1419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74" name="Picture 28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5" y="1449"/>
              <a:ext cx="14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75" name="Picture 28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2" y="1486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76" name="Picture 28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9" y="1516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77" name="Picture 28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6" y="1546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78" name="Picture 28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4" y="1576"/>
              <a:ext cx="14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79" name="Picture 28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1" y="1606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80" name="Picture 28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8" y="1643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81" name="Picture 28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5" y="1673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82" name="Picture 29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3" y="1703"/>
              <a:ext cx="14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83" name="Picture 29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0" y="1732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84" name="Picture 29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7" y="1762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85" name="Picture 29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4" y="1800"/>
              <a:ext cx="15" cy="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86" name="Picture 29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1" y="1829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87" name="Picture 29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9" y="1859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88" name="Picture 29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1889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89" name="Picture 29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3" y="1919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90" name="Picture 298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0" y="1956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91" name="Picture 299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8" y="1986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92" name="Picture 300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5" y="2016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93" name="Picture 301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2" y="2046"/>
              <a:ext cx="15" cy="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94" name="Picture 302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9" y="2075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95" name="Picture 303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" y="2113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96" name="Picture 30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4" y="2142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97" name="Picture 305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1" y="2172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98" name="Picture 306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8" y="2202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99" name="Picture 307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6" y="2232"/>
              <a:ext cx="14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00" name="Picture 308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3" y="2269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01" name="Picture 309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0" y="2299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02" name="Picture 310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7" y="2329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03" name="Picture 311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5" y="2359"/>
              <a:ext cx="14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04" name="Picture 312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2" y="2388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05" name="Picture 313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" y="2426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06" name="Picture 314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6" y="2456"/>
              <a:ext cx="15" cy="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07" name="Picture 315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3" y="2485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08" name="Picture 316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1" y="2515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09" name="Picture 317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8" y="2545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10" name="Picture 318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" y="2582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11" name="Picture 319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2" y="2612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12" name="Picture 320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0" y="2642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13" name="Picture 321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7" y="2672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14" name="Picture 322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4" y="2702"/>
              <a:ext cx="15" cy="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15" name="Picture 323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1" y="2739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16" name="Picture 324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9" y="2769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17" name="Picture 325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6" y="2798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18" name="Picture 326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3" y="2828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19" name="Picture 327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0" y="2858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20" name="Picture 328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8" y="2895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21" name="Picture 329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5" y="2925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22" name="Picture 330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" y="2955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23" name="Picture 331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9" y="2985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24" name="Picture 332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7" y="3015"/>
              <a:ext cx="14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25" name="Picture 333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4" y="3052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26" name="Picture 334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" y="3082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27" name="Picture 335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8" y="3112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28" name="Picture 336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6" y="3141"/>
              <a:ext cx="14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29" name="Picture 337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3" y="3171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30" name="Picture 338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0" y="3209"/>
              <a:ext cx="15" cy="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31" name="Picture 339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7" y="3238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32" name="Picture 340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4" y="3268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33" name="Picture 341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2" y="3298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34" name="Picture 342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9" y="3328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35" name="Picture 343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6" y="3365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36" name="Picture 344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3" y="3395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37" name="Picture 345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1" y="3425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38" name="Picture 346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8" y="3455"/>
              <a:ext cx="15" cy="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39" name="Picture 347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5" y="3484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40" name="Picture 348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2" y="3522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41" name="Picture 349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0" y="3551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42" name="Picture 350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" y="3581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43" name="Picture 35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4" y="3611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44" name="Picture 352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1" y="3648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45" name="Picture 353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9" y="3678"/>
              <a:ext cx="14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46" name="Picture 354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3708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47" name="Picture 355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3" y="3738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48" name="Picture 356"/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0" y="3768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49" name="Picture 357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8" y="3805"/>
              <a:ext cx="14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50" name="Picture 358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5" y="3835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51" name="Picture 359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2" y="3865"/>
              <a:ext cx="15" cy="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52" name="Picture 360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" y="3894"/>
              <a:ext cx="15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53" name="Picture 361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7" y="3924"/>
              <a:ext cx="14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555" name="Rectangle 363"/>
          <p:cNvSpPr>
            <a:spLocks noChangeArrowheads="1"/>
          </p:cNvSpPr>
          <p:nvPr/>
        </p:nvSpPr>
        <p:spPr bwMode="auto">
          <a:xfrm>
            <a:off x="774700" y="3621088"/>
            <a:ext cx="2159000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ru-RU" altLang="ru-RU" sz="1600">
                <a:solidFill>
                  <a:srgbClr val="000099"/>
                </a:solidFill>
                <a:latin typeface="Book Antiqua" pitchFamily="18" charset="0"/>
              </a:rPr>
              <a:t>Наиболее вероятная ориентация</a:t>
            </a:r>
            <a:endParaRPr lang="ru-RU" altLang="ru-RU" sz="1600">
              <a:latin typeface="Times" pitchFamily="18" charset="0"/>
            </a:endParaRPr>
          </a:p>
        </p:txBody>
      </p:sp>
      <p:grpSp>
        <p:nvGrpSpPr>
          <p:cNvPr id="8557" name="Group 365"/>
          <p:cNvGrpSpPr>
            <a:grpSpLocks/>
          </p:cNvGrpSpPr>
          <p:nvPr/>
        </p:nvGrpSpPr>
        <p:grpSpPr bwMode="auto">
          <a:xfrm>
            <a:off x="4991100" y="1277938"/>
            <a:ext cx="1171575" cy="709612"/>
            <a:chOff x="3276" y="1300"/>
            <a:chExt cx="738" cy="447"/>
          </a:xfrm>
        </p:grpSpPr>
        <p:sp>
          <p:nvSpPr>
            <p:cNvPr id="8558" name="Line 366"/>
            <p:cNvSpPr>
              <a:spLocks noChangeShapeType="1"/>
            </p:cNvSpPr>
            <p:nvPr/>
          </p:nvSpPr>
          <p:spPr bwMode="auto">
            <a:xfrm flipV="1">
              <a:off x="3343" y="1300"/>
              <a:ext cx="671" cy="410"/>
            </a:xfrm>
            <a:prstGeom prst="line">
              <a:avLst/>
            </a:prstGeom>
            <a:noFill/>
            <a:ln w="11113">
              <a:solidFill>
                <a:srgbClr val="77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59" name="Freeform 367"/>
            <p:cNvSpPr>
              <a:spLocks/>
            </p:cNvSpPr>
            <p:nvPr/>
          </p:nvSpPr>
          <p:spPr bwMode="auto">
            <a:xfrm>
              <a:off x="3276" y="1658"/>
              <a:ext cx="112" cy="89"/>
            </a:xfrm>
            <a:custGeom>
              <a:avLst/>
              <a:gdLst>
                <a:gd name="T0" fmla="*/ 67 w 112"/>
                <a:gd name="T1" fmla="*/ 52 h 89"/>
                <a:gd name="T2" fmla="*/ 75 w 112"/>
                <a:gd name="T3" fmla="*/ 0 h 89"/>
                <a:gd name="T4" fmla="*/ 0 w 112"/>
                <a:gd name="T5" fmla="*/ 89 h 89"/>
                <a:gd name="T6" fmla="*/ 112 w 112"/>
                <a:gd name="T7" fmla="*/ 67 h 89"/>
                <a:gd name="T8" fmla="*/ 67 w 112"/>
                <a:gd name="T9" fmla="*/ 5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89">
                  <a:moveTo>
                    <a:pt x="67" y="52"/>
                  </a:moveTo>
                  <a:lnTo>
                    <a:pt x="75" y="0"/>
                  </a:lnTo>
                  <a:lnTo>
                    <a:pt x="0" y="89"/>
                  </a:lnTo>
                  <a:lnTo>
                    <a:pt x="112" y="67"/>
                  </a:lnTo>
                  <a:lnTo>
                    <a:pt x="67" y="52"/>
                  </a:lnTo>
                  <a:close/>
                </a:path>
              </a:pathLst>
            </a:custGeom>
            <a:solidFill>
              <a:srgbClr val="77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560" name="Freeform 368"/>
          <p:cNvSpPr>
            <a:spLocks/>
          </p:cNvSpPr>
          <p:nvPr/>
        </p:nvSpPr>
        <p:spPr bwMode="auto">
          <a:xfrm>
            <a:off x="3738563" y="2414588"/>
            <a:ext cx="3676650" cy="3148012"/>
          </a:xfrm>
          <a:custGeom>
            <a:avLst/>
            <a:gdLst>
              <a:gd name="T0" fmla="*/ 30 w 2316"/>
              <a:gd name="T1" fmla="*/ 7 h 1983"/>
              <a:gd name="T2" fmla="*/ 67 w 2316"/>
              <a:gd name="T3" fmla="*/ 30 h 1983"/>
              <a:gd name="T4" fmla="*/ 104 w 2316"/>
              <a:gd name="T5" fmla="*/ 134 h 1983"/>
              <a:gd name="T6" fmla="*/ 141 w 2316"/>
              <a:gd name="T7" fmla="*/ 238 h 1983"/>
              <a:gd name="T8" fmla="*/ 171 w 2316"/>
              <a:gd name="T9" fmla="*/ 261 h 1983"/>
              <a:gd name="T10" fmla="*/ 208 w 2316"/>
              <a:gd name="T11" fmla="*/ 201 h 1983"/>
              <a:gd name="T12" fmla="*/ 246 w 2316"/>
              <a:gd name="T13" fmla="*/ 171 h 1983"/>
              <a:gd name="T14" fmla="*/ 283 w 2316"/>
              <a:gd name="T15" fmla="*/ 238 h 1983"/>
              <a:gd name="T16" fmla="*/ 328 w 2316"/>
              <a:gd name="T17" fmla="*/ 372 h 1983"/>
              <a:gd name="T18" fmla="*/ 357 w 2316"/>
              <a:gd name="T19" fmla="*/ 440 h 1983"/>
              <a:gd name="T20" fmla="*/ 395 w 2316"/>
              <a:gd name="T21" fmla="*/ 402 h 1983"/>
              <a:gd name="T22" fmla="*/ 439 w 2316"/>
              <a:gd name="T23" fmla="*/ 350 h 1983"/>
              <a:gd name="T24" fmla="*/ 469 w 2316"/>
              <a:gd name="T25" fmla="*/ 365 h 1983"/>
              <a:gd name="T26" fmla="*/ 514 w 2316"/>
              <a:gd name="T27" fmla="*/ 477 h 1983"/>
              <a:gd name="T28" fmla="*/ 551 w 2316"/>
              <a:gd name="T29" fmla="*/ 589 h 1983"/>
              <a:gd name="T30" fmla="*/ 581 w 2316"/>
              <a:gd name="T31" fmla="*/ 604 h 1983"/>
              <a:gd name="T32" fmla="*/ 625 w 2316"/>
              <a:gd name="T33" fmla="*/ 551 h 1983"/>
              <a:gd name="T34" fmla="*/ 663 w 2316"/>
              <a:gd name="T35" fmla="*/ 514 h 1983"/>
              <a:gd name="T36" fmla="*/ 700 w 2316"/>
              <a:gd name="T37" fmla="*/ 589 h 1983"/>
              <a:gd name="T38" fmla="*/ 737 w 2316"/>
              <a:gd name="T39" fmla="*/ 715 h 1983"/>
              <a:gd name="T40" fmla="*/ 767 w 2316"/>
              <a:gd name="T41" fmla="*/ 782 h 1983"/>
              <a:gd name="T42" fmla="*/ 812 w 2316"/>
              <a:gd name="T43" fmla="*/ 753 h 1983"/>
              <a:gd name="T44" fmla="*/ 841 w 2316"/>
              <a:gd name="T45" fmla="*/ 693 h 1983"/>
              <a:gd name="T46" fmla="*/ 879 w 2316"/>
              <a:gd name="T47" fmla="*/ 715 h 1983"/>
              <a:gd name="T48" fmla="*/ 916 w 2316"/>
              <a:gd name="T49" fmla="*/ 820 h 1983"/>
              <a:gd name="T50" fmla="*/ 961 w 2316"/>
              <a:gd name="T51" fmla="*/ 932 h 1983"/>
              <a:gd name="T52" fmla="*/ 990 w 2316"/>
              <a:gd name="T53" fmla="*/ 947 h 1983"/>
              <a:gd name="T54" fmla="*/ 1028 w 2316"/>
              <a:gd name="T55" fmla="*/ 887 h 1983"/>
              <a:gd name="T56" fmla="*/ 1072 w 2316"/>
              <a:gd name="T57" fmla="*/ 857 h 1983"/>
              <a:gd name="T58" fmla="*/ 1102 w 2316"/>
              <a:gd name="T59" fmla="*/ 932 h 1983"/>
              <a:gd name="T60" fmla="*/ 1147 w 2316"/>
              <a:gd name="T61" fmla="*/ 1058 h 1983"/>
              <a:gd name="T62" fmla="*/ 1177 w 2316"/>
              <a:gd name="T63" fmla="*/ 1125 h 1983"/>
              <a:gd name="T64" fmla="*/ 1214 w 2316"/>
              <a:gd name="T65" fmla="*/ 1096 h 1983"/>
              <a:gd name="T66" fmla="*/ 1259 w 2316"/>
              <a:gd name="T67" fmla="*/ 1043 h 1983"/>
              <a:gd name="T68" fmla="*/ 1288 w 2316"/>
              <a:gd name="T69" fmla="*/ 1058 h 1983"/>
              <a:gd name="T70" fmla="*/ 1333 w 2316"/>
              <a:gd name="T71" fmla="*/ 1170 h 1983"/>
              <a:gd name="T72" fmla="*/ 1370 w 2316"/>
              <a:gd name="T73" fmla="*/ 1275 h 1983"/>
              <a:gd name="T74" fmla="*/ 1400 w 2316"/>
              <a:gd name="T75" fmla="*/ 1289 h 1983"/>
              <a:gd name="T76" fmla="*/ 1445 w 2316"/>
              <a:gd name="T77" fmla="*/ 1230 h 1983"/>
              <a:gd name="T78" fmla="*/ 1482 w 2316"/>
              <a:gd name="T79" fmla="*/ 1207 h 1983"/>
              <a:gd name="T80" fmla="*/ 1512 w 2316"/>
              <a:gd name="T81" fmla="*/ 1275 h 1983"/>
              <a:gd name="T82" fmla="*/ 1549 w 2316"/>
              <a:gd name="T83" fmla="*/ 1401 h 1983"/>
              <a:gd name="T84" fmla="*/ 1594 w 2316"/>
              <a:gd name="T85" fmla="*/ 1468 h 1983"/>
              <a:gd name="T86" fmla="*/ 1623 w 2316"/>
              <a:gd name="T87" fmla="*/ 1439 h 1983"/>
              <a:gd name="T88" fmla="*/ 1661 w 2316"/>
              <a:gd name="T89" fmla="*/ 1379 h 1983"/>
              <a:gd name="T90" fmla="*/ 1698 w 2316"/>
              <a:gd name="T91" fmla="*/ 1401 h 1983"/>
              <a:gd name="T92" fmla="*/ 1735 w 2316"/>
              <a:gd name="T93" fmla="*/ 1513 h 1983"/>
              <a:gd name="T94" fmla="*/ 1780 w 2316"/>
              <a:gd name="T95" fmla="*/ 1617 h 1983"/>
              <a:gd name="T96" fmla="*/ 1810 w 2316"/>
              <a:gd name="T97" fmla="*/ 1632 h 1983"/>
              <a:gd name="T98" fmla="*/ 1847 w 2316"/>
              <a:gd name="T99" fmla="*/ 1573 h 1983"/>
              <a:gd name="T100" fmla="*/ 1892 w 2316"/>
              <a:gd name="T101" fmla="*/ 1550 h 1983"/>
              <a:gd name="T102" fmla="*/ 1921 w 2316"/>
              <a:gd name="T103" fmla="*/ 1617 h 1983"/>
              <a:gd name="T104" fmla="*/ 1966 w 2316"/>
              <a:gd name="T105" fmla="*/ 1752 h 1983"/>
              <a:gd name="T106" fmla="*/ 2003 w 2316"/>
              <a:gd name="T107" fmla="*/ 1811 h 1983"/>
              <a:gd name="T108" fmla="*/ 2033 w 2316"/>
              <a:gd name="T109" fmla="*/ 1781 h 1983"/>
              <a:gd name="T110" fmla="*/ 2078 w 2316"/>
              <a:gd name="T111" fmla="*/ 1729 h 1983"/>
              <a:gd name="T112" fmla="*/ 2108 w 2316"/>
              <a:gd name="T113" fmla="*/ 1744 h 1983"/>
              <a:gd name="T114" fmla="*/ 2152 w 2316"/>
              <a:gd name="T115" fmla="*/ 1863 h 1983"/>
              <a:gd name="T116" fmla="*/ 2182 w 2316"/>
              <a:gd name="T117" fmla="*/ 1960 h 1983"/>
              <a:gd name="T118" fmla="*/ 2219 w 2316"/>
              <a:gd name="T119" fmla="*/ 1975 h 1983"/>
              <a:gd name="T120" fmla="*/ 2257 w 2316"/>
              <a:gd name="T121" fmla="*/ 1916 h 1983"/>
              <a:gd name="T122" fmla="*/ 2294 w 2316"/>
              <a:gd name="T123" fmla="*/ 1886 h 19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16" h="1983">
                <a:moveTo>
                  <a:pt x="0" y="52"/>
                </a:moveTo>
                <a:lnTo>
                  <a:pt x="7" y="30"/>
                </a:lnTo>
                <a:lnTo>
                  <a:pt x="15" y="15"/>
                </a:lnTo>
                <a:lnTo>
                  <a:pt x="30" y="7"/>
                </a:lnTo>
                <a:lnTo>
                  <a:pt x="37" y="0"/>
                </a:lnTo>
                <a:lnTo>
                  <a:pt x="45" y="0"/>
                </a:lnTo>
                <a:lnTo>
                  <a:pt x="52" y="7"/>
                </a:lnTo>
                <a:lnTo>
                  <a:pt x="67" y="30"/>
                </a:lnTo>
                <a:lnTo>
                  <a:pt x="74" y="44"/>
                </a:lnTo>
                <a:lnTo>
                  <a:pt x="82" y="67"/>
                </a:lnTo>
                <a:lnTo>
                  <a:pt x="97" y="104"/>
                </a:lnTo>
                <a:lnTo>
                  <a:pt x="104" y="134"/>
                </a:lnTo>
                <a:lnTo>
                  <a:pt x="104" y="164"/>
                </a:lnTo>
                <a:lnTo>
                  <a:pt x="119" y="201"/>
                </a:lnTo>
                <a:lnTo>
                  <a:pt x="126" y="223"/>
                </a:lnTo>
                <a:lnTo>
                  <a:pt x="141" y="238"/>
                </a:lnTo>
                <a:lnTo>
                  <a:pt x="149" y="261"/>
                </a:lnTo>
                <a:lnTo>
                  <a:pt x="156" y="268"/>
                </a:lnTo>
                <a:lnTo>
                  <a:pt x="164" y="261"/>
                </a:lnTo>
                <a:lnTo>
                  <a:pt x="171" y="261"/>
                </a:lnTo>
                <a:lnTo>
                  <a:pt x="186" y="253"/>
                </a:lnTo>
                <a:lnTo>
                  <a:pt x="193" y="238"/>
                </a:lnTo>
                <a:lnTo>
                  <a:pt x="208" y="223"/>
                </a:lnTo>
                <a:lnTo>
                  <a:pt x="208" y="201"/>
                </a:lnTo>
                <a:lnTo>
                  <a:pt x="223" y="186"/>
                </a:lnTo>
                <a:lnTo>
                  <a:pt x="231" y="179"/>
                </a:lnTo>
                <a:lnTo>
                  <a:pt x="238" y="171"/>
                </a:lnTo>
                <a:lnTo>
                  <a:pt x="246" y="171"/>
                </a:lnTo>
                <a:lnTo>
                  <a:pt x="261" y="179"/>
                </a:lnTo>
                <a:lnTo>
                  <a:pt x="268" y="194"/>
                </a:lnTo>
                <a:lnTo>
                  <a:pt x="283" y="223"/>
                </a:lnTo>
                <a:lnTo>
                  <a:pt x="283" y="238"/>
                </a:lnTo>
                <a:lnTo>
                  <a:pt x="290" y="276"/>
                </a:lnTo>
                <a:lnTo>
                  <a:pt x="305" y="305"/>
                </a:lnTo>
                <a:lnTo>
                  <a:pt x="313" y="335"/>
                </a:lnTo>
                <a:lnTo>
                  <a:pt x="328" y="372"/>
                </a:lnTo>
                <a:lnTo>
                  <a:pt x="335" y="395"/>
                </a:lnTo>
                <a:lnTo>
                  <a:pt x="342" y="410"/>
                </a:lnTo>
                <a:lnTo>
                  <a:pt x="350" y="432"/>
                </a:lnTo>
                <a:lnTo>
                  <a:pt x="357" y="440"/>
                </a:lnTo>
                <a:lnTo>
                  <a:pt x="372" y="432"/>
                </a:lnTo>
                <a:lnTo>
                  <a:pt x="380" y="432"/>
                </a:lnTo>
                <a:lnTo>
                  <a:pt x="387" y="425"/>
                </a:lnTo>
                <a:lnTo>
                  <a:pt x="395" y="402"/>
                </a:lnTo>
                <a:lnTo>
                  <a:pt x="409" y="395"/>
                </a:lnTo>
                <a:lnTo>
                  <a:pt x="417" y="380"/>
                </a:lnTo>
                <a:lnTo>
                  <a:pt x="424" y="358"/>
                </a:lnTo>
                <a:lnTo>
                  <a:pt x="439" y="350"/>
                </a:lnTo>
                <a:lnTo>
                  <a:pt x="447" y="343"/>
                </a:lnTo>
                <a:lnTo>
                  <a:pt x="454" y="343"/>
                </a:lnTo>
                <a:lnTo>
                  <a:pt x="462" y="350"/>
                </a:lnTo>
                <a:lnTo>
                  <a:pt x="469" y="365"/>
                </a:lnTo>
                <a:lnTo>
                  <a:pt x="484" y="387"/>
                </a:lnTo>
                <a:lnTo>
                  <a:pt x="491" y="417"/>
                </a:lnTo>
                <a:lnTo>
                  <a:pt x="499" y="447"/>
                </a:lnTo>
                <a:lnTo>
                  <a:pt x="514" y="477"/>
                </a:lnTo>
                <a:lnTo>
                  <a:pt x="521" y="507"/>
                </a:lnTo>
                <a:lnTo>
                  <a:pt x="529" y="536"/>
                </a:lnTo>
                <a:lnTo>
                  <a:pt x="536" y="566"/>
                </a:lnTo>
                <a:lnTo>
                  <a:pt x="551" y="589"/>
                </a:lnTo>
                <a:lnTo>
                  <a:pt x="558" y="604"/>
                </a:lnTo>
                <a:lnTo>
                  <a:pt x="566" y="611"/>
                </a:lnTo>
                <a:lnTo>
                  <a:pt x="573" y="611"/>
                </a:lnTo>
                <a:lnTo>
                  <a:pt x="581" y="604"/>
                </a:lnTo>
                <a:lnTo>
                  <a:pt x="596" y="596"/>
                </a:lnTo>
                <a:lnTo>
                  <a:pt x="603" y="574"/>
                </a:lnTo>
                <a:lnTo>
                  <a:pt x="611" y="559"/>
                </a:lnTo>
                <a:lnTo>
                  <a:pt x="625" y="551"/>
                </a:lnTo>
                <a:lnTo>
                  <a:pt x="633" y="529"/>
                </a:lnTo>
                <a:lnTo>
                  <a:pt x="640" y="522"/>
                </a:lnTo>
                <a:lnTo>
                  <a:pt x="648" y="514"/>
                </a:lnTo>
                <a:lnTo>
                  <a:pt x="663" y="514"/>
                </a:lnTo>
                <a:lnTo>
                  <a:pt x="670" y="522"/>
                </a:lnTo>
                <a:lnTo>
                  <a:pt x="678" y="544"/>
                </a:lnTo>
                <a:lnTo>
                  <a:pt x="685" y="559"/>
                </a:lnTo>
                <a:lnTo>
                  <a:pt x="700" y="589"/>
                </a:lnTo>
                <a:lnTo>
                  <a:pt x="700" y="618"/>
                </a:lnTo>
                <a:lnTo>
                  <a:pt x="715" y="648"/>
                </a:lnTo>
                <a:lnTo>
                  <a:pt x="722" y="678"/>
                </a:lnTo>
                <a:lnTo>
                  <a:pt x="737" y="715"/>
                </a:lnTo>
                <a:lnTo>
                  <a:pt x="737" y="730"/>
                </a:lnTo>
                <a:lnTo>
                  <a:pt x="752" y="760"/>
                </a:lnTo>
                <a:lnTo>
                  <a:pt x="760" y="775"/>
                </a:lnTo>
                <a:lnTo>
                  <a:pt x="767" y="782"/>
                </a:lnTo>
                <a:lnTo>
                  <a:pt x="782" y="782"/>
                </a:lnTo>
                <a:lnTo>
                  <a:pt x="789" y="775"/>
                </a:lnTo>
                <a:lnTo>
                  <a:pt x="797" y="760"/>
                </a:lnTo>
                <a:lnTo>
                  <a:pt x="812" y="753"/>
                </a:lnTo>
                <a:lnTo>
                  <a:pt x="812" y="730"/>
                </a:lnTo>
                <a:lnTo>
                  <a:pt x="827" y="723"/>
                </a:lnTo>
                <a:lnTo>
                  <a:pt x="834" y="700"/>
                </a:lnTo>
                <a:lnTo>
                  <a:pt x="841" y="693"/>
                </a:lnTo>
                <a:lnTo>
                  <a:pt x="856" y="693"/>
                </a:lnTo>
                <a:lnTo>
                  <a:pt x="864" y="686"/>
                </a:lnTo>
                <a:lnTo>
                  <a:pt x="871" y="693"/>
                </a:lnTo>
                <a:lnTo>
                  <a:pt x="879" y="715"/>
                </a:lnTo>
                <a:lnTo>
                  <a:pt x="894" y="730"/>
                </a:lnTo>
                <a:lnTo>
                  <a:pt x="901" y="760"/>
                </a:lnTo>
                <a:lnTo>
                  <a:pt x="916" y="790"/>
                </a:lnTo>
                <a:lnTo>
                  <a:pt x="916" y="820"/>
                </a:lnTo>
                <a:lnTo>
                  <a:pt x="923" y="850"/>
                </a:lnTo>
                <a:lnTo>
                  <a:pt x="938" y="887"/>
                </a:lnTo>
                <a:lnTo>
                  <a:pt x="946" y="909"/>
                </a:lnTo>
                <a:lnTo>
                  <a:pt x="961" y="932"/>
                </a:lnTo>
                <a:lnTo>
                  <a:pt x="968" y="947"/>
                </a:lnTo>
                <a:lnTo>
                  <a:pt x="976" y="954"/>
                </a:lnTo>
                <a:lnTo>
                  <a:pt x="983" y="954"/>
                </a:lnTo>
                <a:lnTo>
                  <a:pt x="990" y="947"/>
                </a:lnTo>
                <a:lnTo>
                  <a:pt x="1005" y="932"/>
                </a:lnTo>
                <a:lnTo>
                  <a:pt x="1013" y="924"/>
                </a:lnTo>
                <a:lnTo>
                  <a:pt x="1020" y="902"/>
                </a:lnTo>
                <a:lnTo>
                  <a:pt x="1028" y="887"/>
                </a:lnTo>
                <a:lnTo>
                  <a:pt x="1043" y="872"/>
                </a:lnTo>
                <a:lnTo>
                  <a:pt x="1050" y="864"/>
                </a:lnTo>
                <a:lnTo>
                  <a:pt x="1057" y="857"/>
                </a:lnTo>
                <a:lnTo>
                  <a:pt x="1072" y="857"/>
                </a:lnTo>
                <a:lnTo>
                  <a:pt x="1080" y="864"/>
                </a:lnTo>
                <a:lnTo>
                  <a:pt x="1087" y="887"/>
                </a:lnTo>
                <a:lnTo>
                  <a:pt x="1095" y="902"/>
                </a:lnTo>
                <a:lnTo>
                  <a:pt x="1102" y="932"/>
                </a:lnTo>
                <a:lnTo>
                  <a:pt x="1117" y="961"/>
                </a:lnTo>
                <a:lnTo>
                  <a:pt x="1124" y="991"/>
                </a:lnTo>
                <a:lnTo>
                  <a:pt x="1132" y="1021"/>
                </a:lnTo>
                <a:lnTo>
                  <a:pt x="1147" y="1058"/>
                </a:lnTo>
                <a:lnTo>
                  <a:pt x="1154" y="1081"/>
                </a:lnTo>
                <a:lnTo>
                  <a:pt x="1162" y="1096"/>
                </a:lnTo>
                <a:lnTo>
                  <a:pt x="1169" y="1118"/>
                </a:lnTo>
                <a:lnTo>
                  <a:pt x="1177" y="1125"/>
                </a:lnTo>
                <a:lnTo>
                  <a:pt x="1191" y="1125"/>
                </a:lnTo>
                <a:lnTo>
                  <a:pt x="1199" y="1118"/>
                </a:lnTo>
                <a:lnTo>
                  <a:pt x="1206" y="1111"/>
                </a:lnTo>
                <a:lnTo>
                  <a:pt x="1214" y="1096"/>
                </a:lnTo>
                <a:lnTo>
                  <a:pt x="1229" y="1081"/>
                </a:lnTo>
                <a:lnTo>
                  <a:pt x="1236" y="1066"/>
                </a:lnTo>
                <a:lnTo>
                  <a:pt x="1244" y="1043"/>
                </a:lnTo>
                <a:lnTo>
                  <a:pt x="1259" y="1043"/>
                </a:lnTo>
                <a:lnTo>
                  <a:pt x="1266" y="1036"/>
                </a:lnTo>
                <a:lnTo>
                  <a:pt x="1273" y="1036"/>
                </a:lnTo>
                <a:lnTo>
                  <a:pt x="1281" y="1043"/>
                </a:lnTo>
                <a:lnTo>
                  <a:pt x="1288" y="1058"/>
                </a:lnTo>
                <a:lnTo>
                  <a:pt x="1303" y="1081"/>
                </a:lnTo>
                <a:lnTo>
                  <a:pt x="1311" y="1103"/>
                </a:lnTo>
                <a:lnTo>
                  <a:pt x="1318" y="1133"/>
                </a:lnTo>
                <a:lnTo>
                  <a:pt x="1333" y="1170"/>
                </a:lnTo>
                <a:lnTo>
                  <a:pt x="1333" y="1193"/>
                </a:lnTo>
                <a:lnTo>
                  <a:pt x="1348" y="1230"/>
                </a:lnTo>
                <a:lnTo>
                  <a:pt x="1355" y="1252"/>
                </a:lnTo>
                <a:lnTo>
                  <a:pt x="1370" y="1275"/>
                </a:lnTo>
                <a:lnTo>
                  <a:pt x="1370" y="1289"/>
                </a:lnTo>
                <a:lnTo>
                  <a:pt x="1385" y="1297"/>
                </a:lnTo>
                <a:lnTo>
                  <a:pt x="1393" y="1297"/>
                </a:lnTo>
                <a:lnTo>
                  <a:pt x="1400" y="1289"/>
                </a:lnTo>
                <a:lnTo>
                  <a:pt x="1415" y="1282"/>
                </a:lnTo>
                <a:lnTo>
                  <a:pt x="1422" y="1267"/>
                </a:lnTo>
                <a:lnTo>
                  <a:pt x="1430" y="1252"/>
                </a:lnTo>
                <a:lnTo>
                  <a:pt x="1445" y="1230"/>
                </a:lnTo>
                <a:lnTo>
                  <a:pt x="1445" y="1215"/>
                </a:lnTo>
                <a:lnTo>
                  <a:pt x="1460" y="1215"/>
                </a:lnTo>
                <a:lnTo>
                  <a:pt x="1467" y="1207"/>
                </a:lnTo>
                <a:lnTo>
                  <a:pt x="1482" y="1207"/>
                </a:lnTo>
                <a:lnTo>
                  <a:pt x="1489" y="1215"/>
                </a:lnTo>
                <a:lnTo>
                  <a:pt x="1497" y="1230"/>
                </a:lnTo>
                <a:lnTo>
                  <a:pt x="1504" y="1252"/>
                </a:lnTo>
                <a:lnTo>
                  <a:pt x="1512" y="1275"/>
                </a:lnTo>
                <a:lnTo>
                  <a:pt x="1527" y="1304"/>
                </a:lnTo>
                <a:lnTo>
                  <a:pt x="1534" y="1334"/>
                </a:lnTo>
                <a:lnTo>
                  <a:pt x="1549" y="1371"/>
                </a:lnTo>
                <a:lnTo>
                  <a:pt x="1549" y="1401"/>
                </a:lnTo>
                <a:lnTo>
                  <a:pt x="1556" y="1424"/>
                </a:lnTo>
                <a:lnTo>
                  <a:pt x="1571" y="1446"/>
                </a:lnTo>
                <a:lnTo>
                  <a:pt x="1579" y="1461"/>
                </a:lnTo>
                <a:lnTo>
                  <a:pt x="1594" y="1468"/>
                </a:lnTo>
                <a:lnTo>
                  <a:pt x="1601" y="1468"/>
                </a:lnTo>
                <a:lnTo>
                  <a:pt x="1609" y="1461"/>
                </a:lnTo>
                <a:lnTo>
                  <a:pt x="1616" y="1453"/>
                </a:lnTo>
                <a:lnTo>
                  <a:pt x="1623" y="1439"/>
                </a:lnTo>
                <a:lnTo>
                  <a:pt x="1631" y="1416"/>
                </a:lnTo>
                <a:lnTo>
                  <a:pt x="1646" y="1409"/>
                </a:lnTo>
                <a:lnTo>
                  <a:pt x="1653" y="1394"/>
                </a:lnTo>
                <a:lnTo>
                  <a:pt x="1661" y="1379"/>
                </a:lnTo>
                <a:lnTo>
                  <a:pt x="1676" y="1379"/>
                </a:lnTo>
                <a:lnTo>
                  <a:pt x="1683" y="1379"/>
                </a:lnTo>
                <a:lnTo>
                  <a:pt x="1691" y="1379"/>
                </a:lnTo>
                <a:lnTo>
                  <a:pt x="1698" y="1401"/>
                </a:lnTo>
                <a:lnTo>
                  <a:pt x="1713" y="1424"/>
                </a:lnTo>
                <a:lnTo>
                  <a:pt x="1720" y="1446"/>
                </a:lnTo>
                <a:lnTo>
                  <a:pt x="1728" y="1476"/>
                </a:lnTo>
                <a:lnTo>
                  <a:pt x="1735" y="1513"/>
                </a:lnTo>
                <a:lnTo>
                  <a:pt x="1743" y="1543"/>
                </a:lnTo>
                <a:lnTo>
                  <a:pt x="1758" y="1573"/>
                </a:lnTo>
                <a:lnTo>
                  <a:pt x="1765" y="1595"/>
                </a:lnTo>
                <a:lnTo>
                  <a:pt x="1780" y="1617"/>
                </a:lnTo>
                <a:lnTo>
                  <a:pt x="1787" y="1632"/>
                </a:lnTo>
                <a:lnTo>
                  <a:pt x="1795" y="1640"/>
                </a:lnTo>
                <a:lnTo>
                  <a:pt x="1802" y="1640"/>
                </a:lnTo>
                <a:lnTo>
                  <a:pt x="1810" y="1632"/>
                </a:lnTo>
                <a:lnTo>
                  <a:pt x="1825" y="1625"/>
                </a:lnTo>
                <a:lnTo>
                  <a:pt x="1832" y="1610"/>
                </a:lnTo>
                <a:lnTo>
                  <a:pt x="1839" y="1588"/>
                </a:lnTo>
                <a:lnTo>
                  <a:pt x="1847" y="1573"/>
                </a:lnTo>
                <a:lnTo>
                  <a:pt x="1862" y="1565"/>
                </a:lnTo>
                <a:lnTo>
                  <a:pt x="1869" y="1550"/>
                </a:lnTo>
                <a:lnTo>
                  <a:pt x="1877" y="1550"/>
                </a:lnTo>
                <a:lnTo>
                  <a:pt x="1892" y="1550"/>
                </a:lnTo>
                <a:lnTo>
                  <a:pt x="1899" y="1558"/>
                </a:lnTo>
                <a:lnTo>
                  <a:pt x="1906" y="1573"/>
                </a:lnTo>
                <a:lnTo>
                  <a:pt x="1914" y="1595"/>
                </a:lnTo>
                <a:lnTo>
                  <a:pt x="1921" y="1617"/>
                </a:lnTo>
                <a:lnTo>
                  <a:pt x="1936" y="1647"/>
                </a:lnTo>
                <a:lnTo>
                  <a:pt x="1944" y="1685"/>
                </a:lnTo>
                <a:lnTo>
                  <a:pt x="1951" y="1714"/>
                </a:lnTo>
                <a:lnTo>
                  <a:pt x="1966" y="1752"/>
                </a:lnTo>
                <a:lnTo>
                  <a:pt x="1974" y="1767"/>
                </a:lnTo>
                <a:lnTo>
                  <a:pt x="1981" y="1789"/>
                </a:lnTo>
                <a:lnTo>
                  <a:pt x="1988" y="1804"/>
                </a:lnTo>
                <a:lnTo>
                  <a:pt x="2003" y="1811"/>
                </a:lnTo>
                <a:lnTo>
                  <a:pt x="2011" y="1811"/>
                </a:lnTo>
                <a:lnTo>
                  <a:pt x="2018" y="1804"/>
                </a:lnTo>
                <a:lnTo>
                  <a:pt x="2026" y="1796"/>
                </a:lnTo>
                <a:lnTo>
                  <a:pt x="2033" y="1781"/>
                </a:lnTo>
                <a:lnTo>
                  <a:pt x="2048" y="1759"/>
                </a:lnTo>
                <a:lnTo>
                  <a:pt x="2055" y="1744"/>
                </a:lnTo>
                <a:lnTo>
                  <a:pt x="2063" y="1729"/>
                </a:lnTo>
                <a:lnTo>
                  <a:pt x="2078" y="1729"/>
                </a:lnTo>
                <a:lnTo>
                  <a:pt x="2078" y="1722"/>
                </a:lnTo>
                <a:lnTo>
                  <a:pt x="2093" y="1722"/>
                </a:lnTo>
                <a:lnTo>
                  <a:pt x="2100" y="1729"/>
                </a:lnTo>
                <a:lnTo>
                  <a:pt x="2108" y="1744"/>
                </a:lnTo>
                <a:lnTo>
                  <a:pt x="2122" y="1767"/>
                </a:lnTo>
                <a:lnTo>
                  <a:pt x="2130" y="1789"/>
                </a:lnTo>
                <a:lnTo>
                  <a:pt x="2137" y="1819"/>
                </a:lnTo>
                <a:lnTo>
                  <a:pt x="2152" y="1863"/>
                </a:lnTo>
                <a:lnTo>
                  <a:pt x="2152" y="1886"/>
                </a:lnTo>
                <a:lnTo>
                  <a:pt x="2167" y="1916"/>
                </a:lnTo>
                <a:lnTo>
                  <a:pt x="2175" y="1938"/>
                </a:lnTo>
                <a:lnTo>
                  <a:pt x="2182" y="1960"/>
                </a:lnTo>
                <a:lnTo>
                  <a:pt x="2197" y="1975"/>
                </a:lnTo>
                <a:lnTo>
                  <a:pt x="2204" y="1983"/>
                </a:lnTo>
                <a:lnTo>
                  <a:pt x="2212" y="1983"/>
                </a:lnTo>
                <a:lnTo>
                  <a:pt x="2219" y="1975"/>
                </a:lnTo>
                <a:lnTo>
                  <a:pt x="2234" y="1968"/>
                </a:lnTo>
                <a:lnTo>
                  <a:pt x="2242" y="1953"/>
                </a:lnTo>
                <a:lnTo>
                  <a:pt x="2249" y="1931"/>
                </a:lnTo>
                <a:lnTo>
                  <a:pt x="2257" y="1916"/>
                </a:lnTo>
                <a:lnTo>
                  <a:pt x="2264" y="1901"/>
                </a:lnTo>
                <a:lnTo>
                  <a:pt x="2279" y="1901"/>
                </a:lnTo>
                <a:lnTo>
                  <a:pt x="2286" y="1893"/>
                </a:lnTo>
                <a:lnTo>
                  <a:pt x="2294" y="1886"/>
                </a:lnTo>
                <a:lnTo>
                  <a:pt x="2309" y="1901"/>
                </a:lnTo>
                <a:lnTo>
                  <a:pt x="2316" y="1916"/>
                </a:lnTo>
              </a:path>
            </a:pathLst>
          </a:custGeom>
          <a:noFill/>
          <a:ln w="11113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8561" name="Group 369"/>
          <p:cNvGrpSpPr>
            <a:grpSpLocks/>
          </p:cNvGrpSpPr>
          <p:nvPr/>
        </p:nvGrpSpPr>
        <p:grpSpPr bwMode="auto">
          <a:xfrm>
            <a:off x="7000875" y="4864100"/>
            <a:ext cx="119063" cy="438150"/>
            <a:chOff x="4542" y="3559"/>
            <a:chExt cx="75" cy="276"/>
          </a:xfrm>
        </p:grpSpPr>
        <p:sp>
          <p:nvSpPr>
            <p:cNvPr id="8562" name="Line 370"/>
            <p:cNvSpPr>
              <a:spLocks noChangeShapeType="1"/>
            </p:cNvSpPr>
            <p:nvPr/>
          </p:nvSpPr>
          <p:spPr bwMode="auto">
            <a:xfrm>
              <a:off x="4580" y="3633"/>
              <a:ext cx="1" cy="202"/>
            </a:xfrm>
            <a:prstGeom prst="line">
              <a:avLst/>
            </a:prstGeom>
            <a:noFill/>
            <a:ln w="11113">
              <a:solidFill>
                <a:srgbClr val="99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63" name="Freeform 371"/>
            <p:cNvSpPr>
              <a:spLocks/>
            </p:cNvSpPr>
            <p:nvPr/>
          </p:nvSpPr>
          <p:spPr bwMode="auto">
            <a:xfrm>
              <a:off x="4542" y="3559"/>
              <a:ext cx="75" cy="112"/>
            </a:xfrm>
            <a:custGeom>
              <a:avLst/>
              <a:gdLst>
                <a:gd name="T0" fmla="*/ 38 w 75"/>
                <a:gd name="T1" fmla="*/ 74 h 112"/>
                <a:gd name="T2" fmla="*/ 75 w 75"/>
                <a:gd name="T3" fmla="*/ 112 h 112"/>
                <a:gd name="T4" fmla="*/ 38 w 75"/>
                <a:gd name="T5" fmla="*/ 0 h 112"/>
                <a:gd name="T6" fmla="*/ 0 w 75"/>
                <a:gd name="T7" fmla="*/ 112 h 112"/>
                <a:gd name="T8" fmla="*/ 38 w 75"/>
                <a:gd name="T9" fmla="*/ 74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2">
                  <a:moveTo>
                    <a:pt x="38" y="74"/>
                  </a:moveTo>
                  <a:lnTo>
                    <a:pt x="75" y="112"/>
                  </a:lnTo>
                  <a:lnTo>
                    <a:pt x="38" y="0"/>
                  </a:lnTo>
                  <a:lnTo>
                    <a:pt x="0" y="112"/>
                  </a:lnTo>
                  <a:lnTo>
                    <a:pt x="38" y="74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564" name="Group 372"/>
          <p:cNvGrpSpPr>
            <a:grpSpLocks/>
          </p:cNvGrpSpPr>
          <p:nvPr/>
        </p:nvGrpSpPr>
        <p:grpSpPr bwMode="auto">
          <a:xfrm>
            <a:off x="6800850" y="5302250"/>
            <a:ext cx="247650" cy="177800"/>
            <a:chOff x="4416" y="3835"/>
            <a:chExt cx="156" cy="112"/>
          </a:xfrm>
        </p:grpSpPr>
        <p:sp>
          <p:nvSpPr>
            <p:cNvPr id="8565" name="Line 373"/>
            <p:cNvSpPr>
              <a:spLocks noChangeShapeType="1"/>
            </p:cNvSpPr>
            <p:nvPr/>
          </p:nvSpPr>
          <p:spPr bwMode="auto">
            <a:xfrm flipV="1">
              <a:off x="4475" y="3835"/>
              <a:ext cx="97" cy="67"/>
            </a:xfrm>
            <a:prstGeom prst="line">
              <a:avLst/>
            </a:prstGeom>
            <a:noFill/>
            <a:ln w="11113">
              <a:solidFill>
                <a:srgbClr val="33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66" name="Freeform 374"/>
            <p:cNvSpPr>
              <a:spLocks/>
            </p:cNvSpPr>
            <p:nvPr/>
          </p:nvSpPr>
          <p:spPr bwMode="auto">
            <a:xfrm>
              <a:off x="4416" y="3850"/>
              <a:ext cx="112" cy="97"/>
            </a:xfrm>
            <a:custGeom>
              <a:avLst/>
              <a:gdLst>
                <a:gd name="T0" fmla="*/ 59 w 112"/>
                <a:gd name="T1" fmla="*/ 52 h 97"/>
                <a:gd name="T2" fmla="*/ 67 w 112"/>
                <a:gd name="T3" fmla="*/ 0 h 97"/>
                <a:gd name="T4" fmla="*/ 0 w 112"/>
                <a:gd name="T5" fmla="*/ 97 h 97"/>
                <a:gd name="T6" fmla="*/ 112 w 112"/>
                <a:gd name="T7" fmla="*/ 67 h 97"/>
                <a:gd name="T8" fmla="*/ 59 w 112"/>
                <a:gd name="T9" fmla="*/ 52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97">
                  <a:moveTo>
                    <a:pt x="59" y="52"/>
                  </a:moveTo>
                  <a:lnTo>
                    <a:pt x="67" y="0"/>
                  </a:lnTo>
                  <a:lnTo>
                    <a:pt x="0" y="97"/>
                  </a:lnTo>
                  <a:lnTo>
                    <a:pt x="112" y="67"/>
                  </a:lnTo>
                  <a:lnTo>
                    <a:pt x="59" y="52"/>
                  </a:lnTo>
                  <a:close/>
                </a:path>
              </a:pathLst>
            </a:custGeom>
            <a:solidFill>
              <a:srgbClr val="33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570" name="Freeform 378"/>
          <p:cNvSpPr>
            <a:spLocks/>
          </p:cNvSpPr>
          <p:nvPr/>
        </p:nvSpPr>
        <p:spPr bwMode="auto">
          <a:xfrm>
            <a:off x="4849813" y="1952625"/>
            <a:ext cx="117475" cy="331788"/>
          </a:xfrm>
          <a:custGeom>
            <a:avLst/>
            <a:gdLst>
              <a:gd name="T0" fmla="*/ 30 w 74"/>
              <a:gd name="T1" fmla="*/ 0 h 209"/>
              <a:gd name="T2" fmla="*/ 45 w 74"/>
              <a:gd name="T3" fmla="*/ 0 h 209"/>
              <a:gd name="T4" fmla="*/ 52 w 74"/>
              <a:gd name="T5" fmla="*/ 7 h 209"/>
              <a:gd name="T6" fmla="*/ 60 w 74"/>
              <a:gd name="T7" fmla="*/ 30 h 209"/>
              <a:gd name="T8" fmla="*/ 67 w 74"/>
              <a:gd name="T9" fmla="*/ 45 h 209"/>
              <a:gd name="T10" fmla="*/ 74 w 74"/>
              <a:gd name="T11" fmla="*/ 75 h 209"/>
              <a:gd name="T12" fmla="*/ 74 w 74"/>
              <a:gd name="T13" fmla="*/ 104 h 209"/>
              <a:gd name="T14" fmla="*/ 74 w 74"/>
              <a:gd name="T15" fmla="*/ 134 h 209"/>
              <a:gd name="T16" fmla="*/ 67 w 74"/>
              <a:gd name="T17" fmla="*/ 157 h 209"/>
              <a:gd name="T18" fmla="*/ 60 w 74"/>
              <a:gd name="T19" fmla="*/ 179 h 209"/>
              <a:gd name="T20" fmla="*/ 60 w 74"/>
              <a:gd name="T21" fmla="*/ 194 h 209"/>
              <a:gd name="T22" fmla="*/ 45 w 74"/>
              <a:gd name="T23" fmla="*/ 209 h 209"/>
              <a:gd name="T24" fmla="*/ 37 w 74"/>
              <a:gd name="T25" fmla="*/ 209 h 209"/>
              <a:gd name="T26" fmla="*/ 30 w 74"/>
              <a:gd name="T27" fmla="*/ 209 h 209"/>
              <a:gd name="T28" fmla="*/ 15 w 74"/>
              <a:gd name="T29" fmla="*/ 194 h 209"/>
              <a:gd name="T30" fmla="*/ 7 w 74"/>
              <a:gd name="T31" fmla="*/ 179 h 209"/>
              <a:gd name="T32" fmla="*/ 0 w 74"/>
              <a:gd name="T33" fmla="*/ 157 h 209"/>
              <a:gd name="T34" fmla="*/ 0 w 74"/>
              <a:gd name="T35" fmla="*/ 134 h 209"/>
              <a:gd name="T36" fmla="*/ 0 w 74"/>
              <a:gd name="T37" fmla="*/ 104 h 209"/>
              <a:gd name="T38" fmla="*/ 0 w 74"/>
              <a:gd name="T39" fmla="*/ 75 h 209"/>
              <a:gd name="T40" fmla="*/ 0 w 74"/>
              <a:gd name="T41" fmla="*/ 52 h 209"/>
              <a:gd name="T42" fmla="*/ 7 w 74"/>
              <a:gd name="T43" fmla="*/ 30 h 209"/>
              <a:gd name="T44" fmla="*/ 15 w 74"/>
              <a:gd name="T45" fmla="*/ 15 h 209"/>
              <a:gd name="T46" fmla="*/ 22 w 74"/>
              <a:gd name="T47" fmla="*/ 0 h 209"/>
              <a:gd name="T48" fmla="*/ 30 w 74"/>
              <a:gd name="T49" fmla="*/ 0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74" h="209">
                <a:moveTo>
                  <a:pt x="30" y="0"/>
                </a:moveTo>
                <a:lnTo>
                  <a:pt x="45" y="0"/>
                </a:lnTo>
                <a:lnTo>
                  <a:pt x="52" y="7"/>
                </a:lnTo>
                <a:lnTo>
                  <a:pt x="60" y="30"/>
                </a:lnTo>
                <a:lnTo>
                  <a:pt x="67" y="45"/>
                </a:lnTo>
                <a:lnTo>
                  <a:pt x="74" y="75"/>
                </a:lnTo>
                <a:lnTo>
                  <a:pt x="74" y="104"/>
                </a:lnTo>
                <a:lnTo>
                  <a:pt x="74" y="134"/>
                </a:lnTo>
                <a:lnTo>
                  <a:pt x="67" y="157"/>
                </a:lnTo>
                <a:lnTo>
                  <a:pt x="60" y="179"/>
                </a:lnTo>
                <a:lnTo>
                  <a:pt x="60" y="194"/>
                </a:lnTo>
                <a:lnTo>
                  <a:pt x="45" y="209"/>
                </a:lnTo>
                <a:lnTo>
                  <a:pt x="37" y="209"/>
                </a:lnTo>
                <a:lnTo>
                  <a:pt x="30" y="209"/>
                </a:lnTo>
                <a:lnTo>
                  <a:pt x="15" y="194"/>
                </a:lnTo>
                <a:lnTo>
                  <a:pt x="7" y="179"/>
                </a:lnTo>
                <a:lnTo>
                  <a:pt x="0" y="157"/>
                </a:lnTo>
                <a:lnTo>
                  <a:pt x="0" y="134"/>
                </a:lnTo>
                <a:lnTo>
                  <a:pt x="0" y="104"/>
                </a:lnTo>
                <a:lnTo>
                  <a:pt x="0" y="75"/>
                </a:lnTo>
                <a:lnTo>
                  <a:pt x="0" y="52"/>
                </a:lnTo>
                <a:lnTo>
                  <a:pt x="7" y="30"/>
                </a:lnTo>
                <a:lnTo>
                  <a:pt x="15" y="15"/>
                </a:lnTo>
                <a:lnTo>
                  <a:pt x="22" y="0"/>
                </a:lnTo>
                <a:lnTo>
                  <a:pt x="30" y="0"/>
                </a:lnTo>
                <a:close/>
              </a:path>
            </a:pathLst>
          </a:custGeom>
          <a:solidFill>
            <a:srgbClr val="770000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571" name="Rectangle 379"/>
          <p:cNvSpPr>
            <a:spLocks noChangeArrowheads="1"/>
          </p:cNvSpPr>
          <p:nvPr/>
        </p:nvSpPr>
        <p:spPr bwMode="auto">
          <a:xfrm>
            <a:off x="6292850" y="993775"/>
            <a:ext cx="2314575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ru-RU" altLang="ru-RU" sz="1600">
                <a:solidFill>
                  <a:srgbClr val="770000"/>
                </a:solidFill>
                <a:latin typeface="Book Antiqua" pitchFamily="18" charset="0"/>
              </a:rPr>
              <a:t>Наименее вероятная ориентация</a:t>
            </a:r>
            <a:endParaRPr lang="ru-RU" altLang="ru-RU" sz="1600">
              <a:latin typeface="Times" pitchFamily="18" charset="0"/>
            </a:endParaRPr>
          </a:p>
        </p:txBody>
      </p:sp>
      <p:grpSp>
        <p:nvGrpSpPr>
          <p:cNvPr id="8573" name="Group 381"/>
          <p:cNvGrpSpPr>
            <a:grpSpLocks/>
          </p:cNvGrpSpPr>
          <p:nvPr/>
        </p:nvGrpSpPr>
        <p:grpSpPr bwMode="auto">
          <a:xfrm>
            <a:off x="2484438" y="3076575"/>
            <a:ext cx="768350" cy="496888"/>
            <a:chOff x="1697" y="2433"/>
            <a:chExt cx="484" cy="313"/>
          </a:xfrm>
        </p:grpSpPr>
        <p:sp>
          <p:nvSpPr>
            <p:cNvPr id="8574" name="Line 382"/>
            <p:cNvSpPr>
              <a:spLocks noChangeShapeType="1"/>
            </p:cNvSpPr>
            <p:nvPr/>
          </p:nvSpPr>
          <p:spPr bwMode="auto">
            <a:xfrm flipH="1">
              <a:off x="1697" y="2478"/>
              <a:ext cx="417" cy="268"/>
            </a:xfrm>
            <a:prstGeom prst="line">
              <a:avLst/>
            </a:prstGeom>
            <a:noFill/>
            <a:ln w="11113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75" name="Freeform 383"/>
            <p:cNvSpPr>
              <a:spLocks/>
            </p:cNvSpPr>
            <p:nvPr/>
          </p:nvSpPr>
          <p:spPr bwMode="auto">
            <a:xfrm>
              <a:off x="2070" y="2433"/>
              <a:ext cx="111" cy="90"/>
            </a:xfrm>
            <a:custGeom>
              <a:avLst/>
              <a:gdLst>
                <a:gd name="T0" fmla="*/ 44 w 111"/>
                <a:gd name="T1" fmla="*/ 45 h 90"/>
                <a:gd name="T2" fmla="*/ 37 w 111"/>
                <a:gd name="T3" fmla="*/ 90 h 90"/>
                <a:gd name="T4" fmla="*/ 111 w 111"/>
                <a:gd name="T5" fmla="*/ 0 h 90"/>
                <a:gd name="T6" fmla="*/ 0 w 111"/>
                <a:gd name="T7" fmla="*/ 30 h 90"/>
                <a:gd name="T8" fmla="*/ 44 w 111"/>
                <a:gd name="T9" fmla="*/ 4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90">
                  <a:moveTo>
                    <a:pt x="44" y="45"/>
                  </a:moveTo>
                  <a:lnTo>
                    <a:pt x="37" y="90"/>
                  </a:lnTo>
                  <a:lnTo>
                    <a:pt x="111" y="0"/>
                  </a:lnTo>
                  <a:lnTo>
                    <a:pt x="0" y="30"/>
                  </a:lnTo>
                  <a:lnTo>
                    <a:pt x="44" y="45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606" name="Rectangle 414"/>
          <p:cNvSpPr>
            <a:spLocks noChangeArrowheads="1"/>
          </p:cNvSpPr>
          <p:nvPr/>
        </p:nvSpPr>
        <p:spPr bwMode="auto">
          <a:xfrm>
            <a:off x="6989763" y="4627563"/>
            <a:ext cx="144462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ru-RU" altLang="ru-RU" sz="1700" b="1">
                <a:solidFill>
                  <a:srgbClr val="990099"/>
                </a:solidFill>
                <a:latin typeface="Novarese BoldItalic" charset="0"/>
              </a:rPr>
              <a:t>E</a:t>
            </a:r>
            <a:endParaRPr lang="ru-RU" altLang="ru-RU">
              <a:latin typeface="Times" pitchFamily="18" charset="0"/>
            </a:endParaRPr>
          </a:p>
        </p:txBody>
      </p:sp>
      <p:sp>
        <p:nvSpPr>
          <p:cNvPr id="8607" name="Rectangle 415"/>
          <p:cNvSpPr>
            <a:spLocks noChangeArrowheads="1"/>
          </p:cNvSpPr>
          <p:nvPr/>
        </p:nvSpPr>
        <p:spPr bwMode="auto">
          <a:xfrm>
            <a:off x="6611938" y="5421313"/>
            <a:ext cx="144462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ru-RU" altLang="ru-RU" sz="1700" b="1">
                <a:solidFill>
                  <a:srgbClr val="330099"/>
                </a:solidFill>
                <a:latin typeface="Novarese BoldItalic" charset="0"/>
              </a:rPr>
              <a:t>B</a:t>
            </a:r>
            <a:endParaRPr lang="ru-RU" altLang="ru-RU">
              <a:latin typeface="Times" pitchFamily="18" charset="0"/>
            </a:endParaRPr>
          </a:p>
        </p:txBody>
      </p:sp>
      <p:sp>
        <p:nvSpPr>
          <p:cNvPr id="8608" name="Rectangle 416"/>
          <p:cNvSpPr>
            <a:spLocks noChangeArrowheads="1"/>
          </p:cNvSpPr>
          <p:nvPr/>
        </p:nvSpPr>
        <p:spPr bwMode="auto">
          <a:xfrm>
            <a:off x="6608763" y="2713038"/>
            <a:ext cx="1763712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ru-RU" altLang="ru-RU" sz="1300" b="1">
                <a:solidFill>
                  <a:srgbClr val="990099"/>
                </a:solidFill>
                <a:latin typeface="Novarese Medium" charset="0"/>
              </a:rPr>
              <a:t>Наблюдаемый свет частично поляризован в направлении проекции магнитного поля на картинную плоскость</a:t>
            </a:r>
            <a:endParaRPr lang="ru-RU" altLang="ru-RU">
              <a:latin typeface="Times" pitchFamily="18" charset="0"/>
            </a:endParaRPr>
          </a:p>
        </p:txBody>
      </p:sp>
      <p:grpSp>
        <p:nvGrpSpPr>
          <p:cNvPr id="8617" name="Group 425"/>
          <p:cNvGrpSpPr>
            <a:grpSpLocks/>
          </p:cNvGrpSpPr>
          <p:nvPr/>
        </p:nvGrpSpPr>
        <p:grpSpPr bwMode="auto">
          <a:xfrm>
            <a:off x="2520950" y="1420813"/>
            <a:ext cx="625475" cy="709612"/>
            <a:chOff x="1720" y="1390"/>
            <a:chExt cx="394" cy="447"/>
          </a:xfrm>
        </p:grpSpPr>
        <p:grpSp>
          <p:nvGrpSpPr>
            <p:cNvPr id="8618" name="Group 426"/>
            <p:cNvGrpSpPr>
              <a:grpSpLocks/>
            </p:cNvGrpSpPr>
            <p:nvPr/>
          </p:nvGrpSpPr>
          <p:grpSpPr bwMode="auto">
            <a:xfrm>
              <a:off x="1876" y="1390"/>
              <a:ext cx="75" cy="447"/>
              <a:chOff x="1876" y="1390"/>
              <a:chExt cx="75" cy="447"/>
            </a:xfrm>
          </p:grpSpPr>
          <p:sp>
            <p:nvSpPr>
              <p:cNvPr id="8619" name="Line 427"/>
              <p:cNvSpPr>
                <a:spLocks noChangeShapeType="1"/>
              </p:cNvSpPr>
              <p:nvPr/>
            </p:nvSpPr>
            <p:spPr bwMode="auto">
              <a:xfrm>
                <a:off x="1913" y="1464"/>
                <a:ext cx="1" cy="298"/>
              </a:xfrm>
              <a:prstGeom prst="line">
                <a:avLst/>
              </a:prstGeom>
              <a:noFill/>
              <a:ln w="11113">
                <a:solidFill>
                  <a:srgbClr val="FF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620" name="Freeform 428"/>
              <p:cNvSpPr>
                <a:spLocks/>
              </p:cNvSpPr>
              <p:nvPr/>
            </p:nvSpPr>
            <p:spPr bwMode="auto">
              <a:xfrm>
                <a:off x="1876" y="1390"/>
                <a:ext cx="75" cy="111"/>
              </a:xfrm>
              <a:custGeom>
                <a:avLst/>
                <a:gdLst>
                  <a:gd name="T0" fmla="*/ 37 w 75"/>
                  <a:gd name="T1" fmla="*/ 74 h 111"/>
                  <a:gd name="T2" fmla="*/ 75 w 75"/>
                  <a:gd name="T3" fmla="*/ 111 h 111"/>
                  <a:gd name="T4" fmla="*/ 37 w 75"/>
                  <a:gd name="T5" fmla="*/ 0 h 111"/>
                  <a:gd name="T6" fmla="*/ 0 w 75"/>
                  <a:gd name="T7" fmla="*/ 111 h 111"/>
                  <a:gd name="T8" fmla="*/ 37 w 75"/>
                  <a:gd name="T9" fmla="*/ 74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111">
                    <a:moveTo>
                      <a:pt x="37" y="74"/>
                    </a:moveTo>
                    <a:lnTo>
                      <a:pt x="75" y="111"/>
                    </a:lnTo>
                    <a:lnTo>
                      <a:pt x="37" y="0"/>
                    </a:lnTo>
                    <a:lnTo>
                      <a:pt x="0" y="111"/>
                    </a:lnTo>
                    <a:lnTo>
                      <a:pt x="37" y="74"/>
                    </a:lnTo>
                    <a:close/>
                  </a:path>
                </a:pathLst>
              </a:custGeom>
              <a:solidFill>
                <a:srgbClr val="FF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621" name="Freeform 429"/>
              <p:cNvSpPr>
                <a:spLocks/>
              </p:cNvSpPr>
              <p:nvPr/>
            </p:nvSpPr>
            <p:spPr bwMode="auto">
              <a:xfrm>
                <a:off x="1876" y="1725"/>
                <a:ext cx="75" cy="112"/>
              </a:xfrm>
              <a:custGeom>
                <a:avLst/>
                <a:gdLst>
                  <a:gd name="T0" fmla="*/ 37 w 75"/>
                  <a:gd name="T1" fmla="*/ 37 h 112"/>
                  <a:gd name="T2" fmla="*/ 0 w 75"/>
                  <a:gd name="T3" fmla="*/ 0 h 112"/>
                  <a:gd name="T4" fmla="*/ 37 w 75"/>
                  <a:gd name="T5" fmla="*/ 112 h 112"/>
                  <a:gd name="T6" fmla="*/ 75 w 75"/>
                  <a:gd name="T7" fmla="*/ 0 h 112"/>
                  <a:gd name="T8" fmla="*/ 37 w 75"/>
                  <a:gd name="T9" fmla="*/ 37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112">
                    <a:moveTo>
                      <a:pt x="37" y="37"/>
                    </a:moveTo>
                    <a:lnTo>
                      <a:pt x="0" y="0"/>
                    </a:lnTo>
                    <a:lnTo>
                      <a:pt x="37" y="112"/>
                    </a:lnTo>
                    <a:lnTo>
                      <a:pt x="75" y="0"/>
                    </a:lnTo>
                    <a:lnTo>
                      <a:pt x="37" y="37"/>
                    </a:lnTo>
                    <a:close/>
                  </a:path>
                </a:pathLst>
              </a:custGeom>
              <a:solidFill>
                <a:srgbClr val="FF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622" name="Group 430"/>
            <p:cNvGrpSpPr>
              <a:grpSpLocks/>
            </p:cNvGrpSpPr>
            <p:nvPr/>
          </p:nvGrpSpPr>
          <p:grpSpPr bwMode="auto">
            <a:xfrm>
              <a:off x="1720" y="1486"/>
              <a:ext cx="394" cy="232"/>
              <a:chOff x="1720" y="1486"/>
              <a:chExt cx="394" cy="232"/>
            </a:xfrm>
          </p:grpSpPr>
          <p:sp>
            <p:nvSpPr>
              <p:cNvPr id="8623" name="Line 431"/>
              <p:cNvSpPr>
                <a:spLocks noChangeShapeType="1"/>
              </p:cNvSpPr>
              <p:nvPr/>
            </p:nvSpPr>
            <p:spPr bwMode="auto">
              <a:xfrm>
                <a:off x="1787" y="1524"/>
                <a:ext cx="260" cy="156"/>
              </a:xfrm>
              <a:prstGeom prst="line">
                <a:avLst/>
              </a:prstGeom>
              <a:noFill/>
              <a:ln w="11113">
                <a:solidFill>
                  <a:srgbClr val="FF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624" name="Freeform 432"/>
              <p:cNvSpPr>
                <a:spLocks/>
              </p:cNvSpPr>
              <p:nvPr/>
            </p:nvSpPr>
            <p:spPr bwMode="auto">
              <a:xfrm>
                <a:off x="1720" y="1486"/>
                <a:ext cx="111" cy="90"/>
              </a:xfrm>
              <a:custGeom>
                <a:avLst/>
                <a:gdLst>
                  <a:gd name="T0" fmla="*/ 67 w 111"/>
                  <a:gd name="T1" fmla="*/ 38 h 90"/>
                  <a:gd name="T2" fmla="*/ 111 w 111"/>
                  <a:gd name="T3" fmla="*/ 23 h 90"/>
                  <a:gd name="T4" fmla="*/ 0 w 111"/>
                  <a:gd name="T5" fmla="*/ 0 h 90"/>
                  <a:gd name="T6" fmla="*/ 74 w 111"/>
                  <a:gd name="T7" fmla="*/ 90 h 90"/>
                  <a:gd name="T8" fmla="*/ 67 w 111"/>
                  <a:gd name="T9" fmla="*/ 3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90">
                    <a:moveTo>
                      <a:pt x="67" y="38"/>
                    </a:moveTo>
                    <a:lnTo>
                      <a:pt x="111" y="23"/>
                    </a:lnTo>
                    <a:lnTo>
                      <a:pt x="0" y="0"/>
                    </a:lnTo>
                    <a:lnTo>
                      <a:pt x="74" y="90"/>
                    </a:lnTo>
                    <a:lnTo>
                      <a:pt x="67" y="38"/>
                    </a:lnTo>
                    <a:close/>
                  </a:path>
                </a:pathLst>
              </a:custGeom>
              <a:solidFill>
                <a:srgbClr val="FF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625" name="Freeform 433"/>
              <p:cNvSpPr>
                <a:spLocks/>
              </p:cNvSpPr>
              <p:nvPr/>
            </p:nvSpPr>
            <p:spPr bwMode="auto">
              <a:xfrm>
                <a:off x="2003" y="1628"/>
                <a:ext cx="111" cy="90"/>
              </a:xfrm>
              <a:custGeom>
                <a:avLst/>
                <a:gdLst>
                  <a:gd name="T0" fmla="*/ 44 w 111"/>
                  <a:gd name="T1" fmla="*/ 52 h 90"/>
                  <a:gd name="T2" fmla="*/ 0 w 111"/>
                  <a:gd name="T3" fmla="*/ 67 h 90"/>
                  <a:gd name="T4" fmla="*/ 111 w 111"/>
                  <a:gd name="T5" fmla="*/ 90 h 90"/>
                  <a:gd name="T6" fmla="*/ 37 w 111"/>
                  <a:gd name="T7" fmla="*/ 0 h 90"/>
                  <a:gd name="T8" fmla="*/ 44 w 111"/>
                  <a:gd name="T9" fmla="*/ 52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90">
                    <a:moveTo>
                      <a:pt x="44" y="52"/>
                    </a:moveTo>
                    <a:lnTo>
                      <a:pt x="0" y="67"/>
                    </a:lnTo>
                    <a:lnTo>
                      <a:pt x="111" y="90"/>
                    </a:lnTo>
                    <a:lnTo>
                      <a:pt x="37" y="0"/>
                    </a:lnTo>
                    <a:lnTo>
                      <a:pt x="44" y="52"/>
                    </a:lnTo>
                    <a:close/>
                  </a:path>
                </a:pathLst>
              </a:custGeom>
              <a:solidFill>
                <a:srgbClr val="FF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626" name="Group 434"/>
            <p:cNvGrpSpPr>
              <a:grpSpLocks/>
            </p:cNvGrpSpPr>
            <p:nvPr/>
          </p:nvGrpSpPr>
          <p:grpSpPr bwMode="auto">
            <a:xfrm>
              <a:off x="1794" y="1412"/>
              <a:ext cx="239" cy="395"/>
              <a:chOff x="1794" y="1412"/>
              <a:chExt cx="239" cy="395"/>
            </a:xfrm>
          </p:grpSpPr>
          <p:sp>
            <p:nvSpPr>
              <p:cNvPr id="8627" name="Line 435"/>
              <p:cNvSpPr>
                <a:spLocks noChangeShapeType="1"/>
              </p:cNvSpPr>
              <p:nvPr/>
            </p:nvSpPr>
            <p:spPr bwMode="auto">
              <a:xfrm flipH="1">
                <a:off x="1831" y="1479"/>
                <a:ext cx="164" cy="261"/>
              </a:xfrm>
              <a:prstGeom prst="line">
                <a:avLst/>
              </a:prstGeom>
              <a:noFill/>
              <a:ln w="11113">
                <a:solidFill>
                  <a:srgbClr val="FF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628" name="Freeform 436"/>
              <p:cNvSpPr>
                <a:spLocks/>
              </p:cNvSpPr>
              <p:nvPr/>
            </p:nvSpPr>
            <p:spPr bwMode="auto">
              <a:xfrm>
                <a:off x="1943" y="1412"/>
                <a:ext cx="90" cy="112"/>
              </a:xfrm>
              <a:custGeom>
                <a:avLst/>
                <a:gdLst>
                  <a:gd name="T0" fmla="*/ 52 w 90"/>
                  <a:gd name="T1" fmla="*/ 67 h 112"/>
                  <a:gd name="T2" fmla="*/ 67 w 90"/>
                  <a:gd name="T3" fmla="*/ 112 h 112"/>
                  <a:gd name="T4" fmla="*/ 90 w 90"/>
                  <a:gd name="T5" fmla="*/ 0 h 112"/>
                  <a:gd name="T6" fmla="*/ 0 w 90"/>
                  <a:gd name="T7" fmla="*/ 74 h 112"/>
                  <a:gd name="T8" fmla="*/ 52 w 90"/>
                  <a:gd name="T9" fmla="*/ 67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12">
                    <a:moveTo>
                      <a:pt x="52" y="67"/>
                    </a:moveTo>
                    <a:lnTo>
                      <a:pt x="67" y="112"/>
                    </a:lnTo>
                    <a:lnTo>
                      <a:pt x="90" y="0"/>
                    </a:lnTo>
                    <a:lnTo>
                      <a:pt x="0" y="74"/>
                    </a:lnTo>
                    <a:lnTo>
                      <a:pt x="52" y="67"/>
                    </a:lnTo>
                    <a:close/>
                  </a:path>
                </a:pathLst>
              </a:custGeom>
              <a:solidFill>
                <a:srgbClr val="FF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629" name="Freeform 437"/>
              <p:cNvSpPr>
                <a:spLocks/>
              </p:cNvSpPr>
              <p:nvPr/>
            </p:nvSpPr>
            <p:spPr bwMode="auto">
              <a:xfrm>
                <a:off x="1794" y="1695"/>
                <a:ext cx="90" cy="112"/>
              </a:xfrm>
              <a:custGeom>
                <a:avLst/>
                <a:gdLst>
                  <a:gd name="T0" fmla="*/ 37 w 90"/>
                  <a:gd name="T1" fmla="*/ 45 h 112"/>
                  <a:gd name="T2" fmla="*/ 23 w 90"/>
                  <a:gd name="T3" fmla="*/ 0 h 112"/>
                  <a:gd name="T4" fmla="*/ 0 w 90"/>
                  <a:gd name="T5" fmla="*/ 112 h 112"/>
                  <a:gd name="T6" fmla="*/ 90 w 90"/>
                  <a:gd name="T7" fmla="*/ 37 h 112"/>
                  <a:gd name="T8" fmla="*/ 37 w 90"/>
                  <a:gd name="T9" fmla="*/ 45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12">
                    <a:moveTo>
                      <a:pt x="37" y="45"/>
                    </a:moveTo>
                    <a:lnTo>
                      <a:pt x="23" y="0"/>
                    </a:lnTo>
                    <a:lnTo>
                      <a:pt x="0" y="112"/>
                    </a:lnTo>
                    <a:lnTo>
                      <a:pt x="90" y="37"/>
                    </a:lnTo>
                    <a:lnTo>
                      <a:pt x="37" y="45"/>
                    </a:lnTo>
                    <a:close/>
                  </a:path>
                </a:pathLst>
              </a:custGeom>
              <a:solidFill>
                <a:srgbClr val="FF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630" name="Group 438"/>
            <p:cNvGrpSpPr>
              <a:grpSpLocks/>
            </p:cNvGrpSpPr>
            <p:nvPr/>
          </p:nvGrpSpPr>
          <p:grpSpPr bwMode="auto">
            <a:xfrm>
              <a:off x="1735" y="1561"/>
              <a:ext cx="357" cy="97"/>
              <a:chOff x="1735" y="1561"/>
              <a:chExt cx="357" cy="97"/>
            </a:xfrm>
          </p:grpSpPr>
          <p:sp>
            <p:nvSpPr>
              <p:cNvPr id="8631" name="Line 439"/>
              <p:cNvSpPr>
                <a:spLocks noChangeShapeType="1"/>
              </p:cNvSpPr>
              <p:nvPr/>
            </p:nvSpPr>
            <p:spPr bwMode="auto">
              <a:xfrm flipH="1">
                <a:off x="1809" y="1591"/>
                <a:ext cx="209" cy="37"/>
              </a:xfrm>
              <a:prstGeom prst="line">
                <a:avLst/>
              </a:prstGeom>
              <a:noFill/>
              <a:ln w="11113">
                <a:solidFill>
                  <a:srgbClr val="FF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632" name="Freeform 440"/>
              <p:cNvSpPr>
                <a:spLocks/>
              </p:cNvSpPr>
              <p:nvPr/>
            </p:nvSpPr>
            <p:spPr bwMode="auto">
              <a:xfrm>
                <a:off x="1980" y="1561"/>
                <a:ext cx="112" cy="75"/>
              </a:xfrm>
              <a:custGeom>
                <a:avLst/>
                <a:gdLst>
                  <a:gd name="T0" fmla="*/ 38 w 112"/>
                  <a:gd name="T1" fmla="*/ 30 h 75"/>
                  <a:gd name="T2" fmla="*/ 8 w 112"/>
                  <a:gd name="T3" fmla="*/ 75 h 75"/>
                  <a:gd name="T4" fmla="*/ 112 w 112"/>
                  <a:gd name="T5" fmla="*/ 15 h 75"/>
                  <a:gd name="T6" fmla="*/ 0 w 112"/>
                  <a:gd name="T7" fmla="*/ 0 h 75"/>
                  <a:gd name="T8" fmla="*/ 38 w 112"/>
                  <a:gd name="T9" fmla="*/ 3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75">
                    <a:moveTo>
                      <a:pt x="38" y="30"/>
                    </a:moveTo>
                    <a:lnTo>
                      <a:pt x="8" y="75"/>
                    </a:lnTo>
                    <a:lnTo>
                      <a:pt x="112" y="15"/>
                    </a:lnTo>
                    <a:lnTo>
                      <a:pt x="0" y="0"/>
                    </a:lnTo>
                    <a:lnTo>
                      <a:pt x="38" y="30"/>
                    </a:lnTo>
                    <a:close/>
                  </a:path>
                </a:pathLst>
              </a:custGeom>
              <a:solidFill>
                <a:srgbClr val="FF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633" name="Freeform 441"/>
              <p:cNvSpPr>
                <a:spLocks/>
              </p:cNvSpPr>
              <p:nvPr/>
            </p:nvSpPr>
            <p:spPr bwMode="auto">
              <a:xfrm>
                <a:off x="1735" y="1583"/>
                <a:ext cx="111" cy="75"/>
              </a:xfrm>
              <a:custGeom>
                <a:avLst/>
                <a:gdLst>
                  <a:gd name="T0" fmla="*/ 74 w 111"/>
                  <a:gd name="T1" fmla="*/ 45 h 75"/>
                  <a:gd name="T2" fmla="*/ 104 w 111"/>
                  <a:gd name="T3" fmla="*/ 0 h 75"/>
                  <a:gd name="T4" fmla="*/ 0 w 111"/>
                  <a:gd name="T5" fmla="*/ 60 h 75"/>
                  <a:gd name="T6" fmla="*/ 111 w 111"/>
                  <a:gd name="T7" fmla="*/ 75 h 75"/>
                  <a:gd name="T8" fmla="*/ 74 w 111"/>
                  <a:gd name="T9" fmla="*/ 4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75">
                    <a:moveTo>
                      <a:pt x="74" y="45"/>
                    </a:moveTo>
                    <a:lnTo>
                      <a:pt x="104" y="0"/>
                    </a:lnTo>
                    <a:lnTo>
                      <a:pt x="0" y="60"/>
                    </a:lnTo>
                    <a:lnTo>
                      <a:pt x="111" y="75"/>
                    </a:lnTo>
                    <a:lnTo>
                      <a:pt x="74" y="45"/>
                    </a:lnTo>
                    <a:close/>
                  </a:path>
                </a:pathLst>
              </a:custGeom>
              <a:solidFill>
                <a:srgbClr val="FF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8634" name="Group 442"/>
          <p:cNvGrpSpPr>
            <a:grpSpLocks/>
          </p:cNvGrpSpPr>
          <p:nvPr/>
        </p:nvGrpSpPr>
        <p:grpSpPr bwMode="auto">
          <a:xfrm>
            <a:off x="2946400" y="1774825"/>
            <a:ext cx="627063" cy="709613"/>
            <a:chOff x="1988" y="1613"/>
            <a:chExt cx="395" cy="447"/>
          </a:xfrm>
        </p:grpSpPr>
        <p:grpSp>
          <p:nvGrpSpPr>
            <p:cNvPr id="8635" name="Group 443"/>
            <p:cNvGrpSpPr>
              <a:grpSpLocks/>
            </p:cNvGrpSpPr>
            <p:nvPr/>
          </p:nvGrpSpPr>
          <p:grpSpPr bwMode="auto">
            <a:xfrm>
              <a:off x="2144" y="1613"/>
              <a:ext cx="75" cy="447"/>
              <a:chOff x="2144" y="1613"/>
              <a:chExt cx="75" cy="447"/>
            </a:xfrm>
          </p:grpSpPr>
          <p:sp>
            <p:nvSpPr>
              <p:cNvPr id="8636" name="Line 444"/>
              <p:cNvSpPr>
                <a:spLocks noChangeShapeType="1"/>
              </p:cNvSpPr>
              <p:nvPr/>
            </p:nvSpPr>
            <p:spPr bwMode="auto">
              <a:xfrm>
                <a:off x="2181" y="1688"/>
                <a:ext cx="1" cy="298"/>
              </a:xfrm>
              <a:prstGeom prst="line">
                <a:avLst/>
              </a:prstGeom>
              <a:noFill/>
              <a:ln w="11113">
                <a:solidFill>
                  <a:srgbClr val="FF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637" name="Freeform 445"/>
              <p:cNvSpPr>
                <a:spLocks/>
              </p:cNvSpPr>
              <p:nvPr/>
            </p:nvSpPr>
            <p:spPr bwMode="auto">
              <a:xfrm>
                <a:off x="2144" y="1613"/>
                <a:ext cx="75" cy="112"/>
              </a:xfrm>
              <a:custGeom>
                <a:avLst/>
                <a:gdLst>
                  <a:gd name="T0" fmla="*/ 37 w 75"/>
                  <a:gd name="T1" fmla="*/ 75 h 112"/>
                  <a:gd name="T2" fmla="*/ 75 w 75"/>
                  <a:gd name="T3" fmla="*/ 112 h 112"/>
                  <a:gd name="T4" fmla="*/ 37 w 75"/>
                  <a:gd name="T5" fmla="*/ 0 h 112"/>
                  <a:gd name="T6" fmla="*/ 0 w 75"/>
                  <a:gd name="T7" fmla="*/ 112 h 112"/>
                  <a:gd name="T8" fmla="*/ 37 w 75"/>
                  <a:gd name="T9" fmla="*/ 75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112">
                    <a:moveTo>
                      <a:pt x="37" y="75"/>
                    </a:moveTo>
                    <a:lnTo>
                      <a:pt x="75" y="112"/>
                    </a:lnTo>
                    <a:lnTo>
                      <a:pt x="37" y="0"/>
                    </a:lnTo>
                    <a:lnTo>
                      <a:pt x="0" y="112"/>
                    </a:lnTo>
                    <a:lnTo>
                      <a:pt x="37" y="75"/>
                    </a:lnTo>
                    <a:close/>
                  </a:path>
                </a:pathLst>
              </a:custGeom>
              <a:solidFill>
                <a:srgbClr val="FF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638" name="Freeform 446"/>
              <p:cNvSpPr>
                <a:spLocks/>
              </p:cNvSpPr>
              <p:nvPr/>
            </p:nvSpPr>
            <p:spPr bwMode="auto">
              <a:xfrm>
                <a:off x="2144" y="1949"/>
                <a:ext cx="75" cy="111"/>
              </a:xfrm>
              <a:custGeom>
                <a:avLst/>
                <a:gdLst>
                  <a:gd name="T0" fmla="*/ 37 w 75"/>
                  <a:gd name="T1" fmla="*/ 37 h 111"/>
                  <a:gd name="T2" fmla="*/ 0 w 75"/>
                  <a:gd name="T3" fmla="*/ 0 h 111"/>
                  <a:gd name="T4" fmla="*/ 37 w 75"/>
                  <a:gd name="T5" fmla="*/ 111 h 111"/>
                  <a:gd name="T6" fmla="*/ 75 w 75"/>
                  <a:gd name="T7" fmla="*/ 0 h 111"/>
                  <a:gd name="T8" fmla="*/ 37 w 75"/>
                  <a:gd name="T9" fmla="*/ 3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111">
                    <a:moveTo>
                      <a:pt x="37" y="37"/>
                    </a:moveTo>
                    <a:lnTo>
                      <a:pt x="0" y="0"/>
                    </a:lnTo>
                    <a:lnTo>
                      <a:pt x="37" y="111"/>
                    </a:lnTo>
                    <a:lnTo>
                      <a:pt x="75" y="0"/>
                    </a:lnTo>
                    <a:lnTo>
                      <a:pt x="37" y="37"/>
                    </a:lnTo>
                    <a:close/>
                  </a:path>
                </a:pathLst>
              </a:custGeom>
              <a:solidFill>
                <a:srgbClr val="FF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639" name="Group 447"/>
            <p:cNvGrpSpPr>
              <a:grpSpLocks/>
            </p:cNvGrpSpPr>
            <p:nvPr/>
          </p:nvGrpSpPr>
          <p:grpSpPr bwMode="auto">
            <a:xfrm>
              <a:off x="1988" y="1710"/>
              <a:ext cx="395" cy="231"/>
              <a:chOff x="1988" y="1710"/>
              <a:chExt cx="395" cy="231"/>
            </a:xfrm>
          </p:grpSpPr>
          <p:sp>
            <p:nvSpPr>
              <p:cNvPr id="8640" name="Line 448"/>
              <p:cNvSpPr>
                <a:spLocks noChangeShapeType="1"/>
              </p:cNvSpPr>
              <p:nvPr/>
            </p:nvSpPr>
            <p:spPr bwMode="auto">
              <a:xfrm>
                <a:off x="2055" y="1747"/>
                <a:ext cx="261" cy="157"/>
              </a:xfrm>
              <a:prstGeom prst="line">
                <a:avLst/>
              </a:prstGeom>
              <a:noFill/>
              <a:ln w="11113">
                <a:solidFill>
                  <a:srgbClr val="FF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641" name="Freeform 449"/>
              <p:cNvSpPr>
                <a:spLocks/>
              </p:cNvSpPr>
              <p:nvPr/>
            </p:nvSpPr>
            <p:spPr bwMode="auto">
              <a:xfrm>
                <a:off x="1988" y="1710"/>
                <a:ext cx="112" cy="90"/>
              </a:xfrm>
              <a:custGeom>
                <a:avLst/>
                <a:gdLst>
                  <a:gd name="T0" fmla="*/ 67 w 112"/>
                  <a:gd name="T1" fmla="*/ 37 h 90"/>
                  <a:gd name="T2" fmla="*/ 112 w 112"/>
                  <a:gd name="T3" fmla="*/ 22 h 90"/>
                  <a:gd name="T4" fmla="*/ 0 w 112"/>
                  <a:gd name="T5" fmla="*/ 0 h 90"/>
                  <a:gd name="T6" fmla="*/ 74 w 112"/>
                  <a:gd name="T7" fmla="*/ 90 h 90"/>
                  <a:gd name="T8" fmla="*/ 67 w 112"/>
                  <a:gd name="T9" fmla="*/ 3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90">
                    <a:moveTo>
                      <a:pt x="67" y="37"/>
                    </a:moveTo>
                    <a:lnTo>
                      <a:pt x="112" y="22"/>
                    </a:lnTo>
                    <a:lnTo>
                      <a:pt x="0" y="0"/>
                    </a:lnTo>
                    <a:lnTo>
                      <a:pt x="74" y="90"/>
                    </a:lnTo>
                    <a:lnTo>
                      <a:pt x="67" y="37"/>
                    </a:lnTo>
                    <a:close/>
                  </a:path>
                </a:pathLst>
              </a:custGeom>
              <a:solidFill>
                <a:srgbClr val="FF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642" name="Freeform 450"/>
              <p:cNvSpPr>
                <a:spLocks/>
              </p:cNvSpPr>
              <p:nvPr/>
            </p:nvSpPr>
            <p:spPr bwMode="auto">
              <a:xfrm>
                <a:off x="2271" y="1852"/>
                <a:ext cx="112" cy="89"/>
              </a:xfrm>
              <a:custGeom>
                <a:avLst/>
                <a:gdLst>
                  <a:gd name="T0" fmla="*/ 45 w 112"/>
                  <a:gd name="T1" fmla="*/ 52 h 89"/>
                  <a:gd name="T2" fmla="*/ 0 w 112"/>
                  <a:gd name="T3" fmla="*/ 67 h 89"/>
                  <a:gd name="T4" fmla="*/ 112 w 112"/>
                  <a:gd name="T5" fmla="*/ 89 h 89"/>
                  <a:gd name="T6" fmla="*/ 37 w 112"/>
                  <a:gd name="T7" fmla="*/ 0 h 89"/>
                  <a:gd name="T8" fmla="*/ 45 w 112"/>
                  <a:gd name="T9" fmla="*/ 52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89">
                    <a:moveTo>
                      <a:pt x="45" y="52"/>
                    </a:moveTo>
                    <a:lnTo>
                      <a:pt x="0" y="67"/>
                    </a:lnTo>
                    <a:lnTo>
                      <a:pt x="112" y="89"/>
                    </a:lnTo>
                    <a:lnTo>
                      <a:pt x="37" y="0"/>
                    </a:lnTo>
                    <a:lnTo>
                      <a:pt x="45" y="52"/>
                    </a:lnTo>
                    <a:close/>
                  </a:path>
                </a:pathLst>
              </a:custGeom>
              <a:solidFill>
                <a:srgbClr val="FF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643" name="Group 451"/>
            <p:cNvGrpSpPr>
              <a:grpSpLocks/>
            </p:cNvGrpSpPr>
            <p:nvPr/>
          </p:nvGrpSpPr>
          <p:grpSpPr bwMode="auto">
            <a:xfrm>
              <a:off x="2062" y="1636"/>
              <a:ext cx="239" cy="395"/>
              <a:chOff x="2062" y="1636"/>
              <a:chExt cx="239" cy="395"/>
            </a:xfrm>
          </p:grpSpPr>
          <p:sp>
            <p:nvSpPr>
              <p:cNvPr id="8644" name="Line 452"/>
              <p:cNvSpPr>
                <a:spLocks noChangeShapeType="1"/>
              </p:cNvSpPr>
              <p:nvPr/>
            </p:nvSpPr>
            <p:spPr bwMode="auto">
              <a:xfrm flipH="1">
                <a:off x="2100" y="1703"/>
                <a:ext cx="163" cy="261"/>
              </a:xfrm>
              <a:prstGeom prst="line">
                <a:avLst/>
              </a:prstGeom>
              <a:noFill/>
              <a:ln w="11113">
                <a:solidFill>
                  <a:srgbClr val="FF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645" name="Freeform 453"/>
              <p:cNvSpPr>
                <a:spLocks/>
              </p:cNvSpPr>
              <p:nvPr/>
            </p:nvSpPr>
            <p:spPr bwMode="auto">
              <a:xfrm>
                <a:off x="2211" y="1636"/>
                <a:ext cx="90" cy="111"/>
              </a:xfrm>
              <a:custGeom>
                <a:avLst/>
                <a:gdLst>
                  <a:gd name="T0" fmla="*/ 52 w 90"/>
                  <a:gd name="T1" fmla="*/ 67 h 111"/>
                  <a:gd name="T2" fmla="*/ 67 w 90"/>
                  <a:gd name="T3" fmla="*/ 111 h 111"/>
                  <a:gd name="T4" fmla="*/ 90 w 90"/>
                  <a:gd name="T5" fmla="*/ 0 h 111"/>
                  <a:gd name="T6" fmla="*/ 0 w 90"/>
                  <a:gd name="T7" fmla="*/ 74 h 111"/>
                  <a:gd name="T8" fmla="*/ 52 w 90"/>
                  <a:gd name="T9" fmla="*/ 6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11">
                    <a:moveTo>
                      <a:pt x="52" y="67"/>
                    </a:moveTo>
                    <a:lnTo>
                      <a:pt x="67" y="111"/>
                    </a:lnTo>
                    <a:lnTo>
                      <a:pt x="90" y="0"/>
                    </a:lnTo>
                    <a:lnTo>
                      <a:pt x="0" y="74"/>
                    </a:lnTo>
                    <a:lnTo>
                      <a:pt x="52" y="67"/>
                    </a:lnTo>
                    <a:close/>
                  </a:path>
                </a:pathLst>
              </a:custGeom>
              <a:solidFill>
                <a:srgbClr val="FF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646" name="Freeform 454"/>
              <p:cNvSpPr>
                <a:spLocks/>
              </p:cNvSpPr>
              <p:nvPr/>
            </p:nvSpPr>
            <p:spPr bwMode="auto">
              <a:xfrm>
                <a:off x="2062" y="1919"/>
                <a:ext cx="90" cy="112"/>
              </a:xfrm>
              <a:custGeom>
                <a:avLst/>
                <a:gdLst>
                  <a:gd name="T0" fmla="*/ 38 w 90"/>
                  <a:gd name="T1" fmla="*/ 45 h 112"/>
                  <a:gd name="T2" fmla="*/ 23 w 90"/>
                  <a:gd name="T3" fmla="*/ 0 h 112"/>
                  <a:gd name="T4" fmla="*/ 0 w 90"/>
                  <a:gd name="T5" fmla="*/ 112 h 112"/>
                  <a:gd name="T6" fmla="*/ 90 w 90"/>
                  <a:gd name="T7" fmla="*/ 37 h 112"/>
                  <a:gd name="T8" fmla="*/ 38 w 90"/>
                  <a:gd name="T9" fmla="*/ 45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12">
                    <a:moveTo>
                      <a:pt x="38" y="45"/>
                    </a:moveTo>
                    <a:lnTo>
                      <a:pt x="23" y="0"/>
                    </a:lnTo>
                    <a:lnTo>
                      <a:pt x="0" y="112"/>
                    </a:lnTo>
                    <a:lnTo>
                      <a:pt x="90" y="37"/>
                    </a:lnTo>
                    <a:lnTo>
                      <a:pt x="38" y="45"/>
                    </a:lnTo>
                    <a:close/>
                  </a:path>
                </a:pathLst>
              </a:custGeom>
              <a:solidFill>
                <a:srgbClr val="FF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647" name="Group 455"/>
            <p:cNvGrpSpPr>
              <a:grpSpLocks/>
            </p:cNvGrpSpPr>
            <p:nvPr/>
          </p:nvGrpSpPr>
          <p:grpSpPr bwMode="auto">
            <a:xfrm>
              <a:off x="2003" y="1785"/>
              <a:ext cx="357" cy="97"/>
              <a:chOff x="2003" y="1785"/>
              <a:chExt cx="357" cy="97"/>
            </a:xfrm>
          </p:grpSpPr>
          <p:sp>
            <p:nvSpPr>
              <p:cNvPr id="8648" name="Line 456"/>
              <p:cNvSpPr>
                <a:spLocks noChangeShapeType="1"/>
              </p:cNvSpPr>
              <p:nvPr/>
            </p:nvSpPr>
            <p:spPr bwMode="auto">
              <a:xfrm flipH="1">
                <a:off x="2077" y="1814"/>
                <a:ext cx="209" cy="38"/>
              </a:xfrm>
              <a:prstGeom prst="line">
                <a:avLst/>
              </a:prstGeom>
              <a:noFill/>
              <a:ln w="11113">
                <a:solidFill>
                  <a:srgbClr val="FF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649" name="Freeform 457"/>
              <p:cNvSpPr>
                <a:spLocks/>
              </p:cNvSpPr>
              <p:nvPr/>
            </p:nvSpPr>
            <p:spPr bwMode="auto">
              <a:xfrm>
                <a:off x="2248" y="1785"/>
                <a:ext cx="112" cy="74"/>
              </a:xfrm>
              <a:custGeom>
                <a:avLst/>
                <a:gdLst>
                  <a:gd name="T0" fmla="*/ 38 w 112"/>
                  <a:gd name="T1" fmla="*/ 29 h 74"/>
                  <a:gd name="T2" fmla="*/ 8 w 112"/>
                  <a:gd name="T3" fmla="*/ 74 h 74"/>
                  <a:gd name="T4" fmla="*/ 112 w 112"/>
                  <a:gd name="T5" fmla="*/ 15 h 74"/>
                  <a:gd name="T6" fmla="*/ 0 w 112"/>
                  <a:gd name="T7" fmla="*/ 0 h 74"/>
                  <a:gd name="T8" fmla="*/ 38 w 112"/>
                  <a:gd name="T9" fmla="*/ 29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74">
                    <a:moveTo>
                      <a:pt x="38" y="29"/>
                    </a:moveTo>
                    <a:lnTo>
                      <a:pt x="8" y="74"/>
                    </a:lnTo>
                    <a:lnTo>
                      <a:pt x="112" y="15"/>
                    </a:lnTo>
                    <a:lnTo>
                      <a:pt x="0" y="0"/>
                    </a:lnTo>
                    <a:lnTo>
                      <a:pt x="38" y="29"/>
                    </a:lnTo>
                    <a:close/>
                  </a:path>
                </a:pathLst>
              </a:custGeom>
              <a:solidFill>
                <a:srgbClr val="FF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650" name="Freeform 458"/>
              <p:cNvSpPr>
                <a:spLocks/>
              </p:cNvSpPr>
              <p:nvPr/>
            </p:nvSpPr>
            <p:spPr bwMode="auto">
              <a:xfrm>
                <a:off x="2003" y="1807"/>
                <a:ext cx="111" cy="75"/>
              </a:xfrm>
              <a:custGeom>
                <a:avLst/>
                <a:gdLst>
                  <a:gd name="T0" fmla="*/ 74 w 111"/>
                  <a:gd name="T1" fmla="*/ 45 h 75"/>
                  <a:gd name="T2" fmla="*/ 104 w 111"/>
                  <a:gd name="T3" fmla="*/ 0 h 75"/>
                  <a:gd name="T4" fmla="*/ 0 w 111"/>
                  <a:gd name="T5" fmla="*/ 60 h 75"/>
                  <a:gd name="T6" fmla="*/ 111 w 111"/>
                  <a:gd name="T7" fmla="*/ 75 h 75"/>
                  <a:gd name="T8" fmla="*/ 74 w 111"/>
                  <a:gd name="T9" fmla="*/ 4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75">
                    <a:moveTo>
                      <a:pt x="74" y="45"/>
                    </a:moveTo>
                    <a:lnTo>
                      <a:pt x="104" y="0"/>
                    </a:lnTo>
                    <a:lnTo>
                      <a:pt x="0" y="60"/>
                    </a:lnTo>
                    <a:lnTo>
                      <a:pt x="111" y="75"/>
                    </a:lnTo>
                    <a:lnTo>
                      <a:pt x="74" y="45"/>
                    </a:lnTo>
                    <a:close/>
                  </a:path>
                </a:pathLst>
              </a:custGeom>
              <a:solidFill>
                <a:srgbClr val="FF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868" name="Oval 676"/>
          <p:cNvSpPr>
            <a:spLocks noChangeArrowheads="1"/>
          </p:cNvSpPr>
          <p:nvPr/>
        </p:nvSpPr>
        <p:spPr bwMode="auto">
          <a:xfrm rot="9000000">
            <a:off x="3978275" y="4268788"/>
            <a:ext cx="347663" cy="152400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869" name="Oval 677"/>
          <p:cNvSpPr>
            <a:spLocks noChangeArrowheads="1"/>
          </p:cNvSpPr>
          <p:nvPr/>
        </p:nvSpPr>
        <p:spPr bwMode="auto">
          <a:xfrm rot="19800000">
            <a:off x="4340225" y="3662363"/>
            <a:ext cx="347663" cy="152400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870" name="Oval 678"/>
          <p:cNvSpPr>
            <a:spLocks noChangeArrowheads="1"/>
          </p:cNvSpPr>
          <p:nvPr/>
        </p:nvSpPr>
        <p:spPr bwMode="auto">
          <a:xfrm rot="7200000">
            <a:off x="3234531" y="3853657"/>
            <a:ext cx="347663" cy="152400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871" name="Oval 679"/>
          <p:cNvSpPr>
            <a:spLocks noChangeArrowheads="1"/>
          </p:cNvSpPr>
          <p:nvPr/>
        </p:nvSpPr>
        <p:spPr bwMode="auto">
          <a:xfrm rot="1200000">
            <a:off x="3748088" y="3552825"/>
            <a:ext cx="250825" cy="155575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872" name="Oval 680"/>
          <p:cNvSpPr>
            <a:spLocks noChangeArrowheads="1"/>
          </p:cNvSpPr>
          <p:nvPr/>
        </p:nvSpPr>
        <p:spPr bwMode="auto">
          <a:xfrm>
            <a:off x="4578350" y="2767013"/>
            <a:ext cx="347663" cy="152400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873" name="Oval 681"/>
          <p:cNvSpPr>
            <a:spLocks noChangeArrowheads="1"/>
          </p:cNvSpPr>
          <p:nvPr/>
        </p:nvSpPr>
        <p:spPr bwMode="auto">
          <a:xfrm rot="1200000">
            <a:off x="3965575" y="2808288"/>
            <a:ext cx="284163" cy="136525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874" name="Oval 682"/>
          <p:cNvSpPr>
            <a:spLocks noChangeArrowheads="1"/>
          </p:cNvSpPr>
          <p:nvPr/>
        </p:nvSpPr>
        <p:spPr bwMode="auto">
          <a:xfrm rot="20400000">
            <a:off x="4084638" y="2211388"/>
            <a:ext cx="185737" cy="133350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875" name="Oval 683"/>
          <p:cNvSpPr>
            <a:spLocks noChangeArrowheads="1"/>
          </p:cNvSpPr>
          <p:nvPr/>
        </p:nvSpPr>
        <p:spPr bwMode="auto">
          <a:xfrm rot="4200000">
            <a:off x="3204369" y="2515394"/>
            <a:ext cx="347662" cy="152400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876" name="Oval 684"/>
          <p:cNvSpPr>
            <a:spLocks noChangeArrowheads="1"/>
          </p:cNvSpPr>
          <p:nvPr/>
        </p:nvSpPr>
        <p:spPr bwMode="auto">
          <a:xfrm rot="2400000">
            <a:off x="4327525" y="1847850"/>
            <a:ext cx="347663" cy="152400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877" name="Oval 685"/>
          <p:cNvSpPr>
            <a:spLocks noChangeArrowheads="1"/>
          </p:cNvSpPr>
          <p:nvPr/>
        </p:nvSpPr>
        <p:spPr bwMode="auto">
          <a:xfrm>
            <a:off x="3633788" y="1282700"/>
            <a:ext cx="347662" cy="152400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878" name="Oval 686"/>
          <p:cNvSpPr>
            <a:spLocks noChangeArrowheads="1"/>
          </p:cNvSpPr>
          <p:nvPr/>
        </p:nvSpPr>
        <p:spPr bwMode="auto">
          <a:xfrm rot="21000000">
            <a:off x="3249613" y="1647825"/>
            <a:ext cx="347662" cy="152400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880" name="AutoShape 688"/>
          <p:cNvSpPr>
            <a:spLocks noChangeArrowheads="1"/>
          </p:cNvSpPr>
          <p:nvPr/>
        </p:nvSpPr>
        <p:spPr bwMode="auto">
          <a:xfrm>
            <a:off x="1984375" y="1023938"/>
            <a:ext cx="146050" cy="138112"/>
          </a:xfrm>
          <a:prstGeom prst="irregularSeal1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ru-RU" altLang="ru-RU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16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143000"/>
          </a:xfrm>
        </p:spPr>
        <p:txBody>
          <a:bodyPr/>
          <a:lstStyle/>
          <a:p>
            <a:r>
              <a:rPr lang="ru-RU" dirty="0"/>
              <a:t>Модели пыли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79712" y="1772816"/>
            <a:ext cx="5976664" cy="2520280"/>
          </a:xfrm>
        </p:spPr>
        <p:txBody>
          <a:bodyPr/>
          <a:lstStyle/>
          <a:p>
            <a:r>
              <a:rPr lang="ru-RU" dirty="0"/>
              <a:t>Ослабление (экстинкция)</a:t>
            </a:r>
            <a:endParaRPr lang="en-US" dirty="0"/>
          </a:p>
          <a:p>
            <a:r>
              <a:rPr lang="ru-RU" dirty="0"/>
              <a:t>Эмиссия</a:t>
            </a:r>
            <a:endParaRPr lang="en-US" dirty="0"/>
          </a:p>
          <a:p>
            <a:r>
              <a:rPr lang="ru-RU" dirty="0"/>
              <a:t>Поляризация</a:t>
            </a:r>
            <a:endParaRPr lang="en-US" dirty="0"/>
          </a:p>
          <a:p>
            <a:r>
              <a:rPr lang="ru-RU" dirty="0"/>
              <a:t>Содержание элементов</a:t>
            </a:r>
          </a:p>
        </p:txBody>
      </p:sp>
    </p:spTree>
    <p:extLst>
      <p:ext uri="{BB962C8B-B14F-4D97-AF65-F5344CB8AC3E}">
        <p14:creationId xmlns:p14="http://schemas.microsoft.com/office/powerpoint/2010/main" val="4132456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Рассеяние света мелкими частицами</a:t>
            </a:r>
          </a:p>
        </p:txBody>
      </p:sp>
      <p:pic>
        <p:nvPicPr>
          <p:cNvPr id="3" name="Рисунок 2" descr="2-2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1772816"/>
            <a:ext cx="6454156" cy="424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596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143" y="404664"/>
            <a:ext cx="7772400" cy="731168"/>
          </a:xfrm>
        </p:spPr>
        <p:txBody>
          <a:bodyPr>
            <a:normAutofit fontScale="90000"/>
          </a:bodyPr>
          <a:lstStyle/>
          <a:p>
            <a:r>
              <a:rPr lang="ru-RU" dirty="0"/>
              <a:t>Вычисление оптических свойств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5543" y="1268760"/>
            <a:ext cx="8229600" cy="4525963"/>
          </a:xfrm>
        </p:spPr>
        <p:txBody>
          <a:bodyPr/>
          <a:lstStyle/>
          <a:p>
            <a:r>
              <a:rPr lang="ru-RU" dirty="0"/>
              <a:t>Показатели преломления (химический состав)</a:t>
            </a:r>
            <a:endParaRPr lang="en-US" dirty="0"/>
          </a:p>
          <a:p>
            <a:r>
              <a:rPr lang="ru-RU" dirty="0"/>
              <a:t>Структура (слои, пористость)</a:t>
            </a:r>
          </a:p>
          <a:p>
            <a:r>
              <a:rPr lang="ru-RU" dirty="0"/>
              <a:t>Форма</a:t>
            </a:r>
          </a:p>
          <a:p>
            <a:r>
              <a:rPr lang="ru-RU" dirty="0"/>
              <a:t>Метод</a:t>
            </a:r>
            <a:r>
              <a:rPr lang="en-US" dirty="0"/>
              <a:t> (</a:t>
            </a:r>
            <a:r>
              <a:rPr lang="ru-RU" dirty="0"/>
              <a:t>теория Ми, </a:t>
            </a:r>
            <a:r>
              <a:rPr lang="en-US" dirty="0"/>
              <a:t>DDA </a:t>
            </a:r>
            <a:r>
              <a:rPr lang="ru-RU" dirty="0"/>
              <a:t>и т. п.</a:t>
            </a:r>
            <a:r>
              <a:rPr lang="en-US" dirty="0"/>
              <a:t>)</a:t>
            </a:r>
            <a:endParaRPr lang="ru-RU" dirty="0"/>
          </a:p>
          <a:p>
            <a:r>
              <a:rPr lang="ru-RU" dirty="0"/>
              <a:t>Результат: </a:t>
            </a:r>
            <a:r>
              <a:rPr lang="en-US" i="1" dirty="0" err="1"/>
              <a:t>Q</a:t>
            </a:r>
            <a:r>
              <a:rPr lang="en-US" baseline="-25000" dirty="0" err="1"/>
              <a:t>sca</a:t>
            </a:r>
            <a:r>
              <a:rPr lang="en-US" dirty="0"/>
              <a:t>, </a:t>
            </a:r>
            <a:r>
              <a:rPr lang="en-US" i="1" dirty="0" err="1"/>
              <a:t>Q</a:t>
            </a:r>
            <a:r>
              <a:rPr lang="en-US" baseline="-25000" dirty="0" err="1"/>
              <a:t>abs</a:t>
            </a:r>
            <a:r>
              <a:rPr lang="en-US" dirty="0"/>
              <a:t>, &lt;cos</a:t>
            </a:r>
            <a:r>
              <a:rPr lang="en-US" dirty="0">
                <a:sym typeface="Symbol"/>
              </a:rPr>
              <a:t>&gt;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/>
        </p:nvGraphicFramePr>
        <p:xfrm>
          <a:off x="1259631" y="5301396"/>
          <a:ext cx="4109395" cy="863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3" name="Формула" r:id="rId3" imgW="2235200" imgH="469900" progId="Equation.3">
                  <p:embed/>
                </p:oleObj>
              </mc:Choice>
              <mc:Fallback>
                <p:oleObj name="Формула" r:id="rId3" imgW="2235200" imgH="469900" progId="Equation.3">
                  <p:embed/>
                  <p:pic>
                    <p:nvPicPr>
                      <p:cNvPr id="6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1" y="5301396"/>
                        <a:ext cx="4109395" cy="86390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72575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www1.ynao.ac.cn/~jinhuahe/know_base/dust/dust_g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7" y="116632"/>
            <a:ext cx="8210387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6" name="Picture 4" descr="http://www1.ynao.ac.cn/~jinhuahe/know_base/dust/dust_g2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85328"/>
            <a:ext cx="8436600" cy="3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157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143" y="404664"/>
            <a:ext cx="7772400" cy="731168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Графито</a:t>
            </a:r>
            <a:r>
              <a:rPr lang="ru-RU" dirty="0"/>
              <a:t>-силикатная модель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5543" y="1268760"/>
            <a:ext cx="8229600" cy="4525963"/>
          </a:xfrm>
        </p:spPr>
        <p:txBody>
          <a:bodyPr/>
          <a:lstStyle/>
          <a:p>
            <a:r>
              <a:rPr lang="en-GB" dirty="0"/>
              <a:t>Hoyle &amp; </a:t>
            </a:r>
            <a:r>
              <a:rPr lang="en-GB" dirty="0" err="1"/>
              <a:t>Wickramasinghe</a:t>
            </a:r>
            <a:r>
              <a:rPr lang="ru-RU" dirty="0"/>
              <a:t> (1962) — конденсация графитовых частиц в углеродных звёздах (</a:t>
            </a:r>
            <a:r>
              <a:rPr lang="en-US" dirty="0"/>
              <a:t>N</a:t>
            </a:r>
            <a:r>
              <a:rPr lang="ru-RU" dirty="0"/>
              <a:t>)</a:t>
            </a:r>
            <a:endParaRPr lang="en-US" dirty="0"/>
          </a:p>
          <a:p>
            <a:r>
              <a:rPr lang="en-US" dirty="0" err="1"/>
              <a:t>Kamijo</a:t>
            </a:r>
            <a:r>
              <a:rPr lang="en-US" dirty="0"/>
              <a:t> (1963) — </a:t>
            </a:r>
            <a:r>
              <a:rPr lang="ru-RU" dirty="0"/>
              <a:t>конденсация силикатных частиц в М-звёздах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077072"/>
            <a:ext cx="2700675" cy="2609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065604"/>
            <a:ext cx="1908894" cy="2619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8640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Итоги </a:t>
            </a:r>
            <a:r>
              <a:rPr lang="ru-RU" altLang="ru-RU" dirty="0" err="1"/>
              <a:t>нуклеосинтеза</a:t>
            </a:r>
            <a:endParaRPr lang="ru-RU" alt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4" y="1640615"/>
            <a:ext cx="8816084" cy="42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5984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3"/>
          <p:cNvSpPr>
            <a:spLocks noGrp="1"/>
          </p:cNvSpPr>
          <p:nvPr>
            <p:ph type="title"/>
          </p:nvPr>
        </p:nvSpPr>
        <p:spPr>
          <a:xfrm>
            <a:off x="467544" y="7707"/>
            <a:ext cx="8229600" cy="7778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dirty="0"/>
              <a:t>Кривая межзвёздного поглощения</a:t>
            </a:r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125538"/>
            <a:ext cx="3867150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Box 5"/>
          <p:cNvSpPr txBox="1">
            <a:spLocks noChangeArrowheads="1"/>
          </p:cNvSpPr>
          <p:nvPr/>
        </p:nvSpPr>
        <p:spPr bwMode="auto">
          <a:xfrm>
            <a:off x="250825" y="1916113"/>
            <a:ext cx="4752975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/>
              <a:t>Сравнение спектров двух звёзд одного и того же спектрального класса</a:t>
            </a:r>
            <a:r>
              <a:rPr lang="en-US" altLang="ru-RU" sz="2400" dirty="0"/>
              <a:t> O9.5V:</a:t>
            </a:r>
            <a:br>
              <a:rPr lang="ru-RU" altLang="ru-RU" sz="2400" dirty="0"/>
            </a:br>
            <a:br>
              <a:rPr lang="en-US" altLang="ru-RU" sz="2400" dirty="0"/>
            </a:br>
            <a:r>
              <a:rPr lang="en-US" altLang="ru-RU" sz="2400" dirty="0"/>
              <a:t>HD 34078 (</a:t>
            </a:r>
            <a:r>
              <a:rPr lang="en-US" altLang="ru-RU" sz="2400" i="1" dirty="0"/>
              <a:t>E</a:t>
            </a:r>
            <a:r>
              <a:rPr lang="en-US" altLang="ru-RU" sz="2400" baseline="-25000" dirty="0"/>
              <a:t>B-V</a:t>
            </a:r>
            <a:r>
              <a:rPr lang="en-US" altLang="ru-RU" sz="2400" dirty="0"/>
              <a:t> = 0.54) </a:t>
            </a:r>
            <a:r>
              <a:rPr lang="ru-RU" altLang="ru-RU" sz="2400" dirty="0"/>
              <a:t>и</a:t>
            </a:r>
            <a:br>
              <a:rPr lang="en-US" altLang="ru-RU" sz="2400" dirty="0"/>
            </a:br>
            <a:r>
              <a:rPr lang="en-US" altLang="ru-RU" sz="2400" dirty="0"/>
              <a:t>HD 38666 (</a:t>
            </a:r>
            <a:r>
              <a:rPr lang="en-US" altLang="ru-RU" sz="2400" i="1" dirty="0"/>
              <a:t>E</a:t>
            </a:r>
            <a:r>
              <a:rPr lang="en-US" altLang="ru-RU" sz="2400" baseline="-25000" dirty="0"/>
              <a:t>B-V</a:t>
            </a:r>
            <a:r>
              <a:rPr lang="en-US" altLang="ru-RU" sz="2400" dirty="0"/>
              <a:t> = 0.03)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dirty="0" err="1"/>
              <a:t>Whittet</a:t>
            </a:r>
            <a:r>
              <a:rPr lang="en-US" altLang="ru-RU" sz="2400" dirty="0"/>
              <a:t> (2002)</a:t>
            </a:r>
            <a:endParaRPr lang="ru-RU" alt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5436095" y="760907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/>
              <a:t>3300</a:t>
            </a:r>
            <a:r>
              <a:rPr lang="en-GB" sz="1800" dirty="0"/>
              <a:t>Å</a:t>
            </a:r>
            <a:endParaRPr lang="ru-RU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8028384" y="760907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/>
              <a:t>1200</a:t>
            </a:r>
            <a:r>
              <a:rPr lang="en-GB" sz="1800" dirty="0"/>
              <a:t>Å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9346577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50106"/>
          </a:xfrm>
        </p:spPr>
        <p:txBody>
          <a:bodyPr/>
          <a:lstStyle/>
          <a:p>
            <a:r>
              <a:rPr lang="ru-RU" dirty="0"/>
              <a:t>Ультрафиолетовый горб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8208912" cy="519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19672" y="6381328"/>
            <a:ext cx="1557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Stecher</a:t>
            </a:r>
            <a:r>
              <a:rPr lang="en-US" dirty="0"/>
              <a:t> (1965)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74430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78098"/>
          </a:xfrm>
        </p:spPr>
        <p:txBody>
          <a:bodyPr/>
          <a:lstStyle/>
          <a:p>
            <a:r>
              <a:rPr lang="ru-RU" dirty="0"/>
              <a:t>Силикатные особенности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17" y="764704"/>
            <a:ext cx="721995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97436" y="6332331"/>
            <a:ext cx="5635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http://www.stsci.edu/~volk/features1.html</a:t>
            </a:r>
            <a:endParaRPr lang="ru-RU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22651"/>
            <a:ext cx="7222009" cy="2475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59" y="5790575"/>
            <a:ext cx="3310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10 мкм: растяжение связей </a:t>
            </a:r>
            <a:r>
              <a:rPr lang="en-US" dirty="0"/>
              <a:t>Si-O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014779" y="5797906"/>
            <a:ext cx="292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</a:t>
            </a:r>
            <a:r>
              <a:rPr lang="en-US" dirty="0"/>
              <a:t>8</a:t>
            </a:r>
            <a:r>
              <a:rPr lang="ru-RU" dirty="0"/>
              <a:t> мкм: изгиб связей </a:t>
            </a:r>
            <a:r>
              <a:rPr lang="en-US" dirty="0"/>
              <a:t>O-Si-O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29261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78098"/>
          </a:xfrm>
        </p:spPr>
        <p:txBody>
          <a:bodyPr/>
          <a:lstStyle/>
          <a:p>
            <a:r>
              <a:rPr lang="ru-RU" altLang="ru-RU" dirty="0"/>
              <a:t>Силикатная особенность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51719" y="6196662"/>
            <a:ext cx="2616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Gillett</a:t>
            </a:r>
            <a:r>
              <a:rPr lang="de-DE" dirty="0"/>
              <a:t> et al. (1968)</a:t>
            </a:r>
            <a:endParaRPr lang="ru-RU" dirty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793" y="908720"/>
            <a:ext cx="6264696" cy="510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09236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2474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dirty="0"/>
              <a:t>Химический состав Солнца и межзвёздного газа</a:t>
            </a:r>
          </a:p>
        </p:txBody>
      </p:sp>
      <p:sp>
        <p:nvSpPr>
          <p:cNvPr id="36867" name="Текст 3"/>
          <p:cNvSpPr>
            <a:spLocks noGrp="1"/>
          </p:cNvSpPr>
          <p:nvPr>
            <p:ph type="body" idx="1"/>
          </p:nvPr>
        </p:nvSpPr>
        <p:spPr>
          <a:xfrm>
            <a:off x="457200" y="908050"/>
            <a:ext cx="4040188" cy="639763"/>
          </a:xfrm>
        </p:spPr>
        <p:txBody>
          <a:bodyPr/>
          <a:lstStyle/>
          <a:p>
            <a:pPr eaLnBrk="1" hangingPunct="1"/>
            <a:r>
              <a:rPr lang="ru-RU" altLang="ru-RU" dirty="0"/>
              <a:t>Солнце</a:t>
            </a: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sz="half" idx="2"/>
          </p:nvPr>
        </p:nvGraphicFramePr>
        <p:xfrm>
          <a:off x="457200" y="1547813"/>
          <a:ext cx="4040188" cy="40798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0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0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98">
                <a:tc>
                  <a:txBody>
                    <a:bodyPr/>
                    <a:lstStyle/>
                    <a:p>
                      <a:r>
                        <a:rPr lang="ru-RU" sz="1800" dirty="0"/>
                        <a:t>Элемент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Содержание</a:t>
                      </a: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H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  <a:endParaRPr lang="ru-RU" sz="18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He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0.1</a:t>
                      </a:r>
                      <a:endParaRPr lang="ru-RU" sz="18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C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2.7 · 10</a:t>
                      </a:r>
                      <a:r>
                        <a:rPr lang="en-US" sz="1800" baseline="30000" dirty="0"/>
                        <a:t>–4</a:t>
                      </a:r>
                      <a:endParaRPr lang="ru-RU" sz="1800" baseline="300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N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6.8 · 10</a:t>
                      </a:r>
                      <a:r>
                        <a:rPr lang="en-US" sz="1800" baseline="30000" dirty="0"/>
                        <a:t>–5</a:t>
                      </a:r>
                      <a:endParaRPr lang="ru-RU" sz="1800" baseline="300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O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4.9 · 10</a:t>
                      </a:r>
                      <a:r>
                        <a:rPr lang="en-US" sz="1800" baseline="30000" dirty="0"/>
                        <a:t>–4</a:t>
                      </a:r>
                      <a:endParaRPr lang="ru-RU" sz="1800" baseline="300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S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1.3 · 10</a:t>
                      </a:r>
                      <a:r>
                        <a:rPr lang="en-US" sz="1800" baseline="30000" dirty="0"/>
                        <a:t>–5</a:t>
                      </a:r>
                      <a:endParaRPr lang="ru-RU" sz="1800" baseline="300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Si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3.2 · 10</a:t>
                      </a:r>
                      <a:r>
                        <a:rPr lang="en-US" sz="1800" baseline="30000" dirty="0"/>
                        <a:t>–5</a:t>
                      </a:r>
                      <a:endParaRPr lang="ru-RU" sz="1800" baseline="300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Mg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4.0 · 10</a:t>
                      </a:r>
                      <a:r>
                        <a:rPr lang="en-US" sz="1800" baseline="30000" dirty="0"/>
                        <a:t>–5</a:t>
                      </a:r>
                      <a:endParaRPr lang="ru-RU" sz="18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Fe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3.2 · 10</a:t>
                      </a:r>
                      <a:r>
                        <a:rPr lang="en-US" sz="1800" baseline="30000" dirty="0"/>
                        <a:t>–5</a:t>
                      </a:r>
                      <a:endParaRPr lang="ru-RU" sz="18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Na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1.7 · 10</a:t>
                      </a:r>
                      <a:r>
                        <a:rPr lang="en-US" sz="1800" baseline="30000" dirty="0"/>
                        <a:t>–6</a:t>
                      </a:r>
                      <a:endParaRPr lang="ru-RU" sz="18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6906" name="Текст 5"/>
          <p:cNvSpPr>
            <a:spLocks noGrp="1"/>
          </p:cNvSpPr>
          <p:nvPr>
            <p:ph type="body" sz="quarter" idx="3"/>
          </p:nvPr>
        </p:nvSpPr>
        <p:spPr>
          <a:xfrm>
            <a:off x="4645025" y="908050"/>
            <a:ext cx="4041775" cy="639763"/>
          </a:xfrm>
        </p:spPr>
        <p:txBody>
          <a:bodyPr/>
          <a:lstStyle/>
          <a:p>
            <a:pPr eaLnBrk="1" hangingPunct="1"/>
            <a:r>
              <a:rPr lang="ru-RU" altLang="ru-RU" dirty="0"/>
              <a:t>Межзвёздный газ</a:t>
            </a: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sz="quarter" idx="4"/>
          </p:nvPr>
        </p:nvGraphicFramePr>
        <p:xfrm>
          <a:off x="4645025" y="1547813"/>
          <a:ext cx="4041776" cy="40798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0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0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98">
                <a:tc>
                  <a:txBody>
                    <a:bodyPr/>
                    <a:lstStyle/>
                    <a:p>
                      <a:r>
                        <a:rPr lang="ru-RU" sz="1800" dirty="0"/>
                        <a:t>Элемент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Содержание</a:t>
                      </a: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H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  <a:endParaRPr lang="ru-RU" sz="18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He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0.1–0.14</a:t>
                      </a:r>
                      <a:endParaRPr lang="ru-RU" sz="18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C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7.9 · 10</a:t>
                      </a:r>
                      <a:r>
                        <a:rPr lang="en-US" sz="1800" baseline="30000" dirty="0"/>
                        <a:t>–5</a:t>
                      </a:r>
                      <a:endParaRPr lang="ru-RU" sz="18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N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2.5 · 10</a:t>
                      </a:r>
                      <a:r>
                        <a:rPr lang="en-US" sz="1800" baseline="30000" dirty="0"/>
                        <a:t>–5</a:t>
                      </a:r>
                      <a:endParaRPr lang="ru-RU" sz="18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O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1.8 · 10</a:t>
                      </a:r>
                      <a:r>
                        <a:rPr lang="en-US" sz="1800" baseline="30000" dirty="0"/>
                        <a:t>–4</a:t>
                      </a:r>
                      <a:endParaRPr lang="ru-RU" sz="18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S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9.1 · 10</a:t>
                      </a:r>
                      <a:r>
                        <a:rPr lang="en-US" sz="1800" baseline="30000" dirty="0"/>
                        <a:t>–8</a:t>
                      </a:r>
                      <a:endParaRPr lang="ru-RU" sz="18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Si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9.7 · 10</a:t>
                      </a:r>
                      <a:r>
                        <a:rPr lang="en-US" sz="1800" baseline="30000" dirty="0"/>
                        <a:t>–9</a:t>
                      </a:r>
                      <a:endParaRPr lang="en-US" sz="18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Mg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1.1 · 10</a:t>
                      </a:r>
                      <a:r>
                        <a:rPr lang="en-US" sz="1800" baseline="30000" dirty="0"/>
                        <a:t>–8</a:t>
                      </a:r>
                      <a:endParaRPr lang="ru-RU" sz="18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Fe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2.7 · 10</a:t>
                      </a:r>
                      <a:r>
                        <a:rPr lang="en-US" sz="1800" baseline="30000" dirty="0"/>
                        <a:t>–9</a:t>
                      </a:r>
                      <a:endParaRPr lang="ru-RU" sz="18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Na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2.3 · 10</a:t>
                      </a:r>
                      <a:r>
                        <a:rPr lang="en-US" sz="1800" baseline="30000" dirty="0"/>
                        <a:t>–9</a:t>
                      </a:r>
                      <a:endParaRPr lang="ru-RU" sz="18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6945" name="TextBox 9"/>
          <p:cNvSpPr txBox="1">
            <a:spLocks noChangeArrowheads="1"/>
          </p:cNvSpPr>
          <p:nvPr/>
        </p:nvSpPr>
        <p:spPr bwMode="auto">
          <a:xfrm>
            <a:off x="539750" y="5805488"/>
            <a:ext cx="2127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/>
              <a:t>Asplund et al. (2009)</a:t>
            </a:r>
            <a:endParaRPr lang="ru-RU" altLang="ru-RU" sz="2400"/>
          </a:p>
        </p:txBody>
      </p:sp>
    </p:spTree>
    <p:extLst>
      <p:ext uri="{BB962C8B-B14F-4D97-AF65-F5344CB8AC3E}">
        <p14:creationId xmlns:p14="http://schemas.microsoft.com/office/powerpoint/2010/main" val="5740657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6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849313"/>
          </a:xfrm>
        </p:spPr>
        <p:txBody>
          <a:bodyPr/>
          <a:lstStyle/>
          <a:p>
            <a:pPr eaLnBrk="1" hangingPunct="1"/>
            <a:r>
              <a:rPr lang="en-US" altLang="ru-RU"/>
              <a:t>Depletion</a:t>
            </a:r>
            <a:endParaRPr lang="ru-RU" altLang="ru-RU"/>
          </a:p>
        </p:txBody>
      </p:sp>
      <p:pic>
        <p:nvPicPr>
          <p:cNvPr id="37891" name="Рисунок 8" descr="depletion.wm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908050"/>
            <a:ext cx="7067550" cy="541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Box 9"/>
          <p:cNvSpPr txBox="1">
            <a:spLocks noChangeArrowheads="1"/>
          </p:cNvSpPr>
          <p:nvPr/>
        </p:nvSpPr>
        <p:spPr bwMode="auto">
          <a:xfrm>
            <a:off x="250825" y="6237288"/>
            <a:ext cx="26146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/>
              <a:t>Savage &amp; Sembach (1996)</a:t>
            </a:r>
            <a:endParaRPr lang="ru-RU" altLang="ru-RU" sz="2400"/>
          </a:p>
        </p:txBody>
      </p:sp>
    </p:spTree>
    <p:extLst>
      <p:ext uri="{BB962C8B-B14F-4D97-AF65-F5344CB8AC3E}">
        <p14:creationId xmlns:p14="http://schemas.microsoft.com/office/powerpoint/2010/main" val="41294152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197768"/>
            <a:ext cx="7772400" cy="1143000"/>
          </a:xfrm>
        </p:spPr>
        <p:txBody>
          <a:bodyPr>
            <a:normAutofit/>
          </a:bodyPr>
          <a:lstStyle/>
          <a:p>
            <a:r>
              <a:rPr lang="ru-RU" dirty="0"/>
              <a:t>Модель </a:t>
            </a:r>
            <a:r>
              <a:rPr lang="en-US" dirty="0"/>
              <a:t>MRN</a:t>
            </a:r>
            <a:r>
              <a:rPr lang="ru-RU" dirty="0"/>
              <a:t> </a:t>
            </a:r>
            <a:r>
              <a:rPr lang="en-US" dirty="0"/>
              <a:t>(1977)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6705600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Объект 4"/>
          <p:cNvGraphicFramePr>
            <a:graphicFrameLocks noChangeAspect="1"/>
          </p:cNvGraphicFramePr>
          <p:nvPr/>
        </p:nvGraphicFramePr>
        <p:xfrm>
          <a:off x="6876256" y="4043407"/>
          <a:ext cx="1528429" cy="474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7" name="Формула" r:id="rId4" imgW="736600" imgH="228600" progId="Equation.3">
                  <p:embed/>
                </p:oleObj>
              </mc:Choice>
              <mc:Fallback>
                <p:oleObj name="Формула" r:id="rId4" imgW="736600" imgH="228600" progId="Equation.3">
                  <p:embed/>
                  <p:pic>
                    <p:nvPicPr>
                      <p:cNvPr id="5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6256" y="4043407"/>
                        <a:ext cx="1528429" cy="4743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749806" y="1340768"/>
            <a:ext cx="19325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/>
              <a:t>Графит</a:t>
            </a:r>
            <a:br>
              <a:rPr lang="en-US" sz="1800" dirty="0"/>
            </a:br>
            <a:r>
              <a:rPr lang="en-US" sz="1800" dirty="0"/>
              <a:t>+</a:t>
            </a:r>
          </a:p>
          <a:p>
            <a:r>
              <a:rPr lang="ru-RU" sz="1800" dirty="0"/>
              <a:t>Силикаты (оливин, </a:t>
            </a:r>
            <a:r>
              <a:rPr lang="ru-RU" sz="1800" dirty="0" err="1"/>
              <a:t>энстатит</a:t>
            </a:r>
            <a:r>
              <a:rPr lang="ru-RU" sz="1800" dirty="0"/>
              <a:t> и пр.)</a:t>
            </a:r>
            <a:endParaRPr lang="en-US" sz="1800" dirty="0"/>
          </a:p>
          <a:p>
            <a:endParaRPr lang="ru-RU" sz="1800" dirty="0"/>
          </a:p>
        </p:txBody>
      </p:sp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6886974" y="3043376"/>
            <a:ext cx="18213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i="1" dirty="0" err="1"/>
              <a:t>a</a:t>
            </a:r>
            <a:r>
              <a:rPr lang="en-US" altLang="ru-RU" sz="1800" baseline="-25000" dirty="0" err="1"/>
              <a:t>min</a:t>
            </a:r>
            <a:r>
              <a:rPr lang="en-US" altLang="ru-RU" sz="1800" i="1" dirty="0"/>
              <a:t> </a:t>
            </a:r>
            <a:r>
              <a:rPr lang="en-US" altLang="ru-RU" sz="1800" dirty="0"/>
              <a:t>≈ 0.005 </a:t>
            </a:r>
            <a:r>
              <a:rPr lang="ru-RU" altLang="ru-RU" sz="1800" dirty="0"/>
              <a:t>мкм</a:t>
            </a:r>
            <a:r>
              <a:rPr lang="en-US" altLang="ru-RU" sz="1800" dirty="0"/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i="1" dirty="0" err="1"/>
              <a:t>a</a:t>
            </a:r>
            <a:r>
              <a:rPr lang="en-US" altLang="ru-RU" sz="1800" baseline="-25000" dirty="0" err="1"/>
              <a:t>max</a:t>
            </a:r>
            <a:r>
              <a:rPr lang="en-US" altLang="ru-RU" sz="1800" i="1" dirty="0"/>
              <a:t> </a:t>
            </a:r>
            <a:r>
              <a:rPr lang="en-US" altLang="ru-RU" sz="1800" dirty="0"/>
              <a:t>≈ 0.25 </a:t>
            </a:r>
            <a:r>
              <a:rPr lang="ru-RU" altLang="ru-RU" sz="1800" dirty="0"/>
              <a:t>мкм</a:t>
            </a:r>
          </a:p>
        </p:txBody>
      </p:sp>
    </p:spTree>
    <p:extLst>
      <p:ext uri="{BB962C8B-B14F-4D97-AF65-F5344CB8AC3E}">
        <p14:creationId xmlns:p14="http://schemas.microsoft.com/office/powerpoint/2010/main" val="9674860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rmAutofit fontScale="90000"/>
          </a:bodyPr>
          <a:lstStyle/>
          <a:p>
            <a:r>
              <a:rPr lang="ru-RU" altLang="ru-RU" dirty="0"/>
              <a:t>Кривая поглощения в разных направлениях</a:t>
            </a:r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052736"/>
            <a:ext cx="5334000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0964" name="Object 3"/>
          <p:cNvGraphicFramePr>
            <a:graphicFrameLocks noChangeAspect="1"/>
          </p:cNvGraphicFramePr>
          <p:nvPr/>
        </p:nvGraphicFramePr>
        <p:xfrm>
          <a:off x="323850" y="5084763"/>
          <a:ext cx="2781300" cy="1223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6" name="Формула" r:id="rId4" imgW="952087" imgH="418918" progId="Equation.3">
                  <p:embed/>
                </p:oleObj>
              </mc:Choice>
              <mc:Fallback>
                <p:oleObj name="Формула" r:id="rId4" imgW="952087" imgH="418918" progId="Equation.3">
                  <p:embed/>
                  <p:pic>
                    <p:nvPicPr>
                      <p:cNvPr id="4096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5084763"/>
                        <a:ext cx="2781300" cy="1223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5" name="Object 6"/>
          <p:cNvGraphicFramePr>
            <a:graphicFrameLocks noChangeAspect="1"/>
          </p:cNvGraphicFramePr>
          <p:nvPr/>
        </p:nvGraphicFramePr>
        <p:xfrm>
          <a:off x="4643438" y="5229225"/>
          <a:ext cx="3100387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7" name="Формула" r:id="rId6" imgW="1548728" imgH="431613" progId="Equation.3">
                  <p:embed/>
                </p:oleObj>
              </mc:Choice>
              <mc:Fallback>
                <p:oleObj name="Формула" r:id="rId6" imgW="1548728" imgH="431613" progId="Equation.3">
                  <p:embed/>
                  <p:pic>
                    <p:nvPicPr>
                      <p:cNvPr id="4096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5229225"/>
                        <a:ext cx="3100387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6" name="TextBox 6"/>
          <p:cNvSpPr txBox="1">
            <a:spLocks noChangeArrowheads="1"/>
          </p:cNvSpPr>
          <p:nvPr/>
        </p:nvSpPr>
        <p:spPr bwMode="auto">
          <a:xfrm>
            <a:off x="4427538" y="6308725"/>
            <a:ext cx="2071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Cardelli et al. (1989)</a:t>
            </a:r>
            <a:endParaRPr lang="ru-RU" altLang="ru-RU" sz="1800"/>
          </a:p>
        </p:txBody>
      </p:sp>
    </p:spTree>
    <p:extLst>
      <p:ext uri="{BB962C8B-B14F-4D97-AF65-F5344CB8AC3E}">
        <p14:creationId xmlns:p14="http://schemas.microsoft.com/office/powerpoint/2010/main" val="37785752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rmAutofit fontScale="90000"/>
          </a:bodyPr>
          <a:lstStyle/>
          <a:p>
            <a:r>
              <a:rPr lang="ru-RU" altLang="ru-RU" dirty="0"/>
              <a:t>Кривая поглощения в разных галактиках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34" y="1340768"/>
            <a:ext cx="6804248" cy="48601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79916" y="6320367"/>
            <a:ext cx="2075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Gordon et al. (2003)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8432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5888"/>
            <a:ext cx="8281987" cy="6240462"/>
          </a:xfrm>
          <a:prstGeom prst="rect">
            <a:avLst/>
          </a:prstGeom>
          <a:noFill/>
          <a:ln>
            <a:noFill/>
          </a:ln>
        </p:spPr>
      </p:pic>
      <p:sp>
        <p:nvSpPr>
          <p:cNvPr id="13315" name="Заголовок 1"/>
          <p:cNvSpPr>
            <a:spLocks noGrp="1"/>
          </p:cNvSpPr>
          <p:nvPr>
            <p:ph type="title"/>
          </p:nvPr>
        </p:nvSpPr>
        <p:spPr>
          <a:xfrm>
            <a:off x="684213" y="115888"/>
            <a:ext cx="7772400" cy="865187"/>
          </a:xfrm>
        </p:spPr>
        <p:txBody>
          <a:bodyPr/>
          <a:lstStyle/>
          <a:p>
            <a:r>
              <a:rPr lang="ru-RU" altLang="ru-RU" dirty="0"/>
              <a:t>Тепловое излучение</a:t>
            </a:r>
          </a:p>
        </p:txBody>
      </p:sp>
    </p:spTree>
    <p:extLst>
      <p:ext uri="{BB962C8B-B14F-4D97-AF65-F5344CB8AC3E}">
        <p14:creationId xmlns:p14="http://schemas.microsoft.com/office/powerpoint/2010/main" val="288434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Межзвёздная среда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4105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4624"/>
            <a:ext cx="7992277" cy="1512168"/>
          </a:xfrm>
        </p:spPr>
        <p:txBody>
          <a:bodyPr>
            <a:normAutofit/>
          </a:bodyPr>
          <a:lstStyle/>
          <a:p>
            <a:r>
              <a:rPr lang="ru-RU" dirty="0"/>
              <a:t>Излучение пыли: континуум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87" y="1340768"/>
            <a:ext cx="4765305" cy="3345085"/>
          </a:xfrm>
          <a:prstGeom prst="rect">
            <a:avLst/>
          </a:prstGeom>
          <a:noFill/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899592" y="5041541"/>
            <a:ext cx="28803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ru-RU" dirty="0"/>
              <a:t>Puget &amp; Leger (1989)</a:t>
            </a:r>
            <a:endParaRPr lang="ru-RU" altLang="ru-RU" dirty="0"/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/>
        </p:nvGraphicFramePr>
        <p:xfrm>
          <a:off x="4941764" y="1412776"/>
          <a:ext cx="3959894" cy="268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5" name="Формула" r:id="rId4" imgW="2844800" imgH="1930400" progId="Equation.3">
                  <p:embed/>
                </p:oleObj>
              </mc:Choice>
              <mc:Fallback>
                <p:oleObj name="Формула" r:id="rId4" imgW="2844800" imgH="1930400" progId="Equation.3">
                  <p:embed/>
                  <p:pic>
                    <p:nvPicPr>
                      <p:cNvPr id="10" name="Объект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1764" y="1412776"/>
                        <a:ext cx="3959894" cy="2686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AutoShape 2" descr="http://www.google.ru/url?sa=i&amp;source=imgres&amp;cd=&amp;ved=0CAYQjBwwAGoVChMIt-3_u8XkyAIVAQssCh0IqQyy&amp;url=http%3A%2F%2Flambda.gsfc.nasa.gov%2Fproduct%2Firas%2Fgifs%2F020614IRAS_OV.jpg&amp;psig=AFQjCNEwaHBw5MHFQnra2ouaOnJe6g6RVQ&amp;ust=1446100277439743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://www.google.ru/url?sa=i&amp;source=imgres&amp;cd=&amp;ved=0CAYQjBwwAGoVChMIt-3_u8XkyAIVAQssCh0IqQyy&amp;url=http%3A%2F%2Flambda.gsfc.nasa.gov%2Fproduct%2Firas%2Fgifs%2F020614IRAS_OV.jpg&amp;psig=AFQjCNEwaHBw5MHFQnra2ouaOnJe6g6RVQ&amp;ust=1446100277439743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://www.google.ru/url?sa=i&amp;source=imgres&amp;cd=&amp;ved=0CAYQjBwwAGoVChMIt-3_u8XkyAIVAQssCh0IqQyy&amp;url=http%3A%2F%2Flambda.gsfc.nasa.gov%2Fproduct%2Firas%2Fgifs%2F020614IRAS_OV.jpg&amp;psig=AFQjCNEwaHBw5MHFQnra2ouaOnJe6g6RVQ&amp;ust=1446100277439743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301300"/>
            <a:ext cx="360045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0608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3"/>
          <p:cNvSpPr>
            <a:spLocks noGrp="1"/>
          </p:cNvSpPr>
          <p:nvPr>
            <p:ph type="title"/>
          </p:nvPr>
        </p:nvSpPr>
        <p:spPr>
          <a:xfrm>
            <a:off x="755650" y="92075"/>
            <a:ext cx="7772400" cy="600075"/>
          </a:xfrm>
        </p:spPr>
        <p:txBody>
          <a:bodyPr>
            <a:normAutofit fontScale="90000"/>
          </a:bodyPr>
          <a:lstStyle/>
          <a:p>
            <a:r>
              <a:rPr lang="ru-RU" altLang="ru-RU"/>
              <a:t>Карта излучения пыли</a:t>
            </a:r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8496944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35896" y="5877272"/>
            <a:ext cx="3259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IRAS </a:t>
            </a:r>
            <a:r>
              <a:rPr lang="ru-RU" dirty="0"/>
              <a:t>и </a:t>
            </a:r>
            <a:r>
              <a:rPr lang="en-US" dirty="0"/>
              <a:t>COBE, 100 </a:t>
            </a:r>
            <a:r>
              <a:rPr lang="ru-RU" dirty="0"/>
              <a:t>мкм</a:t>
            </a:r>
          </a:p>
        </p:txBody>
      </p:sp>
    </p:spTree>
    <p:extLst>
      <p:ext uri="{BB962C8B-B14F-4D97-AF65-F5344CB8AC3E}">
        <p14:creationId xmlns:p14="http://schemas.microsoft.com/office/powerpoint/2010/main" val="30178732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3"/>
          <p:cNvSpPr>
            <a:spLocks noGrp="1"/>
          </p:cNvSpPr>
          <p:nvPr>
            <p:ph type="title"/>
          </p:nvPr>
        </p:nvSpPr>
        <p:spPr>
          <a:xfrm>
            <a:off x="755650" y="92075"/>
            <a:ext cx="7772400" cy="600075"/>
          </a:xfrm>
        </p:spPr>
        <p:txBody>
          <a:bodyPr>
            <a:normAutofit fontScale="90000"/>
          </a:bodyPr>
          <a:lstStyle/>
          <a:p>
            <a:r>
              <a:rPr lang="ru-RU" altLang="ru-RU"/>
              <a:t>Карта излучения пыли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35896" y="5877272"/>
            <a:ext cx="2084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COBE, 1</a:t>
            </a:r>
            <a:r>
              <a:rPr lang="ru-RU" dirty="0"/>
              <a:t>2</a:t>
            </a:r>
            <a:r>
              <a:rPr lang="en-US" dirty="0"/>
              <a:t> </a:t>
            </a:r>
            <a:r>
              <a:rPr lang="ru-RU" dirty="0"/>
              <a:t>мкм</a:t>
            </a:r>
          </a:p>
        </p:txBody>
      </p:sp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47750"/>
            <a:ext cx="762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7850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849313"/>
          </a:xfrm>
        </p:spPr>
        <p:txBody>
          <a:bodyPr/>
          <a:lstStyle/>
          <a:p>
            <a:pPr eaLnBrk="1" hangingPunct="1"/>
            <a:r>
              <a:rPr lang="ru-RU" altLang="ru-RU"/>
              <a:t>Гипотеза о микропылинках</a:t>
            </a:r>
          </a:p>
        </p:txBody>
      </p:sp>
      <p:sp>
        <p:nvSpPr>
          <p:cNvPr id="48131" name="Содержимое 2"/>
          <p:cNvSpPr>
            <a:spLocks noGrp="1"/>
          </p:cNvSpPr>
          <p:nvPr>
            <p:ph idx="1"/>
          </p:nvPr>
        </p:nvSpPr>
        <p:spPr>
          <a:xfrm>
            <a:off x="468313" y="908050"/>
            <a:ext cx="8229600" cy="1944688"/>
          </a:xfrm>
        </p:spPr>
        <p:txBody>
          <a:bodyPr/>
          <a:lstStyle/>
          <a:p>
            <a:pPr eaLnBrk="1" hangingPunct="1"/>
            <a:r>
              <a:rPr lang="ru-RU" altLang="ru-RU" dirty="0"/>
              <a:t>Частицы </a:t>
            </a:r>
            <a:r>
              <a:rPr lang="ru-RU" altLang="ru-RU" dirty="0" err="1"/>
              <a:t>Платта</a:t>
            </a:r>
            <a:endParaRPr lang="ru-RU" altLang="ru-RU" dirty="0"/>
          </a:p>
          <a:p>
            <a:pPr eaLnBrk="1" hangingPunct="1"/>
            <a:r>
              <a:rPr lang="ru-RU" altLang="ru-RU" dirty="0" err="1"/>
              <a:t>Наночастицы</a:t>
            </a:r>
            <a:r>
              <a:rPr lang="ru-RU" altLang="ru-RU" dirty="0"/>
              <a:t> (</a:t>
            </a:r>
            <a:r>
              <a:rPr lang="en-US" altLang="ru-RU" dirty="0" err="1"/>
              <a:t>Duley</a:t>
            </a:r>
            <a:r>
              <a:rPr lang="en-US" altLang="ru-RU" dirty="0"/>
              <a:t>, Williams</a:t>
            </a:r>
            <a:r>
              <a:rPr lang="ru-RU" altLang="ru-RU" dirty="0"/>
              <a:t>)</a:t>
            </a:r>
          </a:p>
        </p:txBody>
      </p:sp>
      <p:sp>
        <p:nvSpPr>
          <p:cNvPr id="48133" name="TextBox 5"/>
          <p:cNvSpPr txBox="1">
            <a:spLocks noChangeArrowheads="1"/>
          </p:cNvSpPr>
          <p:nvPr/>
        </p:nvSpPr>
        <p:spPr bwMode="auto">
          <a:xfrm>
            <a:off x="900113" y="3933825"/>
            <a:ext cx="32400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/>
              <a:t>Размер: порядка десятков ангстрем</a:t>
            </a: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931" y="2873761"/>
            <a:ext cx="35052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20371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Стохастический нагрев пылинок</a:t>
            </a:r>
          </a:p>
        </p:txBody>
      </p:sp>
      <p:sp>
        <p:nvSpPr>
          <p:cNvPr id="3" name="Овал 2"/>
          <p:cNvSpPr/>
          <p:nvPr/>
        </p:nvSpPr>
        <p:spPr>
          <a:xfrm>
            <a:off x="1475656" y="2492896"/>
            <a:ext cx="3312368" cy="33843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6786131" y="4799535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4067944" y="1700808"/>
            <a:ext cx="720080" cy="11521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endCxn id="5" idx="7"/>
          </p:cNvCxnSpPr>
          <p:nvPr/>
        </p:nvCxnSpPr>
        <p:spPr>
          <a:xfrm flipH="1">
            <a:off x="7031982" y="4331483"/>
            <a:ext cx="544683" cy="51023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827584" y="2249613"/>
            <a:ext cx="1080120" cy="7920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 flipV="1">
            <a:off x="4298038" y="5301208"/>
            <a:ext cx="979971" cy="77551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300192" y="5733256"/>
            <a:ext cx="1845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Greenberg (1968)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95536" y="5928818"/>
            <a:ext cx="4536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Энергия фотона много меньше тепловой энергии пылинки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84168" y="2460645"/>
            <a:ext cx="25922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Энергия фотона сравнима с тепловой энергией пылинки</a:t>
            </a:r>
          </a:p>
        </p:txBody>
      </p:sp>
    </p:spTree>
    <p:extLst>
      <p:ext uri="{BB962C8B-B14F-4D97-AF65-F5344CB8AC3E}">
        <p14:creationId xmlns:p14="http://schemas.microsoft.com/office/powerpoint/2010/main" val="39913922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Стохастический нагрев ОМП (</a:t>
            </a:r>
            <a:r>
              <a:rPr lang="en-US" dirty="0"/>
              <a:t>VSG</a:t>
            </a:r>
            <a:r>
              <a:rPr lang="ru-RU" dirty="0"/>
              <a:t>)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4000" contrast="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733897"/>
            <a:ext cx="7848600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7624" y="6047115"/>
            <a:ext cx="2746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Pavlyuchenkov</a:t>
            </a:r>
            <a:r>
              <a:rPr lang="en-US" dirty="0"/>
              <a:t> et al. (2012)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68935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6269" y="44624"/>
            <a:ext cx="4599576" cy="1512168"/>
          </a:xfrm>
        </p:spPr>
        <p:txBody>
          <a:bodyPr>
            <a:normAutofit/>
          </a:bodyPr>
          <a:lstStyle/>
          <a:p>
            <a:pPr algn="r"/>
            <a:r>
              <a:rPr lang="ru-RU" dirty="0"/>
              <a:t>Излучение пыли: континуум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2" y="3491237"/>
            <a:ext cx="4061382" cy="2769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755576" y="6289009"/>
            <a:ext cx="2136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ru-RU" dirty="0" err="1"/>
              <a:t>Weiland</a:t>
            </a:r>
            <a:r>
              <a:rPr lang="en-US" altLang="ru-RU" dirty="0"/>
              <a:t> et al. (1986)</a:t>
            </a:r>
            <a:endParaRPr lang="ru-RU" altLang="ru-RU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6782" y="188640"/>
            <a:ext cx="3739501" cy="2625005"/>
          </a:xfrm>
          <a:prstGeom prst="rect">
            <a:avLst/>
          </a:prstGeom>
          <a:noFill/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611188" y="2813645"/>
            <a:ext cx="2163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ru-RU" dirty="0"/>
              <a:t>Puget &amp; Leger (1989)</a:t>
            </a:r>
            <a:endParaRPr lang="ru-RU" altLang="ru-RU" dirty="0"/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/>
        </p:nvGraphicFramePr>
        <p:xfrm>
          <a:off x="4644008" y="2189509"/>
          <a:ext cx="3959894" cy="268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9" name="Формула" r:id="rId5" imgW="2844800" imgH="1930400" progId="Equation.3">
                  <p:embed/>
                </p:oleObj>
              </mc:Choice>
              <mc:Fallback>
                <p:oleObj name="Формула" r:id="rId5" imgW="2844800" imgH="1930400" progId="Equation.3">
                  <p:embed/>
                  <p:pic>
                    <p:nvPicPr>
                      <p:cNvPr id="10" name="Объект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4008" y="2189509"/>
                        <a:ext cx="3959894" cy="2686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716016" y="5517232"/>
            <a:ext cx="3243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/>
              <a:t>Очень мелкие пылинки (ОМП)</a:t>
            </a:r>
          </a:p>
          <a:p>
            <a:r>
              <a:rPr lang="en-US" sz="1800" dirty="0"/>
              <a:t>Very Small Grains (VSG)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5092011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altLang="ru-RU"/>
              <a:t>Неидентифицированные инфракрасные полосы</a:t>
            </a:r>
          </a:p>
        </p:txBody>
      </p:sp>
      <p:pic>
        <p:nvPicPr>
          <p:cNvPr id="9625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916113"/>
            <a:ext cx="4173537" cy="4525962"/>
          </a:xfrm>
          <a:noFill/>
        </p:spPr>
      </p:pic>
      <p:pic>
        <p:nvPicPr>
          <p:cNvPr id="96260" name="Рисунок 4" descr="NGC_7027HSTFul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989138"/>
            <a:ext cx="39751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1" name="TextBox 5"/>
          <p:cNvSpPr txBox="1">
            <a:spLocks noChangeArrowheads="1"/>
          </p:cNvSpPr>
          <p:nvPr/>
        </p:nvSpPr>
        <p:spPr bwMode="auto">
          <a:xfrm>
            <a:off x="5076825" y="2133600"/>
            <a:ext cx="1123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chemeClr val="bg1"/>
                </a:solidFill>
              </a:rPr>
              <a:t>NGC 7027</a:t>
            </a:r>
            <a:endParaRPr lang="ru-RU" altLang="ru-RU" sz="1800" b="1">
              <a:solidFill>
                <a:schemeClr val="bg1"/>
              </a:solidFill>
            </a:endParaRPr>
          </a:p>
        </p:txBody>
      </p:sp>
      <p:sp>
        <p:nvSpPr>
          <p:cNvPr id="96262" name="TextBox 6"/>
          <p:cNvSpPr txBox="1">
            <a:spLocks noChangeArrowheads="1"/>
          </p:cNvSpPr>
          <p:nvPr/>
        </p:nvSpPr>
        <p:spPr bwMode="auto">
          <a:xfrm>
            <a:off x="5219700" y="5949950"/>
            <a:ext cx="1935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Gillett et al. (1973)</a:t>
            </a:r>
            <a:endParaRPr lang="ru-RU" altLang="ru-RU" sz="1800"/>
          </a:p>
        </p:txBody>
      </p:sp>
    </p:spTree>
    <p:extLst>
      <p:ext uri="{BB962C8B-B14F-4D97-AF65-F5344CB8AC3E}">
        <p14:creationId xmlns:p14="http://schemas.microsoft.com/office/powerpoint/2010/main" val="28606370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TextBox 2"/>
          <p:cNvSpPr txBox="1">
            <a:spLocks noChangeArrowheads="1"/>
          </p:cNvSpPr>
          <p:nvPr/>
        </p:nvSpPr>
        <p:spPr bwMode="auto">
          <a:xfrm>
            <a:off x="1187450" y="6021388"/>
            <a:ext cx="76327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latin typeface="Calibri" pitchFamily="34" charset="0"/>
                <a:cs typeface="Arial" charset="0"/>
              </a:rPr>
              <a:t>Существенная доля (десятки процентов) всего излучения в ИК-диапазоне</a:t>
            </a:r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869" y="260648"/>
            <a:ext cx="2971800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2318"/>
            <a:ext cx="5813506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09509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/>
          <p:cNvSpPr>
            <a:spLocks noGrp="1"/>
          </p:cNvSpPr>
          <p:nvPr>
            <p:ph type="title"/>
          </p:nvPr>
        </p:nvSpPr>
        <p:spPr>
          <a:xfrm>
            <a:off x="684213" y="260350"/>
            <a:ext cx="7772400" cy="6588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/>
              <a:t>Гипотеза о макромолекулах</a:t>
            </a:r>
          </a:p>
        </p:txBody>
      </p:sp>
      <p:sp>
        <p:nvSpPr>
          <p:cNvPr id="49155" name="Содержимое 4"/>
          <p:cNvSpPr>
            <a:spLocks noGrp="1"/>
          </p:cNvSpPr>
          <p:nvPr>
            <p:ph idx="1"/>
          </p:nvPr>
        </p:nvSpPr>
        <p:spPr>
          <a:xfrm>
            <a:off x="107504" y="1268413"/>
            <a:ext cx="5338763" cy="2260600"/>
          </a:xfrm>
        </p:spPr>
        <p:txBody>
          <a:bodyPr/>
          <a:lstStyle/>
          <a:p>
            <a:pPr eaLnBrk="1" hangingPunct="1"/>
            <a:r>
              <a:rPr lang="ru-RU" altLang="ru-RU" dirty="0"/>
              <a:t>Наличие связей С-С, С-Н</a:t>
            </a:r>
          </a:p>
          <a:p>
            <a:pPr eaLnBrk="1" hangingPunct="1"/>
            <a:r>
              <a:rPr lang="ru-RU" altLang="ru-RU" dirty="0"/>
              <a:t>Устойчивость</a:t>
            </a:r>
            <a:endParaRPr lang="en-US" altLang="ru-RU" dirty="0"/>
          </a:p>
          <a:p>
            <a:pPr eaLnBrk="1" hangingPunct="1"/>
            <a:r>
              <a:rPr lang="en-US" altLang="ru-RU" dirty="0"/>
              <a:t>Leger &amp; Puget (1984), </a:t>
            </a:r>
            <a:r>
              <a:rPr lang="en-US" altLang="ru-RU" dirty="0" err="1"/>
              <a:t>Allamandola</a:t>
            </a:r>
            <a:r>
              <a:rPr lang="en-US" altLang="ru-RU" dirty="0"/>
              <a:t> et al. (1985)</a:t>
            </a:r>
            <a:endParaRPr lang="ru-RU" altLang="ru-RU" dirty="0"/>
          </a:p>
        </p:txBody>
      </p:sp>
      <p:pic>
        <p:nvPicPr>
          <p:cNvPr id="4915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860800"/>
            <a:ext cx="3105150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525" y="1268413"/>
            <a:ext cx="338772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919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908050"/>
            <a:ext cx="7423150" cy="583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Заголовок 1"/>
          <p:cNvSpPr>
            <a:spLocks noGrp="1"/>
          </p:cNvSpPr>
          <p:nvPr>
            <p:ph type="title"/>
          </p:nvPr>
        </p:nvSpPr>
        <p:spPr>
          <a:xfrm>
            <a:off x="611188" y="-30163"/>
            <a:ext cx="7772400" cy="1143001"/>
          </a:xfrm>
        </p:spPr>
        <p:txBody>
          <a:bodyPr/>
          <a:lstStyle/>
          <a:p>
            <a:r>
              <a:rPr lang="ru-RU" altLang="ru-RU">
                <a:solidFill>
                  <a:schemeClr val="bg1"/>
                </a:solidFill>
              </a:rPr>
              <a:t>Тёмные и светлые туманности</a:t>
            </a:r>
          </a:p>
        </p:txBody>
      </p:sp>
    </p:spTree>
    <p:extLst>
      <p:ext uri="{BB962C8B-B14F-4D97-AF65-F5344CB8AC3E}">
        <p14:creationId xmlns:p14="http://schemas.microsoft.com/office/powerpoint/2010/main" val="33367758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439862"/>
          </a:xfrm>
        </p:spPr>
        <p:txBody>
          <a:bodyPr/>
          <a:lstStyle/>
          <a:p>
            <a:pPr eaLnBrk="1" hangingPunct="1"/>
            <a:r>
              <a:rPr lang="ru-RU" altLang="ru-RU"/>
              <a:t>Полициклические ароматические углеводороды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4073" t="7184" r="5036" b="5291"/>
          <a:stretch/>
        </p:blipFill>
        <p:spPr>
          <a:xfrm>
            <a:off x="179512" y="4077072"/>
            <a:ext cx="2719435" cy="2618715"/>
          </a:xfrm>
          <a:prstGeom prst="rect">
            <a:avLst/>
          </a:prstGeom>
        </p:spPr>
      </p:pic>
      <p:pic>
        <p:nvPicPr>
          <p:cNvPr id="50180" name="Рисунок 3" descr="Benzene_Orbital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628775"/>
            <a:ext cx="637540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67944" y="5733256"/>
            <a:ext cx="2180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Бензол — </a:t>
            </a:r>
            <a:r>
              <a:rPr lang="en-US" dirty="0"/>
              <a:t>C</a:t>
            </a:r>
            <a:r>
              <a:rPr lang="en-US" baseline="-25000" dirty="0"/>
              <a:t>6</a:t>
            </a:r>
            <a:r>
              <a:rPr lang="en-US" dirty="0"/>
              <a:t>H</a:t>
            </a:r>
            <a:r>
              <a:rPr lang="en-US" baseline="-25000" dirty="0"/>
              <a:t>6</a:t>
            </a:r>
            <a:endParaRPr lang="ru-RU" baseline="-25000" dirty="0"/>
          </a:p>
        </p:txBody>
      </p:sp>
    </p:spTree>
    <p:extLst>
      <p:ext uri="{BB962C8B-B14F-4D97-AF65-F5344CB8AC3E}">
        <p14:creationId xmlns:p14="http://schemas.microsoft.com/office/powerpoint/2010/main" val="27271434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Структура ПАУ</a:t>
            </a:r>
          </a:p>
        </p:txBody>
      </p:sp>
      <p:pic>
        <p:nvPicPr>
          <p:cNvPr id="100355" name="Содержимое 6" descr="PAHstructure.wm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556792"/>
            <a:ext cx="8229600" cy="3983037"/>
          </a:xfrm>
        </p:spPr>
      </p:pic>
      <p:sp>
        <p:nvSpPr>
          <p:cNvPr id="2" name="TextBox 1"/>
          <p:cNvSpPr txBox="1"/>
          <p:nvPr/>
        </p:nvSpPr>
        <p:spPr>
          <a:xfrm>
            <a:off x="683568" y="6237312"/>
            <a:ext cx="75711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Rosenberg et al. (2014): </a:t>
            </a:r>
            <a:r>
              <a:rPr lang="ru-RU" sz="2000" b="1" dirty="0"/>
              <a:t>смесь не менее 30 различных видов ПАУ</a:t>
            </a:r>
          </a:p>
        </p:txBody>
      </p:sp>
    </p:spTree>
    <p:extLst>
      <p:ext uri="{BB962C8B-B14F-4D97-AF65-F5344CB8AC3E}">
        <p14:creationId xmlns:p14="http://schemas.microsoft.com/office/powerpoint/2010/main" val="21103142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50106"/>
          </a:xfrm>
        </p:spPr>
        <p:txBody>
          <a:bodyPr/>
          <a:lstStyle/>
          <a:p>
            <a:r>
              <a:rPr lang="en-US" altLang="ru-RU" dirty="0" err="1"/>
              <a:t>Weingartner</a:t>
            </a:r>
            <a:r>
              <a:rPr lang="en-US" altLang="ru-RU" dirty="0"/>
              <a:t> &amp; </a:t>
            </a:r>
            <a:r>
              <a:rPr lang="en-US" altLang="ru-RU" dirty="0" err="1"/>
              <a:t>Draine</a:t>
            </a:r>
            <a:r>
              <a:rPr lang="en-US" altLang="ru-RU" dirty="0"/>
              <a:t> (2001)</a:t>
            </a:r>
            <a:endParaRPr lang="ru-RU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5688632" cy="5624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12160" y="1556792"/>
            <a:ext cx="269182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Big Grains — 10</a:t>
            </a:r>
            <a:r>
              <a:rPr lang="en-US" sz="1800" baseline="30000" dirty="0"/>
              <a:t>–5</a:t>
            </a:r>
            <a:r>
              <a:rPr lang="en-US" sz="1800" dirty="0"/>
              <a:t> </a:t>
            </a:r>
            <a:r>
              <a:rPr lang="ru-RU" sz="1800" dirty="0"/>
              <a:t>см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Very Small Grains — 50</a:t>
            </a:r>
            <a:r>
              <a:rPr lang="ru-RU" sz="1800" dirty="0"/>
              <a:t> </a:t>
            </a:r>
            <a:r>
              <a:rPr lang="en-US" sz="1800" dirty="0"/>
              <a:t>Å</a:t>
            </a:r>
          </a:p>
          <a:p>
            <a:endParaRPr lang="en-US" sz="1800" dirty="0"/>
          </a:p>
          <a:p>
            <a:r>
              <a:rPr lang="en-US" sz="1800" dirty="0"/>
              <a:t>PAH — </a:t>
            </a:r>
            <a:r>
              <a:rPr lang="ru-RU" sz="1800" dirty="0"/>
              <a:t>несколько </a:t>
            </a:r>
            <a:r>
              <a:rPr lang="en-US" sz="1800" dirty="0"/>
              <a:t>Å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7875663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Разнообразие моделей пыли</a:t>
            </a:r>
            <a:br>
              <a:rPr lang="ru-RU" dirty="0"/>
            </a:br>
            <a:r>
              <a:rPr lang="en-US" dirty="0"/>
              <a:t>(</a:t>
            </a:r>
            <a:r>
              <a:rPr lang="en-US" dirty="0" err="1"/>
              <a:t>Zubko</a:t>
            </a:r>
            <a:r>
              <a:rPr lang="en-US" dirty="0"/>
              <a:t> et al. 2004)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1988840"/>
            <a:ext cx="5544616" cy="381642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/>
              <a:t>Полициклические ароматические углеводороды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Графит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Аморфный углерод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Силикаты (</a:t>
            </a:r>
            <a:r>
              <a:rPr lang="en-US" sz="2400" dirty="0"/>
              <a:t>MgFeSiO</a:t>
            </a:r>
            <a:r>
              <a:rPr lang="en-US" sz="2400" baseline="-25000" dirty="0"/>
              <a:t>4</a:t>
            </a:r>
            <a:r>
              <a:rPr lang="ru-RU" sz="2400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Композитные частицы: силикаты + органика </a:t>
            </a:r>
            <a:r>
              <a:rPr lang="pt-BR" sz="2400" dirty="0"/>
              <a:t>(C</a:t>
            </a:r>
            <a:r>
              <a:rPr lang="pt-BR" sz="2400" baseline="-25000" dirty="0"/>
              <a:t>25</a:t>
            </a:r>
            <a:r>
              <a:rPr lang="pt-BR" sz="2400" dirty="0"/>
              <a:t>H</a:t>
            </a:r>
            <a:r>
              <a:rPr lang="pt-BR" sz="2400" baseline="-25000" dirty="0"/>
              <a:t>25</a:t>
            </a:r>
            <a:r>
              <a:rPr lang="pt-BR" sz="2400" dirty="0"/>
              <a:t>O</a:t>
            </a:r>
            <a:r>
              <a:rPr lang="pt-BR" sz="2400" baseline="-25000" dirty="0"/>
              <a:t>5</a:t>
            </a:r>
            <a:r>
              <a:rPr lang="pt-BR" sz="2400" dirty="0"/>
              <a:t>N), </a:t>
            </a:r>
            <a:r>
              <a:rPr lang="ru-RU" sz="2400" dirty="0"/>
              <a:t>водяной лёд и поры</a:t>
            </a:r>
          </a:p>
        </p:txBody>
      </p:sp>
    </p:spTree>
    <p:extLst>
      <p:ext uri="{BB962C8B-B14F-4D97-AF65-F5344CB8AC3E}">
        <p14:creationId xmlns:p14="http://schemas.microsoft.com/office/powerpoint/2010/main" val="15198940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8260" y="18864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Разнообразие моделей пыли</a:t>
            </a:r>
            <a:br>
              <a:rPr lang="ru-RU" dirty="0"/>
            </a:br>
            <a:r>
              <a:rPr lang="en-US" dirty="0"/>
              <a:t>(</a:t>
            </a:r>
            <a:r>
              <a:rPr lang="en-US" dirty="0" err="1"/>
              <a:t>Zubko</a:t>
            </a:r>
            <a:r>
              <a:rPr lang="en-US" dirty="0"/>
              <a:t> et al. 2004)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4718" y="1484784"/>
            <a:ext cx="8229600" cy="1828800"/>
          </a:xfrm>
        </p:spPr>
        <p:txBody>
          <a:bodyPr>
            <a:normAutofit/>
          </a:bodyPr>
          <a:lstStyle/>
          <a:p>
            <a:r>
              <a:rPr lang="ru-RU" sz="2400" dirty="0"/>
              <a:t>ПАУ</a:t>
            </a:r>
            <a:r>
              <a:rPr lang="en-US" sz="2400" dirty="0"/>
              <a:t> + </a:t>
            </a:r>
            <a:r>
              <a:rPr lang="ru-RU" sz="2400" dirty="0"/>
              <a:t>графит</a:t>
            </a:r>
            <a:r>
              <a:rPr lang="en-US" sz="2400" dirty="0"/>
              <a:t> + </a:t>
            </a:r>
            <a:r>
              <a:rPr lang="ru-RU" sz="2400" dirty="0"/>
              <a:t>силикат</a:t>
            </a:r>
            <a:endParaRPr lang="en-US" sz="2400" dirty="0"/>
          </a:p>
          <a:p>
            <a:r>
              <a:rPr lang="ru-RU" sz="2400" dirty="0"/>
              <a:t>ПАУ</a:t>
            </a:r>
            <a:r>
              <a:rPr lang="en-US" sz="2400" dirty="0"/>
              <a:t> + </a:t>
            </a:r>
            <a:r>
              <a:rPr lang="ru-RU" sz="2400" dirty="0"/>
              <a:t>графит</a:t>
            </a:r>
            <a:r>
              <a:rPr lang="en-US" sz="2400" dirty="0"/>
              <a:t> + </a:t>
            </a:r>
            <a:r>
              <a:rPr lang="ru-RU" sz="2400" dirty="0"/>
              <a:t>силикат</a:t>
            </a:r>
            <a:r>
              <a:rPr lang="en-US" sz="2400" dirty="0"/>
              <a:t> + </a:t>
            </a:r>
            <a:r>
              <a:rPr lang="ru-RU" sz="2400" dirty="0"/>
              <a:t>композитные частицы</a:t>
            </a:r>
            <a:endParaRPr lang="en-US" sz="2400" dirty="0"/>
          </a:p>
          <a:p>
            <a:r>
              <a:rPr lang="ru-RU" sz="2400" dirty="0"/>
              <a:t>ПАУ </a:t>
            </a:r>
            <a:r>
              <a:rPr lang="en-US" sz="2400" dirty="0"/>
              <a:t>+ </a:t>
            </a:r>
            <a:r>
              <a:rPr lang="ru-RU" sz="2400" dirty="0"/>
              <a:t>силикат</a:t>
            </a:r>
            <a:r>
              <a:rPr lang="en-US" sz="2400" dirty="0"/>
              <a:t> + </a:t>
            </a:r>
            <a:r>
              <a:rPr lang="ru-RU" sz="2400" dirty="0"/>
              <a:t>композитные частицы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924944"/>
            <a:ext cx="7673752" cy="3755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71001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Разнообразие моделей пыли</a:t>
            </a:r>
            <a:br>
              <a:rPr lang="ru-RU" dirty="0"/>
            </a:br>
            <a:r>
              <a:rPr lang="en-US" dirty="0"/>
              <a:t>(</a:t>
            </a:r>
            <a:r>
              <a:rPr lang="en-US" dirty="0" err="1"/>
              <a:t>Zubko</a:t>
            </a:r>
            <a:r>
              <a:rPr lang="en-US" dirty="0"/>
              <a:t> et al. 2004)</a:t>
            </a:r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88840"/>
            <a:ext cx="7496969" cy="35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82421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461" y="116632"/>
            <a:ext cx="7772400" cy="1215008"/>
          </a:xfrm>
        </p:spPr>
        <p:txBody>
          <a:bodyPr>
            <a:normAutofit fontScale="90000"/>
          </a:bodyPr>
          <a:lstStyle/>
          <a:p>
            <a:r>
              <a:rPr lang="ru-RU" dirty="0"/>
              <a:t>Разнообразие моделей пыли</a:t>
            </a:r>
            <a:br>
              <a:rPr lang="ru-RU" dirty="0"/>
            </a:br>
            <a:r>
              <a:rPr lang="en-US" dirty="0"/>
              <a:t>(</a:t>
            </a:r>
            <a:r>
              <a:rPr lang="en-US" dirty="0" err="1"/>
              <a:t>Zubko</a:t>
            </a:r>
            <a:r>
              <a:rPr lang="en-US" dirty="0"/>
              <a:t> et al. 2004)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8121345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1009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>
          <a:xfrm>
            <a:off x="250825" y="260350"/>
            <a:ext cx="8642350" cy="7921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/>
              <a:t>Межзвёздная пыль (0,01 от массы газа)</a:t>
            </a:r>
          </a:p>
        </p:txBody>
      </p:sp>
      <p:sp>
        <p:nvSpPr>
          <p:cNvPr id="52227" name="Содержимое 2"/>
          <p:cNvSpPr>
            <a:spLocks noGrp="1"/>
          </p:cNvSpPr>
          <p:nvPr>
            <p:ph idx="1"/>
          </p:nvPr>
        </p:nvSpPr>
        <p:spPr>
          <a:xfrm>
            <a:off x="684213" y="1196975"/>
            <a:ext cx="7772400" cy="4968875"/>
          </a:xfrm>
        </p:spPr>
        <p:txBody>
          <a:bodyPr/>
          <a:lstStyle/>
          <a:p>
            <a:pPr eaLnBrk="1" hangingPunct="1"/>
            <a:r>
              <a:rPr lang="ru-RU" altLang="ru-RU" dirty="0"/>
              <a:t>Поглощение, рассеяние и поляризация света</a:t>
            </a:r>
          </a:p>
          <a:p>
            <a:pPr eaLnBrk="1" hangingPunct="1"/>
            <a:r>
              <a:rPr lang="ru-RU" altLang="ru-RU" dirty="0"/>
              <a:t>Субмиллиметровое и ИК-излучение (охлаждение) и фотоэффект (нагрев)</a:t>
            </a:r>
          </a:p>
          <a:p>
            <a:pPr eaLnBrk="1" hangingPunct="1"/>
            <a:r>
              <a:rPr lang="ru-RU" altLang="ru-RU" dirty="0"/>
              <a:t>Поверхность для каталитических химических реакций</a:t>
            </a:r>
          </a:p>
          <a:p>
            <a:pPr eaLnBrk="1" hangingPunct="1"/>
            <a:r>
              <a:rPr lang="ru-RU" altLang="ru-RU" dirty="0"/>
              <a:t>Исходный материал для образования планет и органических соединений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5536" y="5653697"/>
            <a:ext cx="8352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‘Big Five’: Si, Mg, Fe, O, C (</a:t>
            </a:r>
            <a:r>
              <a:rPr lang="en-US" sz="2000" dirty="0" err="1">
                <a:solidFill>
                  <a:srgbClr val="FF0000"/>
                </a:solidFill>
              </a:rPr>
              <a:t>Zhukovska</a:t>
            </a:r>
            <a:r>
              <a:rPr lang="en-US" sz="2000" dirty="0">
                <a:solidFill>
                  <a:srgbClr val="FF0000"/>
                </a:solidFill>
              </a:rPr>
              <a:t> &amp; Henning 2014)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r>
              <a:rPr lang="ru-RU" sz="2000" dirty="0">
                <a:solidFill>
                  <a:srgbClr val="FF0000"/>
                </a:solidFill>
              </a:rPr>
              <a:t>Силикатные частицы </a:t>
            </a:r>
            <a:r>
              <a:rPr lang="en-US" sz="2000" dirty="0">
                <a:solidFill>
                  <a:srgbClr val="FF0000"/>
                </a:solidFill>
              </a:rPr>
              <a:t>+ </a:t>
            </a:r>
            <a:r>
              <a:rPr lang="ru-RU" sz="2000" dirty="0">
                <a:solidFill>
                  <a:srgbClr val="FF0000"/>
                </a:solidFill>
              </a:rPr>
              <a:t>углистые частицы </a:t>
            </a:r>
            <a:r>
              <a:rPr lang="en-US" sz="2000" dirty="0">
                <a:solidFill>
                  <a:srgbClr val="FF0000"/>
                </a:solidFill>
              </a:rPr>
              <a:t>+ </a:t>
            </a:r>
            <a:r>
              <a:rPr lang="ru-RU" sz="2000" dirty="0">
                <a:solidFill>
                  <a:srgbClr val="FF0000"/>
                </a:solidFill>
              </a:rPr>
              <a:t>ПАУ</a:t>
            </a:r>
          </a:p>
        </p:txBody>
      </p:sp>
    </p:spTree>
    <p:extLst>
      <p:ext uri="{BB962C8B-B14F-4D97-AF65-F5344CB8AC3E}">
        <p14:creationId xmlns:p14="http://schemas.microsoft.com/office/powerpoint/2010/main" val="19963061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D1DE65-5E59-4DCE-A12D-FEE6DA5D7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Эволюционные модели пыли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7218D7-E933-40B9-BEE1-850FC9F623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Рост (аккреция + коагуляция)</a:t>
            </a:r>
          </a:p>
          <a:p>
            <a:r>
              <a:rPr lang="ru-RU" dirty="0"/>
              <a:t>Распыление</a:t>
            </a:r>
          </a:p>
          <a:p>
            <a:r>
              <a:rPr lang="ru-RU" dirty="0"/>
              <a:t>Дробление</a:t>
            </a:r>
          </a:p>
          <a:p>
            <a:r>
              <a:rPr lang="ru-RU" dirty="0" err="1"/>
              <a:t>Фотоэрозия</a:t>
            </a:r>
            <a:endParaRPr lang="ru-RU" dirty="0"/>
          </a:p>
          <a:p>
            <a:r>
              <a:rPr lang="ru-RU" dirty="0"/>
              <a:t>Изменение структуры</a:t>
            </a:r>
          </a:p>
        </p:txBody>
      </p:sp>
    </p:spTree>
    <p:extLst>
      <p:ext uri="{BB962C8B-B14F-4D97-AF65-F5344CB8AC3E}">
        <p14:creationId xmlns:p14="http://schemas.microsoft.com/office/powerpoint/2010/main" val="23477551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>
          <a:xfrm>
            <a:off x="250825" y="260350"/>
            <a:ext cx="8642350" cy="7921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/>
              <a:t>Межзвёздная пыль (0,01 от массы газа)</a:t>
            </a:r>
          </a:p>
        </p:txBody>
      </p:sp>
      <p:sp>
        <p:nvSpPr>
          <p:cNvPr id="52227" name="Содержимое 2"/>
          <p:cNvSpPr>
            <a:spLocks noGrp="1"/>
          </p:cNvSpPr>
          <p:nvPr>
            <p:ph idx="1"/>
          </p:nvPr>
        </p:nvSpPr>
        <p:spPr>
          <a:xfrm>
            <a:off x="684213" y="1196975"/>
            <a:ext cx="7772400" cy="4968875"/>
          </a:xfrm>
        </p:spPr>
        <p:txBody>
          <a:bodyPr/>
          <a:lstStyle/>
          <a:p>
            <a:pPr eaLnBrk="1" hangingPunct="1"/>
            <a:r>
              <a:rPr lang="ru-RU" altLang="ru-RU" dirty="0"/>
              <a:t>Поглощение, рассеяние и поляризация света</a:t>
            </a:r>
          </a:p>
          <a:p>
            <a:pPr eaLnBrk="1" hangingPunct="1"/>
            <a:r>
              <a:rPr lang="ru-RU" altLang="ru-RU" dirty="0"/>
              <a:t>Субмиллиметровое и ИК-излучение (охлаждение) и фотоэффект (нагрев)</a:t>
            </a:r>
          </a:p>
          <a:p>
            <a:pPr eaLnBrk="1" hangingPunct="1"/>
            <a:r>
              <a:rPr lang="ru-RU" altLang="ru-RU" dirty="0"/>
              <a:t>Поверхность для каталитических химических реакций</a:t>
            </a:r>
          </a:p>
          <a:p>
            <a:pPr eaLnBrk="1" hangingPunct="1"/>
            <a:r>
              <a:rPr lang="ru-RU" altLang="ru-RU" dirty="0"/>
              <a:t>Исходный материал для образования планет и органических соединений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5536" y="5653697"/>
            <a:ext cx="8352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‘Big Five’: Si, Mg, Fe, O, C (</a:t>
            </a:r>
            <a:r>
              <a:rPr lang="en-US" sz="2000" dirty="0" err="1">
                <a:solidFill>
                  <a:srgbClr val="FF0000"/>
                </a:solidFill>
              </a:rPr>
              <a:t>Zhukovska</a:t>
            </a:r>
            <a:r>
              <a:rPr lang="en-US" sz="2000" dirty="0">
                <a:solidFill>
                  <a:srgbClr val="FF0000"/>
                </a:solidFill>
              </a:rPr>
              <a:t> &amp; Henning 2014)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r>
              <a:rPr lang="ru-RU" sz="2000" dirty="0">
                <a:solidFill>
                  <a:srgbClr val="FF0000"/>
                </a:solidFill>
              </a:rPr>
              <a:t>Силикатные частицы </a:t>
            </a:r>
            <a:r>
              <a:rPr lang="en-US" sz="2000" dirty="0">
                <a:solidFill>
                  <a:srgbClr val="FF0000"/>
                </a:solidFill>
              </a:rPr>
              <a:t>+ </a:t>
            </a:r>
            <a:r>
              <a:rPr lang="ru-RU" sz="2000" dirty="0">
                <a:solidFill>
                  <a:srgbClr val="FF0000"/>
                </a:solidFill>
              </a:rPr>
              <a:t>углистые частицы </a:t>
            </a:r>
            <a:r>
              <a:rPr lang="en-US" sz="2000" dirty="0">
                <a:solidFill>
                  <a:srgbClr val="FF0000"/>
                </a:solidFill>
              </a:rPr>
              <a:t>+ </a:t>
            </a:r>
            <a:r>
              <a:rPr lang="ru-RU" sz="2000" dirty="0">
                <a:solidFill>
                  <a:srgbClr val="FF0000"/>
                </a:solidFill>
              </a:rPr>
              <a:t>ПАУ</a:t>
            </a:r>
          </a:p>
        </p:txBody>
      </p:sp>
    </p:spTree>
    <p:extLst>
      <p:ext uri="{BB962C8B-B14F-4D97-AF65-F5344CB8AC3E}">
        <p14:creationId xmlns:p14="http://schemas.microsoft.com/office/powerpoint/2010/main" val="2933578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2"/>
          <p:cNvSpPr>
            <a:spLocks noGrp="1"/>
          </p:cNvSpPr>
          <p:nvPr>
            <p:ph type="title"/>
          </p:nvPr>
        </p:nvSpPr>
        <p:spPr>
          <a:xfrm>
            <a:off x="684213" y="26035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ru-RU" altLang="ru-RU"/>
              <a:t>Межзвёздные линии поглощения</a:t>
            </a:r>
          </a:p>
        </p:txBody>
      </p:sp>
      <p:sp>
        <p:nvSpPr>
          <p:cNvPr id="22531" name="Содержимое 3"/>
          <p:cNvSpPr>
            <a:spLocks noGrp="1"/>
          </p:cNvSpPr>
          <p:nvPr>
            <p:ph idx="1"/>
          </p:nvPr>
        </p:nvSpPr>
        <p:spPr>
          <a:xfrm>
            <a:off x="685800" y="1484313"/>
            <a:ext cx="7772400" cy="4176712"/>
          </a:xfrm>
        </p:spPr>
        <p:txBody>
          <a:bodyPr/>
          <a:lstStyle/>
          <a:p>
            <a:r>
              <a:rPr lang="ru-RU" altLang="ru-RU"/>
              <a:t>Обладают значительно меньшей шириной, чем звёздные линии</a:t>
            </a:r>
          </a:p>
          <a:p>
            <a:r>
              <a:rPr lang="ru-RU" altLang="ru-RU" dirty="0"/>
              <a:t>Не участвуют в доплеровском смещении спектров двойных звёзд</a:t>
            </a:r>
          </a:p>
          <a:p>
            <a:r>
              <a:rPr lang="ru-RU" altLang="ru-RU" dirty="0"/>
              <a:t>Становятся тем глубже, чем дальше находится звезда</a:t>
            </a:r>
          </a:p>
          <a:p>
            <a:r>
              <a:rPr lang="ru-RU" altLang="ru-RU" dirty="0"/>
              <a:t>Участвуют в галактическом вращении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31640" y="5646439"/>
            <a:ext cx="66551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Только в направлении избранных источников</a:t>
            </a:r>
          </a:p>
          <a:p>
            <a:r>
              <a:rPr lang="ru-RU" b="1" dirty="0">
                <a:solidFill>
                  <a:srgbClr val="FF0000"/>
                </a:solidFill>
              </a:rPr>
              <a:t>Только линии некоторых элементов</a:t>
            </a:r>
          </a:p>
        </p:txBody>
      </p:sp>
    </p:spTree>
    <p:extLst>
      <p:ext uri="{BB962C8B-B14F-4D97-AF65-F5344CB8AC3E}">
        <p14:creationId xmlns:p14="http://schemas.microsoft.com/office/powerpoint/2010/main" val="20784061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Радиус пылинки 0,1 мкм</a:t>
            </a:r>
          </a:p>
          <a:p>
            <a:r>
              <a:rPr lang="ru-RU" dirty="0"/>
              <a:t>Плотность вещества пылинки 3 г см</a:t>
            </a:r>
            <a:r>
              <a:rPr lang="ru-RU" baseline="30000" dirty="0"/>
              <a:t>–3</a:t>
            </a:r>
          </a:p>
          <a:p>
            <a:r>
              <a:rPr lang="ru-RU" dirty="0"/>
              <a:t>Сколько нужно пыли по массе на см</a:t>
            </a:r>
            <a:r>
              <a:rPr lang="ru-RU" baseline="30000" dirty="0"/>
              <a:t>–2</a:t>
            </a:r>
            <a:r>
              <a:rPr lang="ru-RU" dirty="0"/>
              <a:t> (поверхностная плотность), чтобы получить единичную оптическую толщину в видимом диапазоне (0,5 мкм)?</a:t>
            </a:r>
          </a:p>
          <a:p>
            <a:r>
              <a:rPr lang="ru-RU" dirty="0"/>
              <a:t>Какая оптическая толщина соответствует этой массе на длине волны 2 мкм? 100 мкм?</a:t>
            </a:r>
          </a:p>
        </p:txBody>
      </p:sp>
    </p:spTree>
    <p:extLst>
      <p:ext uri="{BB962C8B-B14F-4D97-AF65-F5344CB8AC3E}">
        <p14:creationId xmlns:p14="http://schemas.microsoft.com/office/powerpoint/2010/main" val="13860571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2462"/>
            <a:ext cx="8131400" cy="6100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57467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dirty="0"/>
              <a:t>Образование пыли в </a:t>
            </a:r>
            <a:r>
              <a:rPr lang="ru-RU" altLang="ru-RU" dirty="0" err="1"/>
              <a:t>проэволюционировавших</a:t>
            </a:r>
            <a:r>
              <a:rPr lang="ru-RU" altLang="ru-RU" dirty="0"/>
              <a:t> звёздах</a:t>
            </a:r>
          </a:p>
        </p:txBody>
      </p:sp>
      <p:sp>
        <p:nvSpPr>
          <p:cNvPr id="26627" name="Объект 2"/>
          <p:cNvSpPr>
            <a:spLocks noGrp="1"/>
          </p:cNvSpPr>
          <p:nvPr>
            <p:ph idx="1"/>
          </p:nvPr>
        </p:nvSpPr>
        <p:spPr>
          <a:xfrm>
            <a:off x="184150" y="2060575"/>
            <a:ext cx="4246563" cy="4392613"/>
          </a:xfrm>
        </p:spPr>
        <p:txBody>
          <a:bodyPr/>
          <a:lstStyle/>
          <a:p>
            <a:r>
              <a:rPr lang="ru-RU" altLang="ru-RU"/>
              <a:t>Силикатная пыль</a:t>
            </a:r>
            <a:r>
              <a:rPr lang="en-US" altLang="ru-RU"/>
              <a:t> (SiO, MgO, MgS…)</a:t>
            </a:r>
            <a:endParaRPr lang="ru-RU" altLang="ru-RU"/>
          </a:p>
          <a:p>
            <a:r>
              <a:rPr lang="ru-RU" altLang="ru-RU"/>
              <a:t>Графитовая пыль</a:t>
            </a:r>
            <a:r>
              <a:rPr lang="en-US" altLang="ru-RU"/>
              <a:t> (C</a:t>
            </a:r>
            <a:r>
              <a:rPr lang="en-US" altLang="ru-RU" baseline="-25000"/>
              <a:t>2</a:t>
            </a:r>
            <a:r>
              <a:rPr lang="en-US" altLang="ru-RU"/>
              <a:t>H</a:t>
            </a:r>
            <a:r>
              <a:rPr lang="en-US" altLang="ru-RU" baseline="-25000"/>
              <a:t>2</a:t>
            </a:r>
            <a:r>
              <a:rPr lang="en-US" altLang="ru-RU"/>
              <a:t>, C</a:t>
            </a:r>
            <a:r>
              <a:rPr lang="en-US" altLang="ru-RU" baseline="-25000"/>
              <a:t>2</a:t>
            </a:r>
            <a:r>
              <a:rPr lang="en-US" altLang="ru-RU"/>
              <a:t>H, SiC…)</a:t>
            </a:r>
            <a:endParaRPr lang="ru-RU" altLang="ru-RU"/>
          </a:p>
          <a:p>
            <a:r>
              <a:rPr lang="ru-RU" altLang="ru-RU"/>
              <a:t>Полициклические ароматические углеводороды (</a:t>
            </a:r>
            <a:r>
              <a:rPr lang="en-US" altLang="ru-RU"/>
              <a:t>C</a:t>
            </a:r>
            <a:r>
              <a:rPr lang="en-US" altLang="ru-RU" baseline="-25000"/>
              <a:t>2</a:t>
            </a:r>
            <a:r>
              <a:rPr lang="en-US" altLang="ru-RU"/>
              <a:t>H</a:t>
            </a:r>
            <a:r>
              <a:rPr lang="en-US" altLang="ru-RU" baseline="-25000"/>
              <a:t>2</a:t>
            </a:r>
            <a:r>
              <a:rPr lang="ru-RU" altLang="ru-RU"/>
              <a:t>)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963" y="2205038"/>
            <a:ext cx="4537075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45012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2" descr="sun_rgb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0"/>
            <a:ext cx="9077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Заголовок 1"/>
          <p:cNvSpPr>
            <a:spLocks noGrp="1"/>
          </p:cNvSpPr>
          <p:nvPr>
            <p:ph type="title"/>
          </p:nvPr>
        </p:nvSpPr>
        <p:spPr>
          <a:xfrm>
            <a:off x="323850" y="5445125"/>
            <a:ext cx="3886200" cy="1143000"/>
          </a:xfrm>
        </p:spPr>
        <p:txBody>
          <a:bodyPr/>
          <a:lstStyle/>
          <a:p>
            <a:pPr algn="l"/>
            <a:r>
              <a:rPr lang="ru-RU" altLang="ru-RU" sz="2800">
                <a:solidFill>
                  <a:schemeClr val="bg1"/>
                </a:solidFill>
              </a:rPr>
              <a:t>Внутреннее строение</a:t>
            </a:r>
            <a:br>
              <a:rPr lang="en-US" altLang="ru-RU" sz="2800">
                <a:solidFill>
                  <a:schemeClr val="bg1"/>
                </a:solidFill>
              </a:rPr>
            </a:br>
            <a:r>
              <a:rPr lang="ru-RU" altLang="ru-RU" sz="2800">
                <a:solidFill>
                  <a:schemeClr val="bg1"/>
                </a:solidFill>
              </a:rPr>
              <a:t>красного гиганта</a:t>
            </a:r>
          </a:p>
        </p:txBody>
      </p:sp>
    </p:spTree>
    <p:extLst>
      <p:ext uri="{BB962C8B-B14F-4D97-AF65-F5344CB8AC3E}">
        <p14:creationId xmlns:p14="http://schemas.microsoft.com/office/powerpoint/2010/main" val="26835021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792088"/>
          </a:xfrm>
        </p:spPr>
        <p:txBody>
          <a:bodyPr>
            <a:normAutofit fontScale="90000"/>
          </a:bodyPr>
          <a:lstStyle/>
          <a:p>
            <a:r>
              <a:rPr lang="ru-RU" dirty="0"/>
              <a:t>Молекулы в оболочках старых звёзд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869" y="980728"/>
            <a:ext cx="8568952" cy="3384376"/>
          </a:xfrm>
        </p:spPr>
        <p:txBody>
          <a:bodyPr>
            <a:normAutofit/>
          </a:bodyPr>
          <a:lstStyle/>
          <a:p>
            <a:r>
              <a:rPr lang="ru-RU" b="1" dirty="0"/>
              <a:t>Кислородные звёзды </a:t>
            </a:r>
            <a:r>
              <a:rPr lang="ru-RU" dirty="0"/>
              <a:t>(</a:t>
            </a:r>
            <a:r>
              <a:rPr lang="en-US" dirty="0"/>
              <a:t>M, S, OH/IR) —</a:t>
            </a:r>
            <a:r>
              <a:rPr lang="en-GB" dirty="0"/>
              <a:t>OH, H</a:t>
            </a:r>
            <a:r>
              <a:rPr lang="en-GB" baseline="-25000" dirty="0"/>
              <a:t>2</a:t>
            </a:r>
            <a:r>
              <a:rPr lang="en-GB" dirty="0"/>
              <a:t>O, </a:t>
            </a:r>
            <a:r>
              <a:rPr lang="en-GB" dirty="0" err="1"/>
              <a:t>SiO</a:t>
            </a:r>
            <a:r>
              <a:rPr lang="en-GB" dirty="0"/>
              <a:t>, CO, CO</a:t>
            </a:r>
            <a:r>
              <a:rPr lang="en-GB" baseline="-25000" dirty="0"/>
              <a:t>2</a:t>
            </a:r>
            <a:r>
              <a:rPr lang="en-GB" dirty="0"/>
              <a:t>, SO</a:t>
            </a:r>
            <a:r>
              <a:rPr lang="en-GB" baseline="-25000" dirty="0"/>
              <a:t>2</a:t>
            </a:r>
            <a:r>
              <a:rPr lang="en-GB" dirty="0"/>
              <a:t>, </a:t>
            </a:r>
            <a:r>
              <a:rPr lang="en-GB" dirty="0" err="1"/>
              <a:t>HCl</a:t>
            </a:r>
            <a:r>
              <a:rPr lang="ru-RU" dirty="0"/>
              <a:t>,</a:t>
            </a:r>
            <a:r>
              <a:rPr lang="en-GB" dirty="0"/>
              <a:t> HF</a:t>
            </a:r>
            <a:r>
              <a:rPr lang="ru-RU" dirty="0"/>
              <a:t>, полосы </a:t>
            </a:r>
            <a:r>
              <a:rPr lang="en-US" dirty="0" err="1"/>
              <a:t>ZrO</a:t>
            </a:r>
            <a:r>
              <a:rPr lang="en-US" dirty="0"/>
              <a:t>, VO, </a:t>
            </a:r>
            <a:r>
              <a:rPr lang="en-US" dirty="0" err="1"/>
              <a:t>LaO</a:t>
            </a:r>
            <a:r>
              <a:rPr lang="en-US" dirty="0"/>
              <a:t>, YO</a:t>
            </a:r>
            <a:r>
              <a:rPr lang="ru-RU" dirty="0"/>
              <a:t>, </a:t>
            </a:r>
            <a:r>
              <a:rPr lang="en-US" dirty="0" err="1"/>
              <a:t>TiO</a:t>
            </a:r>
            <a:endParaRPr lang="ru-RU" dirty="0"/>
          </a:p>
          <a:p>
            <a:r>
              <a:rPr lang="ru-RU" b="1" dirty="0"/>
              <a:t>Углеродные звёзды</a:t>
            </a:r>
            <a:r>
              <a:rPr lang="en-US" b="1" dirty="0"/>
              <a:t> </a:t>
            </a:r>
            <a:r>
              <a:rPr lang="en-US" dirty="0"/>
              <a:t>(N, R, CH) — </a:t>
            </a:r>
            <a:r>
              <a:rPr lang="ru-RU" dirty="0"/>
              <a:t>аномально сильные полосы </a:t>
            </a:r>
            <a:r>
              <a:rPr lang="en-US" dirty="0"/>
              <a:t>C</a:t>
            </a:r>
            <a:r>
              <a:rPr lang="en-US" baseline="-25000" dirty="0"/>
              <a:t>2</a:t>
            </a:r>
            <a:r>
              <a:rPr lang="en-US" dirty="0"/>
              <a:t>, CH, CN…</a:t>
            </a:r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691680" y="5122058"/>
            <a:ext cx="5512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</a:rPr>
              <a:t>Ключевой параметр — </a:t>
            </a:r>
            <a:r>
              <a:rPr lang="en-US" sz="3600" dirty="0">
                <a:solidFill>
                  <a:srgbClr val="FF0000"/>
                </a:solidFill>
              </a:rPr>
              <a:t>C/O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5302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266700"/>
            <a:ext cx="9009063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35867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/>
              <a:t>Образование пыли в кислородных звёздах</a:t>
            </a:r>
          </a:p>
        </p:txBody>
      </p:sp>
      <p:graphicFrame>
        <p:nvGraphicFramePr>
          <p:cNvPr id="4" name="Схема 3"/>
          <p:cNvGraphicFramePr/>
          <p:nvPr/>
        </p:nvGraphicFramePr>
        <p:xfrm>
          <a:off x="2292424" y="2204864"/>
          <a:ext cx="247193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/>
          <p:cNvGraphicFramePr/>
          <p:nvPr/>
        </p:nvGraphicFramePr>
        <p:xfrm>
          <a:off x="5196408" y="2204864"/>
          <a:ext cx="225591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836613" y="2420938"/>
            <a:ext cx="10810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/>
              <a:t>1500 К</a:t>
            </a:r>
          </a:p>
        </p:txBody>
      </p:sp>
      <p:sp>
        <p:nvSpPr>
          <p:cNvPr id="27654" name="TextBox 7"/>
          <p:cNvSpPr txBox="1">
            <a:spLocks noChangeArrowheads="1"/>
          </p:cNvSpPr>
          <p:nvPr/>
        </p:nvSpPr>
        <p:spPr bwMode="auto">
          <a:xfrm>
            <a:off x="836613" y="5516563"/>
            <a:ext cx="10810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/>
              <a:t>1000 К</a:t>
            </a:r>
          </a:p>
        </p:txBody>
      </p:sp>
    </p:spTree>
    <p:extLst>
      <p:ext uri="{BB962C8B-B14F-4D97-AF65-F5344CB8AC3E}">
        <p14:creationId xmlns:p14="http://schemas.microsoft.com/office/powerpoint/2010/main" val="14003114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/>
              <a:t>Образование пыли в углеродных звёздах</a:t>
            </a:r>
          </a:p>
        </p:txBody>
      </p:sp>
      <p:graphicFrame>
        <p:nvGraphicFramePr>
          <p:cNvPr id="4" name="Схема 3"/>
          <p:cNvGraphicFramePr/>
          <p:nvPr/>
        </p:nvGraphicFramePr>
        <p:xfrm>
          <a:off x="899592" y="2204864"/>
          <a:ext cx="247193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412875"/>
            <a:ext cx="2560637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205038"/>
            <a:ext cx="2589213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50" y="3665538"/>
            <a:ext cx="2709863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763" y="4508500"/>
            <a:ext cx="19431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66087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6075" y="57150"/>
            <a:ext cx="8256588" cy="6646863"/>
          </a:xfrm>
        </p:spPr>
      </p:pic>
      <p:sp>
        <p:nvSpPr>
          <p:cNvPr id="29699" name="Заголовок 3"/>
          <p:cNvSpPr>
            <a:spLocks noGrp="1"/>
          </p:cNvSpPr>
          <p:nvPr>
            <p:ph type="title"/>
          </p:nvPr>
        </p:nvSpPr>
        <p:spPr>
          <a:xfrm>
            <a:off x="467544" y="476672"/>
            <a:ext cx="4176018" cy="1143000"/>
          </a:xfrm>
        </p:spPr>
        <p:txBody>
          <a:bodyPr>
            <a:normAutofit/>
          </a:bodyPr>
          <a:lstStyle/>
          <a:p>
            <a:pPr algn="l"/>
            <a:r>
              <a:rPr lang="ru-RU" altLang="ru-RU" sz="3200" dirty="0">
                <a:solidFill>
                  <a:schemeClr val="bg1"/>
                </a:solidFill>
              </a:rPr>
              <a:t>Хвостатая звезда</a:t>
            </a:r>
          </a:p>
        </p:txBody>
      </p:sp>
    </p:spTree>
    <p:extLst>
      <p:ext uri="{BB962C8B-B14F-4D97-AF65-F5344CB8AC3E}">
        <p14:creationId xmlns:p14="http://schemas.microsoft.com/office/powerpoint/2010/main" val="17676182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684213" y="260350"/>
            <a:ext cx="7772400" cy="1143000"/>
          </a:xfrm>
        </p:spPr>
        <p:txBody>
          <a:bodyPr/>
          <a:lstStyle/>
          <a:p>
            <a:r>
              <a:rPr lang="en-GB" altLang="ru-RU" dirty="0"/>
              <a:t>IRC+10216 aka CW Leo</a:t>
            </a:r>
            <a:endParaRPr lang="ru-RU" alt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467545" y="4653136"/>
            <a:ext cx="30243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</a:t>
            </a:r>
            <a:r>
              <a:rPr lang="en-US" baseline="-25000" dirty="0" err="1"/>
              <a:t>n</a:t>
            </a:r>
            <a:r>
              <a:rPr lang="en-US" dirty="0" err="1"/>
              <a:t>H</a:t>
            </a:r>
            <a:r>
              <a:rPr lang="en-US" dirty="0"/>
              <a:t>, C</a:t>
            </a:r>
            <a:r>
              <a:rPr lang="en-US" baseline="-25000" dirty="0"/>
              <a:t>n</a:t>
            </a:r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en-US" dirty="0" err="1"/>
              <a:t>C</a:t>
            </a:r>
            <a:r>
              <a:rPr lang="en-US" baseline="-25000" dirty="0" err="1"/>
              <a:t>n</a:t>
            </a:r>
            <a:r>
              <a:rPr lang="en-US" dirty="0" err="1"/>
              <a:t>N</a:t>
            </a:r>
            <a:r>
              <a:rPr lang="en-US" dirty="0"/>
              <a:t>, </a:t>
            </a:r>
            <a:r>
              <a:rPr lang="en-US" dirty="0" err="1"/>
              <a:t>HC</a:t>
            </a:r>
            <a:r>
              <a:rPr lang="en-US" baseline="-25000" dirty="0" err="1"/>
              <a:t>n</a:t>
            </a:r>
            <a:r>
              <a:rPr lang="en-US" dirty="0" err="1"/>
              <a:t>N</a:t>
            </a:r>
            <a:r>
              <a:rPr lang="en-US" dirty="0"/>
              <a:t>, CH</a:t>
            </a:r>
            <a:r>
              <a:rPr lang="en-US" baseline="-25000" dirty="0"/>
              <a:t>2</a:t>
            </a:r>
            <a:r>
              <a:rPr lang="en-US" dirty="0"/>
              <a:t>CHCN, CH</a:t>
            </a:r>
            <a:r>
              <a:rPr lang="en-US" baseline="-25000" dirty="0"/>
              <a:t>2</a:t>
            </a:r>
            <a:r>
              <a:rPr lang="en-US" dirty="0"/>
              <a:t>CN, H</a:t>
            </a:r>
            <a:r>
              <a:rPr lang="en-US" baseline="-25000" dirty="0"/>
              <a:t>2</a:t>
            </a:r>
            <a:r>
              <a:rPr lang="en-US" dirty="0"/>
              <a:t>CS, CH</a:t>
            </a:r>
            <a:r>
              <a:rPr lang="en-US" baseline="-25000" dirty="0"/>
              <a:t>3</a:t>
            </a:r>
            <a:r>
              <a:rPr lang="en-US" dirty="0"/>
              <a:t>CCH, C</a:t>
            </a:r>
            <a:r>
              <a:rPr lang="en-US" baseline="-25000" dirty="0"/>
              <a:t>3</a:t>
            </a:r>
            <a:r>
              <a:rPr lang="en-US" dirty="0"/>
              <a:t>O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408078"/>
            <a:ext cx="5090520" cy="4924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36096" y="6340678"/>
            <a:ext cx="1810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Leão</a:t>
            </a:r>
            <a:r>
              <a:rPr lang="en-US" dirty="0"/>
              <a:t> et al. (2006)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15" y="1484784"/>
            <a:ext cx="3580617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576" y="3645024"/>
            <a:ext cx="2082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Weigelt</a:t>
            </a:r>
            <a:r>
              <a:rPr lang="en-US" dirty="0"/>
              <a:t> et al. (2002)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2244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64" y="116632"/>
            <a:ext cx="9000840" cy="669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5832032"/>
            <a:ext cx="7827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dirty="0">
                <a:solidFill>
                  <a:schemeClr val="bg1"/>
                </a:solidFill>
              </a:rPr>
              <a:t>Otto Struve &amp; Christian </a:t>
            </a:r>
            <a:r>
              <a:rPr lang="en-US" altLang="ru-RU" dirty="0" err="1">
                <a:solidFill>
                  <a:schemeClr val="bg1"/>
                </a:solidFill>
              </a:rPr>
              <a:t>Elvey</a:t>
            </a:r>
            <a:r>
              <a:rPr lang="en-US" altLang="ru-RU" dirty="0">
                <a:solidFill>
                  <a:schemeClr val="bg1"/>
                </a:solidFill>
              </a:rPr>
              <a:t> (1938) —</a:t>
            </a:r>
            <a:br>
              <a:rPr lang="ru-RU" altLang="ru-RU" dirty="0">
                <a:solidFill>
                  <a:schemeClr val="bg1"/>
                </a:solidFill>
              </a:rPr>
            </a:br>
            <a:r>
              <a:rPr lang="ru-RU" altLang="ru-RU" dirty="0">
                <a:solidFill>
                  <a:schemeClr val="bg1"/>
                </a:solidFill>
              </a:rPr>
              <a:t>протяжённые области ионизованного водорода</a:t>
            </a:r>
            <a:r>
              <a:rPr lang="en-US" altLang="ru-RU" dirty="0">
                <a:solidFill>
                  <a:schemeClr val="bg1"/>
                </a:solidFill>
              </a:rPr>
              <a:t>, H/Ca=100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260648"/>
            <a:ext cx="460628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ru-RU" altLang="ru-RU" dirty="0">
                <a:solidFill>
                  <a:schemeClr val="bg1"/>
                </a:solidFill>
              </a:rPr>
              <a:t>Межзвёздные линии излучения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09522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Происхождение пыли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971600" y="1340768"/>
          <a:ext cx="7554314" cy="43010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5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38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9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54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97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24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382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963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Тип звёзд</a:t>
                      </a:r>
                      <a:endParaRPr lang="ru-RU" sz="1400" b="1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Доля в общем производстве пыли</a:t>
                      </a:r>
                      <a:endParaRPr lang="ru-RU" sz="1400" b="1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Отношение газ-пыль</a:t>
                      </a:r>
                      <a:br>
                        <a:rPr lang="en-US" sz="1400" b="1" dirty="0">
                          <a:effectLst/>
                        </a:rPr>
                      </a:br>
                      <a:r>
                        <a:rPr lang="en-US" sz="1400" b="1" dirty="0">
                          <a:effectLst/>
                        </a:rPr>
                        <a:t>(</a:t>
                      </a:r>
                      <a:r>
                        <a:rPr lang="ru-RU" sz="1400" b="1" dirty="0">
                          <a:effectLst/>
                        </a:rPr>
                        <a:t>по массе</a:t>
                      </a:r>
                      <a:r>
                        <a:rPr lang="en-US" sz="1400" b="1" dirty="0">
                          <a:effectLst/>
                        </a:rPr>
                        <a:t>)</a:t>
                      </a:r>
                      <a:endParaRPr lang="ru-RU" sz="1400" b="1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Силикаты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(SiO</a:t>
                      </a:r>
                      <a:r>
                        <a:rPr lang="en-US" sz="1400" b="1" baseline="-25000" dirty="0">
                          <a:effectLst/>
                        </a:rPr>
                        <a:t>2</a:t>
                      </a:r>
                      <a:r>
                        <a:rPr lang="en-US" sz="1400" b="1" dirty="0">
                          <a:effectLst/>
                        </a:rPr>
                        <a:t>)</a:t>
                      </a:r>
                      <a:endParaRPr lang="ru-RU" sz="1400" b="1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Аморфный углерод</a:t>
                      </a:r>
                      <a:endParaRPr lang="ru-RU" sz="1400" b="1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</a:rPr>
                        <a:t>SiC</a:t>
                      </a:r>
                      <a:endParaRPr lang="ru-RU" sz="1400" b="1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Углеводороды</a:t>
                      </a:r>
                      <a:endParaRPr lang="ru-RU" sz="1400" b="1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</a:t>
                      </a:r>
                      <a:r>
                        <a:rPr lang="ru-RU" sz="1400" dirty="0">
                          <a:effectLst/>
                        </a:rPr>
                        <a:t>-звёзды</a:t>
                      </a:r>
                      <a:r>
                        <a:rPr lang="en-US" sz="1400" dirty="0">
                          <a:effectLst/>
                        </a:rPr>
                        <a:t> (</a:t>
                      </a:r>
                      <a:r>
                        <a:rPr lang="ru-RU" sz="1400" dirty="0">
                          <a:effectLst/>
                        </a:rPr>
                        <a:t>Миры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35%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100-300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Да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Нет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Нет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Нет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OH/IR</a:t>
                      </a:r>
                      <a:r>
                        <a:rPr lang="ru-RU" sz="1400" dirty="0">
                          <a:effectLst/>
                        </a:rPr>
                        <a:t>-звёзды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32%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100-300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Да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Нет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Нет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Нет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Углеродные звёзды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20%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100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Нет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Да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Да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?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40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B050"/>
                          </a:solidFill>
                          <a:effectLst/>
                        </a:rPr>
                        <a:t>Сверхновые</a:t>
                      </a:r>
                      <a:endParaRPr lang="ru-RU" sz="1400" dirty="0">
                        <a:solidFill>
                          <a:srgbClr val="00B05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effectLst/>
                        </a:rPr>
                        <a:t>8%</a:t>
                      </a:r>
                      <a:endParaRPr lang="ru-RU" sz="1400" dirty="0">
                        <a:solidFill>
                          <a:srgbClr val="00B05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effectLst/>
                        </a:rPr>
                        <a:t>50-100?</a:t>
                      </a:r>
                      <a:endParaRPr lang="ru-RU" sz="1400" dirty="0">
                        <a:solidFill>
                          <a:srgbClr val="00B05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/>
                </a:tc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B050"/>
                          </a:solidFill>
                          <a:effectLst/>
                        </a:rPr>
                        <a:t>Требуется наблюдательное подтверждение</a:t>
                      </a:r>
                      <a:endParaRPr lang="ru-RU" sz="1400" dirty="0">
                        <a:solidFill>
                          <a:srgbClr val="00B05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</a:t>
                      </a:r>
                      <a:r>
                        <a:rPr lang="ru-RU" sz="1400" dirty="0">
                          <a:effectLst/>
                        </a:rPr>
                        <a:t>-сверхгиганты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4%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100-300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Да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Нет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Нет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Нет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Итого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99%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~</a:t>
                      </a:r>
                      <a:r>
                        <a:rPr lang="ru-RU" sz="1400" dirty="0">
                          <a:effectLst/>
                        </a:rPr>
                        <a:t>100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Да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Да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Да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?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Звёзды </a:t>
                      </a:r>
                      <a:r>
                        <a:rPr lang="en-US" sz="1400" dirty="0">
                          <a:effectLst/>
                        </a:rPr>
                        <a:t>WR (WC8, 9)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0.5%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50-100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Нет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Да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?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Нет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Планетарные туманности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0.2%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3000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Да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Да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Да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Да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40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Новые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0.1%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50-200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Да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Да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Да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Да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40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B050"/>
                          </a:solidFill>
                          <a:effectLst/>
                        </a:rPr>
                        <a:t>МЗО</a:t>
                      </a:r>
                      <a:endParaRPr lang="ru-RU" sz="1400" dirty="0">
                        <a:solidFill>
                          <a:srgbClr val="00B05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effectLst/>
                        </a:rPr>
                        <a:t>?</a:t>
                      </a:r>
                      <a:endParaRPr lang="ru-RU" sz="1400" dirty="0">
                        <a:solidFill>
                          <a:srgbClr val="00B05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effectLst/>
                        </a:rPr>
                        <a:t>?</a:t>
                      </a:r>
                      <a:endParaRPr lang="ru-RU" sz="1400" dirty="0">
                        <a:solidFill>
                          <a:srgbClr val="00B05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B050"/>
                          </a:solidFill>
                          <a:effectLst/>
                        </a:rPr>
                        <a:t>Да</a:t>
                      </a:r>
                      <a:endParaRPr lang="ru-RU" sz="1400" dirty="0">
                        <a:solidFill>
                          <a:srgbClr val="00B05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B050"/>
                          </a:solidFill>
                          <a:effectLst/>
                        </a:rPr>
                        <a:t>Да</a:t>
                      </a:r>
                      <a:endParaRPr lang="ru-RU" sz="1400" dirty="0">
                        <a:solidFill>
                          <a:srgbClr val="00B05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B050"/>
                          </a:solidFill>
                          <a:effectLst/>
                        </a:rPr>
                        <a:t>Нет</a:t>
                      </a:r>
                      <a:endParaRPr lang="ru-RU" sz="1400" dirty="0">
                        <a:solidFill>
                          <a:srgbClr val="00B05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effectLst/>
                        </a:rPr>
                        <a:t>?</a:t>
                      </a:r>
                      <a:endParaRPr lang="ru-RU" sz="1400" dirty="0">
                        <a:solidFill>
                          <a:srgbClr val="00B05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044" marR="6044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724128" y="6105602"/>
            <a:ext cx="1401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Gehrz</a:t>
            </a:r>
            <a:r>
              <a:rPr lang="en-US" dirty="0"/>
              <a:t> (1989)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11153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 стрелкой 5"/>
          <p:cNvCxnSpPr>
            <a:endCxn id="4" idx="1"/>
          </p:cNvCxnSpPr>
          <p:nvPr/>
        </p:nvCxnSpPr>
        <p:spPr>
          <a:xfrm>
            <a:off x="6300192" y="4149080"/>
            <a:ext cx="965181" cy="121720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Разрушение пыли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620888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Столкновения облаков</a:t>
            </a:r>
            <a:endParaRPr lang="en-US" dirty="0"/>
          </a:p>
          <a:p>
            <a:r>
              <a:rPr lang="ru-RU" dirty="0"/>
              <a:t>Звездообразование</a:t>
            </a:r>
            <a:endParaRPr lang="en-US" dirty="0"/>
          </a:p>
          <a:p>
            <a:r>
              <a:rPr lang="ru-RU" dirty="0"/>
              <a:t>Излучение</a:t>
            </a:r>
            <a:endParaRPr lang="en-US" dirty="0"/>
          </a:p>
          <a:p>
            <a:r>
              <a:rPr lang="ru-RU" dirty="0"/>
              <a:t>Космические лучи</a:t>
            </a:r>
            <a:endParaRPr lang="en-US" dirty="0"/>
          </a:p>
          <a:p>
            <a:r>
              <a:rPr lang="ru-RU" dirty="0"/>
              <a:t>Области высокой температуры</a:t>
            </a:r>
            <a:endParaRPr lang="en-US" dirty="0"/>
          </a:p>
          <a:p>
            <a:r>
              <a:rPr lang="ru-RU" b="1" dirty="0"/>
              <a:t>Взрывы сверхновых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Овал 3"/>
          <p:cNvSpPr/>
          <p:nvPr/>
        </p:nvSpPr>
        <p:spPr>
          <a:xfrm>
            <a:off x="7128284" y="5229200"/>
            <a:ext cx="936104" cy="9361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6084168" y="3933056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 стрелкой 9"/>
          <p:cNvCxnSpPr/>
          <p:nvPr/>
        </p:nvCxnSpPr>
        <p:spPr>
          <a:xfrm flipH="1" flipV="1">
            <a:off x="6689309" y="5205813"/>
            <a:ext cx="576064" cy="14401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4" idx="1"/>
          </p:cNvCxnSpPr>
          <p:nvPr/>
        </p:nvCxnSpPr>
        <p:spPr>
          <a:xfrm flipV="1">
            <a:off x="7265373" y="4653136"/>
            <a:ext cx="0" cy="71315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4" idx="1"/>
          </p:cNvCxnSpPr>
          <p:nvPr/>
        </p:nvCxnSpPr>
        <p:spPr>
          <a:xfrm flipV="1">
            <a:off x="7265373" y="4869160"/>
            <a:ext cx="330963" cy="49712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6630382" y="5366289"/>
            <a:ext cx="634991" cy="9616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98694" y="4585290"/>
            <a:ext cx="253691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Распыление (</a:t>
            </a:r>
            <a:r>
              <a:rPr lang="en-US" dirty="0"/>
              <a:t>sputtering</a:t>
            </a:r>
            <a:r>
              <a:rPr lang="ru-RU" dirty="0"/>
              <a:t>)</a:t>
            </a:r>
            <a:endParaRPr lang="en-US" dirty="0"/>
          </a:p>
          <a:p>
            <a:r>
              <a:rPr lang="ru-RU" dirty="0"/>
              <a:t>Дробление (</a:t>
            </a:r>
            <a:r>
              <a:rPr lang="en-US" dirty="0"/>
              <a:t>shattering</a:t>
            </a:r>
            <a:r>
              <a:rPr lang="ru-RU" dirty="0"/>
              <a:t>)</a:t>
            </a:r>
            <a:endParaRPr lang="en-US" dirty="0"/>
          </a:p>
          <a:p>
            <a:r>
              <a:rPr lang="ru-RU" dirty="0"/>
              <a:t>Испарение</a:t>
            </a:r>
            <a:endParaRPr lang="en-US" dirty="0"/>
          </a:p>
          <a:p>
            <a:r>
              <a:rPr lang="ru-RU" dirty="0"/>
              <a:t>Фотодесорбция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Draine</a:t>
            </a:r>
            <a:r>
              <a:rPr lang="en-US" dirty="0"/>
              <a:t> &amp; </a:t>
            </a:r>
            <a:r>
              <a:rPr lang="en-US" dirty="0" err="1"/>
              <a:t>Salpeter</a:t>
            </a:r>
            <a:r>
              <a:rPr lang="en-US" dirty="0"/>
              <a:t> (1979)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54009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dirty="0"/>
              <a:t>Разрушение пылинок сверхновыми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724128" y="5410737"/>
            <a:ext cx="30497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Puppis A, </a:t>
            </a:r>
            <a:r>
              <a:rPr lang="ru-RU" dirty="0"/>
              <a:t>возраст</a:t>
            </a:r>
            <a:r>
              <a:rPr lang="en-US" dirty="0"/>
              <a:t> ∼3700 </a:t>
            </a:r>
            <a:r>
              <a:rPr lang="ru-RU" dirty="0"/>
              <a:t>лет</a:t>
            </a:r>
            <a:r>
              <a:rPr lang="en-US" dirty="0"/>
              <a:t>, </a:t>
            </a:r>
            <a:r>
              <a:rPr lang="ru-RU" dirty="0"/>
              <a:t>расстояние </a:t>
            </a:r>
            <a:r>
              <a:rPr lang="en-US" dirty="0"/>
              <a:t>∼2.2 </a:t>
            </a:r>
            <a:r>
              <a:rPr lang="ru-RU" dirty="0" err="1"/>
              <a:t>кпк</a:t>
            </a:r>
            <a:endParaRPr lang="en-US" dirty="0"/>
          </a:p>
          <a:p>
            <a:endParaRPr lang="en-US" dirty="0"/>
          </a:p>
          <a:p>
            <a:r>
              <a:rPr lang="en-US" dirty="0"/>
              <a:t>Arendt et al. (2010)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578" y="3356992"/>
            <a:ext cx="3553846" cy="187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61892"/>
            <a:ext cx="4084863" cy="3747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464071"/>
            <a:ext cx="3318520" cy="237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24744"/>
            <a:ext cx="3756746" cy="2166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33319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dirty="0"/>
              <a:t>Разрушение пылинок сверхновыми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724128" y="5410737"/>
            <a:ext cx="30497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N132D, </a:t>
            </a:r>
            <a:r>
              <a:rPr lang="ru-RU" dirty="0"/>
              <a:t>возраст </a:t>
            </a:r>
            <a:r>
              <a:rPr lang="en-US" dirty="0"/>
              <a:t>∼2500 </a:t>
            </a:r>
            <a:r>
              <a:rPr lang="ru-RU" dirty="0"/>
              <a:t>лет</a:t>
            </a:r>
            <a:r>
              <a:rPr lang="en-US" dirty="0"/>
              <a:t>, </a:t>
            </a:r>
            <a:r>
              <a:rPr lang="ru-RU" dirty="0"/>
              <a:t>БМО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Tappe</a:t>
            </a:r>
            <a:r>
              <a:rPr lang="en-US" dirty="0"/>
              <a:t> et al. (2012)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83" y="1340767"/>
            <a:ext cx="9006331" cy="4176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013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dirty="0"/>
              <a:t>Разрушение пылинок сверхновыми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88024" y="5517232"/>
            <a:ext cx="4283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Лебедь</a:t>
            </a:r>
            <a:r>
              <a:rPr lang="en-US" dirty="0"/>
              <a:t>, </a:t>
            </a:r>
            <a:r>
              <a:rPr lang="ru-RU" dirty="0"/>
              <a:t>возраст </a:t>
            </a:r>
            <a:r>
              <a:rPr lang="en-US" dirty="0"/>
              <a:t>∼5000 </a:t>
            </a:r>
            <a:r>
              <a:rPr lang="ru-RU" dirty="0"/>
              <a:t>лет</a:t>
            </a:r>
            <a:r>
              <a:rPr lang="en-US" dirty="0"/>
              <a:t>,</a:t>
            </a:r>
            <a:br>
              <a:rPr lang="ru-RU" dirty="0"/>
            </a:br>
            <a:r>
              <a:rPr lang="ru-RU" dirty="0"/>
              <a:t>расстояние </a:t>
            </a:r>
            <a:r>
              <a:rPr lang="en-US" dirty="0"/>
              <a:t>540 </a:t>
            </a:r>
            <a:r>
              <a:rPr lang="ru-RU" dirty="0" err="1"/>
              <a:t>пк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Sankrit</a:t>
            </a:r>
            <a:r>
              <a:rPr lang="en-US" dirty="0"/>
              <a:t> et al. (2010), Raymond et al. (2013)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96752"/>
            <a:ext cx="4332887" cy="37616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12360" y="4437112"/>
            <a:ext cx="949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© NASA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1121"/>
            <a:ext cx="4374058" cy="1276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90061"/>
            <a:ext cx="4364731" cy="2031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9394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</a:t>
            </a:r>
            <a:r>
              <a:rPr lang="ru-RU" dirty="0" err="1"/>
              <a:t>Дис</a:t>
            </a:r>
            <a:r>
              <a:rPr lang="en-US" dirty="0"/>
              <a:t>)</a:t>
            </a:r>
            <a:r>
              <a:rPr lang="ru-RU" dirty="0"/>
              <a:t>баланс пыли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Jones et al. (1996): </a:t>
            </a:r>
            <a:r>
              <a:rPr lang="ru-RU" sz="2400" dirty="0"/>
              <a:t>характерное время поступления пыли в МЗС — </a:t>
            </a:r>
            <a:r>
              <a:rPr lang="en-US" sz="2400" dirty="0"/>
              <a:t>2.5 · 10</a:t>
            </a:r>
            <a:r>
              <a:rPr lang="en-US" sz="2400" baseline="30000" dirty="0"/>
              <a:t>9</a:t>
            </a:r>
            <a:r>
              <a:rPr lang="en-US" sz="2400" dirty="0"/>
              <a:t> </a:t>
            </a:r>
            <a:r>
              <a:rPr lang="ru-RU" sz="2400" dirty="0"/>
              <a:t>лет</a:t>
            </a:r>
            <a:r>
              <a:rPr lang="en-US" sz="2400" dirty="0"/>
              <a:t>, </a:t>
            </a:r>
            <a:r>
              <a:rPr lang="ru-RU" sz="2400" dirty="0"/>
              <a:t>характерное время жизни пылинок — </a:t>
            </a:r>
            <a:r>
              <a:rPr lang="en-US" sz="2400" dirty="0"/>
              <a:t>6 · 10</a:t>
            </a:r>
            <a:r>
              <a:rPr lang="en-US" sz="2400" baseline="30000" dirty="0"/>
              <a:t>8</a:t>
            </a:r>
            <a:r>
              <a:rPr lang="en-US" sz="2400" dirty="0"/>
              <a:t> </a:t>
            </a:r>
            <a:r>
              <a:rPr lang="ru-RU" sz="2400" dirty="0"/>
              <a:t>лет для графита и </a:t>
            </a:r>
            <a:r>
              <a:rPr lang="en-US" sz="2400" dirty="0"/>
              <a:t>4 · 10</a:t>
            </a:r>
            <a:r>
              <a:rPr lang="en-US" sz="2400" baseline="30000" dirty="0"/>
              <a:t>8</a:t>
            </a:r>
            <a:r>
              <a:rPr lang="en-US" sz="2400" dirty="0"/>
              <a:t> </a:t>
            </a:r>
            <a:r>
              <a:rPr lang="ru-RU" sz="2400" dirty="0"/>
              <a:t>лет для силикатов</a:t>
            </a:r>
            <a:endParaRPr lang="en-US" sz="2400" dirty="0"/>
          </a:p>
          <a:p>
            <a:r>
              <a:rPr lang="en-US" sz="2400" dirty="0"/>
              <a:t>Matsuura et al. (2009, 2013): </a:t>
            </a:r>
            <a:r>
              <a:rPr lang="ru-RU" sz="2400" dirty="0"/>
              <a:t>выброс ПАУ звёздами АВГ не объясняет всего количества ПАУ, наблюдаемого в БМО и ММО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88865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Пыль на больших красных смещениях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7686675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9672" y="6228020"/>
            <a:ext cx="3158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z</a:t>
            </a:r>
            <a:r>
              <a:rPr lang="en-US" dirty="0"/>
              <a:t> = 2.45, </a:t>
            </a:r>
            <a:r>
              <a:rPr lang="en-US" dirty="0" err="1"/>
              <a:t>Elíasdóttir</a:t>
            </a:r>
            <a:r>
              <a:rPr lang="en-US" dirty="0"/>
              <a:t> et al. (2009)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669879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553" y="116632"/>
            <a:ext cx="8229600" cy="778098"/>
          </a:xfrm>
        </p:spPr>
        <p:txBody>
          <a:bodyPr/>
          <a:lstStyle/>
          <a:p>
            <a:r>
              <a:rPr lang="ru-RU" dirty="0"/>
              <a:t>Субмиллиметровые галактики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96752"/>
            <a:ext cx="6511426" cy="54634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03648" y="6309319"/>
            <a:ext cx="47654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ESO, APEX (</a:t>
            </a:r>
            <a:r>
              <a:rPr lang="en-GB" sz="1200" dirty="0" err="1">
                <a:solidFill>
                  <a:schemeClr val="bg1"/>
                </a:solidFill>
              </a:rPr>
              <a:t>MPIfR</a:t>
            </a:r>
            <a:r>
              <a:rPr lang="en-GB" sz="1200" dirty="0">
                <a:solidFill>
                  <a:schemeClr val="bg1"/>
                </a:solidFill>
              </a:rPr>
              <a:t>/ESO/OSO), A. Weiss et al., NASA Spitzer Science </a:t>
            </a:r>
            <a:r>
              <a:rPr lang="en-GB" sz="1200" dirty="0" err="1">
                <a:solidFill>
                  <a:schemeClr val="bg1"/>
                </a:solidFill>
              </a:rPr>
              <a:t>Center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12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</a:t>
            </a:r>
            <a:r>
              <a:rPr lang="ru-RU" dirty="0" err="1"/>
              <a:t>Дис</a:t>
            </a:r>
            <a:r>
              <a:rPr lang="en-US" dirty="0"/>
              <a:t>)</a:t>
            </a:r>
            <a:r>
              <a:rPr lang="ru-RU" dirty="0"/>
              <a:t>баланс пыли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Jones et al. (1996): </a:t>
            </a:r>
            <a:r>
              <a:rPr lang="ru-RU" sz="2400" dirty="0"/>
              <a:t>характерное время поступления пыли в МЗС — </a:t>
            </a:r>
            <a:r>
              <a:rPr lang="en-US" sz="2400" dirty="0"/>
              <a:t>2.5 · 10</a:t>
            </a:r>
            <a:r>
              <a:rPr lang="en-US" sz="2400" baseline="30000" dirty="0"/>
              <a:t>9</a:t>
            </a:r>
            <a:r>
              <a:rPr lang="en-US" sz="2400" dirty="0"/>
              <a:t> </a:t>
            </a:r>
            <a:r>
              <a:rPr lang="en-US" sz="2400" dirty="0" err="1"/>
              <a:t>yrs</a:t>
            </a:r>
            <a:r>
              <a:rPr lang="en-US" sz="2400" dirty="0"/>
              <a:t>, </a:t>
            </a:r>
            <a:r>
              <a:rPr lang="ru-RU" sz="2400" dirty="0"/>
              <a:t>характерное время жизни пылинок — </a:t>
            </a:r>
            <a:r>
              <a:rPr lang="en-US" sz="2400" dirty="0"/>
              <a:t>6 · 10</a:t>
            </a:r>
            <a:r>
              <a:rPr lang="en-US" sz="2400" baseline="30000" dirty="0"/>
              <a:t>8</a:t>
            </a:r>
            <a:r>
              <a:rPr lang="en-US" sz="2400" dirty="0"/>
              <a:t> </a:t>
            </a:r>
            <a:r>
              <a:rPr lang="ru-RU" sz="2400" dirty="0"/>
              <a:t>лет для графита и </a:t>
            </a:r>
            <a:r>
              <a:rPr lang="en-US" sz="2400" dirty="0"/>
              <a:t>4 · 10</a:t>
            </a:r>
            <a:r>
              <a:rPr lang="en-US" sz="2400" baseline="30000" dirty="0"/>
              <a:t>8</a:t>
            </a:r>
            <a:r>
              <a:rPr lang="en-US" sz="2400" dirty="0"/>
              <a:t> </a:t>
            </a:r>
            <a:r>
              <a:rPr lang="ru-RU" sz="2400" dirty="0"/>
              <a:t>лет для силикатов</a:t>
            </a:r>
            <a:endParaRPr lang="en-US" sz="2400" dirty="0"/>
          </a:p>
          <a:p>
            <a:r>
              <a:rPr lang="en-US" sz="2400" dirty="0"/>
              <a:t>Matsuura et al. (2009, 2013): </a:t>
            </a:r>
            <a:r>
              <a:rPr lang="ru-RU" sz="2400" dirty="0"/>
              <a:t>выброс ПАУ звёздами АВГ не объясняет всего количества ПАУ, наблюдаемого в БМО и ММО</a:t>
            </a:r>
            <a:endParaRPr lang="en-US" sz="2400" dirty="0"/>
          </a:p>
          <a:p>
            <a:r>
              <a:rPr lang="en-US" sz="2400" dirty="0"/>
              <a:t>Rowlands et al. (2014): </a:t>
            </a:r>
            <a:r>
              <a:rPr lang="ru-RU" sz="2400" dirty="0"/>
              <a:t>масса пыли, производимой звёздами малых и промежуточных масс, в 240 раз  уступает массе пыли, наблюдаемой в субмиллиметровых галактиках</a:t>
            </a:r>
          </a:p>
        </p:txBody>
      </p:sp>
    </p:spTree>
    <p:extLst>
      <p:ext uri="{BB962C8B-B14F-4D97-AF65-F5344CB8AC3E}">
        <p14:creationId xmlns:p14="http://schemas.microsoft.com/office/powerpoint/2010/main" val="30849795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Пути к решению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В локальной Вселенной</a:t>
            </a:r>
            <a:endParaRPr lang="en-US" dirty="0"/>
          </a:p>
          <a:p>
            <a:pPr lvl="1"/>
            <a:r>
              <a:rPr lang="ru-RU" dirty="0"/>
              <a:t>Возможно, никакого дисбаланса нет</a:t>
            </a:r>
            <a:r>
              <a:rPr lang="en-US" dirty="0"/>
              <a:t>?</a:t>
            </a:r>
          </a:p>
          <a:p>
            <a:pPr lvl="1"/>
            <a:r>
              <a:rPr lang="ru-RU" dirty="0"/>
              <a:t>Преувеличен темп разрушения пылинок сверхновыми</a:t>
            </a:r>
            <a:endParaRPr lang="en-US" dirty="0"/>
          </a:p>
          <a:p>
            <a:pPr lvl="1"/>
            <a:r>
              <a:rPr lang="ru-RU" dirty="0"/>
              <a:t>Учтены не все механизмы образования</a:t>
            </a:r>
          </a:p>
          <a:p>
            <a:r>
              <a:rPr lang="ru-RU" dirty="0"/>
              <a:t>В галактиках на больших </a:t>
            </a:r>
            <a:r>
              <a:rPr lang="en-US" i="1" dirty="0"/>
              <a:t>z</a:t>
            </a:r>
          </a:p>
          <a:p>
            <a:pPr lvl="1"/>
            <a:r>
              <a:rPr lang="ru-RU" dirty="0"/>
              <a:t>Учтены не все механизмы образования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215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7" r="2307"/>
          <a:stretch/>
        </p:blipFill>
        <p:spPr bwMode="auto">
          <a:xfrm>
            <a:off x="181069" y="5715000"/>
            <a:ext cx="606000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10"/>
          <p:cNvSpPr txBox="1">
            <a:spLocks noChangeArrowheads="1"/>
          </p:cNvSpPr>
          <p:nvPr/>
        </p:nvSpPr>
        <p:spPr bwMode="auto">
          <a:xfrm>
            <a:off x="285750" y="5214938"/>
            <a:ext cx="45373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b="1" dirty="0" err="1">
                <a:solidFill>
                  <a:srgbClr val="FF0000"/>
                </a:solidFill>
              </a:rPr>
              <a:t>Бальмеровская</a:t>
            </a:r>
            <a:r>
              <a:rPr lang="ru-RU" altLang="ru-RU" b="1" dirty="0">
                <a:solidFill>
                  <a:srgbClr val="FF0000"/>
                </a:solidFill>
              </a:rPr>
              <a:t> серия водорода</a:t>
            </a:r>
          </a:p>
        </p:txBody>
      </p:sp>
      <p:sp>
        <p:nvSpPr>
          <p:cNvPr id="33796" name="Заголовок 1"/>
          <p:cNvSpPr>
            <a:spLocks noGrp="1"/>
          </p:cNvSpPr>
          <p:nvPr>
            <p:ph type="title"/>
          </p:nvPr>
        </p:nvSpPr>
        <p:spPr>
          <a:xfrm>
            <a:off x="684213" y="92075"/>
            <a:ext cx="7772400" cy="7302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dirty="0"/>
              <a:t>Рекомбинационные линии излучения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50" y="1052736"/>
            <a:ext cx="5375275" cy="40338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2" name="TextBox 1"/>
          <p:cNvSpPr txBox="1"/>
          <p:nvPr/>
        </p:nvSpPr>
        <p:spPr>
          <a:xfrm>
            <a:off x="6241074" y="3861048"/>
            <a:ext cx="2254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Osterbrock</a:t>
            </a:r>
            <a:r>
              <a:rPr lang="en-US" sz="1400" dirty="0"/>
              <a:t> &amp; </a:t>
            </a:r>
            <a:r>
              <a:rPr lang="en-US" sz="1400" dirty="0" err="1"/>
              <a:t>Ferland</a:t>
            </a:r>
            <a:r>
              <a:rPr lang="en-US" sz="1400" dirty="0"/>
              <a:t> (2006)</a:t>
            </a:r>
            <a:endParaRPr lang="ru-RU" sz="14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724128" y="1340768"/>
          <a:ext cx="3312368" cy="2372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160">
                <a:tc>
                  <a:txBody>
                    <a:bodyPr/>
                    <a:lstStyle/>
                    <a:p>
                      <a:r>
                        <a:rPr lang="ru-RU" sz="1400" dirty="0"/>
                        <a:t>Линия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Длина волны, </a:t>
                      </a:r>
                      <a:r>
                        <a:rPr lang="en-GB" sz="1400" dirty="0"/>
                        <a:t>Å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Интенсивность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H</a:t>
                      </a:r>
                      <a:r>
                        <a:rPr lang="el-GR" sz="1400" dirty="0"/>
                        <a:t>α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6563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2.87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H</a:t>
                      </a:r>
                      <a:r>
                        <a:rPr lang="el-GR" sz="1400" dirty="0"/>
                        <a:t>β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4861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1.00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H</a:t>
                      </a:r>
                      <a:r>
                        <a:rPr lang="el-GR" sz="1400" dirty="0"/>
                        <a:t>γ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4340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0.466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H</a:t>
                      </a:r>
                      <a:r>
                        <a:rPr lang="el-GR" sz="1400" dirty="0"/>
                        <a:t>δ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4101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0.256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H</a:t>
                      </a:r>
                      <a:r>
                        <a:rPr lang="el-GR" sz="1400" dirty="0"/>
                        <a:t>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3970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0.159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110" y="4365104"/>
            <a:ext cx="2505643" cy="2311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096453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dirty="0"/>
              <a:t>Образование пылинок в сверхновых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980728"/>
            <a:ext cx="8585101" cy="223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4160" y="3429000"/>
            <a:ext cx="5655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Dunne et al. (2003, 2009), Rho et al. (2008), Gomez (2013)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25308"/>
            <a:ext cx="3816424" cy="2681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20412" y="4149080"/>
            <a:ext cx="20195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Cas</a:t>
            </a:r>
            <a:r>
              <a:rPr lang="en-US" dirty="0"/>
              <a:t> A</a:t>
            </a:r>
          </a:p>
          <a:p>
            <a:endParaRPr lang="en-US" dirty="0"/>
          </a:p>
          <a:p>
            <a:r>
              <a:rPr lang="en-US" dirty="0"/>
              <a:t>Barlow et al. (2010)</a:t>
            </a:r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972272"/>
            <a:ext cx="22288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73244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dirty="0"/>
              <a:t>Образование пылинок в сверхновых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88224" y="1196752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Matsuura et al. (2011), 0.4-0.7 M</a:t>
            </a:r>
            <a:r>
              <a:rPr lang="en-US" baseline="-25000" dirty="0">
                <a:latin typeface="Wingdings" panose="05000000000000000000" pitchFamily="2" charset="2"/>
              </a:rPr>
              <a:t>¤</a:t>
            </a:r>
            <a:endParaRPr lang="ru-RU" baseline="-250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77" y="1052736"/>
            <a:ext cx="60960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3933056"/>
            <a:ext cx="2771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© ESA/NASA-JPL/UCL/</a:t>
            </a:r>
            <a:r>
              <a:rPr lang="en-GB" dirty="0" err="1">
                <a:solidFill>
                  <a:schemeClr val="bg1"/>
                </a:solidFill>
              </a:rPr>
              <a:t>STScI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343" y="4509120"/>
            <a:ext cx="6847145" cy="2155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4869160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Indebetouw</a:t>
            </a:r>
            <a:r>
              <a:rPr lang="en-GB" dirty="0"/>
              <a:t> et al. (2014)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41374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1080120"/>
          </a:xfrm>
        </p:spPr>
        <p:txBody>
          <a:bodyPr>
            <a:normAutofit fontScale="90000"/>
          </a:bodyPr>
          <a:lstStyle/>
          <a:p>
            <a:r>
              <a:rPr lang="ru-RU" dirty="0"/>
              <a:t>Трансформация пылинок: крупные частицы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67593"/>
            <a:ext cx="8490397" cy="466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32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Линии излучения, возбуждаемые столкновениями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8"/>
          <a:stretch/>
        </p:blipFill>
        <p:spPr>
          <a:xfrm>
            <a:off x="1391989" y="1628800"/>
            <a:ext cx="6602821" cy="46638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3568" y="4156781"/>
            <a:ext cx="1529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8000"/>
                </a:solidFill>
              </a:rPr>
              <a:t>Видимый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23224" y="2538645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ИК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87520" y="2167210"/>
            <a:ext cx="877163" cy="40011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Радио</a:t>
            </a:r>
          </a:p>
        </p:txBody>
      </p:sp>
    </p:spTree>
    <p:extLst>
      <p:ext uri="{BB962C8B-B14F-4D97-AF65-F5344CB8AC3E}">
        <p14:creationId xmlns:p14="http://schemas.microsoft.com/office/powerpoint/2010/main" val="173400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772400" cy="803176"/>
          </a:xfrm>
        </p:spPr>
        <p:txBody>
          <a:bodyPr/>
          <a:lstStyle/>
          <a:p>
            <a:r>
              <a:rPr lang="ru-RU" dirty="0"/>
              <a:t>Физика межзвёздной среды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196752"/>
            <a:ext cx="7772400" cy="5328592"/>
          </a:xfrm>
        </p:spPr>
        <p:txBody>
          <a:bodyPr/>
          <a:lstStyle/>
          <a:p>
            <a:r>
              <a:rPr lang="ru-RU" dirty="0"/>
              <a:t>Основной компонент межзвёздной среды — водород (ионизованный, атомарный, молекулярный)</a:t>
            </a:r>
          </a:p>
          <a:p>
            <a:r>
              <a:rPr lang="ru-RU" dirty="0"/>
              <a:t>Физические условия в межзвёздной среде (плотность, температура, состояние ионизации и </a:t>
            </a:r>
            <a:r>
              <a:rPr lang="ru-RU" dirty="0" err="1"/>
              <a:t>молекуляризации</a:t>
            </a:r>
            <a:r>
              <a:rPr lang="ru-RU" dirty="0"/>
              <a:t>) — это физические условия в водородном газе</a:t>
            </a:r>
          </a:p>
          <a:p>
            <a:r>
              <a:rPr lang="ru-RU" dirty="0"/>
              <a:t>Состояние водородного газа определяется малыми примесями</a:t>
            </a:r>
          </a:p>
        </p:txBody>
      </p:sp>
    </p:spTree>
    <p:extLst>
      <p:ext uri="{BB962C8B-B14F-4D97-AF65-F5344CB8AC3E}">
        <p14:creationId xmlns:p14="http://schemas.microsoft.com/office/powerpoint/2010/main" val="30918703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1673</TotalTime>
  <Words>1728</Words>
  <Application>Microsoft Office PowerPoint</Application>
  <PresentationFormat>Экран (4:3)</PresentationFormat>
  <Paragraphs>393</Paragraphs>
  <Slides>72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72</vt:i4>
      </vt:variant>
    </vt:vector>
  </HeadingPairs>
  <TitlesOfParts>
    <vt:vector size="85" baseType="lpstr">
      <vt:lpstr>Arial Unicode MS</vt:lpstr>
      <vt:lpstr>Arial</vt:lpstr>
      <vt:lpstr>Book Antiqua</vt:lpstr>
      <vt:lpstr>Calibri</vt:lpstr>
      <vt:lpstr>Courier New</vt:lpstr>
      <vt:lpstr>Novarese BoldItalic</vt:lpstr>
      <vt:lpstr>Novarese Medium</vt:lpstr>
      <vt:lpstr>Times</vt:lpstr>
      <vt:lpstr>Times New Roman</vt:lpstr>
      <vt:lpstr>Wingdings</vt:lpstr>
      <vt:lpstr>Тема Office</vt:lpstr>
      <vt:lpstr>CorelDRAW</vt:lpstr>
      <vt:lpstr>Формула</vt:lpstr>
      <vt:lpstr>Общая астрофизика</vt:lpstr>
      <vt:lpstr>Итоги нуклеосинтеза</vt:lpstr>
      <vt:lpstr>Межзвёздная среда</vt:lpstr>
      <vt:lpstr>Тёмные и светлые туманности</vt:lpstr>
      <vt:lpstr>Межзвёздные линии поглощения</vt:lpstr>
      <vt:lpstr>Межзвёздные линии излучения</vt:lpstr>
      <vt:lpstr>Рекомбинационные линии излучения</vt:lpstr>
      <vt:lpstr>Линии излучения, возбуждаемые столкновениями</vt:lpstr>
      <vt:lpstr>Физика межзвёздной среды</vt:lpstr>
      <vt:lpstr>Четвёртый ингредиент</vt:lpstr>
      <vt:lpstr>Презентация PowerPoint</vt:lpstr>
      <vt:lpstr>Первые модели пылинок</vt:lpstr>
      <vt:lpstr>Поляризация звёздного света</vt:lpstr>
      <vt:lpstr>Презентация PowerPoint</vt:lpstr>
      <vt:lpstr>Модели пыли</vt:lpstr>
      <vt:lpstr>Рассеяние света мелкими частицами</vt:lpstr>
      <vt:lpstr>Вычисление оптических свойств</vt:lpstr>
      <vt:lpstr>Презентация PowerPoint</vt:lpstr>
      <vt:lpstr>Графито-силикатная модель</vt:lpstr>
      <vt:lpstr>Кривая межзвёздного поглощения</vt:lpstr>
      <vt:lpstr>Ультрафиолетовый горб</vt:lpstr>
      <vt:lpstr>Силикатные особенности</vt:lpstr>
      <vt:lpstr>Силикатная особенность</vt:lpstr>
      <vt:lpstr>Химический состав Солнца и межзвёздного газа</vt:lpstr>
      <vt:lpstr>Depletion</vt:lpstr>
      <vt:lpstr>Модель MRN (1977)</vt:lpstr>
      <vt:lpstr>Кривая поглощения в разных направлениях</vt:lpstr>
      <vt:lpstr>Кривая поглощения в разных галактиках</vt:lpstr>
      <vt:lpstr>Тепловое излучение</vt:lpstr>
      <vt:lpstr>Излучение пыли: континуум</vt:lpstr>
      <vt:lpstr>Карта излучения пыли</vt:lpstr>
      <vt:lpstr>Карта излучения пыли</vt:lpstr>
      <vt:lpstr>Гипотеза о микропылинках</vt:lpstr>
      <vt:lpstr>Стохастический нагрев пылинок</vt:lpstr>
      <vt:lpstr>Стохастический нагрев ОМП (VSG)</vt:lpstr>
      <vt:lpstr>Излучение пыли: континуум</vt:lpstr>
      <vt:lpstr>Неидентифицированные инфракрасные полосы</vt:lpstr>
      <vt:lpstr>Презентация PowerPoint</vt:lpstr>
      <vt:lpstr>Гипотеза о макромолекулах</vt:lpstr>
      <vt:lpstr>Полициклические ароматические углеводороды</vt:lpstr>
      <vt:lpstr>Структура ПАУ</vt:lpstr>
      <vt:lpstr>Weingartner &amp; Draine (2001)</vt:lpstr>
      <vt:lpstr>Разнообразие моделей пыли (Zubko et al. 2004)</vt:lpstr>
      <vt:lpstr>Разнообразие моделей пыли (Zubko et al. 2004)</vt:lpstr>
      <vt:lpstr>Разнообразие моделей пыли (Zubko et al. 2004)</vt:lpstr>
      <vt:lpstr>Разнообразие моделей пыли (Zubko et al. 2004)</vt:lpstr>
      <vt:lpstr>Межзвёздная пыль (0,01 от массы газа)</vt:lpstr>
      <vt:lpstr>Эволюционные модели пыли</vt:lpstr>
      <vt:lpstr>Межзвёздная пыль (0,01 от массы газа)</vt:lpstr>
      <vt:lpstr>Задача</vt:lpstr>
      <vt:lpstr>Презентация PowerPoint</vt:lpstr>
      <vt:lpstr>Образование пыли в проэволюционировавших звёздах</vt:lpstr>
      <vt:lpstr>Внутреннее строение красного гиганта</vt:lpstr>
      <vt:lpstr>Молекулы в оболочках старых звёзд</vt:lpstr>
      <vt:lpstr>Презентация PowerPoint</vt:lpstr>
      <vt:lpstr>Образование пыли в кислородных звёздах</vt:lpstr>
      <vt:lpstr>Образование пыли в углеродных звёздах</vt:lpstr>
      <vt:lpstr>Хвостатая звезда</vt:lpstr>
      <vt:lpstr>IRC+10216 aka CW Leo</vt:lpstr>
      <vt:lpstr>Происхождение пыли</vt:lpstr>
      <vt:lpstr>Разрушение пыли</vt:lpstr>
      <vt:lpstr>Разрушение пылинок сверхновыми</vt:lpstr>
      <vt:lpstr>Разрушение пылинок сверхновыми</vt:lpstr>
      <vt:lpstr>Разрушение пылинок сверхновыми</vt:lpstr>
      <vt:lpstr>(Дис)баланс пыли</vt:lpstr>
      <vt:lpstr>Пыль на больших красных смещениях</vt:lpstr>
      <vt:lpstr>Субмиллиметровые галактики</vt:lpstr>
      <vt:lpstr>(Дис)баланс пыли</vt:lpstr>
      <vt:lpstr>Пути к решению</vt:lpstr>
      <vt:lpstr>Образование пылинок в сверхновых</vt:lpstr>
      <vt:lpstr>Образование пылинок в сверхновых</vt:lpstr>
      <vt:lpstr>Трансформация пылинок: крупные частицы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Общая астрофизика</dc:title>
  <dc:creator>dw</dc:creator>
  <cp:lastModifiedBy>Дмитрий Вибе</cp:lastModifiedBy>
  <cp:revision>32</cp:revision>
  <dcterms:created xsi:type="dcterms:W3CDTF">2017-10-20T07:16:33Z</dcterms:created>
  <dcterms:modified xsi:type="dcterms:W3CDTF">2019-10-15T14:27:54Z</dcterms:modified>
</cp:coreProperties>
</file>