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2"/>
  </p:notesMasterIdLst>
  <p:sldIdLst>
    <p:sldId id="256" r:id="rId2"/>
    <p:sldId id="410" r:id="rId3"/>
    <p:sldId id="1371" r:id="rId4"/>
    <p:sldId id="1380" r:id="rId5"/>
    <p:sldId id="1381" r:id="rId6"/>
    <p:sldId id="335" r:id="rId7"/>
    <p:sldId id="433" r:id="rId8"/>
    <p:sldId id="362" r:id="rId9"/>
    <p:sldId id="436" r:id="rId10"/>
    <p:sldId id="1368" r:id="rId11"/>
    <p:sldId id="363" r:id="rId12"/>
    <p:sldId id="372" r:id="rId13"/>
    <p:sldId id="463" r:id="rId14"/>
    <p:sldId id="451" r:id="rId15"/>
    <p:sldId id="452" r:id="rId16"/>
    <p:sldId id="334" r:id="rId17"/>
    <p:sldId id="1369" r:id="rId18"/>
    <p:sldId id="296" r:id="rId19"/>
    <p:sldId id="297" r:id="rId20"/>
    <p:sldId id="302" r:id="rId21"/>
    <p:sldId id="1382" r:id="rId22"/>
    <p:sldId id="304" r:id="rId23"/>
    <p:sldId id="305" r:id="rId24"/>
    <p:sldId id="306" r:id="rId25"/>
    <p:sldId id="307" r:id="rId26"/>
    <p:sldId id="308" r:id="rId27"/>
    <p:sldId id="310" r:id="rId28"/>
    <p:sldId id="312" r:id="rId29"/>
    <p:sldId id="314" r:id="rId30"/>
    <p:sldId id="315" r:id="rId31"/>
    <p:sldId id="317" r:id="rId32"/>
    <p:sldId id="318" r:id="rId33"/>
    <p:sldId id="319" r:id="rId34"/>
    <p:sldId id="1383" r:id="rId35"/>
    <p:sldId id="1384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1385" r:id="rId48"/>
    <p:sldId id="1386" r:id="rId49"/>
    <p:sldId id="1387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454" r:id="rId66"/>
    <p:sldId id="359" r:id="rId67"/>
    <p:sldId id="360" r:id="rId68"/>
    <p:sldId id="361" r:id="rId69"/>
    <p:sldId id="455" r:id="rId70"/>
    <p:sldId id="1388" r:id="rId71"/>
    <p:sldId id="364" r:id="rId72"/>
    <p:sldId id="365" r:id="rId73"/>
    <p:sldId id="366" r:id="rId74"/>
    <p:sldId id="367" r:id="rId75"/>
    <p:sldId id="368" r:id="rId76"/>
    <p:sldId id="1389" r:id="rId77"/>
    <p:sldId id="1390" r:id="rId78"/>
    <p:sldId id="456" r:id="rId79"/>
    <p:sldId id="1391" r:id="rId80"/>
    <p:sldId id="373" r:id="rId81"/>
    <p:sldId id="374" r:id="rId82"/>
    <p:sldId id="375" r:id="rId83"/>
    <p:sldId id="376" r:id="rId84"/>
    <p:sldId id="377" r:id="rId85"/>
    <p:sldId id="378" r:id="rId86"/>
    <p:sldId id="379" r:id="rId87"/>
    <p:sldId id="380" r:id="rId88"/>
    <p:sldId id="381" r:id="rId89"/>
    <p:sldId id="382" r:id="rId90"/>
    <p:sldId id="1313" r:id="rId91"/>
    <p:sldId id="1392" r:id="rId92"/>
    <p:sldId id="383" r:id="rId93"/>
    <p:sldId id="384" r:id="rId94"/>
    <p:sldId id="385" r:id="rId95"/>
    <p:sldId id="458" r:id="rId96"/>
    <p:sldId id="459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9" r:id="rId108"/>
    <p:sldId id="400" r:id="rId109"/>
    <p:sldId id="401" r:id="rId110"/>
    <p:sldId id="402" r:id="rId111"/>
    <p:sldId id="403" r:id="rId112"/>
    <p:sldId id="404" r:id="rId113"/>
    <p:sldId id="406" r:id="rId114"/>
    <p:sldId id="407" r:id="rId115"/>
    <p:sldId id="1206" r:id="rId116"/>
    <p:sldId id="1207" r:id="rId117"/>
    <p:sldId id="1208" r:id="rId118"/>
    <p:sldId id="1209" r:id="rId119"/>
    <p:sldId id="1210" r:id="rId120"/>
    <p:sldId id="1211" r:id="rId121"/>
    <p:sldId id="1212" r:id="rId122"/>
    <p:sldId id="1213" r:id="rId123"/>
    <p:sldId id="1214" r:id="rId124"/>
    <p:sldId id="1215" r:id="rId125"/>
    <p:sldId id="1216" r:id="rId126"/>
    <p:sldId id="1217" r:id="rId127"/>
    <p:sldId id="1218" r:id="rId128"/>
    <p:sldId id="1219" r:id="rId129"/>
    <p:sldId id="1220" r:id="rId130"/>
    <p:sldId id="1221" r:id="rId131"/>
    <p:sldId id="1222" r:id="rId132"/>
    <p:sldId id="1223" r:id="rId133"/>
    <p:sldId id="1224" r:id="rId134"/>
    <p:sldId id="1225" r:id="rId135"/>
    <p:sldId id="1226" r:id="rId136"/>
    <p:sldId id="1227" r:id="rId137"/>
    <p:sldId id="408" r:id="rId138"/>
    <p:sldId id="409" r:id="rId139"/>
    <p:sldId id="1393" r:id="rId140"/>
    <p:sldId id="411" r:id="rId141"/>
    <p:sldId id="412" r:id="rId142"/>
    <p:sldId id="413" r:id="rId143"/>
    <p:sldId id="414" r:id="rId144"/>
    <p:sldId id="415" r:id="rId145"/>
    <p:sldId id="416" r:id="rId146"/>
    <p:sldId id="417" r:id="rId147"/>
    <p:sldId id="418" r:id="rId148"/>
    <p:sldId id="419" r:id="rId149"/>
    <p:sldId id="420" r:id="rId150"/>
    <p:sldId id="421" r:id="rId151"/>
    <p:sldId id="422" r:id="rId152"/>
    <p:sldId id="460" r:id="rId153"/>
    <p:sldId id="424" r:id="rId154"/>
    <p:sldId id="425" r:id="rId155"/>
    <p:sldId id="426" r:id="rId156"/>
    <p:sldId id="427" r:id="rId157"/>
    <p:sldId id="428" r:id="rId158"/>
    <p:sldId id="429" r:id="rId159"/>
    <p:sldId id="430" r:id="rId160"/>
    <p:sldId id="431" r:id="rId161"/>
    <p:sldId id="432" r:id="rId162"/>
    <p:sldId id="1394" r:id="rId163"/>
    <p:sldId id="434" r:id="rId164"/>
    <p:sldId id="435" r:id="rId165"/>
    <p:sldId id="1395" r:id="rId166"/>
    <p:sldId id="437" r:id="rId167"/>
    <p:sldId id="438" r:id="rId168"/>
    <p:sldId id="439" r:id="rId169"/>
    <p:sldId id="440" r:id="rId170"/>
    <p:sldId id="441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A05B5-314C-481E-9027-7E9AA861C600}" type="doc">
      <dgm:prSet loTypeId="urn:microsoft.com/office/officeart/2005/8/layout/process2" loCatId="process" qsTypeId="urn:microsoft.com/office/officeart/2005/8/quickstyle/simple1" qsCatId="simple" csTypeId="urn:microsoft.com/office/officeart/2005/8/colors/accent6_3" csCatId="accent6" phldr="1"/>
      <dgm:spPr/>
    </dgm:pt>
    <dgm:pt modelId="{98857330-20B5-4CEF-888E-D70AE84F95F6}">
      <dgm:prSet phldrT="[Текст]"/>
      <dgm:spPr/>
      <dgm:t>
        <a:bodyPr/>
        <a:lstStyle/>
        <a:p>
          <a:r>
            <a:rPr lang="ru-RU" dirty="0"/>
            <a:t>Оксид алюминия, </a:t>
          </a:r>
          <a:r>
            <a:rPr lang="en-US" dirty="0"/>
            <a:t>Al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3</a:t>
          </a:r>
          <a:endParaRPr lang="ru-RU" baseline="-25000" dirty="0"/>
        </a:p>
      </dgm:t>
    </dgm:pt>
    <dgm:pt modelId="{30323520-3230-4D07-A535-8065C3A81737}" type="parTrans" cxnId="{94259FB5-1191-4ED2-9D1F-1DD317C140C5}">
      <dgm:prSet/>
      <dgm:spPr/>
      <dgm:t>
        <a:bodyPr/>
        <a:lstStyle/>
        <a:p>
          <a:endParaRPr lang="ru-RU"/>
        </a:p>
      </dgm:t>
    </dgm:pt>
    <dgm:pt modelId="{C753EA18-8F71-4959-8B21-178920A52397}" type="sibTrans" cxnId="{94259FB5-1191-4ED2-9D1F-1DD317C140C5}">
      <dgm:prSet/>
      <dgm:spPr/>
      <dgm:t>
        <a:bodyPr/>
        <a:lstStyle/>
        <a:p>
          <a:endParaRPr lang="ru-RU"/>
        </a:p>
      </dgm:t>
    </dgm:pt>
    <dgm:pt modelId="{426F4A6F-FBA0-437F-8DAD-5DDC84A5F3AC}">
      <dgm:prSet phldrT="[Текст]"/>
      <dgm:spPr/>
      <dgm:t>
        <a:bodyPr/>
        <a:lstStyle/>
        <a:p>
          <a:r>
            <a:rPr lang="ru-RU" dirty="0"/>
            <a:t>Шпинель, </a:t>
          </a:r>
          <a:r>
            <a:rPr lang="en-US" dirty="0"/>
            <a:t>MgAl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4,</a:t>
          </a:r>
          <a:br>
            <a:rPr lang="en-US" baseline="-25000" dirty="0"/>
          </a:br>
          <a:r>
            <a:rPr lang="ru-RU" dirty="0" err="1"/>
            <a:t>геленит</a:t>
          </a:r>
          <a:r>
            <a:rPr lang="ru-RU" dirty="0"/>
            <a:t>, </a:t>
          </a:r>
          <a:r>
            <a:rPr lang="en-US" dirty="0"/>
            <a:t>Ca</a:t>
          </a:r>
          <a:r>
            <a:rPr lang="en-US" baseline="-25000" dirty="0"/>
            <a:t>2</a:t>
          </a:r>
          <a:r>
            <a:rPr lang="en-US" dirty="0"/>
            <a:t>Al</a:t>
          </a:r>
          <a:r>
            <a:rPr lang="en-US" baseline="-25000" dirty="0"/>
            <a:t>2</a:t>
          </a:r>
          <a:r>
            <a:rPr lang="en-US" dirty="0"/>
            <a:t>SiO</a:t>
          </a:r>
          <a:r>
            <a:rPr lang="en-US" baseline="-25000" dirty="0"/>
            <a:t>7</a:t>
          </a:r>
          <a:endParaRPr lang="ru-RU" baseline="-25000" dirty="0"/>
        </a:p>
      </dgm:t>
    </dgm:pt>
    <dgm:pt modelId="{6DBCD626-877C-420E-A16E-AD3067D63B3D}" type="parTrans" cxnId="{6457F814-F77A-4B78-B627-6B1A48985BB8}">
      <dgm:prSet/>
      <dgm:spPr/>
      <dgm:t>
        <a:bodyPr/>
        <a:lstStyle/>
        <a:p>
          <a:endParaRPr lang="ru-RU"/>
        </a:p>
      </dgm:t>
    </dgm:pt>
    <dgm:pt modelId="{7772223D-4E36-479E-8BFD-E84FA6E62576}" type="sibTrans" cxnId="{6457F814-F77A-4B78-B627-6B1A48985BB8}">
      <dgm:prSet/>
      <dgm:spPr/>
      <dgm:t>
        <a:bodyPr/>
        <a:lstStyle/>
        <a:p>
          <a:endParaRPr lang="ru-RU"/>
        </a:p>
      </dgm:t>
    </dgm:pt>
    <dgm:pt modelId="{1DE3EDF6-8CB0-4834-AE26-4E1BAD4C67C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Диопсид, </a:t>
          </a:r>
          <a:r>
            <a:rPr lang="en-US" dirty="0">
              <a:solidFill>
                <a:schemeClr val="tx1"/>
              </a:solidFill>
            </a:rPr>
            <a:t>CaMgSi</a:t>
          </a:r>
          <a:r>
            <a:rPr lang="en-US" baseline="-25000" dirty="0">
              <a:solidFill>
                <a:schemeClr val="tx1"/>
              </a:solidFill>
            </a:rPr>
            <a:t>2</a:t>
          </a:r>
          <a:r>
            <a:rPr lang="en-US" dirty="0">
              <a:solidFill>
                <a:schemeClr val="tx1"/>
              </a:solidFill>
            </a:rPr>
            <a:t>O</a:t>
          </a:r>
          <a:r>
            <a:rPr lang="en-US" baseline="-25000" dirty="0">
              <a:solidFill>
                <a:schemeClr val="tx1"/>
              </a:solidFill>
            </a:rPr>
            <a:t>6</a:t>
          </a:r>
          <a:endParaRPr lang="ru-RU" baseline="-25000" dirty="0">
            <a:solidFill>
              <a:schemeClr val="tx1"/>
            </a:solidFill>
          </a:endParaRPr>
        </a:p>
      </dgm:t>
    </dgm:pt>
    <dgm:pt modelId="{A9B03D2E-1E3E-4096-BC37-BA01F59EBCC4}" type="parTrans" cxnId="{B0B88047-0187-45BB-8FBB-64C0F079DF1B}">
      <dgm:prSet/>
      <dgm:spPr/>
      <dgm:t>
        <a:bodyPr/>
        <a:lstStyle/>
        <a:p>
          <a:endParaRPr lang="ru-RU"/>
        </a:p>
      </dgm:t>
    </dgm:pt>
    <dgm:pt modelId="{DE095D0A-B984-4913-87BD-56FCA3DF998F}" type="sibTrans" cxnId="{B0B88047-0187-45BB-8FBB-64C0F079DF1B}">
      <dgm:prSet/>
      <dgm:spPr/>
      <dgm:t>
        <a:bodyPr/>
        <a:lstStyle/>
        <a:p>
          <a:endParaRPr lang="ru-RU"/>
        </a:p>
      </dgm:t>
    </dgm:pt>
    <dgm:pt modelId="{44E138A9-67D8-4C20-83C1-7725DCF1B248}" type="pres">
      <dgm:prSet presAssocID="{150A05B5-314C-481E-9027-7E9AA861C600}" presName="linearFlow" presStyleCnt="0">
        <dgm:presLayoutVars>
          <dgm:resizeHandles val="exact"/>
        </dgm:presLayoutVars>
      </dgm:prSet>
      <dgm:spPr/>
    </dgm:pt>
    <dgm:pt modelId="{2BC2649D-9823-4294-9D44-F3E05199044C}" type="pres">
      <dgm:prSet presAssocID="{98857330-20B5-4CEF-888E-D70AE84F95F6}" presName="node" presStyleLbl="node1" presStyleIdx="0" presStyleCnt="3">
        <dgm:presLayoutVars>
          <dgm:bulletEnabled val="1"/>
        </dgm:presLayoutVars>
      </dgm:prSet>
      <dgm:spPr/>
    </dgm:pt>
    <dgm:pt modelId="{11E0A28C-3B5D-405F-AC4D-C8533AC56569}" type="pres">
      <dgm:prSet presAssocID="{C753EA18-8F71-4959-8B21-178920A52397}" presName="sibTrans" presStyleLbl="sibTrans2D1" presStyleIdx="0" presStyleCnt="2"/>
      <dgm:spPr/>
    </dgm:pt>
    <dgm:pt modelId="{E5BF47D6-DE11-4865-B842-2822DA193C89}" type="pres">
      <dgm:prSet presAssocID="{C753EA18-8F71-4959-8B21-178920A52397}" presName="connectorText" presStyleLbl="sibTrans2D1" presStyleIdx="0" presStyleCnt="2"/>
      <dgm:spPr/>
    </dgm:pt>
    <dgm:pt modelId="{7A745E03-CB7A-4604-92B5-F91B7B27BFF0}" type="pres">
      <dgm:prSet presAssocID="{426F4A6F-FBA0-437F-8DAD-5DDC84A5F3AC}" presName="node" presStyleLbl="node1" presStyleIdx="1" presStyleCnt="3">
        <dgm:presLayoutVars>
          <dgm:bulletEnabled val="1"/>
        </dgm:presLayoutVars>
      </dgm:prSet>
      <dgm:spPr/>
    </dgm:pt>
    <dgm:pt modelId="{C13CC926-35B7-48F4-A342-E5BDBA34A285}" type="pres">
      <dgm:prSet presAssocID="{7772223D-4E36-479E-8BFD-E84FA6E62576}" presName="sibTrans" presStyleLbl="sibTrans2D1" presStyleIdx="1" presStyleCnt="2"/>
      <dgm:spPr/>
    </dgm:pt>
    <dgm:pt modelId="{823D8BFE-B6BE-40F9-9044-94C1C5701781}" type="pres">
      <dgm:prSet presAssocID="{7772223D-4E36-479E-8BFD-E84FA6E62576}" presName="connectorText" presStyleLbl="sibTrans2D1" presStyleIdx="1" presStyleCnt="2"/>
      <dgm:spPr/>
    </dgm:pt>
    <dgm:pt modelId="{FD379CEB-2A21-47AB-8214-A8C5127B2B48}" type="pres">
      <dgm:prSet presAssocID="{1DE3EDF6-8CB0-4834-AE26-4E1BAD4C67CF}" presName="node" presStyleLbl="node1" presStyleIdx="2" presStyleCnt="3">
        <dgm:presLayoutVars>
          <dgm:bulletEnabled val="1"/>
        </dgm:presLayoutVars>
      </dgm:prSet>
      <dgm:spPr/>
    </dgm:pt>
  </dgm:ptLst>
  <dgm:cxnLst>
    <dgm:cxn modelId="{44ABC606-4CAC-4D42-8010-36D497066599}" type="presOf" srcId="{98857330-20B5-4CEF-888E-D70AE84F95F6}" destId="{2BC2649D-9823-4294-9D44-F3E05199044C}" srcOrd="0" destOrd="0" presId="urn:microsoft.com/office/officeart/2005/8/layout/process2"/>
    <dgm:cxn modelId="{6457F814-F77A-4B78-B627-6B1A48985BB8}" srcId="{150A05B5-314C-481E-9027-7E9AA861C600}" destId="{426F4A6F-FBA0-437F-8DAD-5DDC84A5F3AC}" srcOrd="1" destOrd="0" parTransId="{6DBCD626-877C-420E-A16E-AD3067D63B3D}" sibTransId="{7772223D-4E36-479E-8BFD-E84FA6E62576}"/>
    <dgm:cxn modelId="{A4E0B31A-F737-4B9C-8254-07EFD09B389A}" type="presOf" srcId="{C753EA18-8F71-4959-8B21-178920A52397}" destId="{11E0A28C-3B5D-405F-AC4D-C8533AC56569}" srcOrd="0" destOrd="0" presId="urn:microsoft.com/office/officeart/2005/8/layout/process2"/>
    <dgm:cxn modelId="{A991BC1D-E186-4E05-9352-AB564564F0AD}" type="presOf" srcId="{1DE3EDF6-8CB0-4834-AE26-4E1BAD4C67CF}" destId="{FD379CEB-2A21-47AB-8214-A8C5127B2B48}" srcOrd="0" destOrd="0" presId="urn:microsoft.com/office/officeart/2005/8/layout/process2"/>
    <dgm:cxn modelId="{B0B88047-0187-45BB-8FBB-64C0F079DF1B}" srcId="{150A05B5-314C-481E-9027-7E9AA861C600}" destId="{1DE3EDF6-8CB0-4834-AE26-4E1BAD4C67CF}" srcOrd="2" destOrd="0" parTransId="{A9B03D2E-1E3E-4096-BC37-BA01F59EBCC4}" sibTransId="{DE095D0A-B984-4913-87BD-56FCA3DF998F}"/>
    <dgm:cxn modelId="{2ACCFA49-BE69-470D-A95F-7313CCE1C4D0}" type="presOf" srcId="{7772223D-4E36-479E-8BFD-E84FA6E62576}" destId="{823D8BFE-B6BE-40F9-9044-94C1C5701781}" srcOrd="1" destOrd="0" presId="urn:microsoft.com/office/officeart/2005/8/layout/process2"/>
    <dgm:cxn modelId="{83945193-A7B2-4916-9816-4323B78FA9D8}" type="presOf" srcId="{426F4A6F-FBA0-437F-8DAD-5DDC84A5F3AC}" destId="{7A745E03-CB7A-4604-92B5-F91B7B27BFF0}" srcOrd="0" destOrd="0" presId="urn:microsoft.com/office/officeart/2005/8/layout/process2"/>
    <dgm:cxn modelId="{94158794-B962-4C2E-B140-098D99526FA6}" type="presOf" srcId="{C753EA18-8F71-4959-8B21-178920A52397}" destId="{E5BF47D6-DE11-4865-B842-2822DA193C89}" srcOrd="1" destOrd="0" presId="urn:microsoft.com/office/officeart/2005/8/layout/process2"/>
    <dgm:cxn modelId="{169BD1AE-BF6E-42A9-A3DD-009094A4E172}" type="presOf" srcId="{7772223D-4E36-479E-8BFD-E84FA6E62576}" destId="{C13CC926-35B7-48F4-A342-E5BDBA34A285}" srcOrd="0" destOrd="0" presId="urn:microsoft.com/office/officeart/2005/8/layout/process2"/>
    <dgm:cxn modelId="{94259FB5-1191-4ED2-9D1F-1DD317C140C5}" srcId="{150A05B5-314C-481E-9027-7E9AA861C600}" destId="{98857330-20B5-4CEF-888E-D70AE84F95F6}" srcOrd="0" destOrd="0" parTransId="{30323520-3230-4D07-A535-8065C3A81737}" sibTransId="{C753EA18-8F71-4959-8B21-178920A52397}"/>
    <dgm:cxn modelId="{EAC03FDC-15F1-4340-A139-E75FEFAA4602}" type="presOf" srcId="{150A05B5-314C-481E-9027-7E9AA861C600}" destId="{44E138A9-67D8-4C20-83C1-7725DCF1B248}" srcOrd="0" destOrd="0" presId="urn:microsoft.com/office/officeart/2005/8/layout/process2"/>
    <dgm:cxn modelId="{3CFB751A-3ED2-4FF3-8363-F0A63B6E8F8B}" type="presParOf" srcId="{44E138A9-67D8-4C20-83C1-7725DCF1B248}" destId="{2BC2649D-9823-4294-9D44-F3E05199044C}" srcOrd="0" destOrd="0" presId="urn:microsoft.com/office/officeart/2005/8/layout/process2"/>
    <dgm:cxn modelId="{F2160DBB-C541-4B4B-A256-0062661AF9F9}" type="presParOf" srcId="{44E138A9-67D8-4C20-83C1-7725DCF1B248}" destId="{11E0A28C-3B5D-405F-AC4D-C8533AC56569}" srcOrd="1" destOrd="0" presId="urn:microsoft.com/office/officeart/2005/8/layout/process2"/>
    <dgm:cxn modelId="{BE60A0D4-4CFA-44AB-9EDA-88D60302E68C}" type="presParOf" srcId="{11E0A28C-3B5D-405F-AC4D-C8533AC56569}" destId="{E5BF47D6-DE11-4865-B842-2822DA193C89}" srcOrd="0" destOrd="0" presId="urn:microsoft.com/office/officeart/2005/8/layout/process2"/>
    <dgm:cxn modelId="{F797E28D-CD63-4F89-B8B0-B853932ED3AD}" type="presParOf" srcId="{44E138A9-67D8-4C20-83C1-7725DCF1B248}" destId="{7A745E03-CB7A-4604-92B5-F91B7B27BFF0}" srcOrd="2" destOrd="0" presId="urn:microsoft.com/office/officeart/2005/8/layout/process2"/>
    <dgm:cxn modelId="{C0DECA80-F6B2-401F-949A-2673371BA39C}" type="presParOf" srcId="{44E138A9-67D8-4C20-83C1-7725DCF1B248}" destId="{C13CC926-35B7-48F4-A342-E5BDBA34A285}" srcOrd="3" destOrd="0" presId="urn:microsoft.com/office/officeart/2005/8/layout/process2"/>
    <dgm:cxn modelId="{7020B112-DA82-4889-B3DA-213F0C2FDF3A}" type="presParOf" srcId="{C13CC926-35B7-48F4-A342-E5BDBA34A285}" destId="{823D8BFE-B6BE-40F9-9044-94C1C5701781}" srcOrd="0" destOrd="0" presId="urn:microsoft.com/office/officeart/2005/8/layout/process2"/>
    <dgm:cxn modelId="{5589787F-E5A1-4832-A870-01D9785364E6}" type="presParOf" srcId="{44E138A9-67D8-4C20-83C1-7725DCF1B248}" destId="{FD379CEB-2A21-47AB-8214-A8C5127B2B4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94355F-5E3B-4EB6-8596-B619C730902E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FE99FD98-700C-4C13-B2A2-C9D1F64A7F38}">
      <dgm:prSet phldrT="[Текст]"/>
      <dgm:spPr/>
      <dgm:t>
        <a:bodyPr/>
        <a:lstStyle/>
        <a:p>
          <a:r>
            <a:rPr lang="ru-RU" dirty="0"/>
            <a:t>Оксид кремния, </a:t>
          </a:r>
          <a:r>
            <a:rPr lang="en-US" dirty="0" err="1"/>
            <a:t>SiO</a:t>
          </a:r>
          <a:endParaRPr lang="ru-RU" dirty="0"/>
        </a:p>
      </dgm:t>
    </dgm:pt>
    <dgm:pt modelId="{562C93EA-48AB-4CF3-AB0D-649EE59C4DC0}" type="parTrans" cxnId="{3939214D-A69F-4950-BEB6-D06AB8604C63}">
      <dgm:prSet/>
      <dgm:spPr/>
      <dgm:t>
        <a:bodyPr/>
        <a:lstStyle/>
        <a:p>
          <a:endParaRPr lang="ru-RU"/>
        </a:p>
      </dgm:t>
    </dgm:pt>
    <dgm:pt modelId="{C8002BFD-CFC9-4589-B5C1-F3DA520C45E0}" type="sibTrans" cxnId="{3939214D-A69F-4950-BEB6-D06AB8604C63}">
      <dgm:prSet/>
      <dgm:spPr/>
      <dgm:t>
        <a:bodyPr/>
        <a:lstStyle/>
        <a:p>
          <a:endParaRPr lang="ru-RU"/>
        </a:p>
      </dgm:t>
    </dgm:pt>
    <dgm:pt modelId="{E39C984C-1E01-4E56-A371-3769A0531757}">
      <dgm:prSet phldrT="[Текст]"/>
      <dgm:spPr/>
      <dgm:t>
        <a:bodyPr/>
        <a:lstStyle/>
        <a:p>
          <a:r>
            <a:rPr lang="ru-RU" dirty="0"/>
            <a:t>Форстерит, </a:t>
          </a:r>
          <a:r>
            <a:rPr lang="en-US" dirty="0"/>
            <a:t>Mg</a:t>
          </a:r>
          <a:r>
            <a:rPr lang="en-US" baseline="-25000" dirty="0"/>
            <a:t>2</a:t>
          </a:r>
          <a:r>
            <a:rPr lang="en-US" dirty="0"/>
            <a:t>SiO</a:t>
          </a:r>
          <a:r>
            <a:rPr lang="en-US" baseline="-25000" dirty="0"/>
            <a:t>4</a:t>
          </a:r>
          <a:r>
            <a:rPr lang="en-US" dirty="0"/>
            <a:t>,</a:t>
          </a:r>
          <a:br>
            <a:rPr lang="en-US" dirty="0"/>
          </a:br>
          <a:r>
            <a:rPr lang="ru-RU" dirty="0" err="1"/>
            <a:t>энстатит</a:t>
          </a:r>
          <a:r>
            <a:rPr lang="ru-RU" dirty="0"/>
            <a:t>, </a:t>
          </a:r>
          <a:r>
            <a:rPr lang="en-US" dirty="0"/>
            <a:t>Mg</a:t>
          </a:r>
          <a:r>
            <a:rPr lang="ru-RU" baseline="-25000" dirty="0"/>
            <a:t>2</a:t>
          </a:r>
          <a:r>
            <a:rPr lang="en-US" dirty="0"/>
            <a:t>[Si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6</a:t>
          </a:r>
          <a:r>
            <a:rPr lang="en-US" dirty="0"/>
            <a:t>]</a:t>
          </a:r>
          <a:endParaRPr lang="ru-RU" baseline="-25000" dirty="0"/>
        </a:p>
      </dgm:t>
    </dgm:pt>
    <dgm:pt modelId="{543F9BFE-761C-4B30-8473-6452CDF7B472}" type="parTrans" cxnId="{0189FFED-361F-4EAC-9533-7EA4E19E5CA4}">
      <dgm:prSet/>
      <dgm:spPr/>
      <dgm:t>
        <a:bodyPr/>
        <a:lstStyle/>
        <a:p>
          <a:endParaRPr lang="ru-RU"/>
        </a:p>
      </dgm:t>
    </dgm:pt>
    <dgm:pt modelId="{76956964-895D-454D-B0BA-DFD84A9E229B}" type="sibTrans" cxnId="{0189FFED-361F-4EAC-9533-7EA4E19E5CA4}">
      <dgm:prSet/>
      <dgm:spPr/>
      <dgm:t>
        <a:bodyPr/>
        <a:lstStyle/>
        <a:p>
          <a:endParaRPr lang="ru-RU"/>
        </a:p>
      </dgm:t>
    </dgm:pt>
    <dgm:pt modelId="{396400FF-15D8-4DC9-93FA-9A94BE0CDC7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Оливин, </a:t>
          </a:r>
          <a:r>
            <a:rPr lang="en-US" dirty="0">
              <a:solidFill>
                <a:schemeClr val="tx1"/>
              </a:solidFill>
            </a:rPr>
            <a:t>(</a:t>
          </a:r>
          <a:r>
            <a:rPr lang="en-US" dirty="0" err="1">
              <a:solidFill>
                <a:schemeClr val="tx1"/>
              </a:solidFill>
            </a:rPr>
            <a:t>Mg,Fe</a:t>
          </a:r>
          <a:r>
            <a:rPr lang="en-US" dirty="0">
              <a:solidFill>
                <a:schemeClr val="tx1"/>
              </a:solidFill>
            </a:rPr>
            <a:t>)</a:t>
          </a:r>
          <a:r>
            <a:rPr lang="en-US" baseline="-25000" dirty="0">
              <a:solidFill>
                <a:schemeClr val="tx1"/>
              </a:solidFill>
            </a:rPr>
            <a:t>2</a:t>
          </a:r>
          <a:r>
            <a:rPr lang="en-US" dirty="0">
              <a:solidFill>
                <a:schemeClr val="tx1"/>
              </a:solidFill>
            </a:rPr>
            <a:t>SiO</a:t>
          </a:r>
          <a:r>
            <a:rPr lang="en-US" baseline="-25000" dirty="0">
              <a:solidFill>
                <a:schemeClr val="tx1"/>
              </a:solidFill>
            </a:rPr>
            <a:t>4</a:t>
          </a:r>
          <a:r>
            <a:rPr lang="ru-RU" dirty="0">
              <a:solidFill>
                <a:schemeClr val="tx1"/>
              </a:solidFill>
            </a:rPr>
            <a:t>,</a:t>
          </a:r>
          <a:r>
            <a:rPr lang="ru-RU" dirty="0"/>
            <a:t> </a:t>
          </a:r>
          <a:r>
            <a:rPr lang="ru-RU" dirty="0">
              <a:solidFill>
                <a:schemeClr val="tx1"/>
              </a:solidFill>
            </a:rPr>
            <a:t>пироксен, </a:t>
          </a:r>
          <a:r>
            <a:rPr lang="en-GB" dirty="0">
              <a:solidFill>
                <a:schemeClr val="tx1"/>
              </a:solidFill>
            </a:rPr>
            <a:t>(</a:t>
          </a:r>
          <a:r>
            <a:rPr lang="en-GB" dirty="0" err="1">
              <a:solidFill>
                <a:schemeClr val="tx1"/>
              </a:solidFill>
            </a:rPr>
            <a:t>Mg,Fe</a:t>
          </a:r>
          <a:r>
            <a:rPr lang="en-GB" dirty="0">
              <a:solidFill>
                <a:schemeClr val="tx1"/>
              </a:solidFill>
            </a:rPr>
            <a:t>)</a:t>
          </a:r>
          <a:r>
            <a:rPr lang="en-GB" baseline="-25000" dirty="0">
              <a:solidFill>
                <a:schemeClr val="tx1"/>
              </a:solidFill>
            </a:rPr>
            <a:t>2</a:t>
          </a:r>
          <a:r>
            <a:rPr lang="en-GB" dirty="0">
              <a:solidFill>
                <a:schemeClr val="tx1"/>
              </a:solidFill>
            </a:rPr>
            <a:t>Si</a:t>
          </a:r>
          <a:r>
            <a:rPr lang="en-GB" baseline="-25000" dirty="0">
              <a:solidFill>
                <a:schemeClr val="tx1"/>
              </a:solidFill>
            </a:rPr>
            <a:t>2</a:t>
          </a:r>
          <a:r>
            <a:rPr lang="en-GB" dirty="0">
              <a:solidFill>
                <a:schemeClr val="tx1"/>
              </a:solidFill>
            </a:rPr>
            <a:t>O</a:t>
          </a:r>
          <a:r>
            <a:rPr lang="en-GB" baseline="-25000" dirty="0">
              <a:solidFill>
                <a:schemeClr val="tx1"/>
              </a:solidFill>
            </a:rPr>
            <a:t>6</a:t>
          </a:r>
          <a:endParaRPr lang="ru-RU" baseline="-25000" dirty="0">
            <a:solidFill>
              <a:schemeClr val="tx1"/>
            </a:solidFill>
          </a:endParaRPr>
        </a:p>
      </dgm:t>
    </dgm:pt>
    <dgm:pt modelId="{4CD48747-CD95-4486-B4F8-164A2E000875}" type="parTrans" cxnId="{25AE0836-1539-4565-90EC-D50D37D2F57B}">
      <dgm:prSet/>
      <dgm:spPr/>
      <dgm:t>
        <a:bodyPr/>
        <a:lstStyle/>
        <a:p>
          <a:endParaRPr lang="ru-RU"/>
        </a:p>
      </dgm:t>
    </dgm:pt>
    <dgm:pt modelId="{57A4B88F-AE70-4372-9039-43CD45552FDF}" type="sibTrans" cxnId="{25AE0836-1539-4565-90EC-D50D37D2F57B}">
      <dgm:prSet/>
      <dgm:spPr/>
      <dgm:t>
        <a:bodyPr/>
        <a:lstStyle/>
        <a:p>
          <a:endParaRPr lang="ru-RU"/>
        </a:p>
      </dgm:t>
    </dgm:pt>
    <dgm:pt modelId="{C6AAA64E-2199-499E-AD17-14A42FE0C3FD}" type="pres">
      <dgm:prSet presAssocID="{9B94355F-5E3B-4EB6-8596-B619C730902E}" presName="linearFlow" presStyleCnt="0">
        <dgm:presLayoutVars>
          <dgm:resizeHandles val="exact"/>
        </dgm:presLayoutVars>
      </dgm:prSet>
      <dgm:spPr/>
    </dgm:pt>
    <dgm:pt modelId="{B9BEEEEC-1385-4412-B688-C5EED0BD380B}" type="pres">
      <dgm:prSet presAssocID="{FE99FD98-700C-4C13-B2A2-C9D1F64A7F38}" presName="node" presStyleLbl="node1" presStyleIdx="0" presStyleCnt="3">
        <dgm:presLayoutVars>
          <dgm:bulletEnabled val="1"/>
        </dgm:presLayoutVars>
      </dgm:prSet>
      <dgm:spPr/>
    </dgm:pt>
    <dgm:pt modelId="{E50A9378-647B-402B-9A0F-E461F39695E0}" type="pres">
      <dgm:prSet presAssocID="{C8002BFD-CFC9-4589-B5C1-F3DA520C45E0}" presName="sibTrans" presStyleLbl="sibTrans2D1" presStyleIdx="0" presStyleCnt="2"/>
      <dgm:spPr/>
    </dgm:pt>
    <dgm:pt modelId="{DAED881B-5961-484C-B2AD-C3D6BDA2D7FC}" type="pres">
      <dgm:prSet presAssocID="{C8002BFD-CFC9-4589-B5C1-F3DA520C45E0}" presName="connectorText" presStyleLbl="sibTrans2D1" presStyleIdx="0" presStyleCnt="2"/>
      <dgm:spPr/>
    </dgm:pt>
    <dgm:pt modelId="{513CC3C0-7CEF-452A-89A1-794E2A108EDA}" type="pres">
      <dgm:prSet presAssocID="{E39C984C-1E01-4E56-A371-3769A0531757}" presName="node" presStyleLbl="node1" presStyleIdx="1" presStyleCnt="3">
        <dgm:presLayoutVars>
          <dgm:bulletEnabled val="1"/>
        </dgm:presLayoutVars>
      </dgm:prSet>
      <dgm:spPr/>
    </dgm:pt>
    <dgm:pt modelId="{A2B4E72B-A9AE-4E86-B007-DCCC08FDF832}" type="pres">
      <dgm:prSet presAssocID="{76956964-895D-454D-B0BA-DFD84A9E229B}" presName="sibTrans" presStyleLbl="sibTrans2D1" presStyleIdx="1" presStyleCnt="2"/>
      <dgm:spPr/>
    </dgm:pt>
    <dgm:pt modelId="{EF9AD0C4-403A-4C6A-9734-D35F08C99F47}" type="pres">
      <dgm:prSet presAssocID="{76956964-895D-454D-B0BA-DFD84A9E229B}" presName="connectorText" presStyleLbl="sibTrans2D1" presStyleIdx="1" presStyleCnt="2"/>
      <dgm:spPr/>
    </dgm:pt>
    <dgm:pt modelId="{D4A10CA7-5D2D-4A6C-8935-73AC00CA0264}" type="pres">
      <dgm:prSet presAssocID="{396400FF-15D8-4DC9-93FA-9A94BE0CDC76}" presName="node" presStyleLbl="node1" presStyleIdx="2" presStyleCnt="3">
        <dgm:presLayoutVars>
          <dgm:bulletEnabled val="1"/>
        </dgm:presLayoutVars>
      </dgm:prSet>
      <dgm:spPr/>
    </dgm:pt>
  </dgm:ptLst>
  <dgm:cxnLst>
    <dgm:cxn modelId="{6ACAAE1C-A9F2-4000-8A1B-213FCB54933F}" type="presOf" srcId="{76956964-895D-454D-B0BA-DFD84A9E229B}" destId="{EF9AD0C4-403A-4C6A-9734-D35F08C99F47}" srcOrd="1" destOrd="0" presId="urn:microsoft.com/office/officeart/2005/8/layout/process2"/>
    <dgm:cxn modelId="{428D831F-2015-4EC6-B8A8-A0BC9431572F}" type="presOf" srcId="{FE99FD98-700C-4C13-B2A2-C9D1F64A7F38}" destId="{B9BEEEEC-1385-4412-B688-C5EED0BD380B}" srcOrd="0" destOrd="0" presId="urn:microsoft.com/office/officeart/2005/8/layout/process2"/>
    <dgm:cxn modelId="{6EAAAF31-41D9-424B-B66A-C3CF43B58711}" type="presOf" srcId="{E39C984C-1E01-4E56-A371-3769A0531757}" destId="{513CC3C0-7CEF-452A-89A1-794E2A108EDA}" srcOrd="0" destOrd="0" presId="urn:microsoft.com/office/officeart/2005/8/layout/process2"/>
    <dgm:cxn modelId="{25AE0836-1539-4565-90EC-D50D37D2F57B}" srcId="{9B94355F-5E3B-4EB6-8596-B619C730902E}" destId="{396400FF-15D8-4DC9-93FA-9A94BE0CDC76}" srcOrd="2" destOrd="0" parTransId="{4CD48747-CD95-4486-B4F8-164A2E000875}" sibTransId="{57A4B88F-AE70-4372-9039-43CD45552FDF}"/>
    <dgm:cxn modelId="{3939214D-A69F-4950-BEB6-D06AB8604C63}" srcId="{9B94355F-5E3B-4EB6-8596-B619C730902E}" destId="{FE99FD98-700C-4C13-B2A2-C9D1F64A7F38}" srcOrd="0" destOrd="0" parTransId="{562C93EA-48AB-4CF3-AB0D-649EE59C4DC0}" sibTransId="{C8002BFD-CFC9-4589-B5C1-F3DA520C45E0}"/>
    <dgm:cxn modelId="{2F569475-2E24-4C7A-9EC9-2E8FC6D9D703}" type="presOf" srcId="{C8002BFD-CFC9-4589-B5C1-F3DA520C45E0}" destId="{DAED881B-5961-484C-B2AD-C3D6BDA2D7FC}" srcOrd="1" destOrd="0" presId="urn:microsoft.com/office/officeart/2005/8/layout/process2"/>
    <dgm:cxn modelId="{5AD6168D-E996-454A-8C70-AB8FD7583DD5}" type="presOf" srcId="{76956964-895D-454D-B0BA-DFD84A9E229B}" destId="{A2B4E72B-A9AE-4E86-B007-DCCC08FDF832}" srcOrd="0" destOrd="0" presId="urn:microsoft.com/office/officeart/2005/8/layout/process2"/>
    <dgm:cxn modelId="{AE5AE7B0-B614-4D31-B5AB-F7CAE2FB00D8}" type="presOf" srcId="{396400FF-15D8-4DC9-93FA-9A94BE0CDC76}" destId="{D4A10CA7-5D2D-4A6C-8935-73AC00CA0264}" srcOrd="0" destOrd="0" presId="urn:microsoft.com/office/officeart/2005/8/layout/process2"/>
    <dgm:cxn modelId="{31A6C7E3-62C5-432C-9934-98B8E026EB82}" type="presOf" srcId="{9B94355F-5E3B-4EB6-8596-B619C730902E}" destId="{C6AAA64E-2199-499E-AD17-14A42FE0C3FD}" srcOrd="0" destOrd="0" presId="urn:microsoft.com/office/officeart/2005/8/layout/process2"/>
    <dgm:cxn modelId="{0189FFED-361F-4EAC-9533-7EA4E19E5CA4}" srcId="{9B94355F-5E3B-4EB6-8596-B619C730902E}" destId="{E39C984C-1E01-4E56-A371-3769A0531757}" srcOrd="1" destOrd="0" parTransId="{543F9BFE-761C-4B30-8473-6452CDF7B472}" sibTransId="{76956964-895D-454D-B0BA-DFD84A9E229B}"/>
    <dgm:cxn modelId="{2A7FEFF3-58EA-4F65-8B60-2A24D5044B75}" type="presOf" srcId="{C8002BFD-CFC9-4589-B5C1-F3DA520C45E0}" destId="{E50A9378-647B-402B-9A0F-E461F39695E0}" srcOrd="0" destOrd="0" presId="urn:microsoft.com/office/officeart/2005/8/layout/process2"/>
    <dgm:cxn modelId="{AE74DE1B-1652-4BB0-9933-CC746EFF2134}" type="presParOf" srcId="{C6AAA64E-2199-499E-AD17-14A42FE0C3FD}" destId="{B9BEEEEC-1385-4412-B688-C5EED0BD380B}" srcOrd="0" destOrd="0" presId="urn:microsoft.com/office/officeart/2005/8/layout/process2"/>
    <dgm:cxn modelId="{B68679BC-53EA-4A86-801C-9CBB96B61B81}" type="presParOf" srcId="{C6AAA64E-2199-499E-AD17-14A42FE0C3FD}" destId="{E50A9378-647B-402B-9A0F-E461F39695E0}" srcOrd="1" destOrd="0" presId="urn:microsoft.com/office/officeart/2005/8/layout/process2"/>
    <dgm:cxn modelId="{22BE895C-9A86-4D6C-A3EB-8A5C0A717877}" type="presParOf" srcId="{E50A9378-647B-402B-9A0F-E461F39695E0}" destId="{DAED881B-5961-484C-B2AD-C3D6BDA2D7FC}" srcOrd="0" destOrd="0" presId="urn:microsoft.com/office/officeart/2005/8/layout/process2"/>
    <dgm:cxn modelId="{78D1A5C5-CD38-43E8-8EE5-C3C610E03E9E}" type="presParOf" srcId="{C6AAA64E-2199-499E-AD17-14A42FE0C3FD}" destId="{513CC3C0-7CEF-452A-89A1-794E2A108EDA}" srcOrd="2" destOrd="0" presId="urn:microsoft.com/office/officeart/2005/8/layout/process2"/>
    <dgm:cxn modelId="{DD897DAE-C457-4E31-8B5D-24619ECDFB46}" type="presParOf" srcId="{C6AAA64E-2199-499E-AD17-14A42FE0C3FD}" destId="{A2B4E72B-A9AE-4E86-B007-DCCC08FDF832}" srcOrd="3" destOrd="0" presId="urn:microsoft.com/office/officeart/2005/8/layout/process2"/>
    <dgm:cxn modelId="{6D252939-62A1-4372-B042-993ECFED200B}" type="presParOf" srcId="{A2B4E72B-A9AE-4E86-B007-DCCC08FDF832}" destId="{EF9AD0C4-403A-4C6A-9734-D35F08C99F47}" srcOrd="0" destOrd="0" presId="urn:microsoft.com/office/officeart/2005/8/layout/process2"/>
    <dgm:cxn modelId="{85B4FE54-C2B4-46DA-9A0E-D4159EFF6BA2}" type="presParOf" srcId="{C6AAA64E-2199-499E-AD17-14A42FE0C3FD}" destId="{D4A10CA7-5D2D-4A6C-8935-73AC00CA026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0A05B5-314C-481E-9027-7E9AA861C600}" type="doc">
      <dgm:prSet loTypeId="urn:microsoft.com/office/officeart/2005/8/layout/process2" loCatId="process" qsTypeId="urn:microsoft.com/office/officeart/2005/8/quickstyle/simple1" qsCatId="simple" csTypeId="urn:microsoft.com/office/officeart/2005/8/colors/accent6_3" csCatId="accent6" phldr="1"/>
      <dgm:spPr/>
    </dgm:pt>
    <dgm:pt modelId="{98857330-20B5-4CEF-888E-D70AE84F95F6}">
      <dgm:prSet phldrT="[Текст]"/>
      <dgm:spPr/>
      <dgm:t>
        <a:bodyPr/>
        <a:lstStyle/>
        <a:p>
          <a:r>
            <a:rPr lang="ru-RU" dirty="0"/>
            <a:t>Ацетилен, </a:t>
          </a:r>
          <a:r>
            <a:rPr lang="en-US" dirty="0"/>
            <a:t>C</a:t>
          </a:r>
          <a:r>
            <a:rPr lang="en-US" baseline="-25000" dirty="0"/>
            <a:t>2</a:t>
          </a:r>
          <a:r>
            <a:rPr lang="en-US" dirty="0"/>
            <a:t>H</a:t>
          </a:r>
          <a:r>
            <a:rPr lang="en-US" baseline="-25000" dirty="0"/>
            <a:t>2</a:t>
          </a:r>
          <a:r>
            <a:rPr lang="ru-RU" dirty="0"/>
            <a:t>, карбид кремния, </a:t>
          </a:r>
          <a:r>
            <a:rPr lang="en-US" dirty="0" err="1"/>
            <a:t>SiC</a:t>
          </a:r>
          <a:endParaRPr lang="ru-RU" baseline="-25000" dirty="0"/>
        </a:p>
      </dgm:t>
    </dgm:pt>
    <dgm:pt modelId="{30323520-3230-4D07-A535-8065C3A81737}" type="parTrans" cxnId="{94259FB5-1191-4ED2-9D1F-1DD317C140C5}">
      <dgm:prSet/>
      <dgm:spPr/>
      <dgm:t>
        <a:bodyPr/>
        <a:lstStyle/>
        <a:p>
          <a:endParaRPr lang="ru-RU"/>
        </a:p>
      </dgm:t>
    </dgm:pt>
    <dgm:pt modelId="{C753EA18-8F71-4959-8B21-178920A52397}" type="sibTrans" cxnId="{94259FB5-1191-4ED2-9D1F-1DD317C140C5}">
      <dgm:prSet/>
      <dgm:spPr/>
      <dgm:t>
        <a:bodyPr/>
        <a:lstStyle/>
        <a:p>
          <a:endParaRPr lang="ru-RU"/>
        </a:p>
      </dgm:t>
    </dgm:pt>
    <dgm:pt modelId="{426F4A6F-FBA0-437F-8DAD-5DDC84A5F3AC}">
      <dgm:prSet phldrT="[Текст]"/>
      <dgm:spPr/>
      <dgm:t>
        <a:bodyPr/>
        <a:lstStyle/>
        <a:p>
          <a:r>
            <a:rPr lang="ru-RU" dirty="0"/>
            <a:t>Бензол, </a:t>
          </a:r>
          <a:r>
            <a:rPr lang="en-US" dirty="0"/>
            <a:t>C</a:t>
          </a:r>
          <a:r>
            <a:rPr lang="en-US" baseline="-25000" dirty="0"/>
            <a:t>6</a:t>
          </a:r>
          <a:r>
            <a:rPr lang="en-US" dirty="0"/>
            <a:t>H</a:t>
          </a:r>
          <a:r>
            <a:rPr lang="en-US" baseline="-25000" dirty="0"/>
            <a:t>6</a:t>
          </a:r>
          <a:endParaRPr lang="ru-RU" baseline="-25000" dirty="0"/>
        </a:p>
      </dgm:t>
    </dgm:pt>
    <dgm:pt modelId="{6DBCD626-877C-420E-A16E-AD3067D63B3D}" type="parTrans" cxnId="{6457F814-F77A-4B78-B627-6B1A48985BB8}">
      <dgm:prSet/>
      <dgm:spPr/>
      <dgm:t>
        <a:bodyPr/>
        <a:lstStyle/>
        <a:p>
          <a:endParaRPr lang="ru-RU"/>
        </a:p>
      </dgm:t>
    </dgm:pt>
    <dgm:pt modelId="{7772223D-4E36-479E-8BFD-E84FA6E62576}" type="sibTrans" cxnId="{6457F814-F77A-4B78-B627-6B1A48985BB8}">
      <dgm:prSet/>
      <dgm:spPr/>
      <dgm:t>
        <a:bodyPr/>
        <a:lstStyle/>
        <a:p>
          <a:endParaRPr lang="ru-RU"/>
        </a:p>
      </dgm:t>
    </dgm:pt>
    <dgm:pt modelId="{1DE3EDF6-8CB0-4834-AE26-4E1BAD4C67C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ПАУ, кластеры ПАУ, графит, алмазы, «</a:t>
          </a:r>
          <a:r>
            <a:rPr lang="en-US" dirty="0">
              <a:solidFill>
                <a:schemeClr val="tx1"/>
              </a:solidFill>
            </a:rPr>
            <a:t>HAC</a:t>
          </a:r>
          <a:r>
            <a:rPr lang="ru-RU" dirty="0">
              <a:solidFill>
                <a:schemeClr val="tx1"/>
              </a:solidFill>
            </a:rPr>
            <a:t>»</a:t>
          </a:r>
          <a:endParaRPr lang="ru-RU" baseline="-25000" dirty="0">
            <a:solidFill>
              <a:schemeClr val="tx1"/>
            </a:solidFill>
          </a:endParaRPr>
        </a:p>
      </dgm:t>
    </dgm:pt>
    <dgm:pt modelId="{A9B03D2E-1E3E-4096-BC37-BA01F59EBCC4}" type="parTrans" cxnId="{B0B88047-0187-45BB-8FBB-64C0F079DF1B}">
      <dgm:prSet/>
      <dgm:spPr/>
      <dgm:t>
        <a:bodyPr/>
        <a:lstStyle/>
        <a:p>
          <a:endParaRPr lang="ru-RU"/>
        </a:p>
      </dgm:t>
    </dgm:pt>
    <dgm:pt modelId="{DE095D0A-B984-4913-87BD-56FCA3DF998F}" type="sibTrans" cxnId="{B0B88047-0187-45BB-8FBB-64C0F079DF1B}">
      <dgm:prSet/>
      <dgm:spPr/>
      <dgm:t>
        <a:bodyPr/>
        <a:lstStyle/>
        <a:p>
          <a:endParaRPr lang="ru-RU"/>
        </a:p>
      </dgm:t>
    </dgm:pt>
    <dgm:pt modelId="{44E138A9-67D8-4C20-83C1-7725DCF1B248}" type="pres">
      <dgm:prSet presAssocID="{150A05B5-314C-481E-9027-7E9AA861C600}" presName="linearFlow" presStyleCnt="0">
        <dgm:presLayoutVars>
          <dgm:resizeHandles val="exact"/>
        </dgm:presLayoutVars>
      </dgm:prSet>
      <dgm:spPr/>
    </dgm:pt>
    <dgm:pt modelId="{2BC2649D-9823-4294-9D44-F3E05199044C}" type="pres">
      <dgm:prSet presAssocID="{98857330-20B5-4CEF-888E-D70AE84F95F6}" presName="node" presStyleLbl="node1" presStyleIdx="0" presStyleCnt="3">
        <dgm:presLayoutVars>
          <dgm:bulletEnabled val="1"/>
        </dgm:presLayoutVars>
      </dgm:prSet>
      <dgm:spPr/>
    </dgm:pt>
    <dgm:pt modelId="{11E0A28C-3B5D-405F-AC4D-C8533AC56569}" type="pres">
      <dgm:prSet presAssocID="{C753EA18-8F71-4959-8B21-178920A52397}" presName="sibTrans" presStyleLbl="sibTrans2D1" presStyleIdx="0" presStyleCnt="2"/>
      <dgm:spPr/>
    </dgm:pt>
    <dgm:pt modelId="{E5BF47D6-DE11-4865-B842-2822DA193C89}" type="pres">
      <dgm:prSet presAssocID="{C753EA18-8F71-4959-8B21-178920A52397}" presName="connectorText" presStyleLbl="sibTrans2D1" presStyleIdx="0" presStyleCnt="2"/>
      <dgm:spPr/>
    </dgm:pt>
    <dgm:pt modelId="{7A745E03-CB7A-4604-92B5-F91B7B27BFF0}" type="pres">
      <dgm:prSet presAssocID="{426F4A6F-FBA0-437F-8DAD-5DDC84A5F3AC}" presName="node" presStyleLbl="node1" presStyleIdx="1" presStyleCnt="3">
        <dgm:presLayoutVars>
          <dgm:bulletEnabled val="1"/>
        </dgm:presLayoutVars>
      </dgm:prSet>
      <dgm:spPr/>
    </dgm:pt>
    <dgm:pt modelId="{C13CC926-35B7-48F4-A342-E5BDBA34A285}" type="pres">
      <dgm:prSet presAssocID="{7772223D-4E36-479E-8BFD-E84FA6E62576}" presName="sibTrans" presStyleLbl="sibTrans2D1" presStyleIdx="1" presStyleCnt="2"/>
      <dgm:spPr/>
    </dgm:pt>
    <dgm:pt modelId="{823D8BFE-B6BE-40F9-9044-94C1C5701781}" type="pres">
      <dgm:prSet presAssocID="{7772223D-4E36-479E-8BFD-E84FA6E62576}" presName="connectorText" presStyleLbl="sibTrans2D1" presStyleIdx="1" presStyleCnt="2"/>
      <dgm:spPr/>
    </dgm:pt>
    <dgm:pt modelId="{FD379CEB-2A21-47AB-8214-A8C5127B2B48}" type="pres">
      <dgm:prSet presAssocID="{1DE3EDF6-8CB0-4834-AE26-4E1BAD4C67CF}" presName="node" presStyleLbl="node1" presStyleIdx="2" presStyleCnt="3">
        <dgm:presLayoutVars>
          <dgm:bulletEnabled val="1"/>
        </dgm:presLayoutVars>
      </dgm:prSet>
      <dgm:spPr/>
    </dgm:pt>
  </dgm:ptLst>
  <dgm:cxnLst>
    <dgm:cxn modelId="{6457F814-F77A-4B78-B627-6B1A48985BB8}" srcId="{150A05B5-314C-481E-9027-7E9AA861C600}" destId="{426F4A6F-FBA0-437F-8DAD-5DDC84A5F3AC}" srcOrd="1" destOrd="0" parTransId="{6DBCD626-877C-420E-A16E-AD3067D63B3D}" sibTransId="{7772223D-4E36-479E-8BFD-E84FA6E62576}"/>
    <dgm:cxn modelId="{DAE45739-B7E3-4C86-BDEA-4D2F66D97E48}" type="presOf" srcId="{C753EA18-8F71-4959-8B21-178920A52397}" destId="{E5BF47D6-DE11-4865-B842-2822DA193C89}" srcOrd="1" destOrd="0" presId="urn:microsoft.com/office/officeart/2005/8/layout/process2"/>
    <dgm:cxn modelId="{B0B88047-0187-45BB-8FBB-64C0F079DF1B}" srcId="{150A05B5-314C-481E-9027-7E9AA861C600}" destId="{1DE3EDF6-8CB0-4834-AE26-4E1BAD4C67CF}" srcOrd="2" destOrd="0" parTransId="{A9B03D2E-1E3E-4096-BC37-BA01F59EBCC4}" sibTransId="{DE095D0A-B984-4913-87BD-56FCA3DF998F}"/>
    <dgm:cxn modelId="{85489E73-9CDE-44A8-B034-27362EF46A55}" type="presOf" srcId="{7772223D-4E36-479E-8BFD-E84FA6E62576}" destId="{C13CC926-35B7-48F4-A342-E5BDBA34A285}" srcOrd="0" destOrd="0" presId="urn:microsoft.com/office/officeart/2005/8/layout/process2"/>
    <dgm:cxn modelId="{F0D92B79-71DA-4B8A-BFAB-6C016E338A43}" type="presOf" srcId="{98857330-20B5-4CEF-888E-D70AE84F95F6}" destId="{2BC2649D-9823-4294-9D44-F3E05199044C}" srcOrd="0" destOrd="0" presId="urn:microsoft.com/office/officeart/2005/8/layout/process2"/>
    <dgm:cxn modelId="{D17D2E89-B892-4671-AA22-9673184A8941}" type="presOf" srcId="{150A05B5-314C-481E-9027-7E9AA861C600}" destId="{44E138A9-67D8-4C20-83C1-7725DCF1B248}" srcOrd="0" destOrd="0" presId="urn:microsoft.com/office/officeart/2005/8/layout/process2"/>
    <dgm:cxn modelId="{E4D85294-6759-4180-90C1-CFD2A3D23FE6}" type="presOf" srcId="{426F4A6F-FBA0-437F-8DAD-5DDC84A5F3AC}" destId="{7A745E03-CB7A-4604-92B5-F91B7B27BFF0}" srcOrd="0" destOrd="0" presId="urn:microsoft.com/office/officeart/2005/8/layout/process2"/>
    <dgm:cxn modelId="{F76F7DA3-D4A8-4BFE-B242-375A77E82458}" type="presOf" srcId="{C753EA18-8F71-4959-8B21-178920A52397}" destId="{11E0A28C-3B5D-405F-AC4D-C8533AC56569}" srcOrd="0" destOrd="0" presId="urn:microsoft.com/office/officeart/2005/8/layout/process2"/>
    <dgm:cxn modelId="{94259FB5-1191-4ED2-9D1F-1DD317C140C5}" srcId="{150A05B5-314C-481E-9027-7E9AA861C600}" destId="{98857330-20B5-4CEF-888E-D70AE84F95F6}" srcOrd="0" destOrd="0" parTransId="{30323520-3230-4D07-A535-8065C3A81737}" sibTransId="{C753EA18-8F71-4959-8B21-178920A52397}"/>
    <dgm:cxn modelId="{6D69E4BB-E0B1-4B95-921A-53CC125B19F5}" type="presOf" srcId="{1DE3EDF6-8CB0-4834-AE26-4E1BAD4C67CF}" destId="{FD379CEB-2A21-47AB-8214-A8C5127B2B48}" srcOrd="0" destOrd="0" presId="urn:microsoft.com/office/officeart/2005/8/layout/process2"/>
    <dgm:cxn modelId="{DD00E9DC-4133-44A5-AD96-93EDB44372FC}" type="presOf" srcId="{7772223D-4E36-479E-8BFD-E84FA6E62576}" destId="{823D8BFE-B6BE-40F9-9044-94C1C5701781}" srcOrd="1" destOrd="0" presId="urn:microsoft.com/office/officeart/2005/8/layout/process2"/>
    <dgm:cxn modelId="{1E4859BC-8B0F-4789-A882-5CB026DF0FB6}" type="presParOf" srcId="{44E138A9-67D8-4C20-83C1-7725DCF1B248}" destId="{2BC2649D-9823-4294-9D44-F3E05199044C}" srcOrd="0" destOrd="0" presId="urn:microsoft.com/office/officeart/2005/8/layout/process2"/>
    <dgm:cxn modelId="{AB36320C-4401-4F7F-A5A1-DB275EE491FD}" type="presParOf" srcId="{44E138A9-67D8-4C20-83C1-7725DCF1B248}" destId="{11E0A28C-3B5D-405F-AC4D-C8533AC56569}" srcOrd="1" destOrd="0" presId="urn:microsoft.com/office/officeart/2005/8/layout/process2"/>
    <dgm:cxn modelId="{DA316373-8AA6-4D2E-853A-1B5A4933D5D9}" type="presParOf" srcId="{11E0A28C-3B5D-405F-AC4D-C8533AC56569}" destId="{E5BF47D6-DE11-4865-B842-2822DA193C89}" srcOrd="0" destOrd="0" presId="urn:microsoft.com/office/officeart/2005/8/layout/process2"/>
    <dgm:cxn modelId="{9E22A8CE-DD3D-438B-8714-0F9C953416DC}" type="presParOf" srcId="{44E138A9-67D8-4C20-83C1-7725DCF1B248}" destId="{7A745E03-CB7A-4604-92B5-F91B7B27BFF0}" srcOrd="2" destOrd="0" presId="urn:microsoft.com/office/officeart/2005/8/layout/process2"/>
    <dgm:cxn modelId="{4D0A6615-2CAD-4E5B-833C-A22C45C122B5}" type="presParOf" srcId="{44E138A9-67D8-4C20-83C1-7725DCF1B248}" destId="{C13CC926-35B7-48F4-A342-E5BDBA34A285}" srcOrd="3" destOrd="0" presId="urn:microsoft.com/office/officeart/2005/8/layout/process2"/>
    <dgm:cxn modelId="{E731A433-0DC6-4D0D-8A3E-5E025CC99FB3}" type="presParOf" srcId="{C13CC926-35B7-48F4-A342-E5BDBA34A285}" destId="{823D8BFE-B6BE-40F9-9044-94C1C5701781}" srcOrd="0" destOrd="0" presId="urn:microsoft.com/office/officeart/2005/8/layout/process2"/>
    <dgm:cxn modelId="{0CA695A8-EFAA-4331-92B5-25CDFA8316A6}" type="presParOf" srcId="{44E138A9-67D8-4C20-83C1-7725DCF1B248}" destId="{FD379CEB-2A21-47AB-8214-A8C5127B2B4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wmf"/><Relationship Id="rId1" Type="http://schemas.openxmlformats.org/officeDocument/2006/relationships/image" Target="../media/image19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image" Target="../media/image20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wmf"/><Relationship Id="rId1" Type="http://schemas.openxmlformats.org/officeDocument/2006/relationships/image" Target="../media/image20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2" Type="http://schemas.openxmlformats.org/officeDocument/2006/relationships/image" Target="../media/image208.wmf"/><Relationship Id="rId1" Type="http://schemas.openxmlformats.org/officeDocument/2006/relationships/image" Target="../media/image20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wmf"/><Relationship Id="rId1" Type="http://schemas.openxmlformats.org/officeDocument/2006/relationships/image" Target="../media/image23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wmf"/><Relationship Id="rId1" Type="http://schemas.openxmlformats.org/officeDocument/2006/relationships/image" Target="../media/image1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3DEA15-1060-4615-BD8D-11F547D7C245}" type="slidenum">
              <a:rPr lang="ru-RU" altLang="ru-RU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36D5F-A9CB-422E-BD8C-EF1077E93D46}" type="slidenum">
              <a:rPr lang="ru-RU" smtClean="0"/>
              <a:pPr>
                <a:defRPr/>
              </a:pPr>
              <a:t>166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7D084-449A-458A-84EB-C213C5ACC914}" type="slidenum">
              <a:rPr lang="ru-RU" smtClean="0"/>
              <a:pPr>
                <a:defRPr/>
              </a:pPr>
              <a:t>167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EF66E4-7DF4-4579-B0D1-B0E26BBCA57F}" type="slidenum">
              <a:rPr lang="ru-RU" smtClean="0"/>
              <a:pPr>
                <a:defRPr/>
              </a:pPr>
              <a:t>168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2E18A-8434-4681-878E-D3E871E367CD}" type="slidenum">
              <a:rPr lang="ru-RU" smtClean="0"/>
              <a:pPr>
                <a:defRPr/>
              </a:pPr>
              <a:t>169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2E18A-8434-4681-878E-D3E871E367CD}" type="slidenum">
              <a:rPr lang="ru-RU" smtClean="0"/>
              <a:pPr>
                <a:defRPr/>
              </a:pPr>
              <a:t>170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381608-14D2-40DB-8C39-1BEA68E5A038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AFCEE5-247B-40CC-8D2D-A6730EABC4E1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7BA4DE-E865-4FD0-8133-3FC0B0EA8CF1}" type="slidenum">
              <a:rPr lang="ru-RU" altLang="ru-RU" smtClean="0"/>
              <a:pPr eaLnBrk="1" hangingPunct="1">
                <a:spcBef>
                  <a:spcPct val="0"/>
                </a:spcBef>
              </a:pPr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E6D12-A159-4825-8C3D-31EAAD845C0A}" type="slidenum">
              <a:rPr lang="ru-RU" altLang="ru-RU" smtClean="0"/>
              <a:pPr eaLnBrk="1" hangingPunct="1">
                <a:spcBef>
                  <a:spcPct val="0"/>
                </a:spcBef>
              </a:pPr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7D6204-02B9-4CEB-A57F-A835F0DABFD4}" type="slidenum">
              <a:rPr lang="ru-RU" altLang="ru-RU" sz="1200" smtClean="0"/>
              <a:pPr eaLnBrk="1" hangingPunct="1"/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0687BB-DE3E-46F8-8ED1-843539544418}" type="slidenum">
              <a:rPr lang="ru-RU" altLang="ru-RU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ru-RU" altLang="ru-RU">
              <a:latin typeface="Arial" charset="0"/>
              <a:cs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2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charset="0"/>
              <a:cs typeface="Arial" charset="0"/>
            </a:endParaRPr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FFC50D-45C9-4A9C-963D-1B9A1168ED9C}" type="slidenum">
              <a:rPr lang="ru-RU" altLang="ru-RU">
                <a:cs typeface="Arial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ru-RU" alt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990B9B-868E-48AE-9E60-4586E336060C}" type="slidenum">
              <a:rPr lang="ru-RU" altLang="ru-RU" smtClean="0"/>
              <a:pPr eaLnBrk="1" hangingPunct="1">
                <a:spcBef>
                  <a:spcPct val="0"/>
                </a:spcBef>
              </a:pPr>
              <a:t>148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99F6C-D83A-4F53-BA52-8B4CCA277B4F}" type="slidenum">
              <a:rPr lang="ru-RU" smtClean="0"/>
              <a:pPr>
                <a:defRPr/>
              </a:pPr>
              <a:t>165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87.wmf"/><Relationship Id="rId4" Type="http://schemas.openxmlformats.org/officeDocument/2006/relationships/oleObject" Target="../embeddings/oleObject10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1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9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92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9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94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0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02.w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4.w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0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05.w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0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0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96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15.png"/><Relationship Id="rId4" Type="http://schemas.openxmlformats.org/officeDocument/2006/relationships/image" Target="../media/image214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17.png"/><Relationship Id="rId4" Type="http://schemas.openxmlformats.org/officeDocument/2006/relationships/image" Target="../media/image216.w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20.png"/><Relationship Id="rId5" Type="http://schemas.openxmlformats.org/officeDocument/2006/relationships/image" Target="../media/image218.wmf"/><Relationship Id="rId4" Type="http://schemas.openxmlformats.org/officeDocument/2006/relationships/oleObject" Target="../embeddings/oleObject32.bin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226.png"/><Relationship Id="rId7" Type="http://schemas.openxmlformats.org/officeDocument/2006/relationships/image" Target="../media/image22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223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225.w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36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23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wmf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44.wmf"/><Relationship Id="rId4" Type="http://schemas.openxmlformats.org/officeDocument/2006/relationships/oleObject" Target="../embeddings/oleObject38.bin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wmf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9.jpeg"/><Relationship Id="rId5" Type="http://schemas.openxmlformats.org/officeDocument/2006/relationships/hyperlink" Target="http://www.astronet.ru/db/msg/1166094/orion2_vlt_big.jpg.html" TargetMode="External"/><Relationship Id="rId4" Type="http://schemas.openxmlformats.org/officeDocument/2006/relationships/image" Target="../media/image258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1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3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5.jpeg"/><Relationship Id="rId4" Type="http://schemas.openxmlformats.org/officeDocument/2006/relationships/image" Target="../media/image26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w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wmf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emf"/><Relationship Id="rId9" Type="http://schemas.openxmlformats.org/officeDocument/2006/relationships/image" Target="../media/image4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hyperlink" Target="http://upload.wikimedia.org/wikipedia/commons/b/ba/Herschel-Galaxy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hyperlink" Target="http://upload.wikimedia.org/wikipedia/commons/0/0a/Milkyway_pan1.jpg" TargetMode="External"/><Relationship Id="rId10" Type="http://schemas.openxmlformats.org/officeDocument/2006/relationships/image" Target="../media/image76.jpe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4.wmf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34" Type="http://schemas.openxmlformats.org/officeDocument/2006/relationships/image" Target="../media/image11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36" Type="http://schemas.openxmlformats.org/officeDocument/2006/relationships/image" Target="../media/image119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8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5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1.jpeg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8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6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D221D-F4DE-4B32-B233-D29BEC52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Синтез лития-7 во вспышках Новых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7BCF1B-AF28-4BAD-AE04-01227F49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27" y="1268761"/>
            <a:ext cx="7076565" cy="53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172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57150"/>
            <a:ext cx="8256588" cy="6646863"/>
          </a:xfrm>
        </p:spPr>
      </p:pic>
      <p:sp>
        <p:nvSpPr>
          <p:cNvPr id="29699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4176018" cy="1143000"/>
          </a:xfrm>
        </p:spPr>
        <p:txBody>
          <a:bodyPr>
            <a:normAutofit/>
          </a:bodyPr>
          <a:lstStyle/>
          <a:p>
            <a:pPr algn="l"/>
            <a:r>
              <a:rPr lang="ru-RU" altLang="ru-RU" sz="3200" dirty="0">
                <a:solidFill>
                  <a:schemeClr val="bg1"/>
                </a:solidFill>
              </a:rPr>
              <a:t>Хвостатая звезда</a:t>
            </a:r>
          </a:p>
        </p:txBody>
      </p:sp>
    </p:spTree>
    <p:extLst>
      <p:ext uri="{BB962C8B-B14F-4D97-AF65-F5344CB8AC3E}">
        <p14:creationId xmlns:p14="http://schemas.microsoft.com/office/powerpoint/2010/main" val="17676182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en-GB" altLang="ru-RU" dirty="0"/>
              <a:t>IRC+10216 aka CW Leo</a:t>
            </a:r>
            <a:endParaRPr lang="ru-RU" alt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7545" y="4653136"/>
            <a:ext cx="302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 err="1"/>
              <a:t>H</a:t>
            </a:r>
            <a:r>
              <a:rPr lang="en-US" dirty="0"/>
              <a:t>, C</a:t>
            </a:r>
            <a:r>
              <a:rPr lang="en-US" baseline="-25000" dirty="0"/>
              <a:t>n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 err="1"/>
              <a:t>N</a:t>
            </a:r>
            <a:r>
              <a:rPr lang="en-US" dirty="0"/>
              <a:t>, </a:t>
            </a:r>
            <a:r>
              <a:rPr lang="en-US" dirty="0" err="1"/>
              <a:t>HC</a:t>
            </a:r>
            <a:r>
              <a:rPr lang="en-US" baseline="-25000" dirty="0" err="1"/>
              <a:t>n</a:t>
            </a:r>
            <a:r>
              <a:rPr lang="en-US" dirty="0" err="1"/>
              <a:t>N</a:t>
            </a:r>
            <a:r>
              <a:rPr lang="en-US" dirty="0"/>
              <a:t>, CH</a:t>
            </a:r>
            <a:r>
              <a:rPr lang="en-US" baseline="-25000" dirty="0"/>
              <a:t>2</a:t>
            </a:r>
            <a:r>
              <a:rPr lang="en-US" dirty="0"/>
              <a:t>CHCN, CH</a:t>
            </a:r>
            <a:r>
              <a:rPr lang="en-US" baseline="-25000" dirty="0"/>
              <a:t>2</a:t>
            </a:r>
            <a:r>
              <a:rPr lang="en-US" dirty="0"/>
              <a:t>CN, H</a:t>
            </a:r>
            <a:r>
              <a:rPr lang="en-US" baseline="-25000" dirty="0"/>
              <a:t>2</a:t>
            </a:r>
            <a:r>
              <a:rPr lang="en-US" dirty="0"/>
              <a:t>CS, CH</a:t>
            </a:r>
            <a:r>
              <a:rPr lang="en-US" baseline="-25000" dirty="0"/>
              <a:t>3</a:t>
            </a:r>
            <a:r>
              <a:rPr lang="en-US" dirty="0"/>
              <a:t>CCH, C</a:t>
            </a:r>
            <a:r>
              <a:rPr lang="en-US" baseline="-25000" dirty="0"/>
              <a:t>3</a:t>
            </a:r>
            <a:r>
              <a:rPr lang="en-US" dirty="0"/>
              <a:t>O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08078"/>
            <a:ext cx="5090520" cy="492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6340678"/>
            <a:ext cx="181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Leão</a:t>
            </a:r>
            <a:r>
              <a:rPr lang="en-US" dirty="0"/>
              <a:t> et al. (2006)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5" y="1484784"/>
            <a:ext cx="358061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3645024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Weigelt</a:t>
            </a:r>
            <a:r>
              <a:rPr lang="en-US" dirty="0"/>
              <a:t> et al. (2002)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2449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Происхождение пыли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1340768"/>
          <a:ext cx="7554314" cy="4301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2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82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63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Тип звёзд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Доля в общем производстве пыли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Отношение газ-пыль</a:t>
                      </a:r>
                      <a:br>
                        <a:rPr lang="en-US" sz="1400" b="1" dirty="0">
                          <a:effectLst/>
                        </a:rPr>
                      </a:br>
                      <a:r>
                        <a:rPr lang="en-US" sz="1400" b="1" dirty="0">
                          <a:effectLst/>
                        </a:rPr>
                        <a:t>(</a:t>
                      </a:r>
                      <a:r>
                        <a:rPr lang="ru-RU" sz="1400" b="1" dirty="0">
                          <a:effectLst/>
                        </a:rPr>
                        <a:t>по массе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Силикаты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(SiO</a:t>
                      </a:r>
                      <a:r>
                        <a:rPr lang="en-US" sz="1400" b="1" baseline="-25000" dirty="0">
                          <a:effectLst/>
                        </a:rPr>
                        <a:t>2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Аморфный углерод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SiC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Углеводороды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</a:t>
                      </a:r>
                      <a:r>
                        <a:rPr lang="ru-RU" sz="1400" dirty="0">
                          <a:effectLst/>
                        </a:rPr>
                        <a:t>-звёзды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ru-RU" sz="1400" dirty="0">
                          <a:effectLst/>
                        </a:rPr>
                        <a:t>Миры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100-300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OH/IR</a:t>
                      </a:r>
                      <a:r>
                        <a:rPr lang="ru-RU" sz="1400" dirty="0">
                          <a:effectLst/>
                        </a:rPr>
                        <a:t>-звёзды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32%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100-300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Углеродные звёзды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Сверхновые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8%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50-100?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Требуется наблюдательное подтверждение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</a:t>
                      </a:r>
                      <a:r>
                        <a:rPr lang="ru-RU" sz="1400" dirty="0">
                          <a:effectLst/>
                        </a:rPr>
                        <a:t>-сверхгиганты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100-300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99%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~</a:t>
                      </a:r>
                      <a:r>
                        <a:rPr lang="ru-RU" sz="1400" dirty="0">
                          <a:effectLst/>
                        </a:rPr>
                        <a:t>100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Звёзды </a:t>
                      </a:r>
                      <a:r>
                        <a:rPr lang="en-US" sz="1400" dirty="0">
                          <a:effectLst/>
                        </a:rPr>
                        <a:t>WR (WC8, 9)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50-100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Планетарные туманности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0.2%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Новые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50-200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МЗО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24128" y="6105602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Gehrz</a:t>
            </a:r>
            <a:r>
              <a:rPr lang="en-US" dirty="0"/>
              <a:t> (1989)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1153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endCxn id="4" idx="1"/>
          </p:cNvCxnSpPr>
          <p:nvPr/>
        </p:nvCxnSpPr>
        <p:spPr>
          <a:xfrm>
            <a:off x="6300192" y="4149080"/>
            <a:ext cx="965181" cy="12172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Разрушение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Столкновения облаков</a:t>
            </a:r>
            <a:endParaRPr lang="en-US" dirty="0"/>
          </a:p>
          <a:p>
            <a:r>
              <a:rPr lang="ru-RU" dirty="0"/>
              <a:t>Звездообразование</a:t>
            </a:r>
            <a:endParaRPr lang="en-US" dirty="0"/>
          </a:p>
          <a:p>
            <a:r>
              <a:rPr lang="ru-RU" dirty="0"/>
              <a:t>Излучение</a:t>
            </a:r>
            <a:endParaRPr lang="en-US" dirty="0"/>
          </a:p>
          <a:p>
            <a:r>
              <a:rPr lang="ru-RU" dirty="0"/>
              <a:t>Космические лучи</a:t>
            </a:r>
            <a:endParaRPr lang="en-US" dirty="0"/>
          </a:p>
          <a:p>
            <a:r>
              <a:rPr lang="ru-RU" dirty="0"/>
              <a:t>Области высокой температуры</a:t>
            </a:r>
            <a:endParaRPr lang="en-US" dirty="0"/>
          </a:p>
          <a:p>
            <a:r>
              <a:rPr lang="ru-RU" b="1" dirty="0"/>
              <a:t>Взрывы сверхновых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Овал 3"/>
          <p:cNvSpPr/>
          <p:nvPr/>
        </p:nvSpPr>
        <p:spPr>
          <a:xfrm>
            <a:off x="7128284" y="5229200"/>
            <a:ext cx="93610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84168" y="393305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6689309" y="5205813"/>
            <a:ext cx="576064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1"/>
          </p:cNvCxnSpPr>
          <p:nvPr/>
        </p:nvCxnSpPr>
        <p:spPr>
          <a:xfrm flipV="1">
            <a:off x="7265373" y="4653136"/>
            <a:ext cx="0" cy="7131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1"/>
          </p:cNvCxnSpPr>
          <p:nvPr/>
        </p:nvCxnSpPr>
        <p:spPr>
          <a:xfrm flipV="1">
            <a:off x="7265373" y="4869160"/>
            <a:ext cx="330963" cy="4971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630382" y="5366289"/>
            <a:ext cx="634991" cy="961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8694" y="4585290"/>
            <a:ext cx="2536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Распыление (</a:t>
            </a:r>
            <a:r>
              <a:rPr lang="en-US" dirty="0"/>
              <a:t>sputtering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Дробление (</a:t>
            </a:r>
            <a:r>
              <a:rPr lang="en-US" dirty="0"/>
              <a:t>shattering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Испарение</a:t>
            </a:r>
            <a:endParaRPr lang="en-US" dirty="0"/>
          </a:p>
          <a:p>
            <a:r>
              <a:rPr lang="ru-RU" dirty="0"/>
              <a:t>Фотодесорбция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Draine</a:t>
            </a:r>
            <a:r>
              <a:rPr lang="en-US" dirty="0"/>
              <a:t> &amp; </a:t>
            </a:r>
            <a:r>
              <a:rPr lang="en-US" dirty="0" err="1"/>
              <a:t>Salpeter</a:t>
            </a:r>
            <a:r>
              <a:rPr lang="en-US" dirty="0"/>
              <a:t> (1979)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4009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пылинок сверхновыми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5410737"/>
            <a:ext cx="304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Puppis A, </a:t>
            </a:r>
            <a:r>
              <a:rPr lang="ru-RU" dirty="0"/>
              <a:t>возраст</a:t>
            </a:r>
            <a:r>
              <a:rPr lang="en-US" dirty="0"/>
              <a:t> ∼3700 </a:t>
            </a:r>
            <a:r>
              <a:rPr lang="ru-RU" dirty="0"/>
              <a:t>лет</a:t>
            </a:r>
            <a:r>
              <a:rPr lang="en-US" dirty="0"/>
              <a:t>, </a:t>
            </a:r>
            <a:r>
              <a:rPr lang="ru-RU" dirty="0"/>
              <a:t>расстояние </a:t>
            </a:r>
            <a:r>
              <a:rPr lang="en-US" dirty="0"/>
              <a:t>∼2.2 </a:t>
            </a:r>
            <a:r>
              <a:rPr lang="ru-RU" dirty="0" err="1"/>
              <a:t>кпк</a:t>
            </a:r>
            <a:endParaRPr lang="en-US" dirty="0"/>
          </a:p>
          <a:p>
            <a:endParaRPr lang="en-US" dirty="0"/>
          </a:p>
          <a:p>
            <a:r>
              <a:rPr lang="en-US" dirty="0"/>
              <a:t>Arendt et al. (2010)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78" y="3356992"/>
            <a:ext cx="3553846" cy="18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1892"/>
            <a:ext cx="4084863" cy="37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4071"/>
            <a:ext cx="3318520" cy="23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756746" cy="216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3319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пылинок сверхновыми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5410737"/>
            <a:ext cx="304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N132D, </a:t>
            </a:r>
            <a:r>
              <a:rPr lang="ru-RU" dirty="0"/>
              <a:t>возраст </a:t>
            </a:r>
            <a:r>
              <a:rPr lang="en-US" dirty="0"/>
              <a:t>∼2500 </a:t>
            </a:r>
            <a:r>
              <a:rPr lang="ru-RU" dirty="0"/>
              <a:t>лет</a:t>
            </a:r>
            <a:r>
              <a:rPr lang="en-US" dirty="0"/>
              <a:t>, </a:t>
            </a:r>
            <a:r>
              <a:rPr lang="ru-RU" dirty="0"/>
              <a:t>БМО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Tappe</a:t>
            </a:r>
            <a:r>
              <a:rPr lang="en-US" dirty="0"/>
              <a:t> et al. (2012)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3" y="1340767"/>
            <a:ext cx="9006331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13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пылинок сверхновыми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5517232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Лебедь</a:t>
            </a:r>
            <a:r>
              <a:rPr lang="en-US" dirty="0"/>
              <a:t>, </a:t>
            </a:r>
            <a:r>
              <a:rPr lang="ru-RU" dirty="0"/>
              <a:t>возраст </a:t>
            </a:r>
            <a:r>
              <a:rPr lang="en-US" dirty="0"/>
              <a:t>∼5000 </a:t>
            </a:r>
            <a:r>
              <a:rPr lang="ru-RU" dirty="0"/>
              <a:t>лет</a:t>
            </a:r>
            <a:r>
              <a:rPr lang="en-US" dirty="0"/>
              <a:t>,</a:t>
            </a:r>
            <a:br>
              <a:rPr lang="ru-RU" dirty="0"/>
            </a:br>
            <a:r>
              <a:rPr lang="ru-RU" dirty="0"/>
              <a:t>расстояние </a:t>
            </a:r>
            <a:r>
              <a:rPr lang="en-US" dirty="0"/>
              <a:t>540 </a:t>
            </a:r>
            <a:r>
              <a:rPr lang="ru-RU" dirty="0" err="1"/>
              <a:t>пк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Sankrit</a:t>
            </a:r>
            <a:r>
              <a:rPr lang="en-US" dirty="0"/>
              <a:t> et al. (2010), Raymond et al. (2013)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332887" cy="3761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2360" y="4437112"/>
            <a:ext cx="94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NASA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1121"/>
            <a:ext cx="4374058" cy="127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0061"/>
            <a:ext cx="4364731" cy="203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394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ru-RU" dirty="0" err="1"/>
              <a:t>Дис</a:t>
            </a:r>
            <a:r>
              <a:rPr lang="en-US" dirty="0"/>
              <a:t>)</a:t>
            </a:r>
            <a:r>
              <a:rPr lang="ru-RU" dirty="0"/>
              <a:t>баланс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Jones et al. (1996): </a:t>
            </a:r>
            <a:r>
              <a:rPr lang="ru-RU" sz="2400" dirty="0"/>
              <a:t>характерное время поступления пыли в МЗС — </a:t>
            </a:r>
            <a:r>
              <a:rPr lang="en-US" sz="2400" dirty="0"/>
              <a:t>2.5 · 10</a:t>
            </a:r>
            <a:r>
              <a:rPr lang="en-US" sz="2400" baseline="30000" dirty="0"/>
              <a:t>9</a:t>
            </a:r>
            <a:r>
              <a:rPr lang="en-US" sz="2400" dirty="0"/>
              <a:t> </a:t>
            </a:r>
            <a:r>
              <a:rPr lang="ru-RU" sz="2400" dirty="0"/>
              <a:t>лет</a:t>
            </a:r>
            <a:r>
              <a:rPr lang="en-US" sz="2400" dirty="0"/>
              <a:t>, </a:t>
            </a:r>
            <a:r>
              <a:rPr lang="ru-RU" sz="2400" dirty="0"/>
              <a:t>характерное время жизни пылинок — </a:t>
            </a:r>
            <a:r>
              <a:rPr lang="en-US" sz="2400" dirty="0"/>
              <a:t>6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графита и </a:t>
            </a:r>
            <a:r>
              <a:rPr lang="en-US" sz="2400" dirty="0"/>
              <a:t>4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силикатов</a:t>
            </a:r>
            <a:endParaRPr lang="en-US" sz="2400" dirty="0"/>
          </a:p>
          <a:p>
            <a:r>
              <a:rPr lang="en-US" sz="2400" dirty="0"/>
              <a:t>Matsuura et al. (2009, 2013): </a:t>
            </a:r>
            <a:r>
              <a:rPr lang="ru-RU" sz="2400" dirty="0"/>
              <a:t>выброс ПАУ звёздами АВГ не объясняет всего количества ПАУ, наблюдаемого в БМО и ММО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8865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Пыль на больших красных смещениях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866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6228020"/>
            <a:ext cx="315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  <a:r>
              <a:rPr lang="en-US" dirty="0"/>
              <a:t> = 2.45, </a:t>
            </a:r>
            <a:r>
              <a:rPr lang="en-US" dirty="0" err="1"/>
              <a:t>Elíasdóttir</a:t>
            </a:r>
            <a:r>
              <a:rPr lang="en-US" dirty="0"/>
              <a:t> et al. (2009)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6987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553" y="116632"/>
            <a:ext cx="8229600" cy="778098"/>
          </a:xfrm>
        </p:spPr>
        <p:txBody>
          <a:bodyPr/>
          <a:lstStyle/>
          <a:p>
            <a:r>
              <a:rPr lang="ru-RU" dirty="0"/>
              <a:t>Субмиллиметровые галактики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511426" cy="5463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6309319"/>
            <a:ext cx="476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ESO, APEX (</a:t>
            </a:r>
            <a:r>
              <a:rPr lang="en-GB" sz="1200" dirty="0" err="1">
                <a:solidFill>
                  <a:schemeClr val="bg1"/>
                </a:solidFill>
              </a:rPr>
              <a:t>MPIfR</a:t>
            </a:r>
            <a:r>
              <a:rPr lang="en-GB" sz="1200" dirty="0">
                <a:solidFill>
                  <a:schemeClr val="bg1"/>
                </a:solidFill>
              </a:rPr>
              <a:t>/ESO/OSO), A. Weiss et al., NASA Spitzer Science </a:t>
            </a:r>
            <a:r>
              <a:rPr lang="en-GB" sz="1200" dirty="0" err="1">
                <a:solidFill>
                  <a:schemeClr val="bg1"/>
                </a:solidFill>
              </a:rPr>
              <a:t>Center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Реакции скалывания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33500"/>
            <a:ext cx="91249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1259632" y="3645024"/>
            <a:ext cx="2520280" cy="25202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95936" y="6165304"/>
            <a:ext cx="242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Космогенные нуклиды</a:t>
            </a:r>
          </a:p>
        </p:txBody>
      </p:sp>
    </p:spTree>
    <p:extLst>
      <p:ext uri="{BB962C8B-B14F-4D97-AF65-F5344CB8AC3E}">
        <p14:creationId xmlns:p14="http://schemas.microsoft.com/office/powerpoint/2010/main" val="22224341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ru-RU" dirty="0" err="1"/>
              <a:t>Дис</a:t>
            </a:r>
            <a:r>
              <a:rPr lang="en-US" dirty="0"/>
              <a:t>)</a:t>
            </a:r>
            <a:r>
              <a:rPr lang="ru-RU" dirty="0"/>
              <a:t>баланс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Jones et al. (1996): </a:t>
            </a:r>
            <a:r>
              <a:rPr lang="ru-RU" sz="2400" dirty="0"/>
              <a:t>характерное время поступления пыли в МЗС — </a:t>
            </a:r>
            <a:r>
              <a:rPr lang="en-US" sz="2400" dirty="0"/>
              <a:t>2.5 · 10</a:t>
            </a:r>
            <a:r>
              <a:rPr lang="en-US" sz="2400" baseline="30000" dirty="0"/>
              <a:t>9</a:t>
            </a:r>
            <a:r>
              <a:rPr lang="en-US" sz="2400" dirty="0"/>
              <a:t> </a:t>
            </a:r>
            <a:r>
              <a:rPr lang="en-US" sz="2400" dirty="0" err="1"/>
              <a:t>yrs</a:t>
            </a:r>
            <a:r>
              <a:rPr lang="en-US" sz="2400" dirty="0"/>
              <a:t>, </a:t>
            </a:r>
            <a:r>
              <a:rPr lang="ru-RU" sz="2400" dirty="0"/>
              <a:t>характерное время жизни пылинок — </a:t>
            </a:r>
            <a:r>
              <a:rPr lang="en-US" sz="2400" dirty="0"/>
              <a:t>6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графита и </a:t>
            </a:r>
            <a:r>
              <a:rPr lang="en-US" sz="2400" dirty="0"/>
              <a:t>4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силикатов</a:t>
            </a:r>
            <a:endParaRPr lang="en-US" sz="2400" dirty="0"/>
          </a:p>
          <a:p>
            <a:r>
              <a:rPr lang="en-US" sz="2400" dirty="0"/>
              <a:t>Matsuura et al. (2009, 2013): </a:t>
            </a:r>
            <a:r>
              <a:rPr lang="ru-RU" sz="2400" dirty="0"/>
              <a:t>выброс ПАУ звёздами АВГ не объясняет всего количества ПАУ, наблюдаемого в БМО и ММО</a:t>
            </a:r>
            <a:endParaRPr lang="en-US" sz="2400" dirty="0"/>
          </a:p>
          <a:p>
            <a:r>
              <a:rPr lang="en-US" sz="2400" dirty="0"/>
              <a:t>Rowlands et al. (2014): </a:t>
            </a:r>
            <a:r>
              <a:rPr lang="ru-RU" sz="2400" dirty="0"/>
              <a:t>масса пыли, производимой звёздами малых и промежуточных масс, в 240 раз  уступает массе пыли, наблюдаемой в субмиллиметровых галактиках</a:t>
            </a:r>
          </a:p>
        </p:txBody>
      </p:sp>
    </p:spTree>
    <p:extLst>
      <p:ext uri="{BB962C8B-B14F-4D97-AF65-F5344CB8AC3E}">
        <p14:creationId xmlns:p14="http://schemas.microsoft.com/office/powerpoint/2010/main" val="30849795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Пути к решению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локальной Вселенной</a:t>
            </a:r>
            <a:endParaRPr lang="en-US" dirty="0"/>
          </a:p>
          <a:p>
            <a:pPr lvl="1"/>
            <a:r>
              <a:rPr lang="ru-RU" dirty="0"/>
              <a:t>Возможно, никакого дисбаланса нет</a:t>
            </a:r>
            <a:r>
              <a:rPr lang="en-US" dirty="0"/>
              <a:t>?</a:t>
            </a:r>
          </a:p>
          <a:p>
            <a:pPr lvl="1"/>
            <a:r>
              <a:rPr lang="ru-RU" dirty="0"/>
              <a:t>Преувеличен темп разрушения пылинок сверхновыми</a:t>
            </a:r>
            <a:endParaRPr lang="en-US" dirty="0"/>
          </a:p>
          <a:p>
            <a:pPr lvl="1"/>
            <a:r>
              <a:rPr lang="ru-RU" dirty="0"/>
              <a:t>Учтены не все механизмы образования</a:t>
            </a:r>
          </a:p>
          <a:p>
            <a:r>
              <a:rPr lang="ru-RU" dirty="0"/>
              <a:t>В галактиках на больших </a:t>
            </a:r>
            <a:r>
              <a:rPr lang="en-US" i="1" dirty="0"/>
              <a:t>z</a:t>
            </a:r>
          </a:p>
          <a:p>
            <a:pPr lvl="1"/>
            <a:r>
              <a:rPr lang="ru-RU" dirty="0"/>
              <a:t>Учтены не все механизмы образования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159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пылинок в сверхновых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585101" cy="22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160" y="3429000"/>
            <a:ext cx="565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Dunne et al. (2003, 2009), Rho et al. (2008), Gomez (2013)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5308"/>
            <a:ext cx="3816424" cy="268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0412" y="4149080"/>
            <a:ext cx="2019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Cas</a:t>
            </a:r>
            <a:r>
              <a:rPr lang="en-US" dirty="0"/>
              <a:t> A</a:t>
            </a:r>
          </a:p>
          <a:p>
            <a:endParaRPr lang="en-US" dirty="0"/>
          </a:p>
          <a:p>
            <a:r>
              <a:rPr lang="en-US" dirty="0"/>
              <a:t>Barlow et al. (2010)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72272"/>
            <a:ext cx="22288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3244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пылинок в сверхновых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8224" y="119675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Matsuura et al. (2011), 0.4-0.7 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endParaRPr lang="ru-RU" baseline="-25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7" y="1052736"/>
            <a:ext cx="6096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3933056"/>
            <a:ext cx="277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ESA/NASA-JPL/UCL/</a:t>
            </a:r>
            <a:r>
              <a:rPr lang="en-GB" dirty="0" err="1">
                <a:solidFill>
                  <a:schemeClr val="bg1"/>
                </a:solidFill>
              </a:rPr>
              <a:t>STScI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43" y="4509120"/>
            <a:ext cx="6847145" cy="215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86916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Indebetouw</a:t>
            </a:r>
            <a:r>
              <a:rPr lang="en-GB" dirty="0"/>
              <a:t> et al. (2014)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1374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Трансформация пылинок: крупные частицы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7593"/>
            <a:ext cx="8490397" cy="4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25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Перенос излучения</a:t>
            </a:r>
            <a:r>
              <a:rPr lang="en-US" dirty="0"/>
              <a:t> </a:t>
            </a:r>
            <a:r>
              <a:rPr lang="ru-RU" dirty="0"/>
              <a:t>в межзвёздной и околозвёздной среде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Геометрическая оптика (за исключением некоторых аспектов взаимодействия с веществом)</a:t>
            </a:r>
          </a:p>
          <a:p>
            <a:r>
              <a:rPr lang="ru-RU" dirty="0"/>
              <a:t>Показатель преломления равен единице</a:t>
            </a:r>
          </a:p>
          <a:p>
            <a:r>
              <a:rPr lang="ru-RU" b="1" dirty="0">
                <a:solidFill>
                  <a:srgbClr val="00B050"/>
                </a:solidFill>
              </a:rPr>
              <a:t>Отличия от переноса излучения в звёздных атмосферах</a:t>
            </a:r>
          </a:p>
          <a:p>
            <a:pPr lvl="1"/>
            <a:r>
              <a:rPr lang="ru-RU" dirty="0"/>
              <a:t>Меньшая оптическая толщина; наблюдается спектр всего объёма, а не только поверхности</a:t>
            </a:r>
          </a:p>
          <a:p>
            <a:pPr lvl="1"/>
            <a:r>
              <a:rPr lang="ru-RU" dirty="0"/>
              <a:t>Иные источники излучения и поглощения</a:t>
            </a:r>
          </a:p>
          <a:p>
            <a:pPr lvl="1"/>
            <a:r>
              <a:rPr lang="ru-RU" dirty="0"/>
              <a:t>Иные приоритетные механизмы формирования линий и континуума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1387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1832"/>
            <a:ext cx="7772400" cy="1540768"/>
          </a:xfrm>
        </p:spPr>
        <p:txBody>
          <a:bodyPr/>
          <a:lstStyle/>
          <a:p>
            <a:r>
              <a:rPr lang="ru-RU" dirty="0"/>
              <a:t>Двойная роль излучения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r>
              <a:rPr lang="ru-RU" dirty="0"/>
              <a:t>Перенос энергии внутри объекта</a:t>
            </a:r>
            <a:r>
              <a:rPr lang="en-US" dirty="0"/>
              <a:t> (</a:t>
            </a:r>
            <a:r>
              <a:rPr lang="ru-RU" dirty="0"/>
              <a:t>РГД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Перенос информации от объекта в телескоп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683568" y="3212976"/>
            <a:ext cx="3648245" cy="2815628"/>
          </a:xfrm>
          <a:custGeom>
            <a:avLst/>
            <a:gdLst>
              <a:gd name="connsiteX0" fmla="*/ 1376127 w 3504229"/>
              <a:gd name="connsiteY0" fmla="*/ 135802 h 2815628"/>
              <a:gd name="connsiteX1" fmla="*/ 1204111 w 3504229"/>
              <a:gd name="connsiteY1" fmla="*/ 45267 h 2815628"/>
              <a:gd name="connsiteX2" fmla="*/ 1104523 w 3504229"/>
              <a:gd name="connsiteY2" fmla="*/ 36214 h 2815628"/>
              <a:gd name="connsiteX3" fmla="*/ 1013988 w 3504229"/>
              <a:gd name="connsiteY3" fmla="*/ 45267 h 2815628"/>
              <a:gd name="connsiteX4" fmla="*/ 887240 w 3504229"/>
              <a:gd name="connsiteY4" fmla="*/ 90535 h 2815628"/>
              <a:gd name="connsiteX5" fmla="*/ 860079 w 3504229"/>
              <a:gd name="connsiteY5" fmla="*/ 108642 h 2815628"/>
              <a:gd name="connsiteX6" fmla="*/ 823865 w 3504229"/>
              <a:gd name="connsiteY6" fmla="*/ 126748 h 2815628"/>
              <a:gd name="connsiteX7" fmla="*/ 733331 w 3504229"/>
              <a:gd name="connsiteY7" fmla="*/ 190123 h 2815628"/>
              <a:gd name="connsiteX8" fmla="*/ 706170 w 3504229"/>
              <a:gd name="connsiteY8" fmla="*/ 208230 h 2815628"/>
              <a:gd name="connsiteX9" fmla="*/ 642796 w 3504229"/>
              <a:gd name="connsiteY9" fmla="*/ 271604 h 2815628"/>
              <a:gd name="connsiteX10" fmla="*/ 570368 w 3504229"/>
              <a:gd name="connsiteY10" fmla="*/ 353085 h 2815628"/>
              <a:gd name="connsiteX11" fmla="*/ 516048 w 3504229"/>
              <a:gd name="connsiteY11" fmla="*/ 389299 h 2815628"/>
              <a:gd name="connsiteX12" fmla="*/ 488887 w 3504229"/>
              <a:gd name="connsiteY12" fmla="*/ 398352 h 2815628"/>
              <a:gd name="connsiteX13" fmla="*/ 434566 w 3504229"/>
              <a:gd name="connsiteY13" fmla="*/ 461727 h 2815628"/>
              <a:gd name="connsiteX14" fmla="*/ 407406 w 3504229"/>
              <a:gd name="connsiteY14" fmla="*/ 488887 h 2815628"/>
              <a:gd name="connsiteX15" fmla="*/ 389299 w 3504229"/>
              <a:gd name="connsiteY15" fmla="*/ 525101 h 2815628"/>
              <a:gd name="connsiteX16" fmla="*/ 334978 w 3504229"/>
              <a:gd name="connsiteY16" fmla="*/ 597529 h 2815628"/>
              <a:gd name="connsiteX17" fmla="*/ 298764 w 3504229"/>
              <a:gd name="connsiteY17" fmla="*/ 651849 h 2815628"/>
              <a:gd name="connsiteX18" fmla="*/ 280657 w 3504229"/>
              <a:gd name="connsiteY18" fmla="*/ 751438 h 2815628"/>
              <a:gd name="connsiteX19" fmla="*/ 244444 w 3504229"/>
              <a:gd name="connsiteY19" fmla="*/ 823865 h 2815628"/>
              <a:gd name="connsiteX20" fmla="*/ 235390 w 3504229"/>
              <a:gd name="connsiteY20" fmla="*/ 869133 h 2815628"/>
              <a:gd name="connsiteX21" fmla="*/ 199176 w 3504229"/>
              <a:gd name="connsiteY21" fmla="*/ 968721 h 2815628"/>
              <a:gd name="connsiteX22" fmla="*/ 172016 w 3504229"/>
              <a:gd name="connsiteY22" fmla="*/ 1050202 h 2815628"/>
              <a:gd name="connsiteX23" fmla="*/ 153909 w 3504229"/>
              <a:gd name="connsiteY23" fmla="*/ 1095469 h 2815628"/>
              <a:gd name="connsiteX24" fmla="*/ 144855 w 3504229"/>
              <a:gd name="connsiteY24" fmla="*/ 1131683 h 2815628"/>
              <a:gd name="connsiteX25" fmla="*/ 126749 w 3504229"/>
              <a:gd name="connsiteY25" fmla="*/ 1158843 h 2815628"/>
              <a:gd name="connsiteX26" fmla="*/ 99588 w 3504229"/>
              <a:gd name="connsiteY26" fmla="*/ 1204111 h 2815628"/>
              <a:gd name="connsiteX27" fmla="*/ 90535 w 3504229"/>
              <a:gd name="connsiteY27" fmla="*/ 1231271 h 2815628"/>
              <a:gd name="connsiteX28" fmla="*/ 54321 w 3504229"/>
              <a:gd name="connsiteY28" fmla="*/ 1303699 h 2815628"/>
              <a:gd name="connsiteX29" fmla="*/ 36214 w 3504229"/>
              <a:gd name="connsiteY29" fmla="*/ 1358020 h 2815628"/>
              <a:gd name="connsiteX30" fmla="*/ 27160 w 3504229"/>
              <a:gd name="connsiteY30" fmla="*/ 1385180 h 2815628"/>
              <a:gd name="connsiteX31" fmla="*/ 18107 w 3504229"/>
              <a:gd name="connsiteY31" fmla="*/ 1466661 h 2815628"/>
              <a:gd name="connsiteX32" fmla="*/ 9054 w 3504229"/>
              <a:gd name="connsiteY32" fmla="*/ 1520982 h 2815628"/>
              <a:gd name="connsiteX33" fmla="*/ 0 w 3504229"/>
              <a:gd name="connsiteY33" fmla="*/ 1620570 h 2815628"/>
              <a:gd name="connsiteX34" fmla="*/ 9054 w 3504229"/>
              <a:gd name="connsiteY34" fmla="*/ 1765426 h 2815628"/>
              <a:gd name="connsiteX35" fmla="*/ 18107 w 3504229"/>
              <a:gd name="connsiteY35" fmla="*/ 1828800 h 2815628"/>
              <a:gd name="connsiteX36" fmla="*/ 27160 w 3504229"/>
              <a:gd name="connsiteY36" fmla="*/ 1919335 h 2815628"/>
              <a:gd name="connsiteX37" fmla="*/ 36214 w 3504229"/>
              <a:gd name="connsiteY37" fmla="*/ 2027976 h 2815628"/>
              <a:gd name="connsiteX38" fmla="*/ 45267 w 3504229"/>
              <a:gd name="connsiteY38" fmla="*/ 2055137 h 2815628"/>
              <a:gd name="connsiteX39" fmla="*/ 63374 w 3504229"/>
              <a:gd name="connsiteY39" fmla="*/ 2127564 h 2815628"/>
              <a:gd name="connsiteX40" fmla="*/ 81481 w 3504229"/>
              <a:gd name="connsiteY40" fmla="*/ 2154725 h 2815628"/>
              <a:gd name="connsiteX41" fmla="*/ 135802 w 3504229"/>
              <a:gd name="connsiteY41" fmla="*/ 2245259 h 2815628"/>
              <a:gd name="connsiteX42" fmla="*/ 144855 w 3504229"/>
              <a:gd name="connsiteY42" fmla="*/ 2272420 h 2815628"/>
              <a:gd name="connsiteX43" fmla="*/ 244444 w 3504229"/>
              <a:gd name="connsiteY43" fmla="*/ 2335794 h 2815628"/>
              <a:gd name="connsiteX44" fmla="*/ 353085 w 3504229"/>
              <a:gd name="connsiteY44" fmla="*/ 2417275 h 2815628"/>
              <a:gd name="connsiteX45" fmla="*/ 380246 w 3504229"/>
              <a:gd name="connsiteY45" fmla="*/ 2444436 h 2815628"/>
              <a:gd name="connsiteX46" fmla="*/ 434566 w 3504229"/>
              <a:gd name="connsiteY46" fmla="*/ 2480649 h 2815628"/>
              <a:gd name="connsiteX47" fmla="*/ 461727 w 3504229"/>
              <a:gd name="connsiteY47" fmla="*/ 2507810 h 2815628"/>
              <a:gd name="connsiteX48" fmla="*/ 506994 w 3504229"/>
              <a:gd name="connsiteY48" fmla="*/ 2534970 h 2815628"/>
              <a:gd name="connsiteX49" fmla="*/ 543208 w 3504229"/>
              <a:gd name="connsiteY49" fmla="*/ 2562131 h 2815628"/>
              <a:gd name="connsiteX50" fmla="*/ 570368 w 3504229"/>
              <a:gd name="connsiteY50" fmla="*/ 2580238 h 2815628"/>
              <a:gd name="connsiteX51" fmla="*/ 606582 w 3504229"/>
              <a:gd name="connsiteY51" fmla="*/ 2607398 h 2815628"/>
              <a:gd name="connsiteX52" fmla="*/ 715224 w 3504229"/>
              <a:gd name="connsiteY52" fmla="*/ 2643612 h 2815628"/>
              <a:gd name="connsiteX53" fmla="*/ 841972 w 3504229"/>
              <a:gd name="connsiteY53" fmla="*/ 2670772 h 2815628"/>
              <a:gd name="connsiteX54" fmla="*/ 896293 w 3504229"/>
              <a:gd name="connsiteY54" fmla="*/ 2688879 h 2815628"/>
              <a:gd name="connsiteX55" fmla="*/ 959667 w 3504229"/>
              <a:gd name="connsiteY55" fmla="*/ 2716040 h 2815628"/>
              <a:gd name="connsiteX56" fmla="*/ 1050202 w 3504229"/>
              <a:gd name="connsiteY56" fmla="*/ 2761307 h 2815628"/>
              <a:gd name="connsiteX57" fmla="*/ 1122630 w 3504229"/>
              <a:gd name="connsiteY57" fmla="*/ 2770360 h 2815628"/>
              <a:gd name="connsiteX58" fmla="*/ 1149790 w 3504229"/>
              <a:gd name="connsiteY58" fmla="*/ 2779414 h 2815628"/>
              <a:gd name="connsiteX59" fmla="*/ 1213164 w 3504229"/>
              <a:gd name="connsiteY59" fmla="*/ 2788467 h 2815628"/>
              <a:gd name="connsiteX60" fmla="*/ 1783533 w 3504229"/>
              <a:gd name="connsiteY60" fmla="*/ 2779414 h 2815628"/>
              <a:gd name="connsiteX61" fmla="*/ 2390115 w 3504229"/>
              <a:gd name="connsiteY61" fmla="*/ 2788467 h 2815628"/>
              <a:gd name="connsiteX62" fmla="*/ 2489703 w 3504229"/>
              <a:gd name="connsiteY62" fmla="*/ 2797521 h 2815628"/>
              <a:gd name="connsiteX63" fmla="*/ 2643612 w 3504229"/>
              <a:gd name="connsiteY63" fmla="*/ 2806574 h 2815628"/>
              <a:gd name="connsiteX64" fmla="*/ 2697933 w 3504229"/>
              <a:gd name="connsiteY64" fmla="*/ 2815628 h 2815628"/>
              <a:gd name="connsiteX65" fmla="*/ 2779414 w 3504229"/>
              <a:gd name="connsiteY65" fmla="*/ 2806574 h 2815628"/>
              <a:gd name="connsiteX66" fmla="*/ 2824681 w 3504229"/>
              <a:gd name="connsiteY66" fmla="*/ 2779414 h 2815628"/>
              <a:gd name="connsiteX67" fmla="*/ 2860895 w 3504229"/>
              <a:gd name="connsiteY67" fmla="*/ 2752253 h 2815628"/>
              <a:gd name="connsiteX68" fmla="*/ 2942376 w 3504229"/>
              <a:gd name="connsiteY68" fmla="*/ 2661719 h 2815628"/>
              <a:gd name="connsiteX69" fmla="*/ 3069125 w 3504229"/>
              <a:gd name="connsiteY69" fmla="*/ 2544024 h 2815628"/>
              <a:gd name="connsiteX70" fmla="*/ 3096285 w 3504229"/>
              <a:gd name="connsiteY70" fmla="*/ 2516863 h 2815628"/>
              <a:gd name="connsiteX71" fmla="*/ 3168713 w 3504229"/>
              <a:gd name="connsiteY71" fmla="*/ 2426329 h 2815628"/>
              <a:gd name="connsiteX72" fmla="*/ 3232087 w 3504229"/>
              <a:gd name="connsiteY72" fmla="*/ 2335794 h 2815628"/>
              <a:gd name="connsiteX73" fmla="*/ 3313568 w 3504229"/>
              <a:gd name="connsiteY73" fmla="*/ 2254313 h 2815628"/>
              <a:gd name="connsiteX74" fmla="*/ 3340729 w 3504229"/>
              <a:gd name="connsiteY74" fmla="*/ 2227152 h 2815628"/>
              <a:gd name="connsiteX75" fmla="*/ 3449370 w 3504229"/>
              <a:gd name="connsiteY75" fmla="*/ 2136618 h 2815628"/>
              <a:gd name="connsiteX76" fmla="*/ 3485584 w 3504229"/>
              <a:gd name="connsiteY76" fmla="*/ 2073243 h 2815628"/>
              <a:gd name="connsiteX77" fmla="*/ 3494638 w 3504229"/>
              <a:gd name="connsiteY77" fmla="*/ 2027976 h 2815628"/>
              <a:gd name="connsiteX78" fmla="*/ 3494638 w 3504229"/>
              <a:gd name="connsiteY78" fmla="*/ 1765426 h 2815628"/>
              <a:gd name="connsiteX79" fmla="*/ 3476531 w 3504229"/>
              <a:gd name="connsiteY79" fmla="*/ 1656784 h 2815628"/>
              <a:gd name="connsiteX80" fmla="*/ 3458424 w 3504229"/>
              <a:gd name="connsiteY80" fmla="*/ 1611517 h 2815628"/>
              <a:gd name="connsiteX81" fmla="*/ 3431263 w 3504229"/>
              <a:gd name="connsiteY81" fmla="*/ 1530036 h 2815628"/>
              <a:gd name="connsiteX82" fmla="*/ 3385996 w 3504229"/>
              <a:gd name="connsiteY82" fmla="*/ 1421394 h 2815628"/>
              <a:gd name="connsiteX83" fmla="*/ 3358836 w 3504229"/>
              <a:gd name="connsiteY83" fmla="*/ 1348966 h 2815628"/>
              <a:gd name="connsiteX84" fmla="*/ 3304515 w 3504229"/>
              <a:gd name="connsiteY84" fmla="*/ 1231271 h 2815628"/>
              <a:gd name="connsiteX85" fmla="*/ 3286408 w 3504229"/>
              <a:gd name="connsiteY85" fmla="*/ 1176950 h 2815628"/>
              <a:gd name="connsiteX86" fmla="*/ 3232087 w 3504229"/>
              <a:gd name="connsiteY86" fmla="*/ 1068309 h 2815628"/>
              <a:gd name="connsiteX87" fmla="*/ 3213980 w 3504229"/>
              <a:gd name="connsiteY87" fmla="*/ 1041148 h 2815628"/>
              <a:gd name="connsiteX88" fmla="*/ 3195873 w 3504229"/>
              <a:gd name="connsiteY88" fmla="*/ 986828 h 2815628"/>
              <a:gd name="connsiteX89" fmla="*/ 3177766 w 3504229"/>
              <a:gd name="connsiteY89" fmla="*/ 941560 h 2815628"/>
              <a:gd name="connsiteX90" fmla="*/ 3150606 w 3504229"/>
              <a:gd name="connsiteY90" fmla="*/ 851026 h 2815628"/>
              <a:gd name="connsiteX91" fmla="*/ 3114392 w 3504229"/>
              <a:gd name="connsiteY91" fmla="*/ 724277 h 2815628"/>
              <a:gd name="connsiteX92" fmla="*/ 3096285 w 3504229"/>
              <a:gd name="connsiteY92" fmla="*/ 697117 h 2815628"/>
              <a:gd name="connsiteX93" fmla="*/ 3060071 w 3504229"/>
              <a:gd name="connsiteY93" fmla="*/ 597529 h 2815628"/>
              <a:gd name="connsiteX94" fmla="*/ 3041964 w 3504229"/>
              <a:gd name="connsiteY94" fmla="*/ 552261 h 2815628"/>
              <a:gd name="connsiteX95" fmla="*/ 3005751 w 3504229"/>
              <a:gd name="connsiteY95" fmla="*/ 506994 h 2815628"/>
              <a:gd name="connsiteX96" fmla="*/ 2987644 w 3504229"/>
              <a:gd name="connsiteY96" fmla="*/ 479834 h 2815628"/>
              <a:gd name="connsiteX97" fmla="*/ 2960483 w 3504229"/>
              <a:gd name="connsiteY97" fmla="*/ 434566 h 2815628"/>
              <a:gd name="connsiteX98" fmla="*/ 2942376 w 3504229"/>
              <a:gd name="connsiteY98" fmla="*/ 407406 h 2815628"/>
              <a:gd name="connsiteX99" fmla="*/ 2915216 w 3504229"/>
              <a:gd name="connsiteY99" fmla="*/ 362139 h 2815628"/>
              <a:gd name="connsiteX100" fmla="*/ 2851842 w 3504229"/>
              <a:gd name="connsiteY100" fmla="*/ 298764 h 2815628"/>
              <a:gd name="connsiteX101" fmla="*/ 2716040 w 3504229"/>
              <a:gd name="connsiteY101" fmla="*/ 153909 h 2815628"/>
              <a:gd name="connsiteX102" fmla="*/ 2652665 w 3504229"/>
              <a:gd name="connsiteY102" fmla="*/ 108642 h 2815628"/>
              <a:gd name="connsiteX103" fmla="*/ 2625505 w 3504229"/>
              <a:gd name="connsiteY103" fmla="*/ 81481 h 2815628"/>
              <a:gd name="connsiteX104" fmla="*/ 2525917 w 3504229"/>
              <a:gd name="connsiteY104" fmla="*/ 36214 h 2815628"/>
              <a:gd name="connsiteX105" fmla="*/ 2453489 w 3504229"/>
              <a:gd name="connsiteY105" fmla="*/ 18107 h 2815628"/>
              <a:gd name="connsiteX106" fmla="*/ 2399168 w 3504229"/>
              <a:gd name="connsiteY106" fmla="*/ 0 h 2815628"/>
              <a:gd name="connsiteX107" fmla="*/ 2064190 w 3504229"/>
              <a:gd name="connsiteY107" fmla="*/ 9053 h 2815628"/>
              <a:gd name="connsiteX108" fmla="*/ 2037030 w 3504229"/>
              <a:gd name="connsiteY108" fmla="*/ 18107 h 2815628"/>
              <a:gd name="connsiteX109" fmla="*/ 1937442 w 3504229"/>
              <a:gd name="connsiteY109" fmla="*/ 36214 h 2815628"/>
              <a:gd name="connsiteX110" fmla="*/ 1901228 w 3504229"/>
              <a:gd name="connsiteY110" fmla="*/ 54321 h 2815628"/>
              <a:gd name="connsiteX111" fmla="*/ 1874067 w 3504229"/>
              <a:gd name="connsiteY111" fmla="*/ 63374 h 2815628"/>
              <a:gd name="connsiteX112" fmla="*/ 1810693 w 3504229"/>
              <a:gd name="connsiteY112" fmla="*/ 81481 h 2815628"/>
              <a:gd name="connsiteX113" fmla="*/ 1774479 w 3504229"/>
              <a:gd name="connsiteY113" fmla="*/ 90535 h 2815628"/>
              <a:gd name="connsiteX114" fmla="*/ 1729212 w 3504229"/>
              <a:gd name="connsiteY114" fmla="*/ 108642 h 2815628"/>
              <a:gd name="connsiteX115" fmla="*/ 1638677 w 3504229"/>
              <a:gd name="connsiteY115" fmla="*/ 126748 h 2815628"/>
              <a:gd name="connsiteX116" fmla="*/ 1520982 w 3504229"/>
              <a:gd name="connsiteY116" fmla="*/ 117695 h 2815628"/>
              <a:gd name="connsiteX117" fmla="*/ 1367073 w 3504229"/>
              <a:gd name="connsiteY117" fmla="*/ 126748 h 2815628"/>
              <a:gd name="connsiteX118" fmla="*/ 1376127 w 3504229"/>
              <a:gd name="connsiteY118" fmla="*/ 135802 h 281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504229" h="2815628">
                <a:moveTo>
                  <a:pt x="1376127" y="135802"/>
                </a:moveTo>
                <a:cubicBezTo>
                  <a:pt x="1348967" y="122222"/>
                  <a:pt x="1279299" y="67197"/>
                  <a:pt x="1204111" y="45267"/>
                </a:cubicBezTo>
                <a:cubicBezTo>
                  <a:pt x="1172111" y="35934"/>
                  <a:pt x="1137719" y="39232"/>
                  <a:pt x="1104523" y="36214"/>
                </a:cubicBezTo>
                <a:cubicBezTo>
                  <a:pt x="1074345" y="39232"/>
                  <a:pt x="1043728" y="39319"/>
                  <a:pt x="1013988" y="45267"/>
                </a:cubicBezTo>
                <a:cubicBezTo>
                  <a:pt x="967293" y="54606"/>
                  <a:pt x="927319" y="67633"/>
                  <a:pt x="887240" y="90535"/>
                </a:cubicBezTo>
                <a:cubicBezTo>
                  <a:pt x="877793" y="95934"/>
                  <a:pt x="869527" y="103244"/>
                  <a:pt x="860079" y="108642"/>
                </a:cubicBezTo>
                <a:cubicBezTo>
                  <a:pt x="848361" y="115338"/>
                  <a:pt x="835438" y="119804"/>
                  <a:pt x="823865" y="126748"/>
                </a:cubicBezTo>
                <a:cubicBezTo>
                  <a:pt x="771834" y="157966"/>
                  <a:pt x="776661" y="159173"/>
                  <a:pt x="733331" y="190123"/>
                </a:cubicBezTo>
                <a:cubicBezTo>
                  <a:pt x="724477" y="196448"/>
                  <a:pt x="714258" y="200951"/>
                  <a:pt x="706170" y="208230"/>
                </a:cubicBezTo>
                <a:cubicBezTo>
                  <a:pt x="683964" y="228215"/>
                  <a:pt x="659368" y="246747"/>
                  <a:pt x="642796" y="271604"/>
                </a:cubicBezTo>
                <a:cubicBezTo>
                  <a:pt x="621025" y="304260"/>
                  <a:pt x="607577" y="328279"/>
                  <a:pt x="570368" y="353085"/>
                </a:cubicBezTo>
                <a:cubicBezTo>
                  <a:pt x="552261" y="365156"/>
                  <a:pt x="536693" y="382418"/>
                  <a:pt x="516048" y="389299"/>
                </a:cubicBezTo>
                <a:lnTo>
                  <a:pt x="488887" y="398352"/>
                </a:lnTo>
                <a:cubicBezTo>
                  <a:pt x="421487" y="465755"/>
                  <a:pt x="504259" y="380419"/>
                  <a:pt x="434566" y="461727"/>
                </a:cubicBezTo>
                <a:cubicBezTo>
                  <a:pt x="426234" y="471448"/>
                  <a:pt x="414848" y="478468"/>
                  <a:pt x="407406" y="488887"/>
                </a:cubicBezTo>
                <a:cubicBezTo>
                  <a:pt x="399562" y="499869"/>
                  <a:pt x="396785" y="513872"/>
                  <a:pt x="389299" y="525101"/>
                </a:cubicBezTo>
                <a:cubicBezTo>
                  <a:pt x="372559" y="550211"/>
                  <a:pt x="351718" y="572419"/>
                  <a:pt x="334978" y="597529"/>
                </a:cubicBezTo>
                <a:lnTo>
                  <a:pt x="298764" y="651849"/>
                </a:lnTo>
                <a:cubicBezTo>
                  <a:pt x="297962" y="656663"/>
                  <a:pt x="284274" y="742395"/>
                  <a:pt x="280657" y="751438"/>
                </a:cubicBezTo>
                <a:cubicBezTo>
                  <a:pt x="248738" y="831236"/>
                  <a:pt x="258980" y="765722"/>
                  <a:pt x="244444" y="823865"/>
                </a:cubicBezTo>
                <a:cubicBezTo>
                  <a:pt x="240712" y="838794"/>
                  <a:pt x="239439" y="854287"/>
                  <a:pt x="235390" y="869133"/>
                </a:cubicBezTo>
                <a:cubicBezTo>
                  <a:pt x="219783" y="926357"/>
                  <a:pt x="217867" y="916387"/>
                  <a:pt x="199176" y="968721"/>
                </a:cubicBezTo>
                <a:cubicBezTo>
                  <a:pt x="189547" y="995683"/>
                  <a:pt x="182649" y="1023620"/>
                  <a:pt x="172016" y="1050202"/>
                </a:cubicBezTo>
                <a:cubicBezTo>
                  <a:pt x="165980" y="1065291"/>
                  <a:pt x="159048" y="1080052"/>
                  <a:pt x="153909" y="1095469"/>
                </a:cubicBezTo>
                <a:cubicBezTo>
                  <a:pt x="149974" y="1107273"/>
                  <a:pt x="149756" y="1120246"/>
                  <a:pt x="144855" y="1131683"/>
                </a:cubicBezTo>
                <a:cubicBezTo>
                  <a:pt x="140569" y="1141684"/>
                  <a:pt x="132516" y="1149616"/>
                  <a:pt x="126749" y="1158843"/>
                </a:cubicBezTo>
                <a:cubicBezTo>
                  <a:pt x="117423" y="1173765"/>
                  <a:pt x="107458" y="1188372"/>
                  <a:pt x="99588" y="1204111"/>
                </a:cubicBezTo>
                <a:cubicBezTo>
                  <a:pt x="95320" y="1212647"/>
                  <a:pt x="94803" y="1222735"/>
                  <a:pt x="90535" y="1231271"/>
                </a:cubicBezTo>
                <a:cubicBezTo>
                  <a:pt x="50275" y="1311793"/>
                  <a:pt x="96093" y="1188828"/>
                  <a:pt x="54321" y="1303699"/>
                </a:cubicBezTo>
                <a:cubicBezTo>
                  <a:pt x="47798" y="1321636"/>
                  <a:pt x="42250" y="1339913"/>
                  <a:pt x="36214" y="1358020"/>
                </a:cubicBezTo>
                <a:lnTo>
                  <a:pt x="27160" y="1385180"/>
                </a:lnTo>
                <a:cubicBezTo>
                  <a:pt x="24142" y="1412340"/>
                  <a:pt x="21719" y="1439573"/>
                  <a:pt x="18107" y="1466661"/>
                </a:cubicBezTo>
                <a:cubicBezTo>
                  <a:pt x="15681" y="1484857"/>
                  <a:pt x="11199" y="1502751"/>
                  <a:pt x="9054" y="1520982"/>
                </a:cubicBezTo>
                <a:cubicBezTo>
                  <a:pt x="5159" y="1554087"/>
                  <a:pt x="3018" y="1587374"/>
                  <a:pt x="0" y="1620570"/>
                </a:cubicBezTo>
                <a:cubicBezTo>
                  <a:pt x="3018" y="1668855"/>
                  <a:pt x="4863" y="1717228"/>
                  <a:pt x="9054" y="1765426"/>
                </a:cubicBezTo>
                <a:cubicBezTo>
                  <a:pt x="10903" y="1786685"/>
                  <a:pt x="15614" y="1807607"/>
                  <a:pt x="18107" y="1828800"/>
                </a:cubicBezTo>
                <a:cubicBezTo>
                  <a:pt x="21650" y="1858921"/>
                  <a:pt x="24414" y="1889131"/>
                  <a:pt x="27160" y="1919335"/>
                </a:cubicBezTo>
                <a:cubicBezTo>
                  <a:pt x="30450" y="1955525"/>
                  <a:pt x="31411" y="1991956"/>
                  <a:pt x="36214" y="2027976"/>
                </a:cubicBezTo>
                <a:cubicBezTo>
                  <a:pt x="37475" y="2037436"/>
                  <a:pt x="42952" y="2045879"/>
                  <a:pt x="45267" y="2055137"/>
                </a:cubicBezTo>
                <a:cubicBezTo>
                  <a:pt x="50431" y="2075792"/>
                  <a:pt x="53028" y="2106872"/>
                  <a:pt x="63374" y="2127564"/>
                </a:cubicBezTo>
                <a:cubicBezTo>
                  <a:pt x="68240" y="2137296"/>
                  <a:pt x="77062" y="2144782"/>
                  <a:pt x="81481" y="2154725"/>
                </a:cubicBezTo>
                <a:cubicBezTo>
                  <a:pt x="119089" y="2239343"/>
                  <a:pt x="73478" y="2182935"/>
                  <a:pt x="135802" y="2245259"/>
                </a:cubicBezTo>
                <a:cubicBezTo>
                  <a:pt x="138820" y="2254313"/>
                  <a:pt x="138107" y="2265672"/>
                  <a:pt x="144855" y="2272420"/>
                </a:cubicBezTo>
                <a:cubicBezTo>
                  <a:pt x="194680" y="2322245"/>
                  <a:pt x="197764" y="2307786"/>
                  <a:pt x="244444" y="2335794"/>
                </a:cubicBezTo>
                <a:cubicBezTo>
                  <a:pt x="288697" y="2362346"/>
                  <a:pt x="314190" y="2382702"/>
                  <a:pt x="353085" y="2417275"/>
                </a:cubicBezTo>
                <a:cubicBezTo>
                  <a:pt x="362655" y="2425781"/>
                  <a:pt x="370139" y="2436575"/>
                  <a:pt x="380246" y="2444436"/>
                </a:cubicBezTo>
                <a:cubicBezTo>
                  <a:pt x="397423" y="2457796"/>
                  <a:pt x="417389" y="2467289"/>
                  <a:pt x="434566" y="2480649"/>
                </a:cubicBezTo>
                <a:cubicBezTo>
                  <a:pt x="444673" y="2488510"/>
                  <a:pt x="451484" y="2500128"/>
                  <a:pt x="461727" y="2507810"/>
                </a:cubicBezTo>
                <a:cubicBezTo>
                  <a:pt x="475804" y="2518368"/>
                  <a:pt x="492353" y="2525209"/>
                  <a:pt x="506994" y="2534970"/>
                </a:cubicBezTo>
                <a:cubicBezTo>
                  <a:pt x="519549" y="2543340"/>
                  <a:pt x="530929" y="2553360"/>
                  <a:pt x="543208" y="2562131"/>
                </a:cubicBezTo>
                <a:cubicBezTo>
                  <a:pt x="552062" y="2568455"/>
                  <a:pt x="561514" y="2573914"/>
                  <a:pt x="570368" y="2580238"/>
                </a:cubicBezTo>
                <a:cubicBezTo>
                  <a:pt x="582646" y="2589008"/>
                  <a:pt x="592758" y="2601350"/>
                  <a:pt x="606582" y="2607398"/>
                </a:cubicBezTo>
                <a:cubicBezTo>
                  <a:pt x="641554" y="2622698"/>
                  <a:pt x="677792" y="2636126"/>
                  <a:pt x="715224" y="2643612"/>
                </a:cubicBezTo>
                <a:cubicBezTo>
                  <a:pt x="752198" y="2651006"/>
                  <a:pt x="809795" y="2662191"/>
                  <a:pt x="841972" y="2670772"/>
                </a:cubicBezTo>
                <a:cubicBezTo>
                  <a:pt x="860414" y="2675690"/>
                  <a:pt x="878479" y="2682027"/>
                  <a:pt x="896293" y="2688879"/>
                </a:cubicBezTo>
                <a:cubicBezTo>
                  <a:pt x="917744" y="2697130"/>
                  <a:pt x="939110" y="2705762"/>
                  <a:pt x="959667" y="2716040"/>
                </a:cubicBezTo>
                <a:cubicBezTo>
                  <a:pt x="998925" y="2735669"/>
                  <a:pt x="1007017" y="2751341"/>
                  <a:pt x="1050202" y="2761307"/>
                </a:cubicBezTo>
                <a:cubicBezTo>
                  <a:pt x="1073909" y="2766778"/>
                  <a:pt x="1098487" y="2767342"/>
                  <a:pt x="1122630" y="2770360"/>
                </a:cubicBezTo>
                <a:cubicBezTo>
                  <a:pt x="1131683" y="2773378"/>
                  <a:pt x="1140432" y="2777542"/>
                  <a:pt x="1149790" y="2779414"/>
                </a:cubicBezTo>
                <a:cubicBezTo>
                  <a:pt x="1170715" y="2783599"/>
                  <a:pt x="1191825" y="2788467"/>
                  <a:pt x="1213164" y="2788467"/>
                </a:cubicBezTo>
                <a:cubicBezTo>
                  <a:pt x="1403311" y="2788467"/>
                  <a:pt x="1593410" y="2782432"/>
                  <a:pt x="1783533" y="2779414"/>
                </a:cubicBezTo>
                <a:cubicBezTo>
                  <a:pt x="2003131" y="2724511"/>
                  <a:pt x="1824952" y="2765554"/>
                  <a:pt x="2390115" y="2788467"/>
                </a:cubicBezTo>
                <a:cubicBezTo>
                  <a:pt x="2423421" y="2789817"/>
                  <a:pt x="2456455" y="2795146"/>
                  <a:pt x="2489703" y="2797521"/>
                </a:cubicBezTo>
                <a:cubicBezTo>
                  <a:pt x="2540964" y="2801183"/>
                  <a:pt x="2592309" y="2803556"/>
                  <a:pt x="2643612" y="2806574"/>
                </a:cubicBezTo>
                <a:cubicBezTo>
                  <a:pt x="2661719" y="2809592"/>
                  <a:pt x="2679576" y="2815628"/>
                  <a:pt x="2697933" y="2815628"/>
                </a:cubicBezTo>
                <a:cubicBezTo>
                  <a:pt x="2725260" y="2815628"/>
                  <a:pt x="2753138" y="2814081"/>
                  <a:pt x="2779414" y="2806574"/>
                </a:cubicBezTo>
                <a:cubicBezTo>
                  <a:pt x="2796334" y="2801740"/>
                  <a:pt x="2810040" y="2789175"/>
                  <a:pt x="2824681" y="2779414"/>
                </a:cubicBezTo>
                <a:cubicBezTo>
                  <a:pt x="2837236" y="2771044"/>
                  <a:pt x="2850225" y="2762923"/>
                  <a:pt x="2860895" y="2752253"/>
                </a:cubicBezTo>
                <a:cubicBezTo>
                  <a:pt x="3005692" y="2607456"/>
                  <a:pt x="2778257" y="2812161"/>
                  <a:pt x="2942376" y="2661719"/>
                </a:cubicBezTo>
                <a:cubicBezTo>
                  <a:pt x="3089884" y="2526504"/>
                  <a:pt x="2920096" y="2693055"/>
                  <a:pt x="3069125" y="2544024"/>
                </a:cubicBezTo>
                <a:cubicBezTo>
                  <a:pt x="3078178" y="2534970"/>
                  <a:pt x="3089183" y="2527516"/>
                  <a:pt x="3096285" y="2516863"/>
                </a:cubicBezTo>
                <a:cubicBezTo>
                  <a:pt x="3207755" y="2349661"/>
                  <a:pt x="3065504" y="2555341"/>
                  <a:pt x="3168713" y="2426329"/>
                </a:cubicBezTo>
                <a:cubicBezTo>
                  <a:pt x="3200736" y="2386300"/>
                  <a:pt x="3200579" y="2370803"/>
                  <a:pt x="3232087" y="2335794"/>
                </a:cubicBezTo>
                <a:lnTo>
                  <a:pt x="3313568" y="2254313"/>
                </a:lnTo>
                <a:cubicBezTo>
                  <a:pt x="3322622" y="2245259"/>
                  <a:pt x="3330075" y="2234254"/>
                  <a:pt x="3340729" y="2227152"/>
                </a:cubicBezTo>
                <a:cubicBezTo>
                  <a:pt x="3380814" y="2200430"/>
                  <a:pt x="3421485" y="2178446"/>
                  <a:pt x="3449370" y="2136618"/>
                </a:cubicBezTo>
                <a:cubicBezTo>
                  <a:pt x="3474963" y="2098227"/>
                  <a:pt x="3462611" y="2119189"/>
                  <a:pt x="3485584" y="2073243"/>
                </a:cubicBezTo>
                <a:cubicBezTo>
                  <a:pt x="3488602" y="2058154"/>
                  <a:pt x="3493360" y="2043311"/>
                  <a:pt x="3494638" y="2027976"/>
                </a:cubicBezTo>
                <a:cubicBezTo>
                  <a:pt x="3505284" y="1900224"/>
                  <a:pt x="3509405" y="1873715"/>
                  <a:pt x="3494638" y="1765426"/>
                </a:cubicBezTo>
                <a:cubicBezTo>
                  <a:pt x="3489678" y="1729049"/>
                  <a:pt x="3490166" y="1690872"/>
                  <a:pt x="3476531" y="1656784"/>
                </a:cubicBezTo>
                <a:cubicBezTo>
                  <a:pt x="3470495" y="1641695"/>
                  <a:pt x="3463890" y="1626822"/>
                  <a:pt x="3458424" y="1611517"/>
                </a:cubicBezTo>
                <a:cubicBezTo>
                  <a:pt x="3448795" y="1584555"/>
                  <a:pt x="3442274" y="1556463"/>
                  <a:pt x="3431263" y="1530036"/>
                </a:cubicBezTo>
                <a:cubicBezTo>
                  <a:pt x="3416174" y="1493822"/>
                  <a:pt x="3398402" y="1458613"/>
                  <a:pt x="3385996" y="1421394"/>
                </a:cubicBezTo>
                <a:cubicBezTo>
                  <a:pt x="3376571" y="1393119"/>
                  <a:pt x="3372368" y="1378736"/>
                  <a:pt x="3358836" y="1348966"/>
                </a:cubicBezTo>
                <a:cubicBezTo>
                  <a:pt x="3323306" y="1270800"/>
                  <a:pt x="3337482" y="1316985"/>
                  <a:pt x="3304515" y="1231271"/>
                </a:cubicBezTo>
                <a:cubicBezTo>
                  <a:pt x="3297663" y="1213457"/>
                  <a:pt x="3294160" y="1194391"/>
                  <a:pt x="3286408" y="1176950"/>
                </a:cubicBezTo>
                <a:cubicBezTo>
                  <a:pt x="3269964" y="1139951"/>
                  <a:pt x="3254546" y="1101997"/>
                  <a:pt x="3232087" y="1068309"/>
                </a:cubicBezTo>
                <a:cubicBezTo>
                  <a:pt x="3226051" y="1059255"/>
                  <a:pt x="3218399" y="1051091"/>
                  <a:pt x="3213980" y="1041148"/>
                </a:cubicBezTo>
                <a:cubicBezTo>
                  <a:pt x="3206228" y="1023707"/>
                  <a:pt x="3202396" y="1004765"/>
                  <a:pt x="3195873" y="986828"/>
                </a:cubicBezTo>
                <a:cubicBezTo>
                  <a:pt x="3190319" y="971555"/>
                  <a:pt x="3183320" y="956833"/>
                  <a:pt x="3177766" y="941560"/>
                </a:cubicBezTo>
                <a:cubicBezTo>
                  <a:pt x="3164868" y="906090"/>
                  <a:pt x="3158327" y="885772"/>
                  <a:pt x="3150606" y="851026"/>
                </a:cubicBezTo>
                <a:cubicBezTo>
                  <a:pt x="3142100" y="812747"/>
                  <a:pt x="3134956" y="755122"/>
                  <a:pt x="3114392" y="724277"/>
                </a:cubicBezTo>
                <a:lnTo>
                  <a:pt x="3096285" y="697117"/>
                </a:lnTo>
                <a:cubicBezTo>
                  <a:pt x="3057292" y="541144"/>
                  <a:pt x="3099961" y="677308"/>
                  <a:pt x="3060071" y="597529"/>
                </a:cubicBezTo>
                <a:cubicBezTo>
                  <a:pt x="3052803" y="582993"/>
                  <a:pt x="3050325" y="566197"/>
                  <a:pt x="3041964" y="552261"/>
                </a:cubicBezTo>
                <a:cubicBezTo>
                  <a:pt x="3032022" y="535691"/>
                  <a:pt x="3017345" y="522453"/>
                  <a:pt x="3005751" y="506994"/>
                </a:cubicBezTo>
                <a:cubicBezTo>
                  <a:pt x="2999223" y="498289"/>
                  <a:pt x="2993411" y="489061"/>
                  <a:pt x="2987644" y="479834"/>
                </a:cubicBezTo>
                <a:cubicBezTo>
                  <a:pt x="2978317" y="464912"/>
                  <a:pt x="2969810" y="449488"/>
                  <a:pt x="2960483" y="434566"/>
                </a:cubicBezTo>
                <a:cubicBezTo>
                  <a:pt x="2954716" y="425339"/>
                  <a:pt x="2948143" y="416633"/>
                  <a:pt x="2942376" y="407406"/>
                </a:cubicBezTo>
                <a:cubicBezTo>
                  <a:pt x="2933050" y="392484"/>
                  <a:pt x="2926481" y="375657"/>
                  <a:pt x="2915216" y="362139"/>
                </a:cubicBezTo>
                <a:cubicBezTo>
                  <a:pt x="2896091" y="339188"/>
                  <a:pt x="2872106" y="320716"/>
                  <a:pt x="2851842" y="298764"/>
                </a:cubicBezTo>
                <a:cubicBezTo>
                  <a:pt x="2806294" y="249420"/>
                  <a:pt x="2774276" y="192732"/>
                  <a:pt x="2716040" y="153909"/>
                </a:cubicBezTo>
                <a:cubicBezTo>
                  <a:pt x="2694546" y="139580"/>
                  <a:pt x="2672315" y="125485"/>
                  <a:pt x="2652665" y="108642"/>
                </a:cubicBezTo>
                <a:cubicBezTo>
                  <a:pt x="2642944" y="100310"/>
                  <a:pt x="2635924" y="88923"/>
                  <a:pt x="2625505" y="81481"/>
                </a:cubicBezTo>
                <a:cubicBezTo>
                  <a:pt x="2611487" y="71468"/>
                  <a:pt x="2528892" y="37404"/>
                  <a:pt x="2525917" y="36214"/>
                </a:cubicBezTo>
                <a:cubicBezTo>
                  <a:pt x="2486667" y="20514"/>
                  <a:pt x="2504068" y="31901"/>
                  <a:pt x="2453489" y="18107"/>
                </a:cubicBezTo>
                <a:cubicBezTo>
                  <a:pt x="2435075" y="13085"/>
                  <a:pt x="2399168" y="0"/>
                  <a:pt x="2399168" y="0"/>
                </a:cubicBezTo>
                <a:cubicBezTo>
                  <a:pt x="2287509" y="3018"/>
                  <a:pt x="2175751" y="3475"/>
                  <a:pt x="2064190" y="9053"/>
                </a:cubicBezTo>
                <a:cubicBezTo>
                  <a:pt x="2054659" y="9530"/>
                  <a:pt x="2046388" y="16235"/>
                  <a:pt x="2037030" y="18107"/>
                </a:cubicBezTo>
                <a:cubicBezTo>
                  <a:pt x="2006332" y="24247"/>
                  <a:pt x="1968122" y="24709"/>
                  <a:pt x="1937442" y="36214"/>
                </a:cubicBezTo>
                <a:cubicBezTo>
                  <a:pt x="1924805" y="40953"/>
                  <a:pt x="1913633" y="49005"/>
                  <a:pt x="1901228" y="54321"/>
                </a:cubicBezTo>
                <a:cubicBezTo>
                  <a:pt x="1892456" y="58080"/>
                  <a:pt x="1883208" y="60632"/>
                  <a:pt x="1874067" y="63374"/>
                </a:cubicBezTo>
                <a:cubicBezTo>
                  <a:pt x="1853024" y="69687"/>
                  <a:pt x="1831889" y="75700"/>
                  <a:pt x="1810693" y="81481"/>
                </a:cubicBezTo>
                <a:cubicBezTo>
                  <a:pt x="1798689" y="84755"/>
                  <a:pt x="1786283" y="86600"/>
                  <a:pt x="1774479" y="90535"/>
                </a:cubicBezTo>
                <a:cubicBezTo>
                  <a:pt x="1759062" y="95674"/>
                  <a:pt x="1744915" y="104455"/>
                  <a:pt x="1729212" y="108642"/>
                </a:cubicBezTo>
                <a:cubicBezTo>
                  <a:pt x="1699475" y="116572"/>
                  <a:pt x="1638677" y="126748"/>
                  <a:pt x="1638677" y="126748"/>
                </a:cubicBezTo>
                <a:cubicBezTo>
                  <a:pt x="1599445" y="123730"/>
                  <a:pt x="1560330" y="117695"/>
                  <a:pt x="1520982" y="117695"/>
                </a:cubicBezTo>
                <a:cubicBezTo>
                  <a:pt x="1469590" y="117695"/>
                  <a:pt x="1418365" y="123542"/>
                  <a:pt x="1367073" y="126748"/>
                </a:cubicBezTo>
                <a:cubicBezTo>
                  <a:pt x="1364061" y="126936"/>
                  <a:pt x="1403287" y="149382"/>
                  <a:pt x="1376127" y="13580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563888" y="433661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920" y="432910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275856" y="432910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87165" y="4328261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699133" y="4328261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435682" y="4328261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329002" y="433661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592381" y="433661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80413" y="433661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168445" y="433661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52938" y="434499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040970" y="435086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896954" y="4472277"/>
            <a:ext cx="6987414" cy="8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8172400" y="4004225"/>
            <a:ext cx="720080" cy="936104"/>
            <a:chOff x="6660232" y="5301208"/>
            <a:chExt cx="720080" cy="936104"/>
          </a:xfrm>
        </p:grpSpPr>
        <p:sp>
          <p:nvSpPr>
            <p:cNvPr id="26" name="Овал 5"/>
            <p:cNvSpPr/>
            <p:nvPr/>
          </p:nvSpPr>
          <p:spPr>
            <a:xfrm>
              <a:off x="6948264" y="5301208"/>
              <a:ext cx="432048" cy="936104"/>
            </a:xfrm>
            <a:custGeom>
              <a:avLst/>
              <a:gdLst>
                <a:gd name="connsiteX0" fmla="*/ 0 w 864096"/>
                <a:gd name="connsiteY0" fmla="*/ 468052 h 936104"/>
                <a:gd name="connsiteX1" fmla="*/ 432048 w 864096"/>
                <a:gd name="connsiteY1" fmla="*/ 0 h 936104"/>
                <a:gd name="connsiteX2" fmla="*/ 864096 w 864096"/>
                <a:gd name="connsiteY2" fmla="*/ 468052 h 936104"/>
                <a:gd name="connsiteX3" fmla="*/ 432048 w 864096"/>
                <a:gd name="connsiteY3" fmla="*/ 936104 h 936104"/>
                <a:gd name="connsiteX4" fmla="*/ 0 w 864096"/>
                <a:gd name="connsiteY4" fmla="*/ 468052 h 936104"/>
                <a:gd name="connsiteX0" fmla="*/ 432048 w 864096"/>
                <a:gd name="connsiteY0" fmla="*/ 0 h 936104"/>
                <a:gd name="connsiteX1" fmla="*/ 864096 w 864096"/>
                <a:gd name="connsiteY1" fmla="*/ 468052 h 936104"/>
                <a:gd name="connsiteX2" fmla="*/ 432048 w 864096"/>
                <a:gd name="connsiteY2" fmla="*/ 936104 h 936104"/>
                <a:gd name="connsiteX3" fmla="*/ 0 w 864096"/>
                <a:gd name="connsiteY3" fmla="*/ 468052 h 936104"/>
                <a:gd name="connsiteX4" fmla="*/ 523488 w 864096"/>
                <a:gd name="connsiteY4" fmla="*/ 91440 h 936104"/>
                <a:gd name="connsiteX0" fmla="*/ 432048 w 864096"/>
                <a:gd name="connsiteY0" fmla="*/ 0 h 936104"/>
                <a:gd name="connsiteX1" fmla="*/ 864096 w 864096"/>
                <a:gd name="connsiteY1" fmla="*/ 468052 h 936104"/>
                <a:gd name="connsiteX2" fmla="*/ 432048 w 864096"/>
                <a:gd name="connsiteY2" fmla="*/ 936104 h 936104"/>
                <a:gd name="connsiteX3" fmla="*/ 0 w 864096"/>
                <a:gd name="connsiteY3" fmla="*/ 468052 h 936104"/>
                <a:gd name="connsiteX0" fmla="*/ 0 w 432048"/>
                <a:gd name="connsiteY0" fmla="*/ 0 h 936104"/>
                <a:gd name="connsiteX1" fmla="*/ 432048 w 432048"/>
                <a:gd name="connsiteY1" fmla="*/ 468052 h 936104"/>
                <a:gd name="connsiteX2" fmla="*/ 0 w 432048"/>
                <a:gd name="connsiteY2" fmla="*/ 936104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048" h="936104">
                  <a:moveTo>
                    <a:pt x="0" y="0"/>
                  </a:moveTo>
                  <a:cubicBezTo>
                    <a:pt x="238614" y="0"/>
                    <a:pt x="432048" y="209554"/>
                    <a:pt x="432048" y="468052"/>
                  </a:cubicBezTo>
                  <a:cubicBezTo>
                    <a:pt x="432048" y="726550"/>
                    <a:pt x="238614" y="936104"/>
                    <a:pt x="0" y="93610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660232" y="5697252"/>
              <a:ext cx="144016" cy="1440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/>
            <p:cNvCxnSpPr>
              <a:stCxn id="27" idx="0"/>
            </p:cNvCxnSpPr>
            <p:nvPr/>
          </p:nvCxnSpPr>
          <p:spPr>
            <a:xfrm flipV="1">
              <a:off x="6732240" y="5445224"/>
              <a:ext cx="504056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stCxn id="27" idx="2"/>
            </p:cNvCxnSpPr>
            <p:nvPr/>
          </p:nvCxnSpPr>
          <p:spPr>
            <a:xfrm>
              <a:off x="6732240" y="5841268"/>
              <a:ext cx="504056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Овал 29"/>
          <p:cNvSpPr/>
          <p:nvPr/>
        </p:nvSpPr>
        <p:spPr>
          <a:xfrm>
            <a:off x="2987824" y="544522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70850" y="342900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896954" y="3573016"/>
            <a:ext cx="3098982" cy="2016224"/>
            <a:chOff x="896954" y="3573016"/>
            <a:chExt cx="3098982" cy="2016224"/>
          </a:xfrm>
        </p:grpSpPr>
        <p:cxnSp>
          <p:nvCxnSpPr>
            <p:cNvPr id="33" name="Прямая со стрелкой 32"/>
            <p:cNvCxnSpPr/>
            <p:nvPr/>
          </p:nvCxnSpPr>
          <p:spPr>
            <a:xfrm flipH="1">
              <a:off x="896954" y="3573016"/>
              <a:ext cx="720081" cy="90761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1592381" y="3573016"/>
              <a:ext cx="432048" cy="9218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1617035" y="3573016"/>
              <a:ext cx="2378901" cy="89926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H="1" flipV="1">
              <a:off x="896954" y="4489010"/>
              <a:ext cx="2234887" cy="110023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H="1" flipV="1">
              <a:off x="2014398" y="4472278"/>
              <a:ext cx="1117443" cy="111696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V="1">
              <a:off x="3131181" y="4472278"/>
              <a:ext cx="864755" cy="111696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37195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624" y="188640"/>
            <a:ext cx="7772400" cy="792088"/>
          </a:xfrm>
        </p:spPr>
        <p:txBody>
          <a:bodyPr/>
          <a:lstStyle/>
          <a:p>
            <a:r>
              <a:rPr lang="ru-RU" dirty="0"/>
              <a:t>Двойная роль излучения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r>
              <a:rPr lang="ru-RU" dirty="0"/>
              <a:t>Перенос энергии внутри объекта</a:t>
            </a:r>
            <a:r>
              <a:rPr lang="en-US" dirty="0"/>
              <a:t> (</a:t>
            </a:r>
            <a:r>
              <a:rPr lang="ru-RU" dirty="0"/>
              <a:t>РГД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Перенос информации от объекта в телескоп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683568" y="2924944"/>
            <a:ext cx="3648245" cy="2815628"/>
          </a:xfrm>
          <a:custGeom>
            <a:avLst/>
            <a:gdLst>
              <a:gd name="connsiteX0" fmla="*/ 1376127 w 3504229"/>
              <a:gd name="connsiteY0" fmla="*/ 135802 h 2815628"/>
              <a:gd name="connsiteX1" fmla="*/ 1204111 w 3504229"/>
              <a:gd name="connsiteY1" fmla="*/ 45267 h 2815628"/>
              <a:gd name="connsiteX2" fmla="*/ 1104523 w 3504229"/>
              <a:gd name="connsiteY2" fmla="*/ 36214 h 2815628"/>
              <a:gd name="connsiteX3" fmla="*/ 1013988 w 3504229"/>
              <a:gd name="connsiteY3" fmla="*/ 45267 h 2815628"/>
              <a:gd name="connsiteX4" fmla="*/ 887240 w 3504229"/>
              <a:gd name="connsiteY4" fmla="*/ 90535 h 2815628"/>
              <a:gd name="connsiteX5" fmla="*/ 860079 w 3504229"/>
              <a:gd name="connsiteY5" fmla="*/ 108642 h 2815628"/>
              <a:gd name="connsiteX6" fmla="*/ 823865 w 3504229"/>
              <a:gd name="connsiteY6" fmla="*/ 126748 h 2815628"/>
              <a:gd name="connsiteX7" fmla="*/ 733331 w 3504229"/>
              <a:gd name="connsiteY7" fmla="*/ 190123 h 2815628"/>
              <a:gd name="connsiteX8" fmla="*/ 706170 w 3504229"/>
              <a:gd name="connsiteY8" fmla="*/ 208230 h 2815628"/>
              <a:gd name="connsiteX9" fmla="*/ 642796 w 3504229"/>
              <a:gd name="connsiteY9" fmla="*/ 271604 h 2815628"/>
              <a:gd name="connsiteX10" fmla="*/ 570368 w 3504229"/>
              <a:gd name="connsiteY10" fmla="*/ 353085 h 2815628"/>
              <a:gd name="connsiteX11" fmla="*/ 516048 w 3504229"/>
              <a:gd name="connsiteY11" fmla="*/ 389299 h 2815628"/>
              <a:gd name="connsiteX12" fmla="*/ 488887 w 3504229"/>
              <a:gd name="connsiteY12" fmla="*/ 398352 h 2815628"/>
              <a:gd name="connsiteX13" fmla="*/ 434566 w 3504229"/>
              <a:gd name="connsiteY13" fmla="*/ 461727 h 2815628"/>
              <a:gd name="connsiteX14" fmla="*/ 407406 w 3504229"/>
              <a:gd name="connsiteY14" fmla="*/ 488887 h 2815628"/>
              <a:gd name="connsiteX15" fmla="*/ 389299 w 3504229"/>
              <a:gd name="connsiteY15" fmla="*/ 525101 h 2815628"/>
              <a:gd name="connsiteX16" fmla="*/ 334978 w 3504229"/>
              <a:gd name="connsiteY16" fmla="*/ 597529 h 2815628"/>
              <a:gd name="connsiteX17" fmla="*/ 298764 w 3504229"/>
              <a:gd name="connsiteY17" fmla="*/ 651849 h 2815628"/>
              <a:gd name="connsiteX18" fmla="*/ 280657 w 3504229"/>
              <a:gd name="connsiteY18" fmla="*/ 751438 h 2815628"/>
              <a:gd name="connsiteX19" fmla="*/ 244444 w 3504229"/>
              <a:gd name="connsiteY19" fmla="*/ 823865 h 2815628"/>
              <a:gd name="connsiteX20" fmla="*/ 235390 w 3504229"/>
              <a:gd name="connsiteY20" fmla="*/ 869133 h 2815628"/>
              <a:gd name="connsiteX21" fmla="*/ 199176 w 3504229"/>
              <a:gd name="connsiteY21" fmla="*/ 968721 h 2815628"/>
              <a:gd name="connsiteX22" fmla="*/ 172016 w 3504229"/>
              <a:gd name="connsiteY22" fmla="*/ 1050202 h 2815628"/>
              <a:gd name="connsiteX23" fmla="*/ 153909 w 3504229"/>
              <a:gd name="connsiteY23" fmla="*/ 1095469 h 2815628"/>
              <a:gd name="connsiteX24" fmla="*/ 144855 w 3504229"/>
              <a:gd name="connsiteY24" fmla="*/ 1131683 h 2815628"/>
              <a:gd name="connsiteX25" fmla="*/ 126749 w 3504229"/>
              <a:gd name="connsiteY25" fmla="*/ 1158843 h 2815628"/>
              <a:gd name="connsiteX26" fmla="*/ 99588 w 3504229"/>
              <a:gd name="connsiteY26" fmla="*/ 1204111 h 2815628"/>
              <a:gd name="connsiteX27" fmla="*/ 90535 w 3504229"/>
              <a:gd name="connsiteY27" fmla="*/ 1231271 h 2815628"/>
              <a:gd name="connsiteX28" fmla="*/ 54321 w 3504229"/>
              <a:gd name="connsiteY28" fmla="*/ 1303699 h 2815628"/>
              <a:gd name="connsiteX29" fmla="*/ 36214 w 3504229"/>
              <a:gd name="connsiteY29" fmla="*/ 1358020 h 2815628"/>
              <a:gd name="connsiteX30" fmla="*/ 27160 w 3504229"/>
              <a:gd name="connsiteY30" fmla="*/ 1385180 h 2815628"/>
              <a:gd name="connsiteX31" fmla="*/ 18107 w 3504229"/>
              <a:gd name="connsiteY31" fmla="*/ 1466661 h 2815628"/>
              <a:gd name="connsiteX32" fmla="*/ 9054 w 3504229"/>
              <a:gd name="connsiteY32" fmla="*/ 1520982 h 2815628"/>
              <a:gd name="connsiteX33" fmla="*/ 0 w 3504229"/>
              <a:gd name="connsiteY33" fmla="*/ 1620570 h 2815628"/>
              <a:gd name="connsiteX34" fmla="*/ 9054 w 3504229"/>
              <a:gd name="connsiteY34" fmla="*/ 1765426 h 2815628"/>
              <a:gd name="connsiteX35" fmla="*/ 18107 w 3504229"/>
              <a:gd name="connsiteY35" fmla="*/ 1828800 h 2815628"/>
              <a:gd name="connsiteX36" fmla="*/ 27160 w 3504229"/>
              <a:gd name="connsiteY36" fmla="*/ 1919335 h 2815628"/>
              <a:gd name="connsiteX37" fmla="*/ 36214 w 3504229"/>
              <a:gd name="connsiteY37" fmla="*/ 2027976 h 2815628"/>
              <a:gd name="connsiteX38" fmla="*/ 45267 w 3504229"/>
              <a:gd name="connsiteY38" fmla="*/ 2055137 h 2815628"/>
              <a:gd name="connsiteX39" fmla="*/ 63374 w 3504229"/>
              <a:gd name="connsiteY39" fmla="*/ 2127564 h 2815628"/>
              <a:gd name="connsiteX40" fmla="*/ 81481 w 3504229"/>
              <a:gd name="connsiteY40" fmla="*/ 2154725 h 2815628"/>
              <a:gd name="connsiteX41" fmla="*/ 135802 w 3504229"/>
              <a:gd name="connsiteY41" fmla="*/ 2245259 h 2815628"/>
              <a:gd name="connsiteX42" fmla="*/ 144855 w 3504229"/>
              <a:gd name="connsiteY42" fmla="*/ 2272420 h 2815628"/>
              <a:gd name="connsiteX43" fmla="*/ 244444 w 3504229"/>
              <a:gd name="connsiteY43" fmla="*/ 2335794 h 2815628"/>
              <a:gd name="connsiteX44" fmla="*/ 353085 w 3504229"/>
              <a:gd name="connsiteY44" fmla="*/ 2417275 h 2815628"/>
              <a:gd name="connsiteX45" fmla="*/ 380246 w 3504229"/>
              <a:gd name="connsiteY45" fmla="*/ 2444436 h 2815628"/>
              <a:gd name="connsiteX46" fmla="*/ 434566 w 3504229"/>
              <a:gd name="connsiteY46" fmla="*/ 2480649 h 2815628"/>
              <a:gd name="connsiteX47" fmla="*/ 461727 w 3504229"/>
              <a:gd name="connsiteY47" fmla="*/ 2507810 h 2815628"/>
              <a:gd name="connsiteX48" fmla="*/ 506994 w 3504229"/>
              <a:gd name="connsiteY48" fmla="*/ 2534970 h 2815628"/>
              <a:gd name="connsiteX49" fmla="*/ 543208 w 3504229"/>
              <a:gd name="connsiteY49" fmla="*/ 2562131 h 2815628"/>
              <a:gd name="connsiteX50" fmla="*/ 570368 w 3504229"/>
              <a:gd name="connsiteY50" fmla="*/ 2580238 h 2815628"/>
              <a:gd name="connsiteX51" fmla="*/ 606582 w 3504229"/>
              <a:gd name="connsiteY51" fmla="*/ 2607398 h 2815628"/>
              <a:gd name="connsiteX52" fmla="*/ 715224 w 3504229"/>
              <a:gd name="connsiteY52" fmla="*/ 2643612 h 2815628"/>
              <a:gd name="connsiteX53" fmla="*/ 841972 w 3504229"/>
              <a:gd name="connsiteY53" fmla="*/ 2670772 h 2815628"/>
              <a:gd name="connsiteX54" fmla="*/ 896293 w 3504229"/>
              <a:gd name="connsiteY54" fmla="*/ 2688879 h 2815628"/>
              <a:gd name="connsiteX55" fmla="*/ 959667 w 3504229"/>
              <a:gd name="connsiteY55" fmla="*/ 2716040 h 2815628"/>
              <a:gd name="connsiteX56" fmla="*/ 1050202 w 3504229"/>
              <a:gd name="connsiteY56" fmla="*/ 2761307 h 2815628"/>
              <a:gd name="connsiteX57" fmla="*/ 1122630 w 3504229"/>
              <a:gd name="connsiteY57" fmla="*/ 2770360 h 2815628"/>
              <a:gd name="connsiteX58" fmla="*/ 1149790 w 3504229"/>
              <a:gd name="connsiteY58" fmla="*/ 2779414 h 2815628"/>
              <a:gd name="connsiteX59" fmla="*/ 1213164 w 3504229"/>
              <a:gd name="connsiteY59" fmla="*/ 2788467 h 2815628"/>
              <a:gd name="connsiteX60" fmla="*/ 1783533 w 3504229"/>
              <a:gd name="connsiteY60" fmla="*/ 2779414 h 2815628"/>
              <a:gd name="connsiteX61" fmla="*/ 2390115 w 3504229"/>
              <a:gd name="connsiteY61" fmla="*/ 2788467 h 2815628"/>
              <a:gd name="connsiteX62" fmla="*/ 2489703 w 3504229"/>
              <a:gd name="connsiteY62" fmla="*/ 2797521 h 2815628"/>
              <a:gd name="connsiteX63" fmla="*/ 2643612 w 3504229"/>
              <a:gd name="connsiteY63" fmla="*/ 2806574 h 2815628"/>
              <a:gd name="connsiteX64" fmla="*/ 2697933 w 3504229"/>
              <a:gd name="connsiteY64" fmla="*/ 2815628 h 2815628"/>
              <a:gd name="connsiteX65" fmla="*/ 2779414 w 3504229"/>
              <a:gd name="connsiteY65" fmla="*/ 2806574 h 2815628"/>
              <a:gd name="connsiteX66" fmla="*/ 2824681 w 3504229"/>
              <a:gd name="connsiteY66" fmla="*/ 2779414 h 2815628"/>
              <a:gd name="connsiteX67" fmla="*/ 2860895 w 3504229"/>
              <a:gd name="connsiteY67" fmla="*/ 2752253 h 2815628"/>
              <a:gd name="connsiteX68" fmla="*/ 2942376 w 3504229"/>
              <a:gd name="connsiteY68" fmla="*/ 2661719 h 2815628"/>
              <a:gd name="connsiteX69" fmla="*/ 3069125 w 3504229"/>
              <a:gd name="connsiteY69" fmla="*/ 2544024 h 2815628"/>
              <a:gd name="connsiteX70" fmla="*/ 3096285 w 3504229"/>
              <a:gd name="connsiteY70" fmla="*/ 2516863 h 2815628"/>
              <a:gd name="connsiteX71" fmla="*/ 3168713 w 3504229"/>
              <a:gd name="connsiteY71" fmla="*/ 2426329 h 2815628"/>
              <a:gd name="connsiteX72" fmla="*/ 3232087 w 3504229"/>
              <a:gd name="connsiteY72" fmla="*/ 2335794 h 2815628"/>
              <a:gd name="connsiteX73" fmla="*/ 3313568 w 3504229"/>
              <a:gd name="connsiteY73" fmla="*/ 2254313 h 2815628"/>
              <a:gd name="connsiteX74" fmla="*/ 3340729 w 3504229"/>
              <a:gd name="connsiteY74" fmla="*/ 2227152 h 2815628"/>
              <a:gd name="connsiteX75" fmla="*/ 3449370 w 3504229"/>
              <a:gd name="connsiteY75" fmla="*/ 2136618 h 2815628"/>
              <a:gd name="connsiteX76" fmla="*/ 3485584 w 3504229"/>
              <a:gd name="connsiteY76" fmla="*/ 2073243 h 2815628"/>
              <a:gd name="connsiteX77" fmla="*/ 3494638 w 3504229"/>
              <a:gd name="connsiteY77" fmla="*/ 2027976 h 2815628"/>
              <a:gd name="connsiteX78" fmla="*/ 3494638 w 3504229"/>
              <a:gd name="connsiteY78" fmla="*/ 1765426 h 2815628"/>
              <a:gd name="connsiteX79" fmla="*/ 3476531 w 3504229"/>
              <a:gd name="connsiteY79" fmla="*/ 1656784 h 2815628"/>
              <a:gd name="connsiteX80" fmla="*/ 3458424 w 3504229"/>
              <a:gd name="connsiteY80" fmla="*/ 1611517 h 2815628"/>
              <a:gd name="connsiteX81" fmla="*/ 3431263 w 3504229"/>
              <a:gd name="connsiteY81" fmla="*/ 1530036 h 2815628"/>
              <a:gd name="connsiteX82" fmla="*/ 3385996 w 3504229"/>
              <a:gd name="connsiteY82" fmla="*/ 1421394 h 2815628"/>
              <a:gd name="connsiteX83" fmla="*/ 3358836 w 3504229"/>
              <a:gd name="connsiteY83" fmla="*/ 1348966 h 2815628"/>
              <a:gd name="connsiteX84" fmla="*/ 3304515 w 3504229"/>
              <a:gd name="connsiteY84" fmla="*/ 1231271 h 2815628"/>
              <a:gd name="connsiteX85" fmla="*/ 3286408 w 3504229"/>
              <a:gd name="connsiteY85" fmla="*/ 1176950 h 2815628"/>
              <a:gd name="connsiteX86" fmla="*/ 3232087 w 3504229"/>
              <a:gd name="connsiteY86" fmla="*/ 1068309 h 2815628"/>
              <a:gd name="connsiteX87" fmla="*/ 3213980 w 3504229"/>
              <a:gd name="connsiteY87" fmla="*/ 1041148 h 2815628"/>
              <a:gd name="connsiteX88" fmla="*/ 3195873 w 3504229"/>
              <a:gd name="connsiteY88" fmla="*/ 986828 h 2815628"/>
              <a:gd name="connsiteX89" fmla="*/ 3177766 w 3504229"/>
              <a:gd name="connsiteY89" fmla="*/ 941560 h 2815628"/>
              <a:gd name="connsiteX90" fmla="*/ 3150606 w 3504229"/>
              <a:gd name="connsiteY90" fmla="*/ 851026 h 2815628"/>
              <a:gd name="connsiteX91" fmla="*/ 3114392 w 3504229"/>
              <a:gd name="connsiteY91" fmla="*/ 724277 h 2815628"/>
              <a:gd name="connsiteX92" fmla="*/ 3096285 w 3504229"/>
              <a:gd name="connsiteY92" fmla="*/ 697117 h 2815628"/>
              <a:gd name="connsiteX93" fmla="*/ 3060071 w 3504229"/>
              <a:gd name="connsiteY93" fmla="*/ 597529 h 2815628"/>
              <a:gd name="connsiteX94" fmla="*/ 3041964 w 3504229"/>
              <a:gd name="connsiteY94" fmla="*/ 552261 h 2815628"/>
              <a:gd name="connsiteX95" fmla="*/ 3005751 w 3504229"/>
              <a:gd name="connsiteY95" fmla="*/ 506994 h 2815628"/>
              <a:gd name="connsiteX96" fmla="*/ 2987644 w 3504229"/>
              <a:gd name="connsiteY96" fmla="*/ 479834 h 2815628"/>
              <a:gd name="connsiteX97" fmla="*/ 2960483 w 3504229"/>
              <a:gd name="connsiteY97" fmla="*/ 434566 h 2815628"/>
              <a:gd name="connsiteX98" fmla="*/ 2942376 w 3504229"/>
              <a:gd name="connsiteY98" fmla="*/ 407406 h 2815628"/>
              <a:gd name="connsiteX99" fmla="*/ 2915216 w 3504229"/>
              <a:gd name="connsiteY99" fmla="*/ 362139 h 2815628"/>
              <a:gd name="connsiteX100" fmla="*/ 2851842 w 3504229"/>
              <a:gd name="connsiteY100" fmla="*/ 298764 h 2815628"/>
              <a:gd name="connsiteX101" fmla="*/ 2716040 w 3504229"/>
              <a:gd name="connsiteY101" fmla="*/ 153909 h 2815628"/>
              <a:gd name="connsiteX102" fmla="*/ 2652665 w 3504229"/>
              <a:gd name="connsiteY102" fmla="*/ 108642 h 2815628"/>
              <a:gd name="connsiteX103" fmla="*/ 2625505 w 3504229"/>
              <a:gd name="connsiteY103" fmla="*/ 81481 h 2815628"/>
              <a:gd name="connsiteX104" fmla="*/ 2525917 w 3504229"/>
              <a:gd name="connsiteY104" fmla="*/ 36214 h 2815628"/>
              <a:gd name="connsiteX105" fmla="*/ 2453489 w 3504229"/>
              <a:gd name="connsiteY105" fmla="*/ 18107 h 2815628"/>
              <a:gd name="connsiteX106" fmla="*/ 2399168 w 3504229"/>
              <a:gd name="connsiteY106" fmla="*/ 0 h 2815628"/>
              <a:gd name="connsiteX107" fmla="*/ 2064190 w 3504229"/>
              <a:gd name="connsiteY107" fmla="*/ 9053 h 2815628"/>
              <a:gd name="connsiteX108" fmla="*/ 2037030 w 3504229"/>
              <a:gd name="connsiteY108" fmla="*/ 18107 h 2815628"/>
              <a:gd name="connsiteX109" fmla="*/ 1937442 w 3504229"/>
              <a:gd name="connsiteY109" fmla="*/ 36214 h 2815628"/>
              <a:gd name="connsiteX110" fmla="*/ 1901228 w 3504229"/>
              <a:gd name="connsiteY110" fmla="*/ 54321 h 2815628"/>
              <a:gd name="connsiteX111" fmla="*/ 1874067 w 3504229"/>
              <a:gd name="connsiteY111" fmla="*/ 63374 h 2815628"/>
              <a:gd name="connsiteX112" fmla="*/ 1810693 w 3504229"/>
              <a:gd name="connsiteY112" fmla="*/ 81481 h 2815628"/>
              <a:gd name="connsiteX113" fmla="*/ 1774479 w 3504229"/>
              <a:gd name="connsiteY113" fmla="*/ 90535 h 2815628"/>
              <a:gd name="connsiteX114" fmla="*/ 1729212 w 3504229"/>
              <a:gd name="connsiteY114" fmla="*/ 108642 h 2815628"/>
              <a:gd name="connsiteX115" fmla="*/ 1638677 w 3504229"/>
              <a:gd name="connsiteY115" fmla="*/ 126748 h 2815628"/>
              <a:gd name="connsiteX116" fmla="*/ 1520982 w 3504229"/>
              <a:gd name="connsiteY116" fmla="*/ 117695 h 2815628"/>
              <a:gd name="connsiteX117" fmla="*/ 1367073 w 3504229"/>
              <a:gd name="connsiteY117" fmla="*/ 126748 h 2815628"/>
              <a:gd name="connsiteX118" fmla="*/ 1376127 w 3504229"/>
              <a:gd name="connsiteY118" fmla="*/ 135802 h 281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504229" h="2815628">
                <a:moveTo>
                  <a:pt x="1376127" y="135802"/>
                </a:moveTo>
                <a:cubicBezTo>
                  <a:pt x="1348967" y="122222"/>
                  <a:pt x="1279299" y="67197"/>
                  <a:pt x="1204111" y="45267"/>
                </a:cubicBezTo>
                <a:cubicBezTo>
                  <a:pt x="1172111" y="35934"/>
                  <a:pt x="1137719" y="39232"/>
                  <a:pt x="1104523" y="36214"/>
                </a:cubicBezTo>
                <a:cubicBezTo>
                  <a:pt x="1074345" y="39232"/>
                  <a:pt x="1043728" y="39319"/>
                  <a:pt x="1013988" y="45267"/>
                </a:cubicBezTo>
                <a:cubicBezTo>
                  <a:pt x="967293" y="54606"/>
                  <a:pt x="927319" y="67633"/>
                  <a:pt x="887240" y="90535"/>
                </a:cubicBezTo>
                <a:cubicBezTo>
                  <a:pt x="877793" y="95934"/>
                  <a:pt x="869527" y="103244"/>
                  <a:pt x="860079" y="108642"/>
                </a:cubicBezTo>
                <a:cubicBezTo>
                  <a:pt x="848361" y="115338"/>
                  <a:pt x="835438" y="119804"/>
                  <a:pt x="823865" y="126748"/>
                </a:cubicBezTo>
                <a:cubicBezTo>
                  <a:pt x="771834" y="157966"/>
                  <a:pt x="776661" y="159173"/>
                  <a:pt x="733331" y="190123"/>
                </a:cubicBezTo>
                <a:cubicBezTo>
                  <a:pt x="724477" y="196448"/>
                  <a:pt x="714258" y="200951"/>
                  <a:pt x="706170" y="208230"/>
                </a:cubicBezTo>
                <a:cubicBezTo>
                  <a:pt x="683964" y="228215"/>
                  <a:pt x="659368" y="246747"/>
                  <a:pt x="642796" y="271604"/>
                </a:cubicBezTo>
                <a:cubicBezTo>
                  <a:pt x="621025" y="304260"/>
                  <a:pt x="607577" y="328279"/>
                  <a:pt x="570368" y="353085"/>
                </a:cubicBezTo>
                <a:cubicBezTo>
                  <a:pt x="552261" y="365156"/>
                  <a:pt x="536693" y="382418"/>
                  <a:pt x="516048" y="389299"/>
                </a:cubicBezTo>
                <a:lnTo>
                  <a:pt x="488887" y="398352"/>
                </a:lnTo>
                <a:cubicBezTo>
                  <a:pt x="421487" y="465755"/>
                  <a:pt x="504259" y="380419"/>
                  <a:pt x="434566" y="461727"/>
                </a:cubicBezTo>
                <a:cubicBezTo>
                  <a:pt x="426234" y="471448"/>
                  <a:pt x="414848" y="478468"/>
                  <a:pt x="407406" y="488887"/>
                </a:cubicBezTo>
                <a:cubicBezTo>
                  <a:pt x="399562" y="499869"/>
                  <a:pt x="396785" y="513872"/>
                  <a:pt x="389299" y="525101"/>
                </a:cubicBezTo>
                <a:cubicBezTo>
                  <a:pt x="372559" y="550211"/>
                  <a:pt x="351718" y="572419"/>
                  <a:pt x="334978" y="597529"/>
                </a:cubicBezTo>
                <a:lnTo>
                  <a:pt x="298764" y="651849"/>
                </a:lnTo>
                <a:cubicBezTo>
                  <a:pt x="297962" y="656663"/>
                  <a:pt x="284274" y="742395"/>
                  <a:pt x="280657" y="751438"/>
                </a:cubicBezTo>
                <a:cubicBezTo>
                  <a:pt x="248738" y="831236"/>
                  <a:pt x="258980" y="765722"/>
                  <a:pt x="244444" y="823865"/>
                </a:cubicBezTo>
                <a:cubicBezTo>
                  <a:pt x="240712" y="838794"/>
                  <a:pt x="239439" y="854287"/>
                  <a:pt x="235390" y="869133"/>
                </a:cubicBezTo>
                <a:cubicBezTo>
                  <a:pt x="219783" y="926357"/>
                  <a:pt x="217867" y="916387"/>
                  <a:pt x="199176" y="968721"/>
                </a:cubicBezTo>
                <a:cubicBezTo>
                  <a:pt x="189547" y="995683"/>
                  <a:pt x="182649" y="1023620"/>
                  <a:pt x="172016" y="1050202"/>
                </a:cubicBezTo>
                <a:cubicBezTo>
                  <a:pt x="165980" y="1065291"/>
                  <a:pt x="159048" y="1080052"/>
                  <a:pt x="153909" y="1095469"/>
                </a:cubicBezTo>
                <a:cubicBezTo>
                  <a:pt x="149974" y="1107273"/>
                  <a:pt x="149756" y="1120246"/>
                  <a:pt x="144855" y="1131683"/>
                </a:cubicBezTo>
                <a:cubicBezTo>
                  <a:pt x="140569" y="1141684"/>
                  <a:pt x="132516" y="1149616"/>
                  <a:pt x="126749" y="1158843"/>
                </a:cubicBezTo>
                <a:cubicBezTo>
                  <a:pt x="117423" y="1173765"/>
                  <a:pt x="107458" y="1188372"/>
                  <a:pt x="99588" y="1204111"/>
                </a:cubicBezTo>
                <a:cubicBezTo>
                  <a:pt x="95320" y="1212647"/>
                  <a:pt x="94803" y="1222735"/>
                  <a:pt x="90535" y="1231271"/>
                </a:cubicBezTo>
                <a:cubicBezTo>
                  <a:pt x="50275" y="1311793"/>
                  <a:pt x="96093" y="1188828"/>
                  <a:pt x="54321" y="1303699"/>
                </a:cubicBezTo>
                <a:cubicBezTo>
                  <a:pt x="47798" y="1321636"/>
                  <a:pt x="42250" y="1339913"/>
                  <a:pt x="36214" y="1358020"/>
                </a:cubicBezTo>
                <a:lnTo>
                  <a:pt x="27160" y="1385180"/>
                </a:lnTo>
                <a:cubicBezTo>
                  <a:pt x="24142" y="1412340"/>
                  <a:pt x="21719" y="1439573"/>
                  <a:pt x="18107" y="1466661"/>
                </a:cubicBezTo>
                <a:cubicBezTo>
                  <a:pt x="15681" y="1484857"/>
                  <a:pt x="11199" y="1502751"/>
                  <a:pt x="9054" y="1520982"/>
                </a:cubicBezTo>
                <a:cubicBezTo>
                  <a:pt x="5159" y="1554087"/>
                  <a:pt x="3018" y="1587374"/>
                  <a:pt x="0" y="1620570"/>
                </a:cubicBezTo>
                <a:cubicBezTo>
                  <a:pt x="3018" y="1668855"/>
                  <a:pt x="4863" y="1717228"/>
                  <a:pt x="9054" y="1765426"/>
                </a:cubicBezTo>
                <a:cubicBezTo>
                  <a:pt x="10903" y="1786685"/>
                  <a:pt x="15614" y="1807607"/>
                  <a:pt x="18107" y="1828800"/>
                </a:cubicBezTo>
                <a:cubicBezTo>
                  <a:pt x="21650" y="1858921"/>
                  <a:pt x="24414" y="1889131"/>
                  <a:pt x="27160" y="1919335"/>
                </a:cubicBezTo>
                <a:cubicBezTo>
                  <a:pt x="30450" y="1955525"/>
                  <a:pt x="31411" y="1991956"/>
                  <a:pt x="36214" y="2027976"/>
                </a:cubicBezTo>
                <a:cubicBezTo>
                  <a:pt x="37475" y="2037436"/>
                  <a:pt x="42952" y="2045879"/>
                  <a:pt x="45267" y="2055137"/>
                </a:cubicBezTo>
                <a:cubicBezTo>
                  <a:pt x="50431" y="2075792"/>
                  <a:pt x="53028" y="2106872"/>
                  <a:pt x="63374" y="2127564"/>
                </a:cubicBezTo>
                <a:cubicBezTo>
                  <a:pt x="68240" y="2137296"/>
                  <a:pt x="77062" y="2144782"/>
                  <a:pt x="81481" y="2154725"/>
                </a:cubicBezTo>
                <a:cubicBezTo>
                  <a:pt x="119089" y="2239343"/>
                  <a:pt x="73478" y="2182935"/>
                  <a:pt x="135802" y="2245259"/>
                </a:cubicBezTo>
                <a:cubicBezTo>
                  <a:pt x="138820" y="2254313"/>
                  <a:pt x="138107" y="2265672"/>
                  <a:pt x="144855" y="2272420"/>
                </a:cubicBezTo>
                <a:cubicBezTo>
                  <a:pt x="194680" y="2322245"/>
                  <a:pt x="197764" y="2307786"/>
                  <a:pt x="244444" y="2335794"/>
                </a:cubicBezTo>
                <a:cubicBezTo>
                  <a:pt x="288697" y="2362346"/>
                  <a:pt x="314190" y="2382702"/>
                  <a:pt x="353085" y="2417275"/>
                </a:cubicBezTo>
                <a:cubicBezTo>
                  <a:pt x="362655" y="2425781"/>
                  <a:pt x="370139" y="2436575"/>
                  <a:pt x="380246" y="2444436"/>
                </a:cubicBezTo>
                <a:cubicBezTo>
                  <a:pt x="397423" y="2457796"/>
                  <a:pt x="417389" y="2467289"/>
                  <a:pt x="434566" y="2480649"/>
                </a:cubicBezTo>
                <a:cubicBezTo>
                  <a:pt x="444673" y="2488510"/>
                  <a:pt x="451484" y="2500128"/>
                  <a:pt x="461727" y="2507810"/>
                </a:cubicBezTo>
                <a:cubicBezTo>
                  <a:pt x="475804" y="2518368"/>
                  <a:pt x="492353" y="2525209"/>
                  <a:pt x="506994" y="2534970"/>
                </a:cubicBezTo>
                <a:cubicBezTo>
                  <a:pt x="519549" y="2543340"/>
                  <a:pt x="530929" y="2553360"/>
                  <a:pt x="543208" y="2562131"/>
                </a:cubicBezTo>
                <a:cubicBezTo>
                  <a:pt x="552062" y="2568455"/>
                  <a:pt x="561514" y="2573914"/>
                  <a:pt x="570368" y="2580238"/>
                </a:cubicBezTo>
                <a:cubicBezTo>
                  <a:pt x="582646" y="2589008"/>
                  <a:pt x="592758" y="2601350"/>
                  <a:pt x="606582" y="2607398"/>
                </a:cubicBezTo>
                <a:cubicBezTo>
                  <a:pt x="641554" y="2622698"/>
                  <a:pt x="677792" y="2636126"/>
                  <a:pt x="715224" y="2643612"/>
                </a:cubicBezTo>
                <a:cubicBezTo>
                  <a:pt x="752198" y="2651006"/>
                  <a:pt x="809795" y="2662191"/>
                  <a:pt x="841972" y="2670772"/>
                </a:cubicBezTo>
                <a:cubicBezTo>
                  <a:pt x="860414" y="2675690"/>
                  <a:pt x="878479" y="2682027"/>
                  <a:pt x="896293" y="2688879"/>
                </a:cubicBezTo>
                <a:cubicBezTo>
                  <a:pt x="917744" y="2697130"/>
                  <a:pt x="939110" y="2705762"/>
                  <a:pt x="959667" y="2716040"/>
                </a:cubicBezTo>
                <a:cubicBezTo>
                  <a:pt x="998925" y="2735669"/>
                  <a:pt x="1007017" y="2751341"/>
                  <a:pt x="1050202" y="2761307"/>
                </a:cubicBezTo>
                <a:cubicBezTo>
                  <a:pt x="1073909" y="2766778"/>
                  <a:pt x="1098487" y="2767342"/>
                  <a:pt x="1122630" y="2770360"/>
                </a:cubicBezTo>
                <a:cubicBezTo>
                  <a:pt x="1131683" y="2773378"/>
                  <a:pt x="1140432" y="2777542"/>
                  <a:pt x="1149790" y="2779414"/>
                </a:cubicBezTo>
                <a:cubicBezTo>
                  <a:pt x="1170715" y="2783599"/>
                  <a:pt x="1191825" y="2788467"/>
                  <a:pt x="1213164" y="2788467"/>
                </a:cubicBezTo>
                <a:cubicBezTo>
                  <a:pt x="1403311" y="2788467"/>
                  <a:pt x="1593410" y="2782432"/>
                  <a:pt x="1783533" y="2779414"/>
                </a:cubicBezTo>
                <a:cubicBezTo>
                  <a:pt x="2003131" y="2724511"/>
                  <a:pt x="1824952" y="2765554"/>
                  <a:pt x="2390115" y="2788467"/>
                </a:cubicBezTo>
                <a:cubicBezTo>
                  <a:pt x="2423421" y="2789817"/>
                  <a:pt x="2456455" y="2795146"/>
                  <a:pt x="2489703" y="2797521"/>
                </a:cubicBezTo>
                <a:cubicBezTo>
                  <a:pt x="2540964" y="2801183"/>
                  <a:pt x="2592309" y="2803556"/>
                  <a:pt x="2643612" y="2806574"/>
                </a:cubicBezTo>
                <a:cubicBezTo>
                  <a:pt x="2661719" y="2809592"/>
                  <a:pt x="2679576" y="2815628"/>
                  <a:pt x="2697933" y="2815628"/>
                </a:cubicBezTo>
                <a:cubicBezTo>
                  <a:pt x="2725260" y="2815628"/>
                  <a:pt x="2753138" y="2814081"/>
                  <a:pt x="2779414" y="2806574"/>
                </a:cubicBezTo>
                <a:cubicBezTo>
                  <a:pt x="2796334" y="2801740"/>
                  <a:pt x="2810040" y="2789175"/>
                  <a:pt x="2824681" y="2779414"/>
                </a:cubicBezTo>
                <a:cubicBezTo>
                  <a:pt x="2837236" y="2771044"/>
                  <a:pt x="2850225" y="2762923"/>
                  <a:pt x="2860895" y="2752253"/>
                </a:cubicBezTo>
                <a:cubicBezTo>
                  <a:pt x="3005692" y="2607456"/>
                  <a:pt x="2778257" y="2812161"/>
                  <a:pt x="2942376" y="2661719"/>
                </a:cubicBezTo>
                <a:cubicBezTo>
                  <a:pt x="3089884" y="2526504"/>
                  <a:pt x="2920096" y="2693055"/>
                  <a:pt x="3069125" y="2544024"/>
                </a:cubicBezTo>
                <a:cubicBezTo>
                  <a:pt x="3078178" y="2534970"/>
                  <a:pt x="3089183" y="2527516"/>
                  <a:pt x="3096285" y="2516863"/>
                </a:cubicBezTo>
                <a:cubicBezTo>
                  <a:pt x="3207755" y="2349661"/>
                  <a:pt x="3065504" y="2555341"/>
                  <a:pt x="3168713" y="2426329"/>
                </a:cubicBezTo>
                <a:cubicBezTo>
                  <a:pt x="3200736" y="2386300"/>
                  <a:pt x="3200579" y="2370803"/>
                  <a:pt x="3232087" y="2335794"/>
                </a:cubicBezTo>
                <a:lnTo>
                  <a:pt x="3313568" y="2254313"/>
                </a:lnTo>
                <a:cubicBezTo>
                  <a:pt x="3322622" y="2245259"/>
                  <a:pt x="3330075" y="2234254"/>
                  <a:pt x="3340729" y="2227152"/>
                </a:cubicBezTo>
                <a:cubicBezTo>
                  <a:pt x="3380814" y="2200430"/>
                  <a:pt x="3421485" y="2178446"/>
                  <a:pt x="3449370" y="2136618"/>
                </a:cubicBezTo>
                <a:cubicBezTo>
                  <a:pt x="3474963" y="2098227"/>
                  <a:pt x="3462611" y="2119189"/>
                  <a:pt x="3485584" y="2073243"/>
                </a:cubicBezTo>
                <a:cubicBezTo>
                  <a:pt x="3488602" y="2058154"/>
                  <a:pt x="3493360" y="2043311"/>
                  <a:pt x="3494638" y="2027976"/>
                </a:cubicBezTo>
                <a:cubicBezTo>
                  <a:pt x="3505284" y="1900224"/>
                  <a:pt x="3509405" y="1873715"/>
                  <a:pt x="3494638" y="1765426"/>
                </a:cubicBezTo>
                <a:cubicBezTo>
                  <a:pt x="3489678" y="1729049"/>
                  <a:pt x="3490166" y="1690872"/>
                  <a:pt x="3476531" y="1656784"/>
                </a:cubicBezTo>
                <a:cubicBezTo>
                  <a:pt x="3470495" y="1641695"/>
                  <a:pt x="3463890" y="1626822"/>
                  <a:pt x="3458424" y="1611517"/>
                </a:cubicBezTo>
                <a:cubicBezTo>
                  <a:pt x="3448795" y="1584555"/>
                  <a:pt x="3442274" y="1556463"/>
                  <a:pt x="3431263" y="1530036"/>
                </a:cubicBezTo>
                <a:cubicBezTo>
                  <a:pt x="3416174" y="1493822"/>
                  <a:pt x="3398402" y="1458613"/>
                  <a:pt x="3385996" y="1421394"/>
                </a:cubicBezTo>
                <a:cubicBezTo>
                  <a:pt x="3376571" y="1393119"/>
                  <a:pt x="3372368" y="1378736"/>
                  <a:pt x="3358836" y="1348966"/>
                </a:cubicBezTo>
                <a:cubicBezTo>
                  <a:pt x="3323306" y="1270800"/>
                  <a:pt x="3337482" y="1316985"/>
                  <a:pt x="3304515" y="1231271"/>
                </a:cubicBezTo>
                <a:cubicBezTo>
                  <a:pt x="3297663" y="1213457"/>
                  <a:pt x="3294160" y="1194391"/>
                  <a:pt x="3286408" y="1176950"/>
                </a:cubicBezTo>
                <a:cubicBezTo>
                  <a:pt x="3269964" y="1139951"/>
                  <a:pt x="3254546" y="1101997"/>
                  <a:pt x="3232087" y="1068309"/>
                </a:cubicBezTo>
                <a:cubicBezTo>
                  <a:pt x="3226051" y="1059255"/>
                  <a:pt x="3218399" y="1051091"/>
                  <a:pt x="3213980" y="1041148"/>
                </a:cubicBezTo>
                <a:cubicBezTo>
                  <a:pt x="3206228" y="1023707"/>
                  <a:pt x="3202396" y="1004765"/>
                  <a:pt x="3195873" y="986828"/>
                </a:cubicBezTo>
                <a:cubicBezTo>
                  <a:pt x="3190319" y="971555"/>
                  <a:pt x="3183320" y="956833"/>
                  <a:pt x="3177766" y="941560"/>
                </a:cubicBezTo>
                <a:cubicBezTo>
                  <a:pt x="3164868" y="906090"/>
                  <a:pt x="3158327" y="885772"/>
                  <a:pt x="3150606" y="851026"/>
                </a:cubicBezTo>
                <a:cubicBezTo>
                  <a:pt x="3142100" y="812747"/>
                  <a:pt x="3134956" y="755122"/>
                  <a:pt x="3114392" y="724277"/>
                </a:cubicBezTo>
                <a:lnTo>
                  <a:pt x="3096285" y="697117"/>
                </a:lnTo>
                <a:cubicBezTo>
                  <a:pt x="3057292" y="541144"/>
                  <a:pt x="3099961" y="677308"/>
                  <a:pt x="3060071" y="597529"/>
                </a:cubicBezTo>
                <a:cubicBezTo>
                  <a:pt x="3052803" y="582993"/>
                  <a:pt x="3050325" y="566197"/>
                  <a:pt x="3041964" y="552261"/>
                </a:cubicBezTo>
                <a:cubicBezTo>
                  <a:pt x="3032022" y="535691"/>
                  <a:pt x="3017345" y="522453"/>
                  <a:pt x="3005751" y="506994"/>
                </a:cubicBezTo>
                <a:cubicBezTo>
                  <a:pt x="2999223" y="498289"/>
                  <a:pt x="2993411" y="489061"/>
                  <a:pt x="2987644" y="479834"/>
                </a:cubicBezTo>
                <a:cubicBezTo>
                  <a:pt x="2978317" y="464912"/>
                  <a:pt x="2969810" y="449488"/>
                  <a:pt x="2960483" y="434566"/>
                </a:cubicBezTo>
                <a:cubicBezTo>
                  <a:pt x="2954716" y="425339"/>
                  <a:pt x="2948143" y="416633"/>
                  <a:pt x="2942376" y="407406"/>
                </a:cubicBezTo>
                <a:cubicBezTo>
                  <a:pt x="2933050" y="392484"/>
                  <a:pt x="2926481" y="375657"/>
                  <a:pt x="2915216" y="362139"/>
                </a:cubicBezTo>
                <a:cubicBezTo>
                  <a:pt x="2896091" y="339188"/>
                  <a:pt x="2872106" y="320716"/>
                  <a:pt x="2851842" y="298764"/>
                </a:cubicBezTo>
                <a:cubicBezTo>
                  <a:pt x="2806294" y="249420"/>
                  <a:pt x="2774276" y="192732"/>
                  <a:pt x="2716040" y="153909"/>
                </a:cubicBezTo>
                <a:cubicBezTo>
                  <a:pt x="2694546" y="139580"/>
                  <a:pt x="2672315" y="125485"/>
                  <a:pt x="2652665" y="108642"/>
                </a:cubicBezTo>
                <a:cubicBezTo>
                  <a:pt x="2642944" y="100310"/>
                  <a:pt x="2635924" y="88923"/>
                  <a:pt x="2625505" y="81481"/>
                </a:cubicBezTo>
                <a:cubicBezTo>
                  <a:pt x="2611487" y="71468"/>
                  <a:pt x="2528892" y="37404"/>
                  <a:pt x="2525917" y="36214"/>
                </a:cubicBezTo>
                <a:cubicBezTo>
                  <a:pt x="2486667" y="20514"/>
                  <a:pt x="2504068" y="31901"/>
                  <a:pt x="2453489" y="18107"/>
                </a:cubicBezTo>
                <a:cubicBezTo>
                  <a:pt x="2435075" y="13085"/>
                  <a:pt x="2399168" y="0"/>
                  <a:pt x="2399168" y="0"/>
                </a:cubicBezTo>
                <a:cubicBezTo>
                  <a:pt x="2287509" y="3018"/>
                  <a:pt x="2175751" y="3475"/>
                  <a:pt x="2064190" y="9053"/>
                </a:cubicBezTo>
                <a:cubicBezTo>
                  <a:pt x="2054659" y="9530"/>
                  <a:pt x="2046388" y="16235"/>
                  <a:pt x="2037030" y="18107"/>
                </a:cubicBezTo>
                <a:cubicBezTo>
                  <a:pt x="2006332" y="24247"/>
                  <a:pt x="1968122" y="24709"/>
                  <a:pt x="1937442" y="36214"/>
                </a:cubicBezTo>
                <a:cubicBezTo>
                  <a:pt x="1924805" y="40953"/>
                  <a:pt x="1913633" y="49005"/>
                  <a:pt x="1901228" y="54321"/>
                </a:cubicBezTo>
                <a:cubicBezTo>
                  <a:pt x="1892456" y="58080"/>
                  <a:pt x="1883208" y="60632"/>
                  <a:pt x="1874067" y="63374"/>
                </a:cubicBezTo>
                <a:cubicBezTo>
                  <a:pt x="1853024" y="69687"/>
                  <a:pt x="1831889" y="75700"/>
                  <a:pt x="1810693" y="81481"/>
                </a:cubicBezTo>
                <a:cubicBezTo>
                  <a:pt x="1798689" y="84755"/>
                  <a:pt x="1786283" y="86600"/>
                  <a:pt x="1774479" y="90535"/>
                </a:cubicBezTo>
                <a:cubicBezTo>
                  <a:pt x="1759062" y="95674"/>
                  <a:pt x="1744915" y="104455"/>
                  <a:pt x="1729212" y="108642"/>
                </a:cubicBezTo>
                <a:cubicBezTo>
                  <a:pt x="1699475" y="116572"/>
                  <a:pt x="1638677" y="126748"/>
                  <a:pt x="1638677" y="126748"/>
                </a:cubicBezTo>
                <a:cubicBezTo>
                  <a:pt x="1599445" y="123730"/>
                  <a:pt x="1560330" y="117695"/>
                  <a:pt x="1520982" y="117695"/>
                </a:cubicBezTo>
                <a:cubicBezTo>
                  <a:pt x="1469590" y="117695"/>
                  <a:pt x="1418365" y="123542"/>
                  <a:pt x="1367073" y="126748"/>
                </a:cubicBezTo>
                <a:cubicBezTo>
                  <a:pt x="1364061" y="126936"/>
                  <a:pt x="1403287" y="149382"/>
                  <a:pt x="1376127" y="13580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563888" y="404857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920" y="404106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275856" y="404106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87165" y="4040229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699133" y="4040229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435682" y="4040229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329002" y="404857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592381" y="404857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80413" y="404857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168445" y="404857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52938" y="405696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040970" y="40628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896954" y="4184245"/>
            <a:ext cx="6987414" cy="8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8172400" y="3716193"/>
            <a:ext cx="720080" cy="936104"/>
            <a:chOff x="6660232" y="5301208"/>
            <a:chExt cx="720080" cy="936104"/>
          </a:xfrm>
        </p:grpSpPr>
        <p:sp>
          <p:nvSpPr>
            <p:cNvPr id="26" name="Овал 5"/>
            <p:cNvSpPr/>
            <p:nvPr/>
          </p:nvSpPr>
          <p:spPr>
            <a:xfrm>
              <a:off x="6948264" y="5301208"/>
              <a:ext cx="432048" cy="936104"/>
            </a:xfrm>
            <a:custGeom>
              <a:avLst/>
              <a:gdLst>
                <a:gd name="connsiteX0" fmla="*/ 0 w 864096"/>
                <a:gd name="connsiteY0" fmla="*/ 468052 h 936104"/>
                <a:gd name="connsiteX1" fmla="*/ 432048 w 864096"/>
                <a:gd name="connsiteY1" fmla="*/ 0 h 936104"/>
                <a:gd name="connsiteX2" fmla="*/ 864096 w 864096"/>
                <a:gd name="connsiteY2" fmla="*/ 468052 h 936104"/>
                <a:gd name="connsiteX3" fmla="*/ 432048 w 864096"/>
                <a:gd name="connsiteY3" fmla="*/ 936104 h 936104"/>
                <a:gd name="connsiteX4" fmla="*/ 0 w 864096"/>
                <a:gd name="connsiteY4" fmla="*/ 468052 h 936104"/>
                <a:gd name="connsiteX0" fmla="*/ 432048 w 864096"/>
                <a:gd name="connsiteY0" fmla="*/ 0 h 936104"/>
                <a:gd name="connsiteX1" fmla="*/ 864096 w 864096"/>
                <a:gd name="connsiteY1" fmla="*/ 468052 h 936104"/>
                <a:gd name="connsiteX2" fmla="*/ 432048 w 864096"/>
                <a:gd name="connsiteY2" fmla="*/ 936104 h 936104"/>
                <a:gd name="connsiteX3" fmla="*/ 0 w 864096"/>
                <a:gd name="connsiteY3" fmla="*/ 468052 h 936104"/>
                <a:gd name="connsiteX4" fmla="*/ 523488 w 864096"/>
                <a:gd name="connsiteY4" fmla="*/ 91440 h 936104"/>
                <a:gd name="connsiteX0" fmla="*/ 432048 w 864096"/>
                <a:gd name="connsiteY0" fmla="*/ 0 h 936104"/>
                <a:gd name="connsiteX1" fmla="*/ 864096 w 864096"/>
                <a:gd name="connsiteY1" fmla="*/ 468052 h 936104"/>
                <a:gd name="connsiteX2" fmla="*/ 432048 w 864096"/>
                <a:gd name="connsiteY2" fmla="*/ 936104 h 936104"/>
                <a:gd name="connsiteX3" fmla="*/ 0 w 864096"/>
                <a:gd name="connsiteY3" fmla="*/ 468052 h 936104"/>
                <a:gd name="connsiteX0" fmla="*/ 0 w 432048"/>
                <a:gd name="connsiteY0" fmla="*/ 0 h 936104"/>
                <a:gd name="connsiteX1" fmla="*/ 432048 w 432048"/>
                <a:gd name="connsiteY1" fmla="*/ 468052 h 936104"/>
                <a:gd name="connsiteX2" fmla="*/ 0 w 432048"/>
                <a:gd name="connsiteY2" fmla="*/ 936104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048" h="936104">
                  <a:moveTo>
                    <a:pt x="0" y="0"/>
                  </a:moveTo>
                  <a:cubicBezTo>
                    <a:pt x="238614" y="0"/>
                    <a:pt x="432048" y="209554"/>
                    <a:pt x="432048" y="468052"/>
                  </a:cubicBezTo>
                  <a:cubicBezTo>
                    <a:pt x="432048" y="726550"/>
                    <a:pt x="238614" y="936104"/>
                    <a:pt x="0" y="93610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660232" y="5697252"/>
              <a:ext cx="144016" cy="1440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" name="Прямая соединительная линия 27"/>
            <p:cNvCxnSpPr>
              <a:stCxn id="27" idx="0"/>
            </p:cNvCxnSpPr>
            <p:nvPr/>
          </p:nvCxnSpPr>
          <p:spPr>
            <a:xfrm flipV="1">
              <a:off x="6732240" y="5445224"/>
              <a:ext cx="504056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stCxn id="27" idx="2"/>
            </p:cNvCxnSpPr>
            <p:nvPr/>
          </p:nvCxnSpPr>
          <p:spPr>
            <a:xfrm>
              <a:off x="6732240" y="5841268"/>
              <a:ext cx="504056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Овал 29"/>
          <p:cNvSpPr/>
          <p:nvPr/>
        </p:nvSpPr>
        <p:spPr>
          <a:xfrm>
            <a:off x="2987824" y="515719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70850" y="314096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896954" y="3284984"/>
            <a:ext cx="720081" cy="9076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592381" y="3284984"/>
            <a:ext cx="432048" cy="92186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617035" y="3284984"/>
            <a:ext cx="2378901" cy="89926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896954" y="4200978"/>
            <a:ext cx="2234887" cy="110023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2014398" y="4184246"/>
            <a:ext cx="1117443" cy="11169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3131181" y="4184246"/>
            <a:ext cx="864755" cy="11169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5"/>
          <p:cNvSpPr/>
          <p:nvPr/>
        </p:nvSpPr>
        <p:spPr>
          <a:xfrm>
            <a:off x="1602462" y="3206607"/>
            <a:ext cx="2353901" cy="986827"/>
          </a:xfrm>
          <a:custGeom>
            <a:avLst/>
            <a:gdLst>
              <a:gd name="connsiteX0" fmla="*/ 0 w 2091350"/>
              <a:gd name="connsiteY0" fmla="*/ 56899 h 1007513"/>
              <a:gd name="connsiteX1" fmla="*/ 543208 w 2091350"/>
              <a:gd name="connsiteY1" fmla="*/ 20686 h 1007513"/>
              <a:gd name="connsiteX2" fmla="*/ 606582 w 2091350"/>
              <a:gd name="connsiteY2" fmla="*/ 337557 h 1007513"/>
              <a:gd name="connsiteX3" fmla="*/ 1023041 w 2091350"/>
              <a:gd name="connsiteY3" fmla="*/ 247022 h 1007513"/>
              <a:gd name="connsiteX4" fmla="*/ 1421394 w 2091350"/>
              <a:gd name="connsiteY4" fmla="*/ 591054 h 1007513"/>
              <a:gd name="connsiteX5" fmla="*/ 1846907 w 2091350"/>
              <a:gd name="connsiteY5" fmla="*/ 446198 h 1007513"/>
              <a:gd name="connsiteX6" fmla="*/ 2091350 w 2091350"/>
              <a:gd name="connsiteY6" fmla="*/ 1007513 h 1007513"/>
              <a:gd name="connsiteX7" fmla="*/ 2091350 w 2091350"/>
              <a:gd name="connsiteY7" fmla="*/ 1007513 h 1007513"/>
              <a:gd name="connsiteX0" fmla="*/ 0 w 2353901"/>
              <a:gd name="connsiteY0" fmla="*/ 99814 h 996108"/>
              <a:gd name="connsiteX1" fmla="*/ 805759 w 2353901"/>
              <a:gd name="connsiteY1" fmla="*/ 9281 h 996108"/>
              <a:gd name="connsiteX2" fmla="*/ 869133 w 2353901"/>
              <a:gd name="connsiteY2" fmla="*/ 326152 h 996108"/>
              <a:gd name="connsiteX3" fmla="*/ 1285592 w 2353901"/>
              <a:gd name="connsiteY3" fmla="*/ 235617 h 996108"/>
              <a:gd name="connsiteX4" fmla="*/ 1683945 w 2353901"/>
              <a:gd name="connsiteY4" fmla="*/ 579649 h 996108"/>
              <a:gd name="connsiteX5" fmla="*/ 2109458 w 2353901"/>
              <a:gd name="connsiteY5" fmla="*/ 434793 h 996108"/>
              <a:gd name="connsiteX6" fmla="*/ 2353901 w 2353901"/>
              <a:gd name="connsiteY6" fmla="*/ 996108 h 996108"/>
              <a:gd name="connsiteX7" fmla="*/ 2353901 w 2353901"/>
              <a:gd name="connsiteY7" fmla="*/ 996108 h 996108"/>
              <a:gd name="connsiteX0" fmla="*/ 0 w 2353901"/>
              <a:gd name="connsiteY0" fmla="*/ 128256 h 1024550"/>
              <a:gd name="connsiteX1" fmla="*/ 805759 w 2353901"/>
              <a:gd name="connsiteY1" fmla="*/ 37723 h 1024550"/>
              <a:gd name="connsiteX2" fmla="*/ 869133 w 2353901"/>
              <a:gd name="connsiteY2" fmla="*/ 354594 h 1024550"/>
              <a:gd name="connsiteX3" fmla="*/ 1285592 w 2353901"/>
              <a:gd name="connsiteY3" fmla="*/ 264059 h 1024550"/>
              <a:gd name="connsiteX4" fmla="*/ 1683945 w 2353901"/>
              <a:gd name="connsiteY4" fmla="*/ 608091 h 1024550"/>
              <a:gd name="connsiteX5" fmla="*/ 2109458 w 2353901"/>
              <a:gd name="connsiteY5" fmla="*/ 463235 h 1024550"/>
              <a:gd name="connsiteX6" fmla="*/ 2353901 w 2353901"/>
              <a:gd name="connsiteY6" fmla="*/ 1024550 h 1024550"/>
              <a:gd name="connsiteX7" fmla="*/ 2353901 w 2353901"/>
              <a:gd name="connsiteY7" fmla="*/ 1024550 h 1024550"/>
              <a:gd name="connsiteX0" fmla="*/ 0 w 2353901"/>
              <a:gd name="connsiteY0" fmla="*/ 128256 h 1024550"/>
              <a:gd name="connsiteX1" fmla="*/ 805759 w 2353901"/>
              <a:gd name="connsiteY1" fmla="*/ 37723 h 1024550"/>
              <a:gd name="connsiteX2" fmla="*/ 869133 w 2353901"/>
              <a:gd name="connsiteY2" fmla="*/ 354594 h 1024550"/>
              <a:gd name="connsiteX3" fmla="*/ 1285592 w 2353901"/>
              <a:gd name="connsiteY3" fmla="*/ 264059 h 1024550"/>
              <a:gd name="connsiteX4" fmla="*/ 1683945 w 2353901"/>
              <a:gd name="connsiteY4" fmla="*/ 608091 h 1024550"/>
              <a:gd name="connsiteX5" fmla="*/ 2109458 w 2353901"/>
              <a:gd name="connsiteY5" fmla="*/ 463235 h 1024550"/>
              <a:gd name="connsiteX6" fmla="*/ 2353901 w 2353901"/>
              <a:gd name="connsiteY6" fmla="*/ 1024550 h 1024550"/>
              <a:gd name="connsiteX7" fmla="*/ 2353901 w 2353901"/>
              <a:gd name="connsiteY7" fmla="*/ 1024550 h 1024550"/>
              <a:gd name="connsiteX0" fmla="*/ 0 w 2353901"/>
              <a:gd name="connsiteY0" fmla="*/ 128256 h 1024550"/>
              <a:gd name="connsiteX1" fmla="*/ 805759 w 2353901"/>
              <a:gd name="connsiteY1" fmla="*/ 37723 h 1024550"/>
              <a:gd name="connsiteX2" fmla="*/ 869133 w 2353901"/>
              <a:gd name="connsiteY2" fmla="*/ 354594 h 1024550"/>
              <a:gd name="connsiteX3" fmla="*/ 1285592 w 2353901"/>
              <a:gd name="connsiteY3" fmla="*/ 264059 h 1024550"/>
              <a:gd name="connsiteX4" fmla="*/ 1683945 w 2353901"/>
              <a:gd name="connsiteY4" fmla="*/ 608091 h 1024550"/>
              <a:gd name="connsiteX5" fmla="*/ 2109458 w 2353901"/>
              <a:gd name="connsiteY5" fmla="*/ 463235 h 1024550"/>
              <a:gd name="connsiteX6" fmla="*/ 2353901 w 2353901"/>
              <a:gd name="connsiteY6" fmla="*/ 1024550 h 1024550"/>
              <a:gd name="connsiteX7" fmla="*/ 2353901 w 2353901"/>
              <a:gd name="connsiteY7" fmla="*/ 1024550 h 1024550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  <a:gd name="connsiteX0" fmla="*/ 0 w 2353901"/>
              <a:gd name="connsiteY0" fmla="*/ 90533 h 986827"/>
              <a:gd name="connsiteX1" fmla="*/ 805759 w 2353901"/>
              <a:gd name="connsiteY1" fmla="*/ 0 h 986827"/>
              <a:gd name="connsiteX2" fmla="*/ 869133 w 2353901"/>
              <a:gd name="connsiteY2" fmla="*/ 316871 h 986827"/>
              <a:gd name="connsiteX3" fmla="*/ 1285592 w 2353901"/>
              <a:gd name="connsiteY3" fmla="*/ 226336 h 986827"/>
              <a:gd name="connsiteX4" fmla="*/ 1683945 w 2353901"/>
              <a:gd name="connsiteY4" fmla="*/ 570368 h 986827"/>
              <a:gd name="connsiteX5" fmla="*/ 2109458 w 2353901"/>
              <a:gd name="connsiteY5" fmla="*/ 425512 h 986827"/>
              <a:gd name="connsiteX6" fmla="*/ 2353901 w 2353901"/>
              <a:gd name="connsiteY6" fmla="*/ 986827 h 986827"/>
              <a:gd name="connsiteX7" fmla="*/ 2353901 w 2353901"/>
              <a:gd name="connsiteY7" fmla="*/ 986827 h 98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3901" h="986827">
                <a:moveTo>
                  <a:pt x="0" y="90533"/>
                </a:moveTo>
                <a:cubicBezTo>
                  <a:pt x="221055" y="49038"/>
                  <a:pt x="683973" y="12991"/>
                  <a:pt x="805759" y="0"/>
                </a:cubicBezTo>
                <a:cubicBezTo>
                  <a:pt x="820404" y="136563"/>
                  <a:pt x="849192" y="226322"/>
                  <a:pt x="869133" y="316871"/>
                </a:cubicBezTo>
                <a:cubicBezTo>
                  <a:pt x="954477" y="304236"/>
                  <a:pt x="1154290" y="254589"/>
                  <a:pt x="1285592" y="226336"/>
                </a:cubicBezTo>
                <a:cubicBezTo>
                  <a:pt x="1319407" y="258096"/>
                  <a:pt x="1574508" y="516666"/>
                  <a:pt x="1683945" y="570368"/>
                </a:cubicBezTo>
                <a:cubicBezTo>
                  <a:pt x="1800205" y="517655"/>
                  <a:pt x="2021173" y="458833"/>
                  <a:pt x="2109458" y="425512"/>
                </a:cubicBezTo>
                <a:cubicBezTo>
                  <a:pt x="2150924" y="503288"/>
                  <a:pt x="2353901" y="986827"/>
                  <a:pt x="2353901" y="986827"/>
                </a:cubicBezTo>
                <a:lnTo>
                  <a:pt x="2353901" y="986827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123446" y="4211540"/>
            <a:ext cx="860079" cy="1086416"/>
          </a:xfrm>
          <a:custGeom>
            <a:avLst/>
            <a:gdLst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  <a:gd name="connsiteX0" fmla="*/ 0 w 860079"/>
              <a:gd name="connsiteY0" fmla="*/ 1086416 h 1086416"/>
              <a:gd name="connsiteX1" fmla="*/ 461726 w 860079"/>
              <a:gd name="connsiteY1" fmla="*/ 986828 h 1086416"/>
              <a:gd name="connsiteX2" fmla="*/ 144855 w 860079"/>
              <a:gd name="connsiteY2" fmla="*/ 642796 h 1086416"/>
              <a:gd name="connsiteX3" fmla="*/ 588475 w 860079"/>
              <a:gd name="connsiteY3" fmla="*/ 543208 h 1086416"/>
              <a:gd name="connsiteX4" fmla="*/ 434566 w 860079"/>
              <a:gd name="connsiteY4" fmla="*/ 181070 h 1086416"/>
              <a:gd name="connsiteX5" fmla="*/ 860079 w 860079"/>
              <a:gd name="connsiteY5" fmla="*/ 0 h 1086416"/>
              <a:gd name="connsiteX6" fmla="*/ 860079 w 860079"/>
              <a:gd name="connsiteY6" fmla="*/ 0 h 108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079" h="1086416">
                <a:moveTo>
                  <a:pt x="0" y="1086416"/>
                </a:moveTo>
                <a:cubicBezTo>
                  <a:pt x="218791" y="1073590"/>
                  <a:pt x="390618" y="1015851"/>
                  <a:pt x="461726" y="986828"/>
                </a:cubicBezTo>
                <a:cubicBezTo>
                  <a:pt x="391940" y="905886"/>
                  <a:pt x="162057" y="696717"/>
                  <a:pt x="144855" y="642796"/>
                </a:cubicBezTo>
                <a:cubicBezTo>
                  <a:pt x="220276" y="638943"/>
                  <a:pt x="487418" y="570384"/>
                  <a:pt x="588475" y="543208"/>
                </a:cubicBezTo>
                <a:cubicBezTo>
                  <a:pt x="543411" y="448778"/>
                  <a:pt x="463993" y="253331"/>
                  <a:pt x="434566" y="181070"/>
                </a:cubicBezTo>
                <a:cubicBezTo>
                  <a:pt x="548720" y="135195"/>
                  <a:pt x="860079" y="0"/>
                  <a:pt x="860079" y="0"/>
                </a:cubicBezTo>
                <a:lnTo>
                  <a:pt x="860079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896293" y="3722653"/>
            <a:ext cx="2272420" cy="1747319"/>
          </a:xfrm>
          <a:custGeom>
            <a:avLst/>
            <a:gdLst>
              <a:gd name="connsiteX0" fmla="*/ 0 w 2275100"/>
              <a:gd name="connsiteY0" fmla="*/ 465781 h 1783273"/>
              <a:gd name="connsiteX1" fmla="*/ 81481 w 2275100"/>
              <a:gd name="connsiteY1" fmla="*/ 773599 h 1783273"/>
              <a:gd name="connsiteX2" fmla="*/ 389299 w 2275100"/>
              <a:gd name="connsiteY2" fmla="*/ 864134 h 1783273"/>
              <a:gd name="connsiteX3" fmla="*/ 63374 w 2275100"/>
              <a:gd name="connsiteY3" fmla="*/ 1199112 h 1783273"/>
              <a:gd name="connsiteX4" fmla="*/ 660903 w 2275100"/>
              <a:gd name="connsiteY4" fmla="*/ 1054257 h 1783273"/>
              <a:gd name="connsiteX5" fmla="*/ 1204111 w 2275100"/>
              <a:gd name="connsiteY5" fmla="*/ 927508 h 1783273"/>
              <a:gd name="connsiteX6" fmla="*/ 525101 w 2275100"/>
              <a:gd name="connsiteY6" fmla="*/ 1597465 h 1783273"/>
              <a:gd name="connsiteX7" fmla="*/ 995881 w 2275100"/>
              <a:gd name="connsiteY7" fmla="*/ 1760427 h 1783273"/>
              <a:gd name="connsiteX8" fmla="*/ 651850 w 2275100"/>
              <a:gd name="connsiteY8" fmla="*/ 1190059 h 1783273"/>
              <a:gd name="connsiteX9" fmla="*/ 869133 w 2275100"/>
              <a:gd name="connsiteY9" fmla="*/ 746439 h 1783273"/>
              <a:gd name="connsiteX10" fmla="*/ 1339913 w 2275100"/>
              <a:gd name="connsiteY10" fmla="*/ 1027096 h 1783273"/>
              <a:gd name="connsiteX11" fmla="*/ 1186004 w 2275100"/>
              <a:gd name="connsiteY11" fmla="*/ 1515983 h 1783273"/>
              <a:gd name="connsiteX12" fmla="*/ 1665838 w 2275100"/>
              <a:gd name="connsiteY12" fmla="*/ 1470716 h 1783273"/>
              <a:gd name="connsiteX13" fmla="*/ 1837854 w 2275100"/>
              <a:gd name="connsiteY13" fmla="*/ 873187 h 1783273"/>
              <a:gd name="connsiteX14" fmla="*/ 2272420 w 2275100"/>
              <a:gd name="connsiteY14" fmla="*/ 1090471 h 1783273"/>
              <a:gd name="connsiteX15" fmla="*/ 1611517 w 2275100"/>
              <a:gd name="connsiteY15" fmla="*/ 13108 h 1783273"/>
              <a:gd name="connsiteX16" fmla="*/ 1176951 w 2275100"/>
              <a:gd name="connsiteY16" fmla="*/ 492942 h 1783273"/>
              <a:gd name="connsiteX17" fmla="*/ 1149790 w 2275100"/>
              <a:gd name="connsiteY17" fmla="*/ 501995 h 1783273"/>
              <a:gd name="connsiteX0" fmla="*/ 0 w 2310143"/>
              <a:gd name="connsiteY0" fmla="*/ 552261 h 1914808"/>
              <a:gd name="connsiteX1" fmla="*/ 81481 w 2310143"/>
              <a:gd name="connsiteY1" fmla="*/ 860079 h 1914808"/>
              <a:gd name="connsiteX2" fmla="*/ 389299 w 2310143"/>
              <a:gd name="connsiteY2" fmla="*/ 950614 h 1914808"/>
              <a:gd name="connsiteX3" fmla="*/ 63374 w 2310143"/>
              <a:gd name="connsiteY3" fmla="*/ 1285592 h 1914808"/>
              <a:gd name="connsiteX4" fmla="*/ 660903 w 2310143"/>
              <a:gd name="connsiteY4" fmla="*/ 1140737 h 1914808"/>
              <a:gd name="connsiteX5" fmla="*/ 1204111 w 2310143"/>
              <a:gd name="connsiteY5" fmla="*/ 1013988 h 1914808"/>
              <a:gd name="connsiteX6" fmla="*/ 525101 w 2310143"/>
              <a:gd name="connsiteY6" fmla="*/ 1683945 h 1914808"/>
              <a:gd name="connsiteX7" fmla="*/ 995881 w 2310143"/>
              <a:gd name="connsiteY7" fmla="*/ 1846907 h 1914808"/>
              <a:gd name="connsiteX8" fmla="*/ 651850 w 2310143"/>
              <a:gd name="connsiteY8" fmla="*/ 1276539 h 1914808"/>
              <a:gd name="connsiteX9" fmla="*/ 869133 w 2310143"/>
              <a:gd name="connsiteY9" fmla="*/ 832919 h 1914808"/>
              <a:gd name="connsiteX10" fmla="*/ 1339913 w 2310143"/>
              <a:gd name="connsiteY10" fmla="*/ 1113576 h 1914808"/>
              <a:gd name="connsiteX11" fmla="*/ 1186004 w 2310143"/>
              <a:gd name="connsiteY11" fmla="*/ 1602463 h 1914808"/>
              <a:gd name="connsiteX12" fmla="*/ 1665838 w 2310143"/>
              <a:gd name="connsiteY12" fmla="*/ 1557196 h 1914808"/>
              <a:gd name="connsiteX13" fmla="*/ 1837854 w 2310143"/>
              <a:gd name="connsiteY13" fmla="*/ 959667 h 1914808"/>
              <a:gd name="connsiteX14" fmla="*/ 2272420 w 2310143"/>
              <a:gd name="connsiteY14" fmla="*/ 1176951 h 1914808"/>
              <a:gd name="connsiteX15" fmla="*/ 1611517 w 2310143"/>
              <a:gd name="connsiteY15" fmla="*/ 99588 h 1914808"/>
              <a:gd name="connsiteX16" fmla="*/ 1176951 w 2310143"/>
              <a:gd name="connsiteY16" fmla="*/ 579422 h 1914808"/>
              <a:gd name="connsiteX0" fmla="*/ 0 w 2310143"/>
              <a:gd name="connsiteY0" fmla="*/ 552261 h 1914808"/>
              <a:gd name="connsiteX1" fmla="*/ 81481 w 2310143"/>
              <a:gd name="connsiteY1" fmla="*/ 860079 h 1914808"/>
              <a:gd name="connsiteX2" fmla="*/ 389299 w 2310143"/>
              <a:gd name="connsiteY2" fmla="*/ 950614 h 1914808"/>
              <a:gd name="connsiteX3" fmla="*/ 63374 w 2310143"/>
              <a:gd name="connsiteY3" fmla="*/ 1285592 h 1914808"/>
              <a:gd name="connsiteX4" fmla="*/ 660903 w 2310143"/>
              <a:gd name="connsiteY4" fmla="*/ 1140737 h 1914808"/>
              <a:gd name="connsiteX5" fmla="*/ 1204111 w 2310143"/>
              <a:gd name="connsiteY5" fmla="*/ 1013988 h 1914808"/>
              <a:gd name="connsiteX6" fmla="*/ 525101 w 2310143"/>
              <a:gd name="connsiteY6" fmla="*/ 1683945 h 1914808"/>
              <a:gd name="connsiteX7" fmla="*/ 995881 w 2310143"/>
              <a:gd name="connsiteY7" fmla="*/ 1846907 h 1914808"/>
              <a:gd name="connsiteX8" fmla="*/ 651850 w 2310143"/>
              <a:gd name="connsiteY8" fmla="*/ 1276539 h 1914808"/>
              <a:gd name="connsiteX9" fmla="*/ 869133 w 2310143"/>
              <a:gd name="connsiteY9" fmla="*/ 832919 h 1914808"/>
              <a:gd name="connsiteX10" fmla="*/ 1339913 w 2310143"/>
              <a:gd name="connsiteY10" fmla="*/ 1113576 h 1914808"/>
              <a:gd name="connsiteX11" fmla="*/ 1186004 w 2310143"/>
              <a:gd name="connsiteY11" fmla="*/ 1602463 h 1914808"/>
              <a:gd name="connsiteX12" fmla="*/ 1665838 w 2310143"/>
              <a:gd name="connsiteY12" fmla="*/ 1557196 h 1914808"/>
              <a:gd name="connsiteX13" fmla="*/ 1837854 w 2310143"/>
              <a:gd name="connsiteY13" fmla="*/ 959667 h 1914808"/>
              <a:gd name="connsiteX14" fmla="*/ 2272420 w 2310143"/>
              <a:gd name="connsiteY14" fmla="*/ 1176951 h 1914808"/>
              <a:gd name="connsiteX15" fmla="*/ 1611517 w 2310143"/>
              <a:gd name="connsiteY15" fmla="*/ 99588 h 1914808"/>
              <a:gd name="connsiteX16" fmla="*/ 1176951 w 2310143"/>
              <a:gd name="connsiteY16" fmla="*/ 579422 h 1914808"/>
              <a:gd name="connsiteX0" fmla="*/ 0 w 2310143"/>
              <a:gd name="connsiteY0" fmla="*/ 452673 h 1815220"/>
              <a:gd name="connsiteX1" fmla="*/ 81481 w 2310143"/>
              <a:gd name="connsiteY1" fmla="*/ 760491 h 1815220"/>
              <a:gd name="connsiteX2" fmla="*/ 389299 w 2310143"/>
              <a:gd name="connsiteY2" fmla="*/ 851026 h 1815220"/>
              <a:gd name="connsiteX3" fmla="*/ 63374 w 2310143"/>
              <a:gd name="connsiteY3" fmla="*/ 1186004 h 1815220"/>
              <a:gd name="connsiteX4" fmla="*/ 660903 w 2310143"/>
              <a:gd name="connsiteY4" fmla="*/ 1041149 h 1815220"/>
              <a:gd name="connsiteX5" fmla="*/ 1204111 w 2310143"/>
              <a:gd name="connsiteY5" fmla="*/ 914400 h 1815220"/>
              <a:gd name="connsiteX6" fmla="*/ 525101 w 2310143"/>
              <a:gd name="connsiteY6" fmla="*/ 1584357 h 1815220"/>
              <a:gd name="connsiteX7" fmla="*/ 995881 w 2310143"/>
              <a:gd name="connsiteY7" fmla="*/ 1747319 h 1815220"/>
              <a:gd name="connsiteX8" fmla="*/ 651850 w 2310143"/>
              <a:gd name="connsiteY8" fmla="*/ 1176951 h 1815220"/>
              <a:gd name="connsiteX9" fmla="*/ 869133 w 2310143"/>
              <a:gd name="connsiteY9" fmla="*/ 733331 h 1815220"/>
              <a:gd name="connsiteX10" fmla="*/ 1339913 w 2310143"/>
              <a:gd name="connsiteY10" fmla="*/ 1013988 h 1815220"/>
              <a:gd name="connsiteX11" fmla="*/ 1186004 w 2310143"/>
              <a:gd name="connsiteY11" fmla="*/ 1502875 h 1815220"/>
              <a:gd name="connsiteX12" fmla="*/ 1665838 w 2310143"/>
              <a:gd name="connsiteY12" fmla="*/ 1457608 h 1815220"/>
              <a:gd name="connsiteX13" fmla="*/ 1837854 w 2310143"/>
              <a:gd name="connsiteY13" fmla="*/ 860079 h 1815220"/>
              <a:gd name="connsiteX14" fmla="*/ 2272420 w 2310143"/>
              <a:gd name="connsiteY14" fmla="*/ 1077363 h 1815220"/>
              <a:gd name="connsiteX15" fmla="*/ 1611517 w 2310143"/>
              <a:gd name="connsiteY15" fmla="*/ 0 h 1815220"/>
              <a:gd name="connsiteX16" fmla="*/ 1176951 w 2310143"/>
              <a:gd name="connsiteY16" fmla="*/ 479834 h 1815220"/>
              <a:gd name="connsiteX0" fmla="*/ 0 w 2310143"/>
              <a:gd name="connsiteY0" fmla="*/ 452673 h 1815220"/>
              <a:gd name="connsiteX1" fmla="*/ 81481 w 2310143"/>
              <a:gd name="connsiteY1" fmla="*/ 760491 h 1815220"/>
              <a:gd name="connsiteX2" fmla="*/ 389299 w 2310143"/>
              <a:gd name="connsiteY2" fmla="*/ 851026 h 1815220"/>
              <a:gd name="connsiteX3" fmla="*/ 63374 w 2310143"/>
              <a:gd name="connsiteY3" fmla="*/ 1186004 h 1815220"/>
              <a:gd name="connsiteX4" fmla="*/ 660903 w 2310143"/>
              <a:gd name="connsiteY4" fmla="*/ 1041149 h 1815220"/>
              <a:gd name="connsiteX5" fmla="*/ 1204111 w 2310143"/>
              <a:gd name="connsiteY5" fmla="*/ 914400 h 1815220"/>
              <a:gd name="connsiteX6" fmla="*/ 525101 w 2310143"/>
              <a:gd name="connsiteY6" fmla="*/ 1584357 h 1815220"/>
              <a:gd name="connsiteX7" fmla="*/ 995881 w 2310143"/>
              <a:gd name="connsiteY7" fmla="*/ 1747319 h 1815220"/>
              <a:gd name="connsiteX8" fmla="*/ 651850 w 2310143"/>
              <a:gd name="connsiteY8" fmla="*/ 1176951 h 1815220"/>
              <a:gd name="connsiteX9" fmla="*/ 869133 w 2310143"/>
              <a:gd name="connsiteY9" fmla="*/ 733331 h 1815220"/>
              <a:gd name="connsiteX10" fmla="*/ 1339913 w 2310143"/>
              <a:gd name="connsiteY10" fmla="*/ 1013988 h 1815220"/>
              <a:gd name="connsiteX11" fmla="*/ 1186004 w 2310143"/>
              <a:gd name="connsiteY11" fmla="*/ 1502875 h 1815220"/>
              <a:gd name="connsiteX12" fmla="*/ 1665838 w 2310143"/>
              <a:gd name="connsiteY12" fmla="*/ 1457608 h 1815220"/>
              <a:gd name="connsiteX13" fmla="*/ 1837854 w 2310143"/>
              <a:gd name="connsiteY13" fmla="*/ 860079 h 1815220"/>
              <a:gd name="connsiteX14" fmla="*/ 2272420 w 2310143"/>
              <a:gd name="connsiteY14" fmla="*/ 1077363 h 1815220"/>
              <a:gd name="connsiteX15" fmla="*/ 1611517 w 2310143"/>
              <a:gd name="connsiteY15" fmla="*/ 0 h 1815220"/>
              <a:gd name="connsiteX16" fmla="*/ 1176951 w 2310143"/>
              <a:gd name="connsiteY16" fmla="*/ 479834 h 1815220"/>
              <a:gd name="connsiteX0" fmla="*/ 0 w 2310143"/>
              <a:gd name="connsiteY0" fmla="*/ 452673 h 1815220"/>
              <a:gd name="connsiteX1" fmla="*/ 81481 w 2310143"/>
              <a:gd name="connsiteY1" fmla="*/ 760491 h 1815220"/>
              <a:gd name="connsiteX2" fmla="*/ 389299 w 2310143"/>
              <a:gd name="connsiteY2" fmla="*/ 851026 h 1815220"/>
              <a:gd name="connsiteX3" fmla="*/ 63374 w 2310143"/>
              <a:gd name="connsiteY3" fmla="*/ 1186004 h 1815220"/>
              <a:gd name="connsiteX4" fmla="*/ 660903 w 2310143"/>
              <a:gd name="connsiteY4" fmla="*/ 1041149 h 1815220"/>
              <a:gd name="connsiteX5" fmla="*/ 1204111 w 2310143"/>
              <a:gd name="connsiteY5" fmla="*/ 914400 h 1815220"/>
              <a:gd name="connsiteX6" fmla="*/ 525101 w 2310143"/>
              <a:gd name="connsiteY6" fmla="*/ 1584357 h 1815220"/>
              <a:gd name="connsiteX7" fmla="*/ 995881 w 2310143"/>
              <a:gd name="connsiteY7" fmla="*/ 1747319 h 1815220"/>
              <a:gd name="connsiteX8" fmla="*/ 651850 w 2310143"/>
              <a:gd name="connsiteY8" fmla="*/ 1176951 h 1815220"/>
              <a:gd name="connsiteX9" fmla="*/ 869133 w 2310143"/>
              <a:gd name="connsiteY9" fmla="*/ 733331 h 1815220"/>
              <a:gd name="connsiteX10" fmla="*/ 1339913 w 2310143"/>
              <a:gd name="connsiteY10" fmla="*/ 1013988 h 1815220"/>
              <a:gd name="connsiteX11" fmla="*/ 1186004 w 2310143"/>
              <a:gd name="connsiteY11" fmla="*/ 1502875 h 1815220"/>
              <a:gd name="connsiteX12" fmla="*/ 1665838 w 2310143"/>
              <a:gd name="connsiteY12" fmla="*/ 1457608 h 1815220"/>
              <a:gd name="connsiteX13" fmla="*/ 1837854 w 2310143"/>
              <a:gd name="connsiteY13" fmla="*/ 860079 h 1815220"/>
              <a:gd name="connsiteX14" fmla="*/ 2272420 w 2310143"/>
              <a:gd name="connsiteY14" fmla="*/ 1077363 h 1815220"/>
              <a:gd name="connsiteX15" fmla="*/ 1611517 w 2310143"/>
              <a:gd name="connsiteY15" fmla="*/ 0 h 1815220"/>
              <a:gd name="connsiteX16" fmla="*/ 1176951 w 2310143"/>
              <a:gd name="connsiteY16" fmla="*/ 479834 h 1815220"/>
              <a:gd name="connsiteX0" fmla="*/ 0 w 2310143"/>
              <a:gd name="connsiteY0" fmla="*/ 452673 h 1815220"/>
              <a:gd name="connsiteX1" fmla="*/ 81481 w 2310143"/>
              <a:gd name="connsiteY1" fmla="*/ 760491 h 1815220"/>
              <a:gd name="connsiteX2" fmla="*/ 389299 w 2310143"/>
              <a:gd name="connsiteY2" fmla="*/ 851026 h 1815220"/>
              <a:gd name="connsiteX3" fmla="*/ 63374 w 2310143"/>
              <a:gd name="connsiteY3" fmla="*/ 1186004 h 1815220"/>
              <a:gd name="connsiteX4" fmla="*/ 660903 w 2310143"/>
              <a:gd name="connsiteY4" fmla="*/ 1041149 h 1815220"/>
              <a:gd name="connsiteX5" fmla="*/ 1204111 w 2310143"/>
              <a:gd name="connsiteY5" fmla="*/ 914400 h 1815220"/>
              <a:gd name="connsiteX6" fmla="*/ 525101 w 2310143"/>
              <a:gd name="connsiteY6" fmla="*/ 1584357 h 1815220"/>
              <a:gd name="connsiteX7" fmla="*/ 995881 w 2310143"/>
              <a:gd name="connsiteY7" fmla="*/ 1747319 h 1815220"/>
              <a:gd name="connsiteX8" fmla="*/ 651850 w 2310143"/>
              <a:gd name="connsiteY8" fmla="*/ 1176951 h 1815220"/>
              <a:gd name="connsiteX9" fmla="*/ 869133 w 2310143"/>
              <a:gd name="connsiteY9" fmla="*/ 733331 h 1815220"/>
              <a:gd name="connsiteX10" fmla="*/ 1339913 w 2310143"/>
              <a:gd name="connsiteY10" fmla="*/ 1013988 h 1815220"/>
              <a:gd name="connsiteX11" fmla="*/ 1186004 w 2310143"/>
              <a:gd name="connsiteY11" fmla="*/ 1502875 h 1815220"/>
              <a:gd name="connsiteX12" fmla="*/ 1665838 w 2310143"/>
              <a:gd name="connsiteY12" fmla="*/ 1457608 h 1815220"/>
              <a:gd name="connsiteX13" fmla="*/ 1837854 w 2310143"/>
              <a:gd name="connsiteY13" fmla="*/ 860079 h 1815220"/>
              <a:gd name="connsiteX14" fmla="*/ 2272420 w 2310143"/>
              <a:gd name="connsiteY14" fmla="*/ 1077363 h 1815220"/>
              <a:gd name="connsiteX15" fmla="*/ 1611517 w 2310143"/>
              <a:gd name="connsiteY15" fmla="*/ 0 h 1815220"/>
              <a:gd name="connsiteX16" fmla="*/ 1176951 w 2310143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04111 w 2272420"/>
              <a:gd name="connsiteY5" fmla="*/ 914400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815220"/>
              <a:gd name="connsiteX1" fmla="*/ 81481 w 2272420"/>
              <a:gd name="connsiteY1" fmla="*/ 760491 h 1815220"/>
              <a:gd name="connsiteX2" fmla="*/ 389299 w 2272420"/>
              <a:gd name="connsiteY2" fmla="*/ 851026 h 1815220"/>
              <a:gd name="connsiteX3" fmla="*/ 63374 w 2272420"/>
              <a:gd name="connsiteY3" fmla="*/ 1186004 h 1815220"/>
              <a:gd name="connsiteX4" fmla="*/ 660903 w 2272420"/>
              <a:gd name="connsiteY4" fmla="*/ 1041149 h 1815220"/>
              <a:gd name="connsiteX5" fmla="*/ 1227435 w 2272420"/>
              <a:gd name="connsiteY5" fmla="*/ 786466 h 1815220"/>
              <a:gd name="connsiteX6" fmla="*/ 525101 w 2272420"/>
              <a:gd name="connsiteY6" fmla="*/ 1584357 h 1815220"/>
              <a:gd name="connsiteX7" fmla="*/ 995881 w 2272420"/>
              <a:gd name="connsiteY7" fmla="*/ 1747319 h 1815220"/>
              <a:gd name="connsiteX8" fmla="*/ 651850 w 2272420"/>
              <a:gd name="connsiteY8" fmla="*/ 1176951 h 1815220"/>
              <a:gd name="connsiteX9" fmla="*/ 869133 w 2272420"/>
              <a:gd name="connsiteY9" fmla="*/ 733331 h 1815220"/>
              <a:gd name="connsiteX10" fmla="*/ 1339913 w 2272420"/>
              <a:gd name="connsiteY10" fmla="*/ 1013988 h 1815220"/>
              <a:gd name="connsiteX11" fmla="*/ 1186004 w 2272420"/>
              <a:gd name="connsiteY11" fmla="*/ 1502875 h 1815220"/>
              <a:gd name="connsiteX12" fmla="*/ 1665838 w 2272420"/>
              <a:gd name="connsiteY12" fmla="*/ 1457608 h 1815220"/>
              <a:gd name="connsiteX13" fmla="*/ 1837854 w 2272420"/>
              <a:gd name="connsiteY13" fmla="*/ 860079 h 1815220"/>
              <a:gd name="connsiteX14" fmla="*/ 2272420 w 2272420"/>
              <a:gd name="connsiteY14" fmla="*/ 1077363 h 1815220"/>
              <a:gd name="connsiteX15" fmla="*/ 1611517 w 2272420"/>
              <a:gd name="connsiteY15" fmla="*/ 0 h 1815220"/>
              <a:gd name="connsiteX16" fmla="*/ 1176951 w 2272420"/>
              <a:gd name="connsiteY16" fmla="*/ 479834 h 1815220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  <a:gd name="connsiteX0" fmla="*/ 0 w 2272420"/>
              <a:gd name="connsiteY0" fmla="*/ 452673 h 1747319"/>
              <a:gd name="connsiteX1" fmla="*/ 81481 w 2272420"/>
              <a:gd name="connsiteY1" fmla="*/ 760491 h 1747319"/>
              <a:gd name="connsiteX2" fmla="*/ 389299 w 2272420"/>
              <a:gd name="connsiteY2" fmla="*/ 851026 h 1747319"/>
              <a:gd name="connsiteX3" fmla="*/ 63374 w 2272420"/>
              <a:gd name="connsiteY3" fmla="*/ 1186004 h 1747319"/>
              <a:gd name="connsiteX4" fmla="*/ 660903 w 2272420"/>
              <a:gd name="connsiteY4" fmla="*/ 1041149 h 1747319"/>
              <a:gd name="connsiteX5" fmla="*/ 1227435 w 2272420"/>
              <a:gd name="connsiteY5" fmla="*/ 786466 h 1747319"/>
              <a:gd name="connsiteX6" fmla="*/ 525101 w 2272420"/>
              <a:gd name="connsiteY6" fmla="*/ 1584357 h 1747319"/>
              <a:gd name="connsiteX7" fmla="*/ 995881 w 2272420"/>
              <a:gd name="connsiteY7" fmla="*/ 1747319 h 1747319"/>
              <a:gd name="connsiteX8" fmla="*/ 651850 w 2272420"/>
              <a:gd name="connsiteY8" fmla="*/ 1176951 h 1747319"/>
              <a:gd name="connsiteX9" fmla="*/ 869133 w 2272420"/>
              <a:gd name="connsiteY9" fmla="*/ 733331 h 1747319"/>
              <a:gd name="connsiteX10" fmla="*/ 1339913 w 2272420"/>
              <a:gd name="connsiteY10" fmla="*/ 1013988 h 1747319"/>
              <a:gd name="connsiteX11" fmla="*/ 1186004 w 2272420"/>
              <a:gd name="connsiteY11" fmla="*/ 1502875 h 1747319"/>
              <a:gd name="connsiteX12" fmla="*/ 1665838 w 2272420"/>
              <a:gd name="connsiteY12" fmla="*/ 1457608 h 1747319"/>
              <a:gd name="connsiteX13" fmla="*/ 1837854 w 2272420"/>
              <a:gd name="connsiteY13" fmla="*/ 860079 h 1747319"/>
              <a:gd name="connsiteX14" fmla="*/ 2272420 w 2272420"/>
              <a:gd name="connsiteY14" fmla="*/ 1077363 h 1747319"/>
              <a:gd name="connsiteX15" fmla="*/ 1611517 w 2272420"/>
              <a:gd name="connsiteY15" fmla="*/ 0 h 1747319"/>
              <a:gd name="connsiteX16" fmla="*/ 1176951 w 2272420"/>
              <a:gd name="connsiteY16" fmla="*/ 479834 h 174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2420" h="1747319">
                <a:moveTo>
                  <a:pt x="0" y="452673"/>
                </a:moveTo>
                <a:cubicBezTo>
                  <a:pt x="8299" y="573386"/>
                  <a:pt x="47956" y="640256"/>
                  <a:pt x="81481" y="760491"/>
                </a:cubicBezTo>
                <a:lnTo>
                  <a:pt x="389299" y="851026"/>
                </a:lnTo>
                <a:cubicBezTo>
                  <a:pt x="355503" y="904469"/>
                  <a:pt x="198417" y="1065632"/>
                  <a:pt x="63374" y="1186004"/>
                </a:cubicBezTo>
                <a:cubicBezTo>
                  <a:pt x="273200" y="1139749"/>
                  <a:pt x="660903" y="1041149"/>
                  <a:pt x="660903" y="1041149"/>
                </a:cubicBezTo>
                <a:cubicBezTo>
                  <a:pt x="854075" y="939499"/>
                  <a:pt x="1008929" y="886204"/>
                  <a:pt x="1227435" y="786466"/>
                </a:cubicBezTo>
                <a:cubicBezTo>
                  <a:pt x="1112613" y="935671"/>
                  <a:pt x="697547" y="1395053"/>
                  <a:pt x="525101" y="1584357"/>
                </a:cubicBezTo>
                <a:cubicBezTo>
                  <a:pt x="679740" y="1637249"/>
                  <a:pt x="827183" y="1694959"/>
                  <a:pt x="995881" y="1747319"/>
                </a:cubicBezTo>
                <a:cubicBezTo>
                  <a:pt x="892589" y="1616284"/>
                  <a:pt x="730683" y="1326731"/>
                  <a:pt x="651850" y="1176951"/>
                </a:cubicBezTo>
                <a:cubicBezTo>
                  <a:pt x="735616" y="976395"/>
                  <a:pt x="798663" y="885309"/>
                  <a:pt x="869133" y="733331"/>
                </a:cubicBezTo>
                <a:cubicBezTo>
                  <a:pt x="942144" y="788867"/>
                  <a:pt x="1226344" y="936126"/>
                  <a:pt x="1339913" y="1013988"/>
                </a:cubicBezTo>
                <a:cubicBezTo>
                  <a:pt x="1297198" y="1169411"/>
                  <a:pt x="1285281" y="1234273"/>
                  <a:pt x="1186004" y="1502875"/>
                </a:cubicBezTo>
                <a:cubicBezTo>
                  <a:pt x="1326052" y="1494660"/>
                  <a:pt x="1541081" y="1470176"/>
                  <a:pt x="1665838" y="1457608"/>
                </a:cubicBezTo>
                <a:cubicBezTo>
                  <a:pt x="1722724" y="1252644"/>
                  <a:pt x="1806660" y="984591"/>
                  <a:pt x="1837854" y="860079"/>
                </a:cubicBezTo>
                <a:cubicBezTo>
                  <a:pt x="1950057" y="906695"/>
                  <a:pt x="2085336" y="968990"/>
                  <a:pt x="2272420" y="1077363"/>
                </a:cubicBezTo>
                <a:cubicBezTo>
                  <a:pt x="2185337" y="945504"/>
                  <a:pt x="1709239" y="170816"/>
                  <a:pt x="1611517" y="0"/>
                </a:cubicBezTo>
                <a:cubicBezTo>
                  <a:pt x="1526208" y="104913"/>
                  <a:pt x="1253905" y="398353"/>
                  <a:pt x="1176951" y="47983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398813" y="5877272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Необходимо одновременно рассматривать различные диапазоны</a:t>
            </a:r>
          </a:p>
        </p:txBody>
      </p:sp>
    </p:spTree>
    <p:extLst>
      <p:ext uri="{BB962C8B-B14F-4D97-AF65-F5344CB8AC3E}">
        <p14:creationId xmlns:p14="http://schemas.microsoft.com/office/powerpoint/2010/main" val="12372170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ru-RU" dirty="0"/>
              <a:t>Удельная интенсивность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4752975" cy="2390775"/>
          </a:xfrm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831975" y="3932238"/>
          <a:ext cx="4800600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Формула" r:id="rId4" imgW="1524000" imgH="457200" progId="Equation.3">
                  <p:embed/>
                </p:oleObj>
              </mc:Choice>
              <mc:Fallback>
                <p:oleObj name="Формула" r:id="rId4" imgW="1524000" imgH="4572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975" y="3932238"/>
                        <a:ext cx="4800600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43808" y="5557882"/>
            <a:ext cx="230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эрг с</a:t>
            </a:r>
            <a:r>
              <a:rPr lang="ru-RU" baseline="30000" dirty="0"/>
              <a:t>–1</a:t>
            </a:r>
            <a:r>
              <a:rPr lang="ru-RU" dirty="0"/>
              <a:t> см</a:t>
            </a:r>
            <a:r>
              <a:rPr lang="ru-RU" baseline="30000" dirty="0"/>
              <a:t>–2</a:t>
            </a:r>
            <a:r>
              <a:rPr lang="ru-RU" dirty="0"/>
              <a:t> стер</a:t>
            </a:r>
            <a:r>
              <a:rPr lang="ru-RU" baseline="30000" dirty="0"/>
              <a:t>–1</a:t>
            </a:r>
            <a:r>
              <a:rPr lang="ru-RU" dirty="0"/>
              <a:t> Гц</a:t>
            </a:r>
            <a:r>
              <a:rPr lang="ru-RU" baseline="30000" dirty="0"/>
              <a:t>–1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165304"/>
            <a:ext cx="5868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Интенсивность не зависит от расстояния.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6516215" y="4653136"/>
          <a:ext cx="2258433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Формула" r:id="rId6" imgW="952087" imgH="698197" progId="Equation.3">
                  <p:embed/>
                </p:oleObj>
              </mc:Choice>
              <mc:Fallback>
                <p:oleObj name="Формула" r:id="rId6" imgW="952087" imgH="698197" progId="Equation.3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5" y="4653136"/>
                        <a:ext cx="2258433" cy="1656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2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Средняя интенсивность и поток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619250" y="2068513"/>
          <a:ext cx="6240463" cy="224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Формула" r:id="rId3" imgW="1981080" imgH="711000" progId="Equation.3">
                  <p:embed/>
                </p:oleObj>
              </mc:Choice>
              <mc:Fallback>
                <p:oleObj name="Формула" r:id="rId3" imgW="1981080" imgH="7110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068513"/>
                        <a:ext cx="6240463" cy="2243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9592" y="5085184"/>
            <a:ext cx="758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 точечных объектов (звёзд) фиксируется поток, от протяжённых — интенсивность.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390090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28" y="146714"/>
            <a:ext cx="7273143" cy="6564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6588899" cy="1143000"/>
          </a:xfrm>
        </p:spPr>
        <p:txBody>
          <a:bodyPr/>
          <a:lstStyle/>
          <a:p>
            <a:r>
              <a:rPr lang="ru-RU" dirty="0"/>
              <a:t>Реакции скалывания</a:t>
            </a:r>
          </a:p>
        </p:txBody>
      </p:sp>
    </p:spTree>
    <p:extLst>
      <p:ext uri="{BB962C8B-B14F-4D97-AF65-F5344CB8AC3E}">
        <p14:creationId xmlns:p14="http://schemas.microsoft.com/office/powerpoint/2010/main" val="41997724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Чернотельное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тепловое</a:t>
            </a:r>
            <a:r>
              <a:rPr lang="en-US" dirty="0"/>
              <a:t>)</a:t>
            </a:r>
            <a:r>
              <a:rPr lang="ru-RU" dirty="0"/>
              <a:t> излучение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078038" y="2343150"/>
          <a:ext cx="5040312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Формула" r:id="rId3" imgW="2184400" imgH="1371600" progId="Equation.3">
                  <p:embed/>
                </p:oleObj>
              </mc:Choice>
              <mc:Fallback>
                <p:oleObj name="Формула" r:id="rId3" imgW="2184400" imgH="13716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038" y="2343150"/>
                        <a:ext cx="5040312" cy="316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717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Перенос излучения с поглощением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539552" y="1772816"/>
          <a:ext cx="7159257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Формула" r:id="rId3" imgW="2794000" imgH="1320800" progId="Equation.3">
                  <p:embed/>
                </p:oleObj>
              </mc:Choice>
              <mc:Fallback>
                <p:oleObj name="Формула" r:id="rId3" imgW="2794000" imgH="13208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72816"/>
                        <a:ext cx="7159257" cy="3384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27784" y="306896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Истинное поглощение, см</a:t>
            </a:r>
            <a:r>
              <a:rPr lang="ru-RU" baseline="30000" dirty="0"/>
              <a:t>–1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3645024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Непрозрачность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449982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Уравнение переноса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2123728" y="5589240"/>
          <a:ext cx="451250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Формула" r:id="rId5" imgW="1790700" imgH="228600" progId="Equation.3">
                  <p:embed/>
                </p:oleObj>
              </mc:Choice>
              <mc:Fallback>
                <p:oleObj name="Формула" r:id="rId5" imgW="1790700" imgH="2286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5589240"/>
                        <a:ext cx="4512501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23754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Оптическая толщина</a:t>
            </a:r>
            <a:br>
              <a:rPr lang="ru-RU" dirty="0"/>
            </a:br>
            <a:r>
              <a:rPr lang="ru-RU" dirty="0"/>
              <a:t>и функция источников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979712" y="3068960"/>
          <a:ext cx="4157662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Формула" r:id="rId3" imgW="1752600" imgH="1193800" progId="Equation.3">
                  <p:embed/>
                </p:oleObj>
              </mc:Choice>
              <mc:Fallback>
                <p:oleObj name="Формула" r:id="rId3" imgW="1752600" imgH="11938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068960"/>
                        <a:ext cx="4157662" cy="283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47" name="Object 31"/>
          <p:cNvGraphicFramePr>
            <a:graphicFrameLocks noChangeAspect="1"/>
          </p:cNvGraphicFramePr>
          <p:nvPr/>
        </p:nvGraphicFramePr>
        <p:xfrm>
          <a:off x="827584" y="1916832"/>
          <a:ext cx="653415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7" name="Формула" r:id="rId5" imgW="2832100" imgH="431800" progId="Equation.3">
                  <p:embed/>
                </p:oleObj>
              </mc:Choice>
              <mc:Fallback>
                <p:oleObj name="Формула" r:id="rId5" imgW="2832100" imgH="431800" progId="Equation.3">
                  <p:embed/>
                  <p:pic>
                    <p:nvPicPr>
                      <p:cNvPr id="137247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916832"/>
                        <a:ext cx="6534150" cy="99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6200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Формальное решение уравнения переноса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691680" y="1340768"/>
          <a:ext cx="5543550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Формула" r:id="rId3" imgW="2336800" imgH="482600" progId="Equation.3">
                  <p:embed/>
                </p:oleObj>
              </mc:Choice>
              <mc:Fallback>
                <p:oleObj name="Формула" r:id="rId3" imgW="2336800" imgH="4826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1340768"/>
                        <a:ext cx="5543550" cy="114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11744"/>
            <a:ext cx="34956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09" y="3526044"/>
            <a:ext cx="27717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691680" y="2996952"/>
            <a:ext cx="5760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664" y="248998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264808" y="253528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>
                <a:latin typeface="Symbol" panose="05050102010706020507" pitchFamily="18" charset="2"/>
              </a:rPr>
              <a:t>n</a:t>
            </a:r>
            <a:endParaRPr lang="ru-RU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65883" y="2535286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>
                <a:latin typeface="Symbol" panose="05050102010706020507" pitchFamily="18" charset="2"/>
              </a:rPr>
              <a:t>n</a:t>
            </a:r>
            <a:r>
              <a:rPr lang="en-US" dirty="0"/>
              <a:t>ʹ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107235" y="295270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720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Рассеяние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r>
              <a:rPr lang="ru-RU" dirty="0"/>
              <a:t>Изотропное?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467544" y="2780928"/>
          <a:ext cx="5150013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Формула" r:id="rId3" imgW="1892300" imgH="635000" progId="Equation.3">
                  <p:embed/>
                </p:oleObj>
              </mc:Choice>
              <mc:Fallback>
                <p:oleObj name="Формула" r:id="rId3" imgW="1892300" imgH="63500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780928"/>
                        <a:ext cx="5150013" cy="1728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96" y="3784426"/>
            <a:ext cx="35052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38" y="188640"/>
            <a:ext cx="3371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6709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Уравнение переноса с учётом рассеяния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79512" y="4221088"/>
          <a:ext cx="8792939" cy="1954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Формула" r:id="rId3" imgW="3886200" imgH="863600" progId="Equation.3">
                  <p:embed/>
                </p:oleObj>
              </mc:Choice>
              <mc:Fallback>
                <p:oleObj name="Формула" r:id="rId3" imgW="3886200" imgH="8636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221088"/>
                        <a:ext cx="8792939" cy="1954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70" name="Object 10"/>
          <p:cNvGraphicFramePr>
            <a:graphicFrameLocks noChangeAspect="1"/>
          </p:cNvGraphicFramePr>
          <p:nvPr/>
        </p:nvGraphicFramePr>
        <p:xfrm>
          <a:off x="3491881" y="2250916"/>
          <a:ext cx="1944216" cy="1579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9" name="Формула" r:id="rId5" imgW="812447" imgH="660113" progId="Equation.3">
                  <p:embed/>
                </p:oleObj>
              </mc:Choice>
              <mc:Fallback>
                <p:oleObj name="Формула" r:id="rId5" imgW="812447" imgH="660113" progId="Equation.3">
                  <p:embed/>
                  <p:pic>
                    <p:nvPicPr>
                      <p:cNvPr id="1433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1" y="2250916"/>
                        <a:ext cx="1944216" cy="15797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0152" y="206084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Ослабление света или экстинкция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0152" y="314096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Альбедо</a:t>
            </a:r>
          </a:p>
        </p:txBody>
      </p:sp>
    </p:spTree>
    <p:extLst>
      <p:ext uri="{BB962C8B-B14F-4D97-AF65-F5344CB8AC3E}">
        <p14:creationId xmlns:p14="http://schemas.microsoft.com/office/powerpoint/2010/main" val="29637391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93864"/>
            <a:ext cx="7772400" cy="1209784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Методы решения уравнения переноса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456184"/>
            <a:ext cx="8229600" cy="377301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Метод лямбда-итераций</a:t>
            </a:r>
          </a:p>
          <a:p>
            <a:pPr lvl="1"/>
            <a:r>
              <a:rPr lang="ru-RU" dirty="0"/>
              <a:t>Выбор начального приближения для средней интенсивности</a:t>
            </a:r>
          </a:p>
          <a:p>
            <a:pPr lvl="1"/>
            <a:r>
              <a:rPr lang="ru-RU" dirty="0"/>
              <a:t>Интегрирование уравнения переноса вдоль большого количества лучей и использование полученных результатов для вычисления нового приближения для </a:t>
            </a:r>
            <a:r>
              <a:rPr lang="en-US" i="1" dirty="0" err="1"/>
              <a:t>J</a:t>
            </a:r>
            <a:r>
              <a:rPr lang="en-US" baseline="-25000" dirty="0" err="1">
                <a:latin typeface="Symbol" panose="05050102010706020507" pitchFamily="18" charset="2"/>
              </a:rPr>
              <a:t>n</a:t>
            </a:r>
            <a:endParaRPr lang="en-US" dirty="0"/>
          </a:p>
          <a:p>
            <a:pPr lvl="1"/>
            <a:r>
              <a:rPr lang="ru-RU" dirty="0"/>
              <a:t>Проверка условия сходимости</a:t>
            </a:r>
          </a:p>
          <a:p>
            <a:r>
              <a:rPr lang="ru-RU" b="1" dirty="0"/>
              <a:t>Метод Монте-Карло</a:t>
            </a:r>
            <a:endParaRPr lang="en-US" b="1" dirty="0"/>
          </a:p>
          <a:p>
            <a:pPr lvl="1"/>
            <a:r>
              <a:rPr lang="ru-RU" dirty="0"/>
              <a:t>Прослеживание траекторий отдельных (пакетов) фотонов</a:t>
            </a:r>
          </a:p>
          <a:p>
            <a:pPr lvl="1"/>
            <a:r>
              <a:rPr lang="ru-RU" dirty="0"/>
              <a:t>Генерация достаточного количества фотонов для получения статистически значимой выборки траекторий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4725144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Разделение на два этапа:</a:t>
            </a:r>
          </a:p>
          <a:p>
            <a:endParaRPr lang="ru-RU" dirty="0"/>
          </a:p>
          <a:p>
            <a:r>
              <a:rPr lang="ru-RU" dirty="0"/>
              <a:t>— вычисление функции источников</a:t>
            </a:r>
          </a:p>
          <a:p>
            <a:r>
              <a:rPr lang="ru-RU" dirty="0"/>
              <a:t>— интегрирование уравнения переноса в направлениях, проходящих через детектор</a:t>
            </a:r>
          </a:p>
        </p:txBody>
      </p:sp>
    </p:spTree>
    <p:extLst>
      <p:ext uri="{BB962C8B-B14F-4D97-AF65-F5344CB8AC3E}">
        <p14:creationId xmlns:p14="http://schemas.microsoft.com/office/powerpoint/2010/main" val="40264623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rmAutofit/>
          </a:bodyPr>
          <a:lstStyle/>
          <a:p>
            <a:r>
              <a:rPr lang="ru-RU" dirty="0"/>
              <a:t>Метод лямбда-итераций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411760" y="1412776"/>
          <a:ext cx="4025978" cy="452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Формула" r:id="rId3" imgW="2260600" imgH="2540000" progId="Equation.3">
                  <p:embed/>
                </p:oleObj>
              </mc:Choice>
              <mc:Fallback>
                <p:oleObj name="Формула" r:id="rId3" imgW="2260600" imgH="2540000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412776"/>
                        <a:ext cx="4025978" cy="45257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7165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008112"/>
          </a:xfrm>
        </p:spPr>
        <p:txBody>
          <a:bodyPr/>
          <a:lstStyle/>
          <a:p>
            <a:r>
              <a:rPr lang="ru-RU" dirty="0"/>
              <a:t>Диффузионное приближение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611586" y="1352798"/>
          <a:ext cx="4984750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6" name="Формула" r:id="rId3" imgW="1917700" imgH="965200" progId="Equation.3">
                  <p:embed/>
                </p:oleObj>
              </mc:Choice>
              <mc:Fallback>
                <p:oleObj name="Формула" r:id="rId3" imgW="1917700" imgH="9652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1586" y="1352798"/>
                        <a:ext cx="4984750" cy="250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3347864" y="4869160"/>
          <a:ext cx="19796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Формула" r:id="rId5" imgW="761669" imgH="253890" progId="Equation.3">
                  <p:embed/>
                </p:oleObj>
              </mc:Choice>
              <mc:Fallback>
                <p:oleObj name="Формула" r:id="rId5" imgW="761669" imgH="25389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4869160"/>
                        <a:ext cx="1979613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08510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Перенос излучения в пылевой среде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403600" y="1557338"/>
          <a:ext cx="2471738" cy="195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1" name="Формула" r:id="rId3" imgW="1091726" imgH="863225" progId="Equation.3">
                  <p:embed/>
                </p:oleObj>
              </mc:Choice>
              <mc:Fallback>
                <p:oleObj name="Формула" r:id="rId3" imgW="1091726" imgH="863225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3600" y="1557338"/>
                        <a:ext cx="2471738" cy="195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755650" y="3606800"/>
          <a:ext cx="2327275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Формула" r:id="rId5" imgW="1028700" imgH="1143000" progId="Equation.3">
                  <p:embed/>
                </p:oleObj>
              </mc:Choice>
              <mc:Fallback>
                <p:oleObj name="Формула" r:id="rId5" imgW="1028700" imgH="114300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606800"/>
                        <a:ext cx="2327275" cy="258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710881" y="3723977"/>
          <a:ext cx="3965575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Формула" r:id="rId7" imgW="1752600" imgH="1270000" progId="Equation.3">
                  <p:embed/>
                </p:oleObj>
              </mc:Choice>
              <mc:Fallback>
                <p:oleObj name="Формула" r:id="rId7" imgW="1752600" imgH="12700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881" y="3723977"/>
                        <a:ext cx="3965575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5286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Итоги </a:t>
            </a:r>
            <a:r>
              <a:rPr lang="ru-RU" altLang="ru-RU" dirty="0" err="1"/>
              <a:t>нуклеосинтеза</a:t>
            </a:r>
            <a:endParaRPr lang="ru-RU" alt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4" y="1640615"/>
            <a:ext cx="8816084" cy="42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984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Рассеяние света мелкими частицами</a:t>
            </a:r>
          </a:p>
        </p:txBody>
      </p:sp>
      <p:pic>
        <p:nvPicPr>
          <p:cNvPr id="3" name="Рисунок 2" descr="2-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6454156" cy="4246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1772816"/>
            <a:ext cx="17281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Теория Ми</a:t>
            </a:r>
          </a:p>
        </p:txBody>
      </p:sp>
    </p:spTree>
    <p:extLst>
      <p:ext uri="{BB962C8B-B14F-4D97-AF65-F5344CB8AC3E}">
        <p14:creationId xmlns:p14="http://schemas.microsoft.com/office/powerpoint/2010/main" val="32545813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143" y="404664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ru-RU" dirty="0"/>
              <a:t>Вычисление оптических свойств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43" y="1268760"/>
            <a:ext cx="8229600" cy="4525963"/>
          </a:xfrm>
        </p:spPr>
        <p:txBody>
          <a:bodyPr/>
          <a:lstStyle/>
          <a:p>
            <a:r>
              <a:rPr lang="ru-RU" dirty="0"/>
              <a:t>Показатели преломления (химический состав)</a:t>
            </a:r>
            <a:endParaRPr lang="en-US" dirty="0"/>
          </a:p>
          <a:p>
            <a:r>
              <a:rPr lang="ru-RU" dirty="0"/>
              <a:t>Структура (слои, пористость)</a:t>
            </a:r>
          </a:p>
          <a:p>
            <a:r>
              <a:rPr lang="ru-RU" dirty="0"/>
              <a:t>Форма</a:t>
            </a:r>
          </a:p>
          <a:p>
            <a:r>
              <a:rPr lang="ru-RU" dirty="0"/>
              <a:t>Метод</a:t>
            </a:r>
            <a:r>
              <a:rPr lang="en-US" dirty="0"/>
              <a:t> (</a:t>
            </a:r>
            <a:r>
              <a:rPr lang="ru-RU" dirty="0"/>
              <a:t>теория Ми, </a:t>
            </a:r>
            <a:r>
              <a:rPr lang="en-US" dirty="0"/>
              <a:t>DDA </a:t>
            </a:r>
            <a:r>
              <a:rPr lang="ru-RU" dirty="0"/>
              <a:t>и т. п.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Результат: </a:t>
            </a:r>
            <a:r>
              <a:rPr lang="en-US" i="1" dirty="0" err="1"/>
              <a:t>Q</a:t>
            </a:r>
            <a:r>
              <a:rPr lang="en-US" baseline="-25000" dirty="0" err="1"/>
              <a:t>sca</a:t>
            </a:r>
            <a:r>
              <a:rPr lang="en-US" dirty="0"/>
              <a:t>, </a:t>
            </a:r>
            <a:r>
              <a:rPr lang="en-US" i="1" dirty="0" err="1"/>
              <a:t>Q</a:t>
            </a:r>
            <a:r>
              <a:rPr lang="en-US" baseline="-25000" dirty="0" err="1"/>
              <a:t>abs</a:t>
            </a:r>
            <a:r>
              <a:rPr lang="en-US" dirty="0"/>
              <a:t>, &lt;cos</a:t>
            </a:r>
            <a:r>
              <a:rPr lang="en-US" dirty="0">
                <a:sym typeface="Symbol"/>
              </a:rPr>
              <a:t>&gt;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04865"/>
            <a:ext cx="1548547" cy="149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4195545"/>
            <a:ext cx="1548547" cy="212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259631" y="5301396"/>
          <a:ext cx="4109395" cy="863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Формула" r:id="rId5" imgW="2235200" imgH="469900" progId="Equation.3">
                  <p:embed/>
                </p:oleObj>
              </mc:Choice>
              <mc:Fallback>
                <p:oleObj name="Формула" r:id="rId5" imgW="2235200" imgH="4699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1" y="5301396"/>
                        <a:ext cx="4109395" cy="8639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975392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0516"/>
            <a:ext cx="8083357" cy="606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8341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www.eso.org/public/archives/images/screen/eso010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5" y="1916832"/>
            <a:ext cx="8503281" cy="43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245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Простые случаи</a:t>
            </a: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89844"/>
            <a:ext cx="5832648" cy="58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2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50106"/>
          </a:xfrm>
        </p:spPr>
        <p:txBody>
          <a:bodyPr>
            <a:normAutofit/>
          </a:bodyPr>
          <a:lstStyle/>
          <a:p>
            <a:r>
              <a:rPr lang="ru-RU" dirty="0"/>
              <a:t>Чистое поглощение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r>
              <a:rPr lang="ru-RU" dirty="0"/>
              <a:t>По виду спектра определить спектральный класс</a:t>
            </a:r>
          </a:p>
          <a:p>
            <a:r>
              <a:rPr lang="ru-RU" dirty="0"/>
              <a:t>По спектральному классу определить показатель цвета</a:t>
            </a:r>
          </a:p>
          <a:p>
            <a:r>
              <a:rPr lang="ru-RU" dirty="0"/>
              <a:t>Сравнить истинный показатель цвета с наблюдаемым</a:t>
            </a:r>
          </a:p>
          <a:p>
            <a:r>
              <a:rPr lang="ru-RU" dirty="0"/>
              <a:t>Оценить количество поглощающего вещества (пыли) на луче зрения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691680" y="5373216"/>
          <a:ext cx="554355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Формула" r:id="rId3" imgW="2336800" imgH="482600" progId="Equation.3">
                  <p:embed/>
                </p:oleObj>
              </mc:Choice>
              <mc:Fallback>
                <p:oleObj name="Формула" r:id="rId3" imgW="2336800" imgH="48260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5373216"/>
                        <a:ext cx="5543550" cy="1144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4644008" y="5373216"/>
            <a:ext cx="2376264" cy="1224136"/>
            <a:chOff x="4644008" y="5373216"/>
            <a:chExt cx="2376264" cy="122413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4644008" y="5373216"/>
              <a:ext cx="2376264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4788024" y="5373216"/>
              <a:ext cx="1800200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44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Простые случаи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950913" y="5530850"/>
          <a:ext cx="7170737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Формула" r:id="rId3" imgW="3022600" imgH="482600" progId="Equation.3">
                  <p:embed/>
                </p:oleObj>
              </mc:Choice>
              <mc:Fallback>
                <p:oleObj name="Формула" r:id="rId3" imgW="3022600" imgH="4826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5530850"/>
                        <a:ext cx="7170737" cy="114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445919" cy="433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979712" y="5733256"/>
            <a:ext cx="1512168" cy="792088"/>
            <a:chOff x="4644008" y="5373216"/>
            <a:chExt cx="2376264" cy="122413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4644008" y="5373216"/>
              <a:ext cx="2376264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4788024" y="5373216"/>
              <a:ext cx="1800200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71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Чистое излучение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311275" y="1125538"/>
          <a:ext cx="602615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Формула" r:id="rId3" imgW="2540000" imgH="457200" progId="Equation.3">
                  <p:embed/>
                </p:oleObj>
              </mc:Choice>
              <mc:Fallback>
                <p:oleObj name="Формула" r:id="rId3" imgW="2540000" imgH="4572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1125538"/>
                        <a:ext cx="6026150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20488"/>
            <a:ext cx="5112568" cy="430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6194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874713"/>
          </a:xfrm>
        </p:spPr>
        <p:txBody>
          <a:bodyPr/>
          <a:lstStyle/>
          <a:p>
            <a:r>
              <a:rPr lang="ru-RU" altLang="ru-RU"/>
              <a:t>Физические условия в МЗС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755650" y="1336675"/>
            <a:ext cx="7772400" cy="3460750"/>
          </a:xfrm>
        </p:spPr>
        <p:txBody>
          <a:bodyPr>
            <a:normAutofit lnSpcReduction="10000"/>
          </a:bodyPr>
          <a:lstStyle/>
          <a:p>
            <a:r>
              <a:rPr lang="ru-RU" altLang="ru-RU" dirty="0"/>
              <a:t>Определяются балансом процессов нагрева и охлаждения</a:t>
            </a:r>
          </a:p>
          <a:p>
            <a:r>
              <a:rPr lang="ru-RU" altLang="ru-RU" dirty="0"/>
              <a:t>Нагрев — внешние процессы (космические лучи, излучение звёзд, сверхновые)</a:t>
            </a:r>
          </a:p>
          <a:p>
            <a:r>
              <a:rPr lang="ru-RU" altLang="ru-RU" dirty="0"/>
              <a:t>Охлаждение — внутренние процессы (потери энергии с излучением)</a:t>
            </a: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1043608" y="5301208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Чтобы оценить физическое состояние МЗС, необходимо определить, при каких условиях скорость нагрева равна скорости охлаждения</a:t>
            </a:r>
          </a:p>
        </p:txBody>
      </p:sp>
    </p:spTree>
    <p:extLst>
      <p:ext uri="{BB962C8B-B14F-4D97-AF65-F5344CB8AC3E}">
        <p14:creationId xmlns:p14="http://schemas.microsoft.com/office/powerpoint/2010/main" val="245041136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Нагрев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539750" y="765175"/>
            <a:ext cx="8229600" cy="3744913"/>
          </a:xfrm>
        </p:spPr>
        <p:txBody>
          <a:bodyPr/>
          <a:lstStyle/>
          <a:p>
            <a:r>
              <a:rPr lang="ru-RU" altLang="ru-RU" sz="2800" dirty="0">
                <a:solidFill>
                  <a:srgbClr val="00B0F0"/>
                </a:solidFill>
              </a:rPr>
              <a:t>Нагрев электромагнитным излучением</a:t>
            </a:r>
          </a:p>
          <a:p>
            <a:pPr lvl="1"/>
            <a:r>
              <a:rPr lang="ru-RU" altLang="ru-RU" sz="2400" dirty="0" err="1">
                <a:solidFill>
                  <a:srgbClr val="00B0F0"/>
                </a:solidFill>
              </a:rPr>
              <a:t>Фотоионизация</a:t>
            </a:r>
            <a:r>
              <a:rPr lang="ru-RU" altLang="ru-RU" sz="2400" dirty="0">
                <a:solidFill>
                  <a:srgbClr val="00B0F0"/>
                </a:solidFill>
              </a:rPr>
              <a:t> (</a:t>
            </a:r>
            <a:r>
              <a:rPr lang="en-US" altLang="ru-RU" sz="2400" dirty="0">
                <a:solidFill>
                  <a:srgbClr val="00B0F0"/>
                </a:solidFill>
              </a:rPr>
              <a:t>C</a:t>
            </a:r>
            <a:r>
              <a:rPr lang="ru-RU" altLang="ru-RU" sz="2400" dirty="0">
                <a:solidFill>
                  <a:srgbClr val="00B0F0"/>
                </a:solidFill>
              </a:rPr>
              <a:t>,</a:t>
            </a:r>
            <a:r>
              <a:rPr lang="en-US" altLang="ru-RU" sz="2400" dirty="0">
                <a:solidFill>
                  <a:srgbClr val="00B0F0"/>
                </a:solidFill>
              </a:rPr>
              <a:t> H</a:t>
            </a:r>
            <a:r>
              <a:rPr lang="ru-RU" altLang="ru-RU" sz="2400" dirty="0">
                <a:solidFill>
                  <a:srgbClr val="00B0F0"/>
                </a:solidFill>
              </a:rPr>
              <a:t>)</a:t>
            </a:r>
            <a:endParaRPr lang="en-US" altLang="ru-RU" sz="2400" dirty="0">
              <a:solidFill>
                <a:srgbClr val="00B0F0"/>
              </a:solidFill>
            </a:endParaRPr>
          </a:p>
          <a:p>
            <a:pPr lvl="1"/>
            <a:r>
              <a:rPr lang="ru-RU" altLang="ru-RU" sz="2400" dirty="0">
                <a:solidFill>
                  <a:srgbClr val="00B0F0"/>
                </a:solidFill>
              </a:rPr>
              <a:t>Фотоэффект (пыль, ПАУ)</a:t>
            </a:r>
          </a:p>
          <a:p>
            <a:pPr lvl="1"/>
            <a:r>
              <a:rPr lang="ru-RU" altLang="ru-RU" sz="2400" dirty="0" err="1">
                <a:solidFill>
                  <a:srgbClr val="00B0F0"/>
                </a:solidFill>
              </a:rPr>
              <a:t>Фотодиссоциация</a:t>
            </a:r>
            <a:r>
              <a:rPr lang="ru-RU" altLang="ru-RU" sz="2400" dirty="0">
                <a:solidFill>
                  <a:srgbClr val="00B0F0"/>
                </a:solidFill>
              </a:rPr>
              <a:t> (Н</a:t>
            </a:r>
            <a:r>
              <a:rPr lang="ru-RU" altLang="ru-RU" sz="2400" baseline="-25000" dirty="0">
                <a:solidFill>
                  <a:srgbClr val="00B0F0"/>
                </a:solidFill>
              </a:rPr>
              <a:t>2</a:t>
            </a:r>
            <a:r>
              <a:rPr lang="ru-RU" altLang="ru-RU" sz="2400" dirty="0">
                <a:solidFill>
                  <a:srgbClr val="00B0F0"/>
                </a:solidFill>
              </a:rPr>
              <a:t>)</a:t>
            </a:r>
          </a:p>
          <a:p>
            <a:r>
              <a:rPr lang="ru-RU" altLang="ru-RU" sz="2800" dirty="0">
                <a:solidFill>
                  <a:srgbClr val="00B0F0"/>
                </a:solidFill>
              </a:rPr>
              <a:t>Нагрев космическими лучами и рентгеном</a:t>
            </a:r>
          </a:p>
          <a:p>
            <a:r>
              <a:rPr lang="ru-RU" altLang="ru-RU" sz="2000" dirty="0"/>
              <a:t>Сверхновые</a:t>
            </a:r>
          </a:p>
          <a:p>
            <a:r>
              <a:rPr lang="ru-RU" altLang="ru-RU" sz="2000" dirty="0"/>
              <a:t>Турбулентный нагрев</a:t>
            </a:r>
          </a:p>
          <a:p>
            <a:r>
              <a:rPr lang="ru-RU" altLang="ru-RU" sz="2000" dirty="0"/>
              <a:t>Работа сил гравитации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3716338"/>
            <a:ext cx="506888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7" name="Объект 1"/>
          <p:cNvGraphicFramePr>
            <a:graphicFrameLocks noChangeAspect="1"/>
          </p:cNvGraphicFramePr>
          <p:nvPr/>
        </p:nvGraphicFramePr>
        <p:xfrm>
          <a:off x="6084888" y="1484313"/>
          <a:ext cx="1871662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" name="Формула" r:id="rId4" imgW="812447" imgH="418918" progId="Equation.3">
                  <p:embed/>
                </p:oleObj>
              </mc:Choice>
              <mc:Fallback>
                <p:oleObj name="Формула" r:id="rId4" imgW="812447" imgH="418918" progId="Equation.3">
                  <p:embed/>
                  <p:pic>
                    <p:nvPicPr>
                      <p:cNvPr id="13317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484313"/>
                        <a:ext cx="1871662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00550"/>
            <a:ext cx="3671888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974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Поле излучения вблизи Солнца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Синхротронное излучение</a:t>
            </a:r>
          </a:p>
          <a:p>
            <a:r>
              <a:rPr lang="ru-RU" dirty="0"/>
              <a:t>Космический микроволновой фон</a:t>
            </a:r>
          </a:p>
          <a:p>
            <a:r>
              <a:rPr lang="ru-RU" dirty="0"/>
              <a:t>Инфракрасное излучение галактической пыли</a:t>
            </a:r>
          </a:p>
          <a:p>
            <a:r>
              <a:rPr lang="ru-RU" dirty="0"/>
              <a:t>Излучение плазмы с температурой 10</a:t>
            </a:r>
            <a:r>
              <a:rPr lang="ru-RU" baseline="30000" dirty="0"/>
              <a:t>4</a:t>
            </a:r>
            <a:r>
              <a:rPr lang="ru-RU" dirty="0"/>
              <a:t> К</a:t>
            </a:r>
          </a:p>
          <a:p>
            <a:r>
              <a:rPr lang="ru-RU" dirty="0"/>
              <a:t>Свет звёзд</a:t>
            </a:r>
          </a:p>
          <a:p>
            <a:r>
              <a:rPr lang="ru-RU" dirty="0"/>
              <a:t>Рентгеновское излучение горячей плазмы (10</a:t>
            </a:r>
            <a:r>
              <a:rPr lang="ru-RU" baseline="30000" dirty="0"/>
              <a:t>6</a:t>
            </a:r>
            <a:r>
              <a:rPr lang="ru-RU" dirty="0"/>
              <a:t> К)</a:t>
            </a:r>
          </a:p>
        </p:txBody>
      </p:sp>
    </p:spTree>
    <p:extLst>
      <p:ext uri="{BB962C8B-B14F-4D97-AF65-F5344CB8AC3E}">
        <p14:creationId xmlns:p14="http://schemas.microsoft.com/office/powerpoint/2010/main" val="362737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>
                <a:latin typeface="Arial" pitchFamily="34" charset="0"/>
                <a:cs typeface="Arial" pitchFamily="34" charset="0"/>
              </a:rPr>
              <a:t>Массивные звёзды при нулевой металличности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eaLnBrk="1" hangingPunct="1"/>
            <a:r>
              <a:rPr lang="ru-RU" altLang="ru-RU">
                <a:latin typeface="Arial" pitchFamily="34" charset="0"/>
                <a:cs typeface="Arial" pitchFamily="34" charset="0"/>
              </a:rPr>
              <a:t>Первые звёзды во Вселенной</a:t>
            </a:r>
          </a:p>
          <a:p>
            <a:pPr eaLnBrk="1" hangingPunct="1"/>
            <a:r>
              <a:rPr lang="ru-RU" altLang="ru-RU">
                <a:latin typeface="Arial" pitchFamily="34" charset="0"/>
                <a:cs typeface="Arial" pitchFamily="34" charset="0"/>
              </a:rPr>
              <a:t>Сверхмассивные звёзды</a:t>
            </a:r>
          </a:p>
          <a:p>
            <a:pPr eaLnBrk="1" hangingPunct="1"/>
            <a:r>
              <a:rPr lang="ru-RU" altLang="ru-RU">
                <a:latin typeface="Arial" pitchFamily="34" charset="0"/>
                <a:cs typeface="Arial" pitchFamily="34" charset="0"/>
              </a:rPr>
              <a:t>Реионизация Вселенной</a:t>
            </a:r>
          </a:p>
          <a:p>
            <a:pPr eaLnBrk="1" hangingPunct="1"/>
            <a:r>
              <a:rPr lang="ru-RU" altLang="ru-RU">
                <a:latin typeface="Arial" pitchFamily="34" charset="0"/>
                <a:cs typeface="Arial" pitchFamily="34" charset="0"/>
              </a:rPr>
              <a:t>Первичное и очень быстрое обогащение вещества тяжёлыми элементами</a:t>
            </a:r>
          </a:p>
          <a:p>
            <a:pPr eaLnBrk="1" hangingPunct="1"/>
            <a:r>
              <a:rPr lang="ru-RU" altLang="ru-RU">
                <a:latin typeface="Arial" pitchFamily="34" charset="0"/>
                <a:cs typeface="Arial" pitchFamily="34" charset="0"/>
              </a:rPr>
              <a:t>Состав выбросов законсервирован в звёздах чрезвычайно низкой металличности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17533646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://starburstfound.org/superwaveblog/wp-content/uploads/2013/01/N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8" y="1268760"/>
            <a:ext cx="866262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Галактики на 408 МГц</a:t>
            </a:r>
          </a:p>
        </p:txBody>
      </p:sp>
    </p:spTree>
    <p:extLst>
      <p:ext uri="{BB962C8B-B14F-4D97-AF65-F5344CB8AC3E}">
        <p14:creationId xmlns:p14="http://schemas.microsoft.com/office/powerpoint/2010/main" val="31449907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Поле излучения вблизи Солнца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1434"/>
            <a:ext cx="7704856" cy="593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759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Поле излучения вблизи Солнца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468313" y="5229200"/>
            <a:ext cx="82740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Поле излучения в окрестностях Солнца — важный калибровочный астрохимический фактор (</a:t>
            </a:r>
            <a:r>
              <a:rPr lang="en-US" altLang="ru-RU" sz="2800" b="1" i="1" dirty="0">
                <a:solidFill>
                  <a:srgbClr val="FF0000"/>
                </a:solidFill>
              </a:rPr>
              <a:t>G</a:t>
            </a:r>
            <a:r>
              <a:rPr lang="en-US" altLang="ru-RU" sz="2800" b="1" baseline="-25000" dirty="0">
                <a:solidFill>
                  <a:srgbClr val="FF0000"/>
                </a:solidFill>
              </a:rPr>
              <a:t>0</a:t>
            </a:r>
            <a:r>
              <a:rPr lang="en-US" altLang="ru-RU" sz="2800" b="1" dirty="0">
                <a:solidFill>
                  <a:srgbClr val="FF0000"/>
                </a:solidFill>
              </a:rPr>
              <a:t>, </a:t>
            </a:r>
            <a:r>
              <a:rPr lang="en-US" altLang="ru-RU" sz="2800" b="1" i="1" dirty="0">
                <a:solidFill>
                  <a:srgbClr val="FF0000"/>
                </a:solidFill>
              </a:rPr>
              <a:t>U</a:t>
            </a:r>
            <a:r>
              <a:rPr lang="en-US" altLang="ru-RU" sz="2800" b="1" dirty="0">
                <a:solidFill>
                  <a:srgbClr val="FF0000"/>
                </a:solidFill>
              </a:rPr>
              <a:t>, </a:t>
            </a:r>
            <a:r>
              <a:rPr lang="el-GR" altLang="ru-RU" sz="2800" b="1" dirty="0">
                <a:solidFill>
                  <a:srgbClr val="FF0000"/>
                </a:solidFill>
              </a:rPr>
              <a:t>χ</a:t>
            </a:r>
            <a:r>
              <a:rPr lang="ru-RU" altLang="ru-RU" sz="28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672484" cy="422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6372003" y="1398032"/>
          <a:ext cx="264636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Формула" r:id="rId4" imgW="1586811" imgH="863225" progId="Equation.3">
                  <p:embed/>
                </p:oleObj>
              </mc:Choice>
              <mc:Fallback>
                <p:oleObj name="Формула" r:id="rId4" imgW="1586811" imgH="863225" progId="Equation.3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003" y="1398032"/>
                        <a:ext cx="2646362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17757" y="1028700"/>
            <a:ext cx="224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</a:t>
            </a:r>
            <a:r>
              <a:rPr lang="ru-RU" dirty="0" err="1"/>
              <a:t>Хабинга</a:t>
            </a:r>
            <a:r>
              <a:rPr lang="ru-RU" dirty="0"/>
              <a:t> (1968):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2990337"/>
            <a:ext cx="220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</a:t>
            </a:r>
            <a:r>
              <a:rPr lang="ru-RU" dirty="0" err="1"/>
              <a:t>Дрейна</a:t>
            </a:r>
            <a:r>
              <a:rPr lang="ru-RU" dirty="0"/>
              <a:t> (1978):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383483" y="3359669"/>
          <a:ext cx="1017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Формула" r:id="rId6" imgW="609336" imgH="431613" progId="Equation.3">
                  <p:embed/>
                </p:oleObj>
              </mc:Choice>
              <mc:Fallback>
                <p:oleObj name="Формула" r:id="rId6" imgW="609336" imgH="431613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483" y="3359669"/>
                        <a:ext cx="1017587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00192" y="4149080"/>
            <a:ext cx="22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</a:t>
            </a:r>
            <a:r>
              <a:rPr lang="en-US" dirty="0"/>
              <a:t>MMP83 </a:t>
            </a:r>
            <a:r>
              <a:rPr lang="ru-RU" dirty="0"/>
              <a:t>(19</a:t>
            </a:r>
            <a:r>
              <a:rPr lang="en-US" dirty="0"/>
              <a:t>83</a:t>
            </a:r>
            <a:r>
              <a:rPr lang="ru-RU" dirty="0"/>
              <a:t>):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6383483" y="4521844"/>
          <a:ext cx="1017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Формула" r:id="rId8" imgW="609336" imgH="431613" progId="Equation.3">
                  <p:embed/>
                </p:oleObj>
              </mc:Choice>
              <mc:Fallback>
                <p:oleObj name="Формула" r:id="rId8" imgW="609336" imgH="431613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483" y="4521844"/>
                        <a:ext cx="1017587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8274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ru-RU" altLang="ru-RU"/>
              <a:t>Космические лучи</a:t>
            </a:r>
          </a:p>
        </p:txBody>
      </p:sp>
      <p:sp>
        <p:nvSpPr>
          <p:cNvPr id="15363" name="Объект 1"/>
          <p:cNvSpPr>
            <a:spLocks noGrp="1"/>
          </p:cNvSpPr>
          <p:nvPr>
            <p:ph idx="1"/>
          </p:nvPr>
        </p:nvSpPr>
        <p:spPr>
          <a:xfrm>
            <a:off x="250825" y="1125538"/>
            <a:ext cx="3454400" cy="2238375"/>
          </a:xfrm>
        </p:spPr>
        <p:txBody>
          <a:bodyPr/>
          <a:lstStyle/>
          <a:p>
            <a:r>
              <a:rPr lang="ru-RU" altLang="ru-RU"/>
              <a:t>Галактические</a:t>
            </a:r>
          </a:p>
          <a:p>
            <a:r>
              <a:rPr lang="ru-RU" altLang="ru-RU"/>
              <a:t>Аномальные</a:t>
            </a:r>
          </a:p>
          <a:p>
            <a:r>
              <a:rPr lang="ru-RU" altLang="ru-RU"/>
              <a:t>Солнечные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71813"/>
            <a:ext cx="4176712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38225"/>
            <a:ext cx="44005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5927725" y="1630363"/>
            <a:ext cx="1363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1 частица на кв. м</a:t>
            </a:r>
            <a:br>
              <a:rPr lang="ru-RU" altLang="ru-RU" sz="1200"/>
            </a:br>
            <a:r>
              <a:rPr lang="ru-RU" altLang="ru-RU" sz="1200"/>
              <a:t>в секунду</a:t>
            </a:r>
          </a:p>
        </p:txBody>
      </p:sp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5414963" y="3824288"/>
            <a:ext cx="1724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1 частица на кв. м в год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6084888" y="5157788"/>
            <a:ext cx="1798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1 частица на кв. км в год</a:t>
            </a:r>
          </a:p>
        </p:txBody>
      </p:sp>
    </p:spTree>
    <p:extLst>
      <p:ext uri="{BB962C8B-B14F-4D97-AF65-F5344CB8AC3E}">
        <p14:creationId xmlns:p14="http://schemas.microsoft.com/office/powerpoint/2010/main" val="24938625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42875" y="115888"/>
            <a:ext cx="5072063" cy="8509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dirty="0"/>
              <a:t>Галактические космические лучи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179388" y="1126480"/>
            <a:ext cx="4762500" cy="3022600"/>
          </a:xfrm>
        </p:spPr>
        <p:txBody>
          <a:bodyPr/>
          <a:lstStyle/>
          <a:p>
            <a:r>
              <a:rPr lang="ru-RU" altLang="ru-RU" sz="2000" b="1" dirty="0"/>
              <a:t>Наблюдение:</a:t>
            </a:r>
            <a:br>
              <a:rPr lang="en-US" altLang="ru-RU" sz="2000" b="1" dirty="0"/>
            </a:br>
            <a:r>
              <a:rPr lang="ru-RU" altLang="ru-RU" sz="2000" dirty="0"/>
              <a:t>гамма-излучение при распаде </a:t>
            </a:r>
            <a:r>
              <a:rPr lang="en-US" altLang="ru-RU" sz="2000" dirty="0">
                <a:latin typeface="Symbol" pitchFamily="18" charset="2"/>
              </a:rPr>
              <a:t>p</a:t>
            </a:r>
            <a:r>
              <a:rPr lang="en-US" altLang="ru-RU" sz="2000" baseline="30000" dirty="0"/>
              <a:t>0</a:t>
            </a:r>
            <a:r>
              <a:rPr lang="en-US" altLang="ru-RU" sz="2000" dirty="0"/>
              <a:t>-</a:t>
            </a:r>
            <a:r>
              <a:rPr lang="ru-RU" altLang="ru-RU" sz="2000" dirty="0"/>
              <a:t>мезона</a:t>
            </a:r>
            <a:endParaRPr lang="en-US" altLang="ru-RU" sz="2000" dirty="0"/>
          </a:p>
          <a:p>
            <a:r>
              <a:rPr lang="ru-RU" altLang="ru-RU" sz="2000" b="1" dirty="0"/>
              <a:t>Локализация: </a:t>
            </a:r>
            <a:r>
              <a:rPr lang="ru-RU" altLang="ru-RU" sz="2000" dirty="0"/>
              <a:t>галактический диск</a:t>
            </a:r>
          </a:p>
          <a:p>
            <a:r>
              <a:rPr lang="ru-RU" altLang="ru-RU" sz="2000" b="1" dirty="0">
                <a:solidFill>
                  <a:srgbClr val="FF0000"/>
                </a:solidFill>
              </a:rPr>
              <a:t>Поток:</a:t>
            </a:r>
            <a:br>
              <a:rPr lang="en-US" altLang="ru-RU" sz="2000" b="1" dirty="0">
                <a:solidFill>
                  <a:srgbClr val="FF0000"/>
                </a:solidFill>
              </a:rPr>
            </a:br>
            <a:r>
              <a:rPr lang="en-US" altLang="ru-RU" sz="2000" b="1" dirty="0">
                <a:solidFill>
                  <a:srgbClr val="FF0000"/>
                </a:solidFill>
                <a:latin typeface="Symbol" pitchFamily="18" charset="2"/>
              </a:rPr>
              <a:t>z</a:t>
            </a:r>
            <a:r>
              <a:rPr lang="en-US" altLang="ru-RU" sz="2000" b="1" dirty="0">
                <a:solidFill>
                  <a:srgbClr val="FF0000"/>
                </a:solidFill>
              </a:rPr>
              <a:t> = </a:t>
            </a:r>
            <a:r>
              <a:rPr lang="ru-RU" altLang="ru-RU" sz="2000" b="1" dirty="0">
                <a:solidFill>
                  <a:srgbClr val="FF0000"/>
                </a:solidFill>
              </a:rPr>
              <a:t>10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–17</a:t>
            </a:r>
            <a:r>
              <a:rPr lang="ru-RU" altLang="ru-RU" sz="2000" b="1" dirty="0">
                <a:solidFill>
                  <a:srgbClr val="FF0000"/>
                </a:solidFill>
              </a:rPr>
              <a:t> — 10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–16</a:t>
            </a:r>
            <a:r>
              <a:rPr lang="ru-RU" altLang="ru-RU" sz="2000" b="1" dirty="0">
                <a:solidFill>
                  <a:srgbClr val="FF0000"/>
                </a:solidFill>
              </a:rPr>
              <a:t> с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</a:t>
            </a:r>
            <a:r>
              <a:rPr lang="ru-RU" altLang="ru-RU" sz="2000" b="1" dirty="0">
                <a:solidFill>
                  <a:srgbClr val="FF0000"/>
                </a:solidFill>
              </a:rPr>
              <a:t> атом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</a:t>
            </a:r>
            <a:endParaRPr lang="en-US" altLang="ru-RU" sz="2000" b="1" baseline="30000" dirty="0">
              <a:solidFill>
                <a:srgbClr val="FF0000"/>
              </a:solidFill>
            </a:endParaRPr>
          </a:p>
          <a:p>
            <a:r>
              <a:rPr lang="ru-RU" altLang="ru-RU" sz="2000" b="1" dirty="0"/>
              <a:t>Состав:</a:t>
            </a:r>
            <a:br>
              <a:rPr lang="ru-RU" altLang="ru-RU" sz="2000" dirty="0"/>
            </a:br>
            <a:r>
              <a:rPr lang="ru-RU" altLang="ru-RU" sz="2000" dirty="0"/>
              <a:t>солнечный</a:t>
            </a:r>
            <a:r>
              <a:rPr lang="en-US" altLang="ru-RU" sz="2000" dirty="0"/>
              <a:t> (</a:t>
            </a:r>
            <a:r>
              <a:rPr lang="ru-RU" altLang="ru-RU" sz="2000" dirty="0"/>
              <a:t>с избытком </a:t>
            </a:r>
            <a:r>
              <a:rPr lang="en-US" altLang="ru-RU" sz="2000" dirty="0"/>
              <a:t>Li, Be, B)</a:t>
            </a:r>
            <a:endParaRPr lang="ru-RU" altLang="ru-RU" sz="20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15888"/>
            <a:ext cx="3713163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10013"/>
            <a:ext cx="373856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5081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50900"/>
          </a:xfrm>
        </p:spPr>
        <p:txBody>
          <a:bodyPr/>
          <a:lstStyle/>
          <a:p>
            <a:pPr algn="l"/>
            <a:r>
              <a:rPr lang="ru-RU" altLang="ru-RU"/>
              <a:t>Нагрев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468313" y="981075"/>
            <a:ext cx="4032250" cy="4464050"/>
          </a:xfrm>
        </p:spPr>
        <p:txBody>
          <a:bodyPr/>
          <a:lstStyle/>
          <a:p>
            <a:r>
              <a:rPr lang="ru-RU" altLang="ru-RU" sz="2000" dirty="0"/>
              <a:t>Нагрев электромагнитным излучением</a:t>
            </a:r>
          </a:p>
          <a:p>
            <a:pPr lvl="1"/>
            <a:r>
              <a:rPr lang="ru-RU" altLang="ru-RU" sz="1800" dirty="0" err="1"/>
              <a:t>Фотоионизация</a:t>
            </a:r>
            <a:r>
              <a:rPr lang="ru-RU" altLang="ru-RU" sz="1800" dirty="0"/>
              <a:t> (</a:t>
            </a:r>
            <a:r>
              <a:rPr lang="en-US" altLang="ru-RU" sz="1800" dirty="0"/>
              <a:t>C</a:t>
            </a:r>
            <a:r>
              <a:rPr lang="ru-RU" altLang="ru-RU" sz="1800" dirty="0"/>
              <a:t>,</a:t>
            </a:r>
            <a:r>
              <a:rPr lang="en-US" altLang="ru-RU" sz="1800" dirty="0"/>
              <a:t> H</a:t>
            </a:r>
            <a:r>
              <a:rPr lang="ru-RU" altLang="ru-RU" sz="1800" dirty="0"/>
              <a:t>)</a:t>
            </a:r>
            <a:endParaRPr lang="en-US" altLang="ru-RU" sz="1800" dirty="0"/>
          </a:p>
          <a:p>
            <a:pPr lvl="1"/>
            <a:r>
              <a:rPr lang="ru-RU" altLang="ru-RU" sz="1800" dirty="0"/>
              <a:t>Фотоэффект (пыль, ПАУ)</a:t>
            </a:r>
          </a:p>
          <a:p>
            <a:pPr lvl="1"/>
            <a:r>
              <a:rPr lang="ru-RU" altLang="ru-RU" sz="1800" dirty="0" err="1"/>
              <a:t>Фотодиссоциация</a:t>
            </a:r>
            <a:r>
              <a:rPr lang="ru-RU" altLang="ru-RU" sz="1800" dirty="0"/>
              <a:t> (Н</a:t>
            </a:r>
            <a:r>
              <a:rPr lang="ru-RU" altLang="ru-RU" sz="1800" baseline="-25000" dirty="0"/>
              <a:t>2</a:t>
            </a:r>
            <a:r>
              <a:rPr lang="ru-RU" altLang="ru-RU" sz="1800" dirty="0"/>
              <a:t>)</a:t>
            </a:r>
          </a:p>
          <a:p>
            <a:r>
              <a:rPr lang="ru-RU" altLang="ru-RU" sz="2000" dirty="0"/>
              <a:t>Нагрев космическими лучами и рентгеном</a:t>
            </a:r>
          </a:p>
          <a:p>
            <a:r>
              <a:rPr lang="ru-RU" altLang="ru-RU" sz="2400" dirty="0">
                <a:solidFill>
                  <a:srgbClr val="00B0F0"/>
                </a:solidFill>
              </a:rPr>
              <a:t>Сверхновые</a:t>
            </a:r>
          </a:p>
          <a:p>
            <a:r>
              <a:rPr lang="ru-RU" altLang="ru-RU" sz="2400" dirty="0">
                <a:solidFill>
                  <a:srgbClr val="00B0F0"/>
                </a:solidFill>
              </a:rPr>
              <a:t>Турбулентный нагрев</a:t>
            </a:r>
          </a:p>
          <a:p>
            <a:r>
              <a:rPr lang="ru-RU" altLang="ru-RU" sz="2400" dirty="0">
                <a:solidFill>
                  <a:srgbClr val="00B0F0"/>
                </a:solidFill>
              </a:rPr>
              <a:t>Работа сил гравитации</a:t>
            </a: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352425" y="5934075"/>
            <a:ext cx="345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Итог: функция нагрева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357563"/>
            <a:ext cx="47148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88913"/>
            <a:ext cx="40640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0546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9900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874712"/>
          </a:xfrm>
        </p:spPr>
        <p:txBody>
          <a:bodyPr/>
          <a:lstStyle/>
          <a:p>
            <a:r>
              <a:rPr lang="ru-RU" altLang="ru-RU"/>
              <a:t>Охлаждение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107950" y="981075"/>
            <a:ext cx="7772400" cy="3816350"/>
          </a:xfrm>
        </p:spPr>
        <p:txBody>
          <a:bodyPr/>
          <a:lstStyle/>
          <a:p>
            <a:r>
              <a:rPr lang="ru-RU" altLang="ru-RU" sz="2400" b="1" dirty="0" err="1"/>
              <a:t>Столкновительное</a:t>
            </a:r>
            <a:r>
              <a:rPr lang="ru-RU" altLang="ru-RU" sz="2400" b="1" dirty="0"/>
              <a:t> возбуждение</a:t>
            </a:r>
          </a:p>
          <a:p>
            <a:r>
              <a:rPr lang="ru-RU" altLang="ru-RU" sz="2400" b="1" dirty="0"/>
              <a:t>Спонтанное излучение</a:t>
            </a:r>
          </a:p>
          <a:p>
            <a:endParaRPr lang="ru-RU" altLang="ru-RU" sz="2400" dirty="0"/>
          </a:p>
          <a:p>
            <a:r>
              <a:rPr lang="ru-RU" altLang="ru-RU" sz="2400" dirty="0"/>
              <a:t>Поглощение (</a:t>
            </a:r>
            <a:r>
              <a:rPr lang="ru-RU" altLang="ru-RU" sz="2400" dirty="0" err="1"/>
              <a:t>радиативное</a:t>
            </a:r>
            <a:r>
              <a:rPr lang="ru-RU" altLang="ru-RU" sz="2400" dirty="0"/>
              <a:t> возбуждение)</a:t>
            </a:r>
          </a:p>
          <a:p>
            <a:r>
              <a:rPr lang="ru-RU" altLang="ru-RU" sz="2400" dirty="0" err="1"/>
              <a:t>Столкновительная</a:t>
            </a:r>
            <a:r>
              <a:rPr lang="ru-RU" altLang="ru-RU" sz="2400" dirty="0"/>
              <a:t> релаксация</a:t>
            </a:r>
          </a:p>
          <a:p>
            <a:r>
              <a:rPr lang="ru-RU" altLang="ru-RU" sz="2400" dirty="0"/>
              <a:t>Вынужденное излучение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51050" y="4730750"/>
            <a:ext cx="3444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Излучение газа — не только источник информации о нём, но и причина его остывания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179888"/>
            <a:ext cx="34623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1835150" y="1630363"/>
            <a:ext cx="6373813" cy="2951162"/>
            <a:chOff x="1835696" y="1629619"/>
            <a:chExt cx="6373713" cy="2951509"/>
          </a:xfrm>
        </p:grpSpPr>
        <p:sp>
          <p:nvSpPr>
            <p:cNvPr id="7" name="Овал 6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490282" y="1629619"/>
              <a:ext cx="719127" cy="7192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" name="Прямая со стрелкой 2"/>
            <p:cNvCxnSpPr/>
            <p:nvPr/>
          </p:nvCxnSpPr>
          <p:spPr>
            <a:xfrm flipH="1">
              <a:off x="1835696" y="2204362"/>
              <a:ext cx="5576801" cy="237676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 flipH="1" flipV="1">
              <a:off x="7706179" y="1772511"/>
              <a:ext cx="73024" cy="730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87863"/>
            <a:ext cx="1655763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7489825" y="260350"/>
            <a:ext cx="974725" cy="2089150"/>
            <a:chOff x="7490272" y="260648"/>
            <a:chExt cx="973584" cy="2088108"/>
          </a:xfrm>
        </p:grpSpPr>
        <p:sp>
          <p:nvSpPr>
            <p:cNvPr id="24" name="Овал 23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7490272" y="1629978"/>
              <a:ext cx="719881" cy="7187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8319840" y="2606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flipH="1">
              <a:off x="8030976" y="547843"/>
              <a:ext cx="290172" cy="10821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 flipH="1" flipV="1">
              <a:off x="7705919" y="1772781"/>
              <a:ext cx="72940" cy="714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9" name="Группа 28"/>
          <p:cNvGrpSpPr>
            <a:grpSpLocks/>
          </p:cNvGrpSpPr>
          <p:nvPr/>
        </p:nvGrpSpPr>
        <p:grpSpPr bwMode="auto">
          <a:xfrm>
            <a:off x="7489825" y="1630363"/>
            <a:ext cx="1277938" cy="935037"/>
            <a:chOff x="7490272" y="1629619"/>
            <a:chExt cx="1276784" cy="935285"/>
          </a:xfrm>
        </p:grpSpPr>
        <p:sp>
          <p:nvSpPr>
            <p:cNvPr id="30" name="Овал 29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490272" y="1629619"/>
              <a:ext cx="718489" cy="71932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8623040" y="242088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8229379" y="2204446"/>
              <a:ext cx="323558" cy="215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Овал 33"/>
            <p:cNvSpPr/>
            <p:nvPr/>
          </p:nvSpPr>
          <p:spPr>
            <a:xfrm flipH="1" flipV="1">
              <a:off x="7640949" y="1629619"/>
              <a:ext cx="71372" cy="7145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494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712200" cy="801688"/>
          </a:xfrm>
        </p:spPr>
        <p:txBody>
          <a:bodyPr/>
          <a:lstStyle/>
          <a:p>
            <a:r>
              <a:rPr lang="ru-RU" altLang="ru-RU"/>
              <a:t>Условия эффективного охлаждения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684213" y="1268413"/>
            <a:ext cx="5832475" cy="3600450"/>
          </a:xfrm>
        </p:spPr>
        <p:txBody>
          <a:bodyPr/>
          <a:lstStyle/>
          <a:p>
            <a:r>
              <a:rPr lang="ru-RU" altLang="ru-RU" sz="2400" dirty="0"/>
              <a:t>Охладитель есть в среде, и его много</a:t>
            </a:r>
          </a:p>
          <a:p>
            <a:r>
              <a:rPr lang="ru-RU" altLang="ru-RU" sz="2400" dirty="0"/>
              <a:t>Энергия возбуждения сравнима с тепловой энергией</a:t>
            </a:r>
          </a:p>
          <a:p>
            <a:r>
              <a:rPr lang="ru-RU" altLang="ru-RU" sz="2400" dirty="0"/>
              <a:t>Фотон успевает излучиться до </a:t>
            </a:r>
            <a:r>
              <a:rPr lang="ru-RU" altLang="ru-RU" sz="2400" dirty="0" err="1"/>
              <a:t>столкновительной</a:t>
            </a:r>
            <a:r>
              <a:rPr lang="ru-RU" altLang="ru-RU" sz="2400" dirty="0"/>
              <a:t> релаксации</a:t>
            </a:r>
          </a:p>
          <a:p>
            <a:r>
              <a:rPr lang="ru-RU" altLang="ru-RU" sz="2400" dirty="0"/>
              <a:t>Фотон беспрепятственно уходит из среды, охладителя не слишком много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657725" y="4941888"/>
            <a:ext cx="3349625" cy="1293812"/>
            <a:chOff x="4860032" y="1629619"/>
            <a:chExt cx="3349377" cy="1295325"/>
          </a:xfrm>
        </p:grpSpPr>
        <p:sp>
          <p:nvSpPr>
            <p:cNvPr id="5" name="Овал 4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490325" y="1629619"/>
              <a:ext cx="719084" cy="7183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 flipV="1">
              <a:off x="4860032" y="2060334"/>
              <a:ext cx="2447744" cy="86461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Овал 7"/>
            <p:cNvSpPr/>
            <p:nvPr/>
          </p:nvSpPr>
          <p:spPr>
            <a:xfrm flipH="1" flipV="1">
              <a:off x="7706209" y="1772661"/>
              <a:ext cx="73020" cy="7152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7288213" y="4941888"/>
            <a:ext cx="1276350" cy="935037"/>
            <a:chOff x="7490272" y="1629619"/>
            <a:chExt cx="1276784" cy="935285"/>
          </a:xfrm>
        </p:grpSpPr>
        <p:sp>
          <p:nvSpPr>
            <p:cNvPr id="10" name="Овал 9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490272" y="1629619"/>
              <a:ext cx="719382" cy="71932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8623040" y="242088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flipH="1" flipV="1">
              <a:off x="8230299" y="2204446"/>
              <a:ext cx="392245" cy="215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 flipH="1" flipV="1">
              <a:off x="8128664" y="2132989"/>
              <a:ext cx="73050" cy="714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7288213" y="3571875"/>
            <a:ext cx="973137" cy="2089150"/>
            <a:chOff x="7490272" y="260648"/>
            <a:chExt cx="973584" cy="2088108"/>
          </a:xfrm>
        </p:grpSpPr>
        <p:sp>
          <p:nvSpPr>
            <p:cNvPr id="16" name="Овал 15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490272" y="1629978"/>
              <a:ext cx="719467" cy="7187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8319840" y="2606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 flipV="1">
              <a:off x="7993740" y="478028"/>
              <a:ext cx="325587" cy="11519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/>
            <p:cNvSpPr/>
            <p:nvPr/>
          </p:nvSpPr>
          <p:spPr>
            <a:xfrm flipH="1" flipV="1">
              <a:off x="7706271" y="1772781"/>
              <a:ext cx="73059" cy="714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8876925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Заголовок 1"/>
          <p:cNvSpPr>
            <a:spLocks noGrp="1"/>
          </p:cNvSpPr>
          <p:nvPr>
            <p:ph type="title"/>
          </p:nvPr>
        </p:nvSpPr>
        <p:spPr>
          <a:xfrm>
            <a:off x="684213" y="92075"/>
            <a:ext cx="7772400" cy="730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Водород?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392" y="1196752"/>
            <a:ext cx="6480968" cy="4862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195015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49288" y="26035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Основные охладители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683568" y="1171786"/>
            <a:ext cx="4427537" cy="3032125"/>
          </a:xfrm>
        </p:spPr>
        <p:txBody>
          <a:bodyPr/>
          <a:lstStyle/>
          <a:p>
            <a:r>
              <a:rPr lang="ru-RU" altLang="ru-RU" sz="2400" dirty="0"/>
              <a:t>Ионы углерода, кислорода, азота, серы, кремния</a:t>
            </a:r>
          </a:p>
          <a:p>
            <a:r>
              <a:rPr lang="ru-RU" altLang="ru-RU" sz="2400" dirty="0"/>
              <a:t>Нейтральные атомы кислорода, углерода</a:t>
            </a:r>
          </a:p>
          <a:p>
            <a:r>
              <a:rPr lang="ru-RU" altLang="ru-RU" sz="2400" dirty="0"/>
              <a:t>Молекулы оксида углерода, воды, гидроксила…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892175" y="3717032"/>
            <a:ext cx="72723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B0F0"/>
                </a:solidFill>
              </a:rPr>
              <a:t>Хотя основным элементом МЗС является водород, оставшийся после первичного </a:t>
            </a:r>
            <a:r>
              <a:rPr lang="ru-RU" altLang="ru-RU" sz="2400" b="1" dirty="0" err="1">
                <a:solidFill>
                  <a:srgbClr val="00B0F0"/>
                </a:solidFill>
              </a:rPr>
              <a:t>нуклеосинтеза</a:t>
            </a:r>
            <a:r>
              <a:rPr lang="ru-RU" altLang="ru-RU" sz="2400" b="1" dirty="0">
                <a:solidFill>
                  <a:srgbClr val="00B0F0"/>
                </a:solidFill>
              </a:rPr>
              <a:t>, её физическое состояние определяется, главным образом, примесными химическими элементами</a:t>
            </a:r>
          </a:p>
        </p:txBody>
      </p:sp>
      <p:graphicFrame>
        <p:nvGraphicFramePr>
          <p:cNvPr id="21509" name="Объект 1"/>
          <p:cNvGraphicFramePr>
            <a:graphicFrameLocks noChangeAspect="1"/>
          </p:cNvGraphicFramePr>
          <p:nvPr/>
        </p:nvGraphicFramePr>
        <p:xfrm>
          <a:off x="5436096" y="5733256"/>
          <a:ext cx="237966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" name="Формула" r:id="rId3" imgW="1079500" imgH="228600" progId="Equation.3">
                  <p:embed/>
                </p:oleObj>
              </mc:Choice>
              <mc:Fallback>
                <p:oleObj name="Формула" r:id="rId3" imgW="1079500" imgH="228600" progId="Equation.3">
                  <p:embed/>
                  <p:pic>
                    <p:nvPicPr>
                      <p:cNvPr id="21509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5733256"/>
                        <a:ext cx="2379663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Объект 3"/>
          <p:cNvGraphicFramePr>
            <a:graphicFrameLocks noChangeAspect="1"/>
          </p:cNvGraphicFramePr>
          <p:nvPr/>
        </p:nvGraphicFramePr>
        <p:xfrm>
          <a:off x="5364163" y="1484313"/>
          <a:ext cx="3343275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Формула" r:id="rId5" imgW="1244600" imgH="723900" progId="Equation.3">
                  <p:embed/>
                </p:oleObj>
              </mc:Choice>
              <mc:Fallback>
                <p:oleObj name="Формула" r:id="rId5" imgW="1244600" imgH="723900" progId="Equation.3">
                  <p:embed/>
                  <p:pic>
                    <p:nvPicPr>
                      <p:cNvPr id="2151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484313"/>
                        <a:ext cx="3343275" cy="194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308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/>
          <p:cNvGraphicFramePr>
            <a:graphicFrameLocks noChangeAspect="1"/>
          </p:cNvGraphicFramePr>
          <p:nvPr/>
        </p:nvGraphicFramePr>
        <p:xfrm>
          <a:off x="2195513" y="60325"/>
          <a:ext cx="6956425" cy="673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CorelDRAW" r:id="rId3" imgW="6932880" imgH="6732720" progId="CorelDraw.Graphic.11">
                  <p:embed/>
                </p:oleObj>
              </mc:Choice>
              <mc:Fallback>
                <p:oleObj name="CorelDRAW" r:id="rId3" imgW="6932880" imgH="6732720" progId="CorelDraw.Graphic.11">
                  <p:embed/>
                  <p:pic>
                    <p:nvPicPr>
                      <p:cNvPr id="348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60325"/>
                        <a:ext cx="6956425" cy="673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214313" y="785813"/>
            <a:ext cx="2214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itchFamily="34" charset="0"/>
              </a:rPr>
              <a:t>Отсутствие звёздного ветра — очень быстрая эволюция</a:t>
            </a:r>
          </a:p>
        </p:txBody>
      </p:sp>
    </p:spTree>
    <p:extLst>
      <p:ext uri="{BB962C8B-B14F-4D97-AF65-F5344CB8AC3E}">
        <p14:creationId xmlns:p14="http://schemas.microsoft.com/office/powerpoint/2010/main" val="31673616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/>
          </p:nvPr>
        </p:nvSpPr>
        <p:spPr>
          <a:xfrm>
            <a:off x="611188" y="333375"/>
            <a:ext cx="7772400" cy="730250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Высокая температура (</a:t>
            </a:r>
            <a:r>
              <a:rPr lang="en-US" altLang="ru-RU" i="1" dirty="0"/>
              <a:t>T</a:t>
            </a:r>
            <a:r>
              <a:rPr lang="en-US" altLang="ru-RU" dirty="0"/>
              <a:t> &gt; 10</a:t>
            </a:r>
            <a:r>
              <a:rPr lang="en-US" altLang="ru-RU" baseline="30000" dirty="0"/>
              <a:t>6</a:t>
            </a:r>
            <a:r>
              <a:rPr lang="en-US" altLang="ru-RU" dirty="0"/>
              <a:t> K</a:t>
            </a:r>
            <a:r>
              <a:rPr lang="ru-RU" altLang="ru-RU" dirty="0"/>
              <a:t>)</a:t>
            </a: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79253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611188" y="2852738"/>
            <a:ext cx="44648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Тормозное излучение (</a:t>
            </a:r>
            <a:r>
              <a:rPr lang="en-GB" dirty="0"/>
              <a:t>Bremsstrahlung</a:t>
            </a:r>
            <a:r>
              <a:rPr lang="ru-RU" alt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70230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65" y="3717032"/>
            <a:ext cx="4764641" cy="283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9036496" cy="648071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Охлаждение тёплого ионизованного газа</a:t>
            </a:r>
          </a:p>
        </p:txBody>
      </p:sp>
      <p:graphicFrame>
        <p:nvGraphicFramePr>
          <p:cNvPr id="5" name="Group 177"/>
          <p:cNvGraphicFramePr>
            <a:graphicFrameLocks noGrp="1"/>
          </p:cNvGraphicFramePr>
          <p:nvPr/>
        </p:nvGraphicFramePr>
        <p:xfrm>
          <a:off x="899592" y="764704"/>
          <a:ext cx="7343775" cy="2736850"/>
        </p:xfrm>
        <a:graphic>
          <a:graphicData uri="http://schemas.openxmlformats.org/drawingml/2006/table">
            <a:tbl>
              <a:tblPr/>
              <a:tblGrid>
                <a:gridCol w="164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Ион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</a:t>
                      </a:r>
                      <a:r>
                        <a:rPr kumimoji="0" lang="en-US" sz="2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(Å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2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–3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6583.4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6548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4958.9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9530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9068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03" y="6140483"/>
            <a:ext cx="3392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Collisionally</a:t>
            </a:r>
            <a:r>
              <a:rPr lang="en-US" dirty="0"/>
              <a:t> excited lines</a:t>
            </a:r>
          </a:p>
          <a:p>
            <a:r>
              <a:rPr lang="en-US" dirty="0" err="1"/>
              <a:t>Khramtsova</a:t>
            </a:r>
            <a:r>
              <a:rPr lang="en-US" dirty="0"/>
              <a:t> et al. (2014)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0" y="3573015"/>
            <a:ext cx="2635555" cy="263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9017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936104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Туманность Ориона</a:t>
            </a:r>
          </a:p>
        </p:txBody>
      </p:sp>
      <p:pic>
        <p:nvPicPr>
          <p:cNvPr id="25603" name="Рисунок 2" descr="sky-orion-nebula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9375"/>
          <a:stretch>
            <a:fillRect/>
          </a:stretch>
        </p:blipFill>
        <p:spPr bwMode="auto">
          <a:xfrm>
            <a:off x="500063" y="1500188"/>
            <a:ext cx="335756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3" descr="M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59" y="1412776"/>
            <a:ext cx="47228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09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42863"/>
            <a:ext cx="7407275" cy="67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345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7772400" cy="503237"/>
          </a:xfrm>
        </p:spPr>
        <p:txBody>
          <a:bodyPr>
            <a:normAutofit fontScale="90000"/>
          </a:bodyPr>
          <a:lstStyle/>
          <a:p>
            <a:r>
              <a:rPr lang="ru-RU" altLang="ru-RU" sz="3200"/>
              <a:t>Охлаждение тёплого нейтрального газа</a:t>
            </a:r>
          </a:p>
        </p:txBody>
      </p:sp>
      <p:graphicFrame>
        <p:nvGraphicFramePr>
          <p:cNvPr id="88241" name="Group 177"/>
          <p:cNvGraphicFramePr>
            <a:graphicFrameLocks noGrp="1"/>
          </p:cNvGraphicFramePr>
          <p:nvPr/>
        </p:nvGraphicFramePr>
        <p:xfrm>
          <a:off x="2051720" y="1052736"/>
          <a:ext cx="5646420" cy="1585913"/>
        </p:xfrm>
        <a:graphic>
          <a:graphicData uri="http://schemas.openxmlformats.org/drawingml/2006/table">
            <a:tbl>
              <a:tblPr/>
              <a:tblGrid>
                <a:gridCol w="141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7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Ион/атом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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мкм)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609.2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414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871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997200"/>
            <a:ext cx="5837237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44382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587375"/>
          </a:xfrm>
        </p:spPr>
        <p:txBody>
          <a:bodyPr/>
          <a:lstStyle/>
          <a:p>
            <a:r>
              <a:rPr lang="ru-RU" altLang="ru-RU" sz="3200"/>
              <a:t>Охлаждение молекулярного газа</a:t>
            </a:r>
          </a:p>
        </p:txBody>
      </p:sp>
      <p:graphicFrame>
        <p:nvGraphicFramePr>
          <p:cNvPr id="88241" name="Group 177"/>
          <p:cNvGraphicFramePr>
            <a:graphicFrameLocks noGrp="1"/>
          </p:cNvGraphicFramePr>
          <p:nvPr/>
        </p:nvGraphicFramePr>
        <p:xfrm>
          <a:off x="467544" y="1196752"/>
          <a:ext cx="8134350" cy="1881248"/>
        </p:xfrm>
        <a:graphic>
          <a:graphicData uri="http://schemas.openxmlformats.org/drawingml/2006/table">
            <a:tbl>
              <a:tblPr/>
              <a:tblGrid>
                <a:gridCol w="135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Молекула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ГГц)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115.3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 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867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(1,1) инверсия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см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(2,2) инверсия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см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1.06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28.2 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4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1.76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99792" y="5013176"/>
            <a:ext cx="3940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Охлаждение пылью!</a:t>
            </a:r>
          </a:p>
        </p:txBody>
      </p:sp>
    </p:spTree>
    <p:extLst>
      <p:ext uri="{BB962C8B-B14F-4D97-AF65-F5344CB8AC3E}">
        <p14:creationId xmlns:p14="http://schemas.microsoft.com/office/powerpoint/2010/main" val="11751823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84213" y="4445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Функция охлаждения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11225"/>
            <a:ext cx="33131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352425" y="5934075"/>
            <a:ext cx="402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Итог: функция охлаждения</a:t>
            </a:r>
          </a:p>
        </p:txBody>
      </p: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4572000" y="1647825"/>
            <a:ext cx="417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Включает в себя химический и ионизационный баланс</a:t>
            </a:r>
          </a:p>
        </p:txBody>
      </p:sp>
      <p:graphicFrame>
        <p:nvGraphicFramePr>
          <p:cNvPr id="31750" name="Объект 2"/>
          <p:cNvGraphicFramePr>
            <a:graphicFrameLocks noChangeAspect="1"/>
          </p:cNvGraphicFramePr>
          <p:nvPr/>
        </p:nvGraphicFramePr>
        <p:xfrm>
          <a:off x="5292725" y="3211513"/>
          <a:ext cx="21336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Формула" r:id="rId4" imgW="545626" imgH="203024" progId="Equation.3">
                  <p:embed/>
                </p:oleObj>
              </mc:Choice>
              <mc:Fallback>
                <p:oleObj name="Формула" r:id="rId4" imgW="545626" imgH="203024" progId="Equation.3">
                  <p:embed/>
                  <p:pic>
                    <p:nvPicPr>
                      <p:cNvPr id="3175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211513"/>
                        <a:ext cx="2133600" cy="79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8135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803275"/>
          </a:xfrm>
        </p:spPr>
        <p:txBody>
          <a:bodyPr/>
          <a:lstStyle/>
          <a:p>
            <a:r>
              <a:rPr lang="ru-RU" altLang="ru-RU"/>
              <a:t>Двухфазная модель МЗС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533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611188" y="6065838"/>
            <a:ext cx="219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Calibri" pitchFamily="34" charset="0"/>
              </a:rPr>
              <a:t>Wolfire et al. (2003)</a:t>
            </a:r>
            <a:endParaRPr lang="ru-RU" altLang="ru-RU" sz="1800">
              <a:latin typeface="Calibri" pitchFamily="34" charset="0"/>
            </a:endParaRP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4513894" y="2281103"/>
            <a:ext cx="1296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70C0"/>
                </a:solidFill>
                <a:latin typeface="Calibri" pitchFamily="34" charset="0"/>
              </a:rPr>
              <a:t>Холодная среда</a:t>
            </a:r>
          </a:p>
        </p:txBody>
      </p: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1682750" y="1597450"/>
            <a:ext cx="1472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Calibri" pitchFamily="34" charset="0"/>
              </a:rPr>
              <a:t>Тёплая среда</a:t>
            </a:r>
            <a:endParaRPr lang="en-US" altLang="ru-RU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8438" y="2195513"/>
            <a:ext cx="4214812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77" name="TextBox 3"/>
          <p:cNvSpPr txBox="1">
            <a:spLocks noChangeArrowheads="1"/>
          </p:cNvSpPr>
          <p:nvPr/>
        </p:nvSpPr>
        <p:spPr bwMode="auto">
          <a:xfrm>
            <a:off x="566738" y="5695950"/>
            <a:ext cx="344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Calibri" pitchFamily="34" charset="0"/>
              </a:rPr>
              <a:t>Field, Goldsmith, Habing (1969)</a:t>
            </a:r>
            <a:endParaRPr lang="ru-RU" altLang="ru-RU" sz="1800">
              <a:latin typeface="Calibri" pitchFamily="34" charset="0"/>
            </a:endParaRPr>
          </a:p>
        </p:txBody>
      </p:sp>
      <p:sp>
        <p:nvSpPr>
          <p:cNvPr id="32778" name="TextBox 1"/>
          <p:cNvSpPr txBox="1">
            <a:spLocks noChangeArrowheads="1"/>
          </p:cNvSpPr>
          <p:nvPr/>
        </p:nvSpPr>
        <p:spPr bwMode="auto">
          <a:xfrm>
            <a:off x="4826000" y="5300663"/>
            <a:ext cx="3633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Нагрев: космические лучи и излучение</a:t>
            </a:r>
          </a:p>
        </p:txBody>
      </p:sp>
      <p:sp>
        <p:nvSpPr>
          <p:cNvPr id="2" name="Овал 1"/>
          <p:cNvSpPr/>
          <p:nvPr/>
        </p:nvSpPr>
        <p:spPr>
          <a:xfrm>
            <a:off x="2733113" y="21266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427984" y="2129781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75856" y="2111838"/>
            <a:ext cx="144000" cy="144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7502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6492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Фазы межзвёздной среды</a:t>
            </a:r>
          </a:p>
        </p:txBody>
      </p:sp>
      <p:graphicFrame>
        <p:nvGraphicFramePr>
          <p:cNvPr id="4" name="Group 249"/>
          <p:cNvGraphicFramePr>
            <a:graphicFrameLocks noGrp="1"/>
          </p:cNvGraphicFramePr>
          <p:nvPr/>
        </p:nvGraphicFramePr>
        <p:xfrm>
          <a:off x="250825" y="908050"/>
          <a:ext cx="8610600" cy="4713288"/>
        </p:xfrm>
        <a:graphic>
          <a:graphicData uri="http://schemas.openxmlformats.org/drawingml/2006/table">
            <a:tbl>
              <a:tblPr/>
              <a:tblGrid>
                <a:gridCol w="430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Компонент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n, 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</a:t>
                      </a:r>
                      <a:r>
                        <a:rPr kumimoji="0" lang="en-US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</a:t>
                      </a:r>
                      <a:r>
                        <a:rPr kumimoji="0" lang="ru-RU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T, 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f, %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M,</a:t>
                      </a:r>
                      <a:b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млрд. </a:t>
                      </a: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</a:rPr>
                        <a:t>¤</a:t>
                      </a:r>
                      <a:endParaRPr kumimoji="0" lang="ru-RU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Горячая межоблачная среда (корона)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0.003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—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7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Теплая ионизованная среда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8000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7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Теплая нейтральная среда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8000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2.8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Холодая нейтральная среда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Молекулярные облака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&gt;200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–50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0.05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1.3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39" name="TextBox 1"/>
          <p:cNvSpPr txBox="1">
            <a:spLocks noChangeArrowheads="1"/>
          </p:cNvSpPr>
          <p:nvPr/>
        </p:nvSpPr>
        <p:spPr bwMode="auto">
          <a:xfrm>
            <a:off x="2706688" y="5792788"/>
            <a:ext cx="365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Чем плотнее, тем темнее.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Чем темнее, тем холоднее.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5977880"/>
            <a:ext cx="1975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Tielens</a:t>
            </a:r>
            <a:r>
              <a:rPr lang="en-US" dirty="0"/>
              <a:t> (2005)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6614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Молекулярные облака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6283325" cy="2209800"/>
          </a:xfrm>
        </p:spPr>
        <p:txBody>
          <a:bodyPr/>
          <a:lstStyle/>
          <a:p>
            <a:pPr eaLnBrk="1" hangingPunct="1"/>
            <a:r>
              <a:rPr lang="ru-RU" altLang="ru-RU" sz="2800"/>
              <a:t>Массы — до 6 · 10</a:t>
            </a:r>
            <a:r>
              <a:rPr lang="ru-RU" altLang="ru-RU" sz="2800" baseline="30000"/>
              <a:t>6</a:t>
            </a:r>
            <a:r>
              <a:rPr lang="ru-RU" altLang="ru-RU" sz="2800"/>
              <a:t> </a:t>
            </a:r>
            <a:r>
              <a:rPr lang="en-US" altLang="ru-RU" sz="2800" i="1"/>
              <a:t>M</a:t>
            </a:r>
            <a:r>
              <a:rPr lang="en-US" altLang="ru-RU" sz="2800" baseline="-25000">
                <a:latin typeface="Wingdings" pitchFamily="2" charset="2"/>
              </a:rPr>
              <a:t>¤</a:t>
            </a:r>
          </a:p>
          <a:p>
            <a:pPr eaLnBrk="1" hangingPunct="1"/>
            <a:r>
              <a:rPr lang="ru-RU" altLang="ru-RU" sz="2800"/>
              <a:t>Размеры — десятки пк</a:t>
            </a:r>
          </a:p>
          <a:p>
            <a:pPr eaLnBrk="1" hangingPunct="1"/>
            <a:r>
              <a:rPr lang="ru-RU" altLang="ru-RU" sz="2800"/>
              <a:t>Температура — 10–50 К</a:t>
            </a:r>
            <a:endParaRPr lang="en-US" altLang="ru-RU" sz="2800"/>
          </a:p>
          <a:p>
            <a:pPr eaLnBrk="1" hangingPunct="1"/>
            <a:r>
              <a:rPr lang="ru-RU" altLang="ru-RU" sz="2800"/>
              <a:t>Плотность — более</a:t>
            </a:r>
            <a:r>
              <a:rPr lang="en-US" altLang="ru-RU" sz="2800"/>
              <a:t> </a:t>
            </a:r>
            <a:r>
              <a:rPr lang="ru-RU" altLang="ru-RU" sz="2800"/>
              <a:t>200 см</a:t>
            </a:r>
            <a:r>
              <a:rPr lang="ru-RU" altLang="ru-RU" sz="2800" baseline="30000"/>
              <a:t>–3</a:t>
            </a: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4"/>
          <a:stretch>
            <a:fillRect/>
          </a:stretch>
        </p:blipFill>
        <p:spPr bwMode="auto">
          <a:xfrm>
            <a:off x="4627563" y="2871788"/>
            <a:ext cx="2513012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6156325" y="306863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М51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25750"/>
            <a:ext cx="25765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908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Водород, гелий и литий остались нам в наследство от Большого Взрыва</a:t>
            </a:r>
          </a:p>
          <a:p>
            <a:r>
              <a:rPr lang="ru-RU" dirty="0"/>
              <a:t>Бериллий, бор и частично литий образуются в межзвёздной (и, может быть, межпланетной) среде в реакциях скалывания</a:t>
            </a:r>
          </a:p>
          <a:p>
            <a:r>
              <a:rPr lang="ru-RU" dirty="0"/>
              <a:t>Остальные элементы являются продуктами звёздного </a:t>
            </a:r>
            <a:r>
              <a:rPr lang="ru-RU"/>
              <a:t>и искусственного </a:t>
            </a:r>
            <a:r>
              <a:rPr lang="ru-RU" dirty="0"/>
              <a:t>нуклеосинтеза</a:t>
            </a:r>
          </a:p>
          <a:p>
            <a:r>
              <a:rPr lang="ru-RU" dirty="0"/>
              <a:t>Химическая эволюция Вселенной идёт (хотя и очень медленно) в сторону постепенного усложнения состава атомных ядер и молекул</a:t>
            </a:r>
          </a:p>
        </p:txBody>
      </p:sp>
    </p:spTree>
    <p:extLst>
      <p:ext uri="{BB962C8B-B14F-4D97-AF65-F5344CB8AC3E}">
        <p14:creationId xmlns:p14="http://schemas.microsoft.com/office/powerpoint/2010/main" val="154214833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Местная межзвёздная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2461100" cy="2592288"/>
          </a:xfrm>
        </p:spPr>
        <p:txBody>
          <a:bodyPr>
            <a:normAutofit/>
          </a:bodyPr>
          <a:lstStyle/>
          <a:p>
            <a:r>
              <a:rPr lang="ru-RU" sz="1800" dirty="0"/>
              <a:t>Измерения внутри Солнечной системы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«Вояджер-1» и «Вояджер-2» — непосредственные измерения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8300" y="1960677"/>
            <a:ext cx="6012687" cy="405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516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Местная межзвёздная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2915816" cy="30963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Измерения внутри Солнечной системы</a:t>
            </a:r>
          </a:p>
          <a:p>
            <a:r>
              <a:rPr lang="ru-RU" sz="2000" dirty="0"/>
              <a:t>«Вояджер-1» и «Вояджер-2» — непосредственные измерения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161</a:t>
            </a:fld>
            <a:endParaRPr lang="ru-RU"/>
          </a:p>
        </p:txBody>
      </p:sp>
      <p:grpSp>
        <p:nvGrpSpPr>
          <p:cNvPr id="4" name="Группа 6"/>
          <p:cNvGrpSpPr/>
          <p:nvPr/>
        </p:nvGrpSpPr>
        <p:grpSpPr>
          <a:xfrm>
            <a:off x="3048000" y="1857375"/>
            <a:ext cx="5738813" cy="4591050"/>
            <a:chOff x="571500" y="1857375"/>
            <a:chExt cx="5738813" cy="4591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1857375"/>
              <a:ext cx="5738813" cy="459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Стрелка вниз 8"/>
            <p:cNvSpPr/>
            <p:nvPr/>
          </p:nvSpPr>
          <p:spPr>
            <a:xfrm rot="420144">
              <a:off x="1154113" y="2460625"/>
              <a:ext cx="484187" cy="181133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2938" y="2000250"/>
              <a:ext cx="217425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Межзвёздная пыль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8629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55650" y="115889"/>
            <a:ext cx="7772400" cy="72082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Местная межзвёздная среда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7410" r="19005"/>
          <a:stretch>
            <a:fillRect/>
          </a:stretch>
        </p:blipFill>
        <p:spPr bwMode="auto">
          <a:xfrm>
            <a:off x="1701800" y="950913"/>
            <a:ext cx="55340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285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004"/>
            <a:ext cx="8229600" cy="778098"/>
          </a:xfrm>
        </p:spPr>
        <p:txBody>
          <a:bodyPr/>
          <a:lstStyle/>
          <a:p>
            <a:r>
              <a:rPr lang="ru-RU" dirty="0"/>
              <a:t>Местный Пузырь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1838"/>
            <a:ext cx="5040560" cy="503988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11560" y="6321724"/>
            <a:ext cx="288032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6339" y="584361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ru-RU" dirty="0" err="1"/>
              <a:t>пк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30624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>
          <a:xfrm>
            <a:off x="1985110" y="116632"/>
            <a:ext cx="6475322" cy="6550868"/>
            <a:chOff x="1173643" y="116632"/>
            <a:chExt cx="6475322" cy="6550868"/>
          </a:xfrm>
        </p:grpSpPr>
        <p:pic>
          <p:nvPicPr>
            <p:cNvPr id="1105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643" y="116632"/>
              <a:ext cx="6475322" cy="655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995936" y="4293096"/>
              <a:ext cx="864096" cy="720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3"/>
          <p:cNvGrpSpPr/>
          <p:nvPr/>
        </p:nvGrpSpPr>
        <p:grpSpPr>
          <a:xfrm>
            <a:off x="3655647" y="3162497"/>
            <a:ext cx="3167608" cy="2981278"/>
            <a:chOff x="2844180" y="3162497"/>
            <a:chExt cx="3167608" cy="2981278"/>
          </a:xfrm>
        </p:grpSpPr>
        <p:pic>
          <p:nvPicPr>
            <p:cNvPr id="1105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180" y="3162497"/>
              <a:ext cx="3167608" cy="298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55976" y="4437112"/>
              <a:ext cx="504056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/>
          <a:stretch/>
        </p:blipFill>
        <p:spPr bwMode="auto">
          <a:xfrm>
            <a:off x="2165246" y="260648"/>
            <a:ext cx="6115050" cy="62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95536" y="260648"/>
            <a:ext cx="0" cy="6269148"/>
          </a:xfrm>
          <a:prstGeom prst="line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7544" y="764704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500 </a:t>
            </a:r>
            <a:r>
              <a:rPr lang="ru-RU" dirty="0" err="1"/>
              <a:t>пк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7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96925"/>
          </a:xfrm>
        </p:spPr>
        <p:txBody>
          <a:bodyPr/>
          <a:lstStyle/>
          <a:p>
            <a:r>
              <a:rPr lang="ru-RU" altLang="ru-RU"/>
              <a:t>Пояс Гулда</a:t>
            </a:r>
          </a:p>
        </p:txBody>
      </p:sp>
      <p:sp>
        <p:nvSpPr>
          <p:cNvPr id="25603" name="Содержимое 3"/>
          <p:cNvSpPr>
            <a:spLocks noGrp="1"/>
          </p:cNvSpPr>
          <p:nvPr>
            <p:ph idx="1"/>
          </p:nvPr>
        </p:nvSpPr>
        <p:spPr>
          <a:xfrm>
            <a:off x="0" y="1000125"/>
            <a:ext cx="9144000" cy="4525963"/>
          </a:xfrm>
        </p:spPr>
        <p:txBody>
          <a:bodyPr/>
          <a:lstStyle/>
          <a:p>
            <a:r>
              <a:rPr lang="ru-RU" altLang="ru-RU" sz="2800" b="1"/>
              <a:t>Джон Гершель (</a:t>
            </a:r>
            <a:r>
              <a:rPr lang="en-US" altLang="ru-RU" sz="2800" b="1"/>
              <a:t>1847</a:t>
            </a:r>
            <a:r>
              <a:rPr lang="ru-RU" altLang="ru-RU" sz="2800" b="1"/>
              <a:t>)</a:t>
            </a:r>
            <a:r>
              <a:rPr lang="ru-RU" altLang="ru-RU" sz="2800"/>
              <a:t>:</a:t>
            </a:r>
            <a:r>
              <a:rPr lang="en-US" altLang="ru-RU" sz="2800"/>
              <a:t> </a:t>
            </a:r>
            <a:r>
              <a:rPr lang="ru-RU" altLang="ru-RU" sz="2800"/>
              <a:t>яркие звезды южного неба несимметричны относительно Млечного Пути (Орион</a:t>
            </a:r>
            <a:r>
              <a:rPr lang="en-US" altLang="ru-RU" sz="2800"/>
              <a:t>, </a:t>
            </a:r>
            <a:r>
              <a:rPr lang="ru-RU" altLang="ru-RU" sz="2800"/>
              <a:t>Большой Пес</a:t>
            </a:r>
            <a:r>
              <a:rPr lang="en-US" altLang="ru-RU" sz="2800"/>
              <a:t>, </a:t>
            </a:r>
            <a:r>
              <a:rPr lang="ru-RU" altLang="ru-RU" sz="2800"/>
              <a:t>Киль</a:t>
            </a:r>
            <a:r>
              <a:rPr lang="en-US" altLang="ru-RU" sz="2800"/>
              <a:t>,</a:t>
            </a:r>
            <a:r>
              <a:rPr lang="ru-RU" altLang="ru-RU" sz="2800"/>
              <a:t> Корма</a:t>
            </a:r>
            <a:r>
              <a:rPr lang="en-US" altLang="ru-RU" sz="2800"/>
              <a:t>,</a:t>
            </a:r>
            <a:r>
              <a:rPr lang="ru-RU" altLang="ru-RU" sz="2800"/>
              <a:t> Паруса</a:t>
            </a:r>
            <a:r>
              <a:rPr lang="en-US" altLang="ru-RU" sz="2800"/>
              <a:t>, </a:t>
            </a:r>
            <a:r>
              <a:rPr lang="ru-RU" altLang="ru-RU" sz="2800"/>
              <a:t>Южный Крест</a:t>
            </a:r>
            <a:r>
              <a:rPr lang="en-US" altLang="ru-RU" sz="2800"/>
              <a:t>, </a:t>
            </a:r>
            <a:r>
              <a:rPr lang="ru-RU" altLang="ru-RU" sz="2800"/>
              <a:t>Центавр</a:t>
            </a:r>
            <a:r>
              <a:rPr lang="en-US" altLang="ru-RU" sz="2800"/>
              <a:t>, </a:t>
            </a:r>
            <a:r>
              <a:rPr lang="ru-RU" altLang="ru-RU" sz="2800"/>
              <a:t>Волк и Скорпион).</a:t>
            </a:r>
            <a:endParaRPr lang="en-US" altLang="ru-RU" sz="2800"/>
          </a:p>
          <a:p>
            <a:r>
              <a:rPr lang="ru-RU" altLang="ru-RU" sz="2800" b="1"/>
              <a:t>Бенджамин Гулд (</a:t>
            </a:r>
            <a:r>
              <a:rPr lang="en-US" altLang="ru-RU" sz="2800" b="1"/>
              <a:t>1874</a:t>
            </a:r>
            <a:r>
              <a:rPr lang="ru-RU" altLang="ru-RU" sz="2800" b="1"/>
              <a:t>)</a:t>
            </a:r>
            <a:r>
              <a:rPr lang="ru-RU" altLang="ru-RU" sz="2800"/>
              <a:t>: полукольцо, очерченное Гершелем, продолжается на северном</a:t>
            </a:r>
            <a:r>
              <a:rPr lang="en-US" altLang="ru-RU" sz="2800"/>
              <a:t> </a:t>
            </a:r>
            <a:r>
              <a:rPr lang="ru-RU" altLang="ru-RU" sz="2800"/>
              <a:t>небе (Телец</a:t>
            </a:r>
            <a:r>
              <a:rPr lang="en-US" altLang="ru-RU" sz="2800"/>
              <a:t>, </a:t>
            </a:r>
            <a:r>
              <a:rPr lang="ru-RU" altLang="ru-RU" sz="2800"/>
              <a:t>Персей</a:t>
            </a:r>
            <a:r>
              <a:rPr lang="en-US" altLang="ru-RU" sz="2800"/>
              <a:t>, </a:t>
            </a:r>
            <a:r>
              <a:rPr lang="ru-RU" altLang="ru-RU" sz="2800"/>
              <a:t>Кассиопея</a:t>
            </a:r>
            <a:r>
              <a:rPr lang="en-US" altLang="ru-RU" sz="2800"/>
              <a:t>,</a:t>
            </a:r>
            <a:r>
              <a:rPr lang="ru-RU" altLang="ru-RU" sz="2800"/>
              <a:t> Цефей</a:t>
            </a:r>
            <a:r>
              <a:rPr lang="en-US" altLang="ru-RU" sz="2800"/>
              <a:t>, </a:t>
            </a:r>
            <a:r>
              <a:rPr lang="ru-RU" altLang="ru-RU" sz="2800"/>
              <a:t>Лебедь и Лира)</a:t>
            </a:r>
            <a:r>
              <a:rPr lang="en-US" altLang="ru-RU" sz="2800"/>
              <a:t>, </a:t>
            </a:r>
            <a:r>
              <a:rPr lang="ru-RU" altLang="ru-RU" sz="2800"/>
              <a:t>полный круг наклонен к Галактическому экватору под углом 20°.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933950"/>
            <a:ext cx="7620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10094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65405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/>
              <a:t>Карта Пояса Гулда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714375"/>
            <a:ext cx="600075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http://www.scienceandart.com/photoscorp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429125"/>
            <a:ext cx="28575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5286375" y="4143375"/>
            <a:ext cx="428625" cy="4286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071813" y="4429125"/>
            <a:ext cx="17859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071813" y="5000625"/>
            <a:ext cx="2428875" cy="1643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5400000" flipH="1" flipV="1">
            <a:off x="5857876" y="2071687"/>
            <a:ext cx="1643062" cy="164306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7" name="TextBox 29"/>
          <p:cNvSpPr txBox="1">
            <a:spLocks noChangeArrowheads="1"/>
          </p:cNvSpPr>
          <p:nvPr/>
        </p:nvSpPr>
        <p:spPr bwMode="auto">
          <a:xfrm>
            <a:off x="6143625" y="1928813"/>
            <a:ext cx="1352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charset="0"/>
              </a:rPr>
              <a:t>Эпицентр?</a:t>
            </a:r>
          </a:p>
        </p:txBody>
      </p:sp>
      <p:sp>
        <p:nvSpPr>
          <p:cNvPr id="27658" name="TextBox 34"/>
          <p:cNvSpPr txBox="1">
            <a:spLocks noChangeArrowheads="1"/>
          </p:cNvSpPr>
          <p:nvPr/>
        </p:nvSpPr>
        <p:spPr bwMode="auto">
          <a:xfrm>
            <a:off x="428625" y="3429000"/>
            <a:ext cx="2163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B050"/>
                </a:solidFill>
                <a:latin typeface="Arial" charset="0"/>
              </a:rPr>
              <a:t>Мегавспышка?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B050"/>
                </a:solidFill>
                <a:latin typeface="Arial" charset="0"/>
              </a:rPr>
              <a:t>Столкновение?</a:t>
            </a:r>
          </a:p>
        </p:txBody>
      </p:sp>
      <p:pic>
        <p:nvPicPr>
          <p:cNvPr id="27659" name="Picture 6" descr="Большая туманность Ориона глазами телескопа VL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27257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3071813" y="2571750"/>
            <a:ext cx="1571625" cy="285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964657" y="892969"/>
            <a:ext cx="1785937" cy="15716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5170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altLang="ru-RU" sz="3600" dirty="0"/>
              <a:t>Местный пузырь и Пояс </a:t>
            </a:r>
            <a:r>
              <a:rPr lang="ru-RU" altLang="ru-RU" sz="3600" dirty="0" err="1"/>
              <a:t>Гулда</a:t>
            </a:r>
            <a:r>
              <a:rPr lang="ru-RU" altLang="ru-RU" sz="3600" dirty="0"/>
              <a:t>?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500188"/>
            <a:ext cx="394970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00250"/>
            <a:ext cx="46085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91359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Ближайшие молекулярные облака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85875"/>
            <a:ext cx="430371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http://www.schursastrophotography.com/images/xti/011307/wintermilkyF1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3"/>
            <a:ext cx="414337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00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altLang="ru-RU" sz="2400" dirty="0"/>
              <a:t>Молекулярные облака в Тельце</a:t>
            </a:r>
          </a:p>
        </p:txBody>
      </p:sp>
      <p:pic>
        <p:nvPicPr>
          <p:cNvPr id="32771" name="Picture 4" descr="http://www.scienceandart.com/phototau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1" y="1196752"/>
            <a:ext cx="4306595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85875"/>
            <a:ext cx="430371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15125" y="2786063"/>
            <a:ext cx="1785938" cy="1571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774" name="Picture 4" descr="http://imgsrc.hubblesite.org/hu/db/2004/20/images/a/formats/large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5357813"/>
            <a:ext cx="2079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93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Круговорот вещества в природе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Изначально Вселенная состояла из водородно-гелиевого газа</a:t>
            </a:r>
          </a:p>
          <a:p>
            <a:r>
              <a:rPr lang="ru-RU" dirty="0"/>
              <a:t>Образовывавшиеся из него звёзды синтезировали внутри себя более тяжёлые элементы</a:t>
            </a:r>
          </a:p>
          <a:p>
            <a:r>
              <a:rPr lang="ru-RU" dirty="0"/>
              <a:t>Синтезированные элементы выбрасывались в межзвёздное пространство</a:t>
            </a:r>
          </a:p>
          <a:p>
            <a:r>
              <a:rPr lang="ru-RU" dirty="0"/>
              <a:t>В процессе выброса синтезировались новые химические элементы</a:t>
            </a:r>
          </a:p>
          <a:p>
            <a:r>
              <a:rPr lang="ru-RU" dirty="0"/>
              <a:t>Этот процесс продолжается по сей день</a:t>
            </a:r>
          </a:p>
          <a:p>
            <a:r>
              <a:rPr lang="ru-RU" dirty="0"/>
              <a:t>Новые поколения звёзд, планеты и </a:t>
            </a:r>
            <a:r>
              <a:rPr lang="ru-RU"/>
              <a:t>жизнь на них формируются </a:t>
            </a:r>
            <a:r>
              <a:rPr lang="ru-RU" dirty="0"/>
              <a:t>из вещества, обогащённого (загрязнённого) продуктами </a:t>
            </a:r>
            <a:r>
              <a:rPr lang="ru-RU" dirty="0" err="1"/>
              <a:t>нуклеосинтеза</a:t>
            </a:r>
            <a:r>
              <a:rPr lang="ru-RU" dirty="0"/>
              <a:t> звёзд предшествующих поколений</a:t>
            </a:r>
          </a:p>
        </p:txBody>
      </p:sp>
    </p:spTree>
    <p:extLst>
      <p:ext uri="{BB962C8B-B14F-4D97-AF65-F5344CB8AC3E}">
        <p14:creationId xmlns:p14="http://schemas.microsoft.com/office/powerpoint/2010/main" val="85026148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altLang="ru-RU" sz="2400" dirty="0"/>
              <a:t>Молекулярные облака в Змееносце</a:t>
            </a:r>
          </a:p>
        </p:txBody>
      </p:sp>
      <p:pic>
        <p:nvPicPr>
          <p:cNvPr id="111618" name="Picture 2" descr="http://space-facts.com/wp-content/uploads/milky-w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4493"/>
            <a:ext cx="8674218" cy="579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78899" y="1820896"/>
            <a:ext cx="593324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78694" y="4373006"/>
            <a:ext cx="4994552" cy="242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0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Межзвёздная среда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10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744538" y="115888"/>
            <a:ext cx="7772400" cy="1019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Основной компонент видимой Вселенной — звёзды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4638" y="1268413"/>
            <a:ext cx="8712200" cy="26638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ru-RU" sz="2800"/>
              <a:t>Светимость — от 10</a:t>
            </a:r>
            <a:r>
              <a:rPr lang="ru-RU" altLang="ru-RU" sz="2800" baseline="30000"/>
              <a:t>–4</a:t>
            </a:r>
            <a:r>
              <a:rPr lang="ru-RU" altLang="ru-RU" sz="2800"/>
              <a:t> до 10</a:t>
            </a:r>
            <a:r>
              <a:rPr lang="ru-RU" altLang="ru-RU" sz="2800" baseline="30000"/>
              <a:t>6</a:t>
            </a:r>
            <a:r>
              <a:rPr lang="ru-RU" altLang="ru-RU" sz="2800"/>
              <a:t> светимостей Солнца</a:t>
            </a:r>
          </a:p>
          <a:p>
            <a:pPr eaLnBrk="1" hangingPunct="1"/>
            <a:r>
              <a:rPr lang="ru-RU" altLang="ru-RU" sz="2800"/>
              <a:t>Температура — от 2000</a:t>
            </a:r>
            <a:r>
              <a:rPr lang="en-US" altLang="ru-RU" sz="2800"/>
              <a:t> </a:t>
            </a:r>
            <a:r>
              <a:rPr lang="ru-RU" altLang="ru-RU" sz="2800"/>
              <a:t>К до 50000</a:t>
            </a:r>
            <a:r>
              <a:rPr lang="en-US" altLang="ru-RU" sz="2800"/>
              <a:t> </a:t>
            </a:r>
            <a:r>
              <a:rPr lang="ru-RU" altLang="ru-RU" sz="2800"/>
              <a:t>К</a:t>
            </a:r>
          </a:p>
          <a:p>
            <a:pPr eaLnBrk="1" hangingPunct="1"/>
            <a:r>
              <a:rPr lang="ru-RU" altLang="ru-RU" sz="2800"/>
              <a:t>Радиус — от 0,1 до тысяч радиусов Солнца</a:t>
            </a:r>
          </a:p>
          <a:p>
            <a:pPr eaLnBrk="1" hangingPunct="1"/>
            <a:r>
              <a:rPr lang="ru-RU" altLang="ru-RU" sz="2800"/>
              <a:t>Масса — от 0,08 до 150(?) масс Солнца</a:t>
            </a:r>
            <a:endParaRPr lang="en-US" altLang="ru-RU" sz="2800"/>
          </a:p>
          <a:p>
            <a:pPr eaLnBrk="1" hangingPunct="1"/>
            <a:r>
              <a:rPr lang="ru-RU" altLang="ru-RU" sz="2800"/>
              <a:t>Время жизни — от нескольких миллионов до триллионов лет </a:t>
            </a:r>
          </a:p>
        </p:txBody>
      </p:sp>
      <p:pic>
        <p:nvPicPr>
          <p:cNvPr id="512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89027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24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Теория звёздной эволюции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86777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03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wmw.gsfc.nasa.gov/mwpics/mwmw_8x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3" b="25844"/>
          <a:stretch>
            <a:fillRect/>
          </a:stretch>
        </p:blipFill>
        <p:spPr bwMode="auto">
          <a:xfrm>
            <a:off x="0" y="4300538"/>
            <a:ext cx="91440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486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wmw.gsfc.nasa.gov/mwpics/mwmw_8x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964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ilkyway_lund_b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0" y="2228964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6773"/>
            <a:ext cx="3276972" cy="18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13" y="3970337"/>
            <a:ext cx="2180483" cy="277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Галилео Галилей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4700"/>
          <a:stretch/>
        </p:blipFill>
        <p:spPr bwMode="auto">
          <a:xfrm rot="18909683">
            <a:off x="1507971" y="2345906"/>
            <a:ext cx="3309206" cy="309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ru-RU" dirty="0"/>
              <a:t>Шарль </a:t>
            </a:r>
            <a:r>
              <a:rPr lang="ru-RU" dirty="0" err="1"/>
              <a:t>Мессье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53" y="1484784"/>
            <a:ext cx="4765780" cy="4765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760546" cy="47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23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Вильям Гершель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1361"/>
            <a:ext cx="3156667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32099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6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4859338" y="44450"/>
            <a:ext cx="41989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Мир туманностей</a:t>
            </a:r>
          </a:p>
        </p:txBody>
      </p:sp>
      <p:sp>
        <p:nvSpPr>
          <p:cNvPr id="13315" name="Объект 1"/>
          <p:cNvSpPr>
            <a:spLocks noGrp="1"/>
          </p:cNvSpPr>
          <p:nvPr>
            <p:ph idx="1"/>
          </p:nvPr>
        </p:nvSpPr>
        <p:spPr>
          <a:xfrm>
            <a:off x="4932363" y="1052513"/>
            <a:ext cx="3836987" cy="4105275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В. Гершель (1786, 1789, 1802) — каталог </a:t>
            </a:r>
            <a:r>
              <a:rPr lang="en-US" altLang="ru-RU" sz="2800" dirty="0"/>
              <a:t>GC</a:t>
            </a:r>
            <a:r>
              <a:rPr lang="ru-RU" altLang="ru-RU" sz="2800" dirty="0"/>
              <a:t> (</a:t>
            </a:r>
            <a:r>
              <a:rPr lang="en-US" altLang="ru-RU" sz="2800" dirty="0"/>
              <a:t>General Catalogue of Nebulae and Clusters of Stars</a:t>
            </a:r>
            <a:r>
              <a:rPr lang="ru-RU" altLang="ru-RU" sz="2800" dirty="0"/>
              <a:t>)</a:t>
            </a:r>
          </a:p>
          <a:p>
            <a:pPr eaLnBrk="1" hangingPunct="1"/>
            <a:r>
              <a:rPr lang="ru-RU" altLang="ru-RU" sz="2800" dirty="0" err="1"/>
              <a:t>Дрейер</a:t>
            </a:r>
            <a:r>
              <a:rPr lang="ru-RU" altLang="ru-RU" sz="2800" dirty="0"/>
              <a:t> (1888</a:t>
            </a:r>
            <a:r>
              <a:rPr lang="en-US" altLang="ru-RU" sz="2800" dirty="0"/>
              <a:t>–1908</a:t>
            </a:r>
            <a:r>
              <a:rPr lang="ru-RU" altLang="ru-RU" sz="2800" dirty="0"/>
              <a:t>) — </a:t>
            </a:r>
            <a:r>
              <a:rPr lang="en-US" altLang="ru-RU" sz="2800" dirty="0"/>
              <a:t>NGC, IC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33708" cy="658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31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908050"/>
            <a:ext cx="74231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611188" y="-30163"/>
            <a:ext cx="7772400" cy="1143001"/>
          </a:xfrm>
        </p:spPr>
        <p:txBody>
          <a:bodyPr/>
          <a:lstStyle/>
          <a:p>
            <a:r>
              <a:rPr lang="ru-RU" altLang="ru-RU">
                <a:solidFill>
                  <a:schemeClr val="bg1"/>
                </a:solidFill>
              </a:rPr>
              <a:t>Тёмные и светлые туманности</a:t>
            </a:r>
          </a:p>
        </p:txBody>
      </p:sp>
    </p:spTree>
    <p:extLst>
      <p:ext uri="{BB962C8B-B14F-4D97-AF65-F5344CB8AC3E}">
        <p14:creationId xmlns:p14="http://schemas.microsoft.com/office/powerpoint/2010/main" val="333677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ru-RU" altLang="ru-RU">
                <a:solidFill>
                  <a:schemeClr val="bg1"/>
                </a:solidFill>
              </a:rPr>
              <a:t>Тёмные туманности и глобулы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811712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81075"/>
            <a:ext cx="4968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581525"/>
            <a:ext cx="19939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808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63525" y="116632"/>
            <a:ext cx="8713788" cy="850106"/>
          </a:xfrm>
        </p:spPr>
        <p:txBody>
          <a:bodyPr/>
          <a:lstStyle/>
          <a:p>
            <a:pPr algn="r" eaLnBrk="1" hangingPunct="1"/>
            <a:r>
              <a:rPr lang="ru-RU" altLang="ru-RU" dirty="0"/>
              <a:t>Спектроскопия туманностей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56184" cy="155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79362"/>
            <a:ext cx="50292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63525" y="5934075"/>
            <a:ext cx="48125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Свечение туманностей имеет природу, отличную от природы свечения звёзд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6"/>
          <a:stretch/>
        </p:blipFill>
        <p:spPr bwMode="auto">
          <a:xfrm>
            <a:off x="107504" y="1798576"/>
            <a:ext cx="1983846" cy="177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31792"/>
            <a:ext cx="3540686" cy="210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40" y="3846616"/>
            <a:ext cx="3798187" cy="27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4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5750" y="692150"/>
            <a:ext cx="3721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Звезды с массой менее 0.5-0.8 </a:t>
            </a:r>
            <a:r>
              <a:rPr lang="en-US" altLang="ru-RU" sz="1600" b="1" i="1" dirty="0">
                <a:solidFill>
                  <a:srgbClr val="C00000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C00000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:</a:t>
            </a:r>
            <a:b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4</a:t>
            </a:r>
            <a:r>
              <a:rPr lang="en-US" altLang="ru-RU" sz="1600" b="1" dirty="0">
                <a:solidFill>
                  <a:srgbClr val="C00000"/>
                </a:solidFill>
                <a:latin typeface="Arial" pitchFamily="34" charset="0"/>
              </a:rPr>
              <a:t>H –&gt; He</a:t>
            </a:r>
            <a:b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гелиевый белый карлик</a:t>
            </a:r>
            <a:endParaRPr lang="ru-RU" altLang="ru-RU" sz="1600" b="1" baseline="-250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" y="1620838"/>
            <a:ext cx="42001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Звезды с массой от</a:t>
            </a:r>
            <a:r>
              <a:rPr lang="en-US" altLang="ru-RU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0.5-0.8 до 2-3 </a:t>
            </a:r>
            <a:r>
              <a:rPr lang="en-US" altLang="ru-RU" sz="1600" b="1" i="1" dirty="0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FF0000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:</a:t>
            </a:r>
            <a:b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горение гелия в вырожденном ядре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FF0000"/>
                </a:solidFill>
                <a:latin typeface="Arial" pitchFamily="34" charset="0"/>
              </a:rPr>
              <a:t>3He –&gt;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FF0000"/>
                </a:solidFill>
                <a:latin typeface="Arial" pitchFamily="34" charset="0"/>
              </a:rPr>
              <a:t>He + C –&gt;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углеродно-кислородный белый карлик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5750" y="3121025"/>
            <a:ext cx="419417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Звезды с массой от 2-3 до 6-8 </a:t>
            </a:r>
            <a:r>
              <a:rPr lang="en-US" altLang="ru-RU" sz="1600" b="1" i="1" dirty="0">
                <a:solidFill>
                  <a:srgbClr val="00B050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00B050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горение гелия в невырожденном ядре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B050"/>
                </a:solidFill>
                <a:latin typeface="Arial" pitchFamily="34" charset="0"/>
              </a:rPr>
              <a:t>3He –&gt;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B050"/>
                </a:solidFill>
                <a:latin typeface="Arial" pitchFamily="34" charset="0"/>
              </a:rPr>
              <a:t>He + C –&gt;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углеродно-кислородный белый карлик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 baseline="-25000" dirty="0">
              <a:latin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5750" y="4621213"/>
            <a:ext cx="42957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Звезды с массой от 6-8 до 9-11 </a:t>
            </a:r>
            <a:r>
              <a:rPr lang="en-US" altLang="ru-RU" sz="1600" b="1" i="1" dirty="0">
                <a:solidFill>
                  <a:srgbClr val="3333FF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3333FF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:</a:t>
            </a:r>
            <a:b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вспышечное горение углерода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3333FF"/>
                </a:solidFill>
                <a:latin typeface="Arial" pitchFamily="34" charset="0"/>
              </a:rPr>
              <a:t>He + C –&gt;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2С –</a:t>
            </a:r>
            <a:r>
              <a:rPr lang="en-US" altLang="ru-RU" sz="1600" b="1" dirty="0">
                <a:solidFill>
                  <a:srgbClr val="3333FF"/>
                </a:solidFill>
                <a:latin typeface="Arial" pitchFamily="34" charset="0"/>
              </a:rPr>
              <a:t>&gt; Mg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3333FF"/>
                </a:solidFill>
                <a:latin typeface="Arial" pitchFamily="34" charset="0"/>
              </a:rPr>
              <a:t>2C –&gt; Ne + 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кислородно-неоново-магниевый карлик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96863" y="2992438"/>
            <a:ext cx="2160587" cy="2159000"/>
            <a:chOff x="3300413" y="1766888"/>
            <a:chExt cx="2160587" cy="2159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3300413" y="17668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 bwMode="auto">
            <a:xfrm>
              <a:off x="3697288" y="2162175"/>
              <a:ext cx="1368425" cy="13684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3949700" y="2414588"/>
              <a:ext cx="863600" cy="863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66" name="TextBox 21"/>
            <p:cNvSpPr txBox="1">
              <a:spLocks noChangeArrowheads="1"/>
            </p:cNvSpPr>
            <p:nvPr/>
          </p:nvSpPr>
          <p:spPr bwMode="auto">
            <a:xfrm>
              <a:off x="4109328" y="2615688"/>
              <a:ext cx="543769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latin typeface="Times New Roman" pitchFamily="18" charset="0"/>
                </a:rPr>
                <a:t>He</a:t>
              </a: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4367" name="TextBox 17"/>
            <p:cNvSpPr txBox="1">
              <a:spLocks noChangeArrowheads="1"/>
            </p:cNvSpPr>
            <p:nvPr/>
          </p:nvSpPr>
          <p:spPr bwMode="auto">
            <a:xfrm>
              <a:off x="4032753" y="3192017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Times New Roman" pitchFamily="18" charset="0"/>
                </a:rPr>
                <a:t>H</a:t>
              </a:r>
              <a:endParaRPr lang="ru-RU" alt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Группа 23"/>
          <p:cNvGrpSpPr>
            <a:grpSpLocks/>
          </p:cNvGrpSpPr>
          <p:nvPr/>
        </p:nvGrpSpPr>
        <p:grpSpPr bwMode="auto">
          <a:xfrm>
            <a:off x="2301875" y="1577975"/>
            <a:ext cx="2160588" cy="2159000"/>
            <a:chOff x="636588" y="1766888"/>
            <a:chExt cx="2160587" cy="2159000"/>
          </a:xfrm>
        </p:grpSpPr>
        <p:sp>
          <p:nvSpPr>
            <p:cNvPr id="25" name="Овал 24"/>
            <p:cNvSpPr/>
            <p:nvPr/>
          </p:nvSpPr>
          <p:spPr bwMode="auto">
            <a:xfrm>
              <a:off x="636588" y="17668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 bwMode="auto">
            <a:xfrm>
              <a:off x="1284288" y="2414588"/>
              <a:ext cx="865188" cy="863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62" name="TextBox 9"/>
            <p:cNvSpPr txBox="1">
              <a:spLocks noChangeArrowheads="1"/>
            </p:cNvSpPr>
            <p:nvPr/>
          </p:nvSpPr>
          <p:spPr bwMode="auto">
            <a:xfrm>
              <a:off x="1513015" y="2615688"/>
              <a:ext cx="407507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>
                  <a:latin typeface="Times New Roman" pitchFamily="18" charset="0"/>
                </a:rPr>
                <a:t>H</a:t>
              </a:r>
              <a:endParaRPr lang="ru-RU" altLang="ru-RU" sz="2400" dirty="0">
                <a:latin typeface="Times New Roman" pitchFamily="18" charset="0"/>
              </a:endParaRPr>
            </a:p>
          </p:txBody>
        </p:sp>
      </p:grpSp>
      <p:grpSp>
        <p:nvGrpSpPr>
          <p:cNvPr id="4" name="Группа 27"/>
          <p:cNvGrpSpPr>
            <a:grpSpLocks/>
          </p:cNvGrpSpPr>
          <p:nvPr/>
        </p:nvGrpSpPr>
        <p:grpSpPr bwMode="auto">
          <a:xfrm>
            <a:off x="2301875" y="4527550"/>
            <a:ext cx="2160588" cy="2159000"/>
            <a:chOff x="6037263" y="1766888"/>
            <a:chExt cx="2160587" cy="2159000"/>
          </a:xfrm>
        </p:grpSpPr>
        <p:sp>
          <p:nvSpPr>
            <p:cNvPr id="29" name="Овал 28"/>
            <p:cNvSpPr/>
            <p:nvPr/>
          </p:nvSpPr>
          <p:spPr bwMode="auto">
            <a:xfrm>
              <a:off x="6037263" y="17668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6218238" y="1946276"/>
              <a:ext cx="1800224" cy="18002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6434138" y="2162176"/>
              <a:ext cx="1368424" cy="13684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6684963" y="2414588"/>
              <a:ext cx="865188" cy="863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57" name="TextBox 32"/>
            <p:cNvSpPr txBox="1">
              <a:spLocks noChangeArrowheads="1"/>
            </p:cNvSpPr>
            <p:nvPr/>
          </p:nvSpPr>
          <p:spPr bwMode="auto">
            <a:xfrm>
              <a:off x="6772844" y="2615687"/>
              <a:ext cx="689650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>
                  <a:latin typeface="Times New Roman" pitchFamily="18" charset="0"/>
                </a:rPr>
                <a:t>C,O</a:t>
              </a:r>
              <a:endParaRPr lang="ru-RU" altLang="ru-RU" sz="2400" dirty="0">
                <a:latin typeface="Times New Roman" pitchFamily="18" charset="0"/>
              </a:endParaRPr>
            </a:p>
          </p:txBody>
        </p:sp>
        <p:sp>
          <p:nvSpPr>
            <p:cNvPr id="14358" name="TextBox 33"/>
            <p:cNvSpPr txBox="1">
              <a:spLocks noChangeArrowheads="1"/>
            </p:cNvSpPr>
            <p:nvPr/>
          </p:nvSpPr>
          <p:spPr bwMode="auto">
            <a:xfrm>
              <a:off x="6890672" y="3186882"/>
              <a:ext cx="453995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Times New Roman" pitchFamily="18" charset="0"/>
                </a:rPr>
                <a:t>He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14359" name="TextBox 16"/>
            <p:cNvSpPr txBox="1">
              <a:spLocks noChangeArrowheads="1"/>
            </p:cNvSpPr>
            <p:nvPr/>
          </p:nvSpPr>
          <p:spPr bwMode="auto">
            <a:xfrm>
              <a:off x="6413605" y="3278188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Times New Roman" pitchFamily="18" charset="0"/>
                </a:rPr>
                <a:t>H</a:t>
              </a:r>
              <a:endParaRPr lang="ru-RU" altLang="ru-RU" sz="2400">
                <a:latin typeface="Times New Roman" pitchFamily="18" charset="0"/>
              </a:endParaRPr>
            </a:p>
          </p:txBody>
        </p:sp>
      </p:grp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88"/>
            <a:ext cx="45720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072063" y="500063"/>
            <a:ext cx="365760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Предел Чандрасекара — 1.4 </a:t>
            </a:r>
            <a:r>
              <a:rPr lang="en-US" altLang="ru-RU" sz="1800" i="1">
                <a:latin typeface="Arial" pitchFamily="34" charset="0"/>
              </a:rPr>
              <a:t>M</a:t>
            </a:r>
            <a:r>
              <a:rPr lang="en-US" altLang="ru-RU" sz="1800" baseline="-25000">
                <a:latin typeface="Wingdings" pitchFamily="2" charset="2"/>
              </a:rPr>
              <a:t>¤</a:t>
            </a:r>
            <a:endParaRPr lang="ru-RU" altLang="ru-RU" sz="1800" baseline="-25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Отражательные туманности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4" y="908720"/>
            <a:ext cx="7416824" cy="53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882" y="6294046"/>
            <a:ext cx="8224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Slipher</a:t>
            </a:r>
            <a:r>
              <a:rPr lang="en-US" sz="1600" dirty="0"/>
              <a:t> (1912): </a:t>
            </a:r>
            <a:r>
              <a:rPr lang="ru-RU" sz="1600" dirty="0"/>
              <a:t>туманность состоит из вещества, подобного веществу колец Сатурна и комет.</a:t>
            </a:r>
          </a:p>
        </p:txBody>
      </p:sp>
    </p:spTree>
    <p:extLst>
      <p:ext uri="{BB962C8B-B14F-4D97-AF65-F5344CB8AC3E}">
        <p14:creationId xmlns:p14="http://schemas.microsoft.com/office/powerpoint/2010/main" val="1003358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79389" y="115888"/>
            <a:ext cx="3960564" cy="865187"/>
          </a:xfrm>
        </p:spPr>
        <p:txBody>
          <a:bodyPr/>
          <a:lstStyle/>
          <a:p>
            <a:pPr algn="l"/>
            <a:r>
              <a:rPr lang="ru-RU" altLang="ru-RU" sz="2400" dirty="0">
                <a:solidFill>
                  <a:schemeClr val="tx1"/>
                </a:solidFill>
              </a:rPr>
              <a:t>Компактные и диффузные туманности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8925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16806" y="1914374"/>
            <a:ext cx="66468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534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17525" y="58738"/>
            <a:ext cx="822960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Спектроскопия межзвёздного</a:t>
            </a:r>
            <a:r>
              <a:rPr lang="en-US" altLang="ru-RU"/>
              <a:t> </a:t>
            </a:r>
            <a:r>
              <a:rPr lang="ru-RU" altLang="ru-RU"/>
              <a:t>газа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162050"/>
            <a:ext cx="37639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700213"/>
            <a:ext cx="4792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900363"/>
            <a:ext cx="49244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914775"/>
            <a:ext cx="479266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Прямоугольник 2"/>
          <p:cNvSpPr>
            <a:spLocks noChangeArrowheads="1"/>
          </p:cNvSpPr>
          <p:nvPr/>
        </p:nvSpPr>
        <p:spPr bwMode="auto">
          <a:xfrm>
            <a:off x="6350" y="708025"/>
            <a:ext cx="530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Йоханнес Хартман</a:t>
            </a:r>
            <a:r>
              <a:rPr lang="nl-NL" altLang="ru-RU" sz="2400"/>
              <a:t>, 1904</a:t>
            </a:r>
            <a:r>
              <a:rPr lang="ru-RU" altLang="ru-RU" sz="2400"/>
              <a:t>, </a:t>
            </a:r>
            <a:r>
              <a:rPr lang="nl-NL" altLang="ru-RU" sz="2400"/>
              <a:t>ApJ</a:t>
            </a:r>
            <a:r>
              <a:rPr lang="ru-RU" altLang="ru-RU" sz="2400"/>
              <a:t>, </a:t>
            </a:r>
            <a:r>
              <a:rPr lang="nl-NL" altLang="ru-RU" sz="2400"/>
              <a:t>19</a:t>
            </a:r>
            <a:r>
              <a:rPr lang="ru-RU" altLang="ru-RU" sz="2400"/>
              <a:t>, </a:t>
            </a:r>
            <a:r>
              <a:rPr lang="nl-NL" altLang="ru-RU" sz="2400"/>
              <a:t>268</a:t>
            </a:r>
          </a:p>
        </p:txBody>
      </p:sp>
      <p:sp>
        <p:nvSpPr>
          <p:cNvPr id="21512" name="Rectangle 12"/>
          <p:cNvSpPr>
            <a:spLocks noChangeArrowheads="1"/>
          </p:cNvSpPr>
          <p:nvPr/>
        </p:nvSpPr>
        <p:spPr bwMode="auto">
          <a:xfrm>
            <a:off x="5332413" y="908050"/>
            <a:ext cx="3529012" cy="266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pic>
        <p:nvPicPr>
          <p:cNvPr id="21513" name="Picture 9" descr="ca2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247" r="8470" b="6567"/>
          <a:stretch>
            <a:fillRect/>
          </a:stretch>
        </p:blipFill>
        <p:spPr bwMode="auto">
          <a:xfrm>
            <a:off x="5364163" y="908050"/>
            <a:ext cx="33829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3"/>
          <p:cNvSpPr>
            <a:spLocks noChangeArrowheads="1"/>
          </p:cNvSpPr>
          <p:nvPr/>
        </p:nvSpPr>
        <p:spPr bwMode="auto">
          <a:xfrm>
            <a:off x="5364163" y="3789363"/>
            <a:ext cx="3497262" cy="2665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pic>
        <p:nvPicPr>
          <p:cNvPr id="21515" name="Picture 10" descr="ca2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11180" r="10889" b="5630"/>
          <a:stretch>
            <a:fillRect/>
          </a:stretch>
        </p:blipFill>
        <p:spPr bwMode="auto">
          <a:xfrm>
            <a:off x="5313363" y="3789363"/>
            <a:ext cx="33115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930775"/>
            <a:ext cx="456406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TextBox 12"/>
          <p:cNvSpPr txBox="1">
            <a:spLocks noChangeArrowheads="1"/>
          </p:cNvSpPr>
          <p:nvPr/>
        </p:nvSpPr>
        <p:spPr bwMode="auto">
          <a:xfrm>
            <a:off x="357188" y="2357438"/>
            <a:ext cx="4643437" cy="203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Линия кальция не испытывает периодических смещений, вызванных орбитальным движением звезды… Мы приходим к выводу, что источником поглощения является облако кальциевого пара на луче зрения между Солнцем и</a:t>
            </a:r>
            <a:br>
              <a:rPr lang="en-US" altLang="ru-RU" sz="1800"/>
            </a:br>
            <a:r>
              <a:rPr lang="en-US" altLang="ru-RU" sz="1800">
                <a:latin typeface="Symbol" pitchFamily="18" charset="2"/>
              </a:rPr>
              <a:t>d</a:t>
            </a:r>
            <a:r>
              <a:rPr lang="en-US" altLang="ru-RU" sz="1800"/>
              <a:t> </a:t>
            </a:r>
            <a:r>
              <a:rPr lang="ru-RU" altLang="ru-RU" sz="1800"/>
              <a:t>Ориона.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29138"/>
            <a:ext cx="314642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 t="31464" r="35510" b="34268"/>
          <a:stretch>
            <a:fillRect/>
          </a:stretch>
        </p:blipFill>
        <p:spPr bwMode="auto">
          <a:xfrm>
            <a:off x="4110038" y="5237163"/>
            <a:ext cx="128746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2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Межзвёздные линии поглощения</a:t>
            </a:r>
          </a:p>
        </p:txBody>
      </p:sp>
      <p:sp>
        <p:nvSpPr>
          <p:cNvPr id="22531" name="Содержимое 3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4176712"/>
          </a:xfrm>
        </p:spPr>
        <p:txBody>
          <a:bodyPr/>
          <a:lstStyle/>
          <a:p>
            <a:r>
              <a:rPr lang="ru-RU" altLang="ru-RU"/>
              <a:t>Обладают значительно меньшей шириной, чем звёздные линии</a:t>
            </a:r>
          </a:p>
          <a:p>
            <a:r>
              <a:rPr lang="ru-RU" altLang="ru-RU" dirty="0"/>
              <a:t>Не участвуют в доплеровском смещении спектров двойных звёзд</a:t>
            </a:r>
          </a:p>
          <a:p>
            <a:r>
              <a:rPr lang="ru-RU" altLang="ru-RU" dirty="0"/>
              <a:t>Становятся тем глубже, чем дальше находится звезда</a:t>
            </a:r>
          </a:p>
          <a:p>
            <a:r>
              <a:rPr lang="ru-RU" altLang="ru-RU" dirty="0"/>
              <a:t>Участвуют в галактическом вращении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5646439"/>
            <a:ext cx="6655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Только в направлении избранных источников</a:t>
            </a:r>
          </a:p>
          <a:p>
            <a:r>
              <a:rPr lang="ru-RU" b="1" dirty="0">
                <a:solidFill>
                  <a:srgbClr val="FF0000"/>
                </a:solidFill>
              </a:rPr>
              <a:t>Только линии некоторых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2078406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" y="116632"/>
            <a:ext cx="900084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832032"/>
            <a:ext cx="782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>
                <a:solidFill>
                  <a:schemeClr val="bg1"/>
                </a:solidFill>
              </a:rPr>
              <a:t>Otto Struve &amp; Christian </a:t>
            </a:r>
            <a:r>
              <a:rPr lang="en-US" altLang="ru-RU" dirty="0" err="1">
                <a:solidFill>
                  <a:schemeClr val="bg1"/>
                </a:solidFill>
              </a:rPr>
              <a:t>Elvey</a:t>
            </a:r>
            <a:r>
              <a:rPr lang="en-US" altLang="ru-RU" dirty="0">
                <a:solidFill>
                  <a:schemeClr val="bg1"/>
                </a:solidFill>
              </a:rPr>
              <a:t> (1938) —</a:t>
            </a:r>
            <a:br>
              <a:rPr lang="ru-RU" altLang="ru-RU" dirty="0">
                <a:solidFill>
                  <a:schemeClr val="bg1"/>
                </a:solidFill>
              </a:rPr>
            </a:br>
            <a:r>
              <a:rPr lang="ru-RU" altLang="ru-RU" dirty="0">
                <a:solidFill>
                  <a:schemeClr val="bg1"/>
                </a:solidFill>
              </a:rPr>
              <a:t>протяжённые области ионизованного водорода</a:t>
            </a:r>
            <a:r>
              <a:rPr lang="en-US" altLang="ru-RU" dirty="0">
                <a:solidFill>
                  <a:schemeClr val="bg1"/>
                </a:solidFill>
              </a:rPr>
              <a:t>, H/Ca=100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60648"/>
            <a:ext cx="460628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dirty="0">
                <a:solidFill>
                  <a:schemeClr val="bg1"/>
                </a:solidFill>
              </a:rPr>
              <a:t>Межзвёздные линии излучения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95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35726"/>
            <a:ext cx="5256584" cy="358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3742184" cy="1944216"/>
          </a:xfrm>
        </p:spPr>
        <p:txBody>
          <a:bodyPr/>
          <a:lstStyle/>
          <a:p>
            <a:pPr algn="l"/>
            <a:r>
              <a:rPr lang="ru-RU" dirty="0"/>
              <a:t>Небулярный</a:t>
            </a:r>
            <a:br>
              <a:rPr lang="en-US" dirty="0"/>
            </a:br>
            <a:r>
              <a:rPr lang="ru-RU" dirty="0"/>
              <a:t>спектрограф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9445"/>
            <a:ext cx="4320480" cy="64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63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49312"/>
          </a:xfrm>
        </p:spPr>
        <p:txBody>
          <a:bodyPr/>
          <a:lstStyle/>
          <a:p>
            <a:pPr eaLnBrk="1" hangingPunct="1"/>
            <a:r>
              <a:rPr lang="ru-RU" altLang="ru-RU"/>
              <a:t>Ионизованный водород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1368375"/>
          </a:xfrm>
        </p:spPr>
        <p:txBody>
          <a:bodyPr/>
          <a:lstStyle/>
          <a:p>
            <a:pPr eaLnBrk="1" hangingPunct="1"/>
            <a:r>
              <a:rPr lang="en-US" altLang="ru-RU" dirty="0" err="1"/>
              <a:t>Strömgren</a:t>
            </a:r>
            <a:r>
              <a:rPr lang="en-US" altLang="ru-RU" dirty="0"/>
              <a:t> (1939) — </a:t>
            </a:r>
            <a:r>
              <a:rPr lang="ru-RU" altLang="ru-RU" dirty="0"/>
              <a:t>физическое состояние межзвёздного водорода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573463"/>
            <a:ext cx="23749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8" y="3605315"/>
            <a:ext cx="5904433" cy="29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596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" r="2307"/>
          <a:stretch/>
        </p:blipFill>
        <p:spPr bwMode="auto">
          <a:xfrm>
            <a:off x="181069" y="5715000"/>
            <a:ext cx="606000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285750" y="5214938"/>
            <a:ext cx="4537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 dirty="0" err="1">
                <a:solidFill>
                  <a:srgbClr val="FF0000"/>
                </a:solidFill>
              </a:rPr>
              <a:t>Бальмеровская</a:t>
            </a:r>
            <a:r>
              <a:rPr lang="ru-RU" altLang="ru-RU" b="1" dirty="0">
                <a:solidFill>
                  <a:srgbClr val="FF0000"/>
                </a:solidFill>
              </a:rPr>
              <a:t> серия водорода</a:t>
            </a:r>
          </a:p>
        </p:txBody>
      </p:sp>
      <p:sp>
        <p:nvSpPr>
          <p:cNvPr id="33796" name="Заголовок 1"/>
          <p:cNvSpPr>
            <a:spLocks noGrp="1"/>
          </p:cNvSpPr>
          <p:nvPr>
            <p:ph type="title"/>
          </p:nvPr>
        </p:nvSpPr>
        <p:spPr>
          <a:xfrm>
            <a:off x="684213" y="92075"/>
            <a:ext cx="7772400" cy="730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Рекомбинационные линии излучения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1052736"/>
            <a:ext cx="5375275" cy="4033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6241074" y="3861048"/>
            <a:ext cx="2254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Osterbrock</a:t>
            </a:r>
            <a:r>
              <a:rPr lang="en-US" sz="1400" dirty="0"/>
              <a:t> &amp; </a:t>
            </a:r>
            <a:r>
              <a:rPr lang="en-US" sz="1400" dirty="0" err="1"/>
              <a:t>Ferland</a:t>
            </a:r>
            <a:r>
              <a:rPr lang="en-US" sz="1400" dirty="0"/>
              <a:t> (2006)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24128" y="1340768"/>
          <a:ext cx="3312368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r>
                        <a:rPr lang="ru-RU" sz="1400" dirty="0"/>
                        <a:t>Линия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Длина волны, </a:t>
                      </a:r>
                      <a:r>
                        <a:rPr lang="en-GB" sz="1400" dirty="0"/>
                        <a:t>Å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Интенсивность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6563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2.87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4861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0.466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0.256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3970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0.159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10" y="4365104"/>
            <a:ext cx="2505643" cy="231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64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Радиорекомбинационные</a:t>
            </a:r>
            <a:r>
              <a:rPr lang="ru-RU" dirty="0"/>
              <a:t> линии излучения водорода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348880"/>
            <a:ext cx="7772400" cy="3672408"/>
          </a:xfrm>
        </p:spPr>
        <p:txBody>
          <a:bodyPr/>
          <a:lstStyle/>
          <a:p>
            <a:r>
              <a:rPr lang="ru-RU" dirty="0"/>
              <a:t>Частоты от 300 МГц до 30 ГГц</a:t>
            </a:r>
          </a:p>
          <a:p>
            <a:r>
              <a:rPr lang="ru-RU" dirty="0"/>
              <a:t>Уровни от 40 до 300</a:t>
            </a:r>
          </a:p>
          <a:p>
            <a:r>
              <a:rPr lang="ru-RU" dirty="0"/>
              <a:t>Размер возбуждённого атома водорода — 10 мкм (</a:t>
            </a:r>
            <a:r>
              <a:rPr lang="en-US" i="1" dirty="0"/>
              <a:t>n</a:t>
            </a:r>
            <a:r>
              <a:rPr lang="en-US" dirty="0"/>
              <a:t> = 300</a:t>
            </a:r>
            <a:r>
              <a:rPr lang="ru-RU" dirty="0"/>
              <a:t>)</a:t>
            </a:r>
          </a:p>
          <a:p>
            <a:r>
              <a:rPr lang="ru-RU" dirty="0"/>
              <a:t>Размер возбуждённого атома углерода — 0,1 мм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i="1" dirty="0"/>
              <a:t>n</a:t>
            </a:r>
            <a:r>
              <a:rPr lang="en-US" dirty="0"/>
              <a:t> = 640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3574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Линии излучения, возбуждаемые столкновениями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/>
          <a:stretch/>
        </p:blipFill>
        <p:spPr>
          <a:xfrm>
            <a:off x="1391989" y="1628800"/>
            <a:ext cx="6602821" cy="4663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415678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Видимый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3224" y="2538645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ИК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7520" y="2167210"/>
            <a:ext cx="877163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Радио</a:t>
            </a:r>
          </a:p>
        </p:txBody>
      </p:sp>
    </p:spTree>
    <p:extLst>
      <p:ext uri="{BB962C8B-B14F-4D97-AF65-F5344CB8AC3E}">
        <p14:creationId xmlns:p14="http://schemas.microsoft.com/office/powerpoint/2010/main" val="17340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13"/>
          <p:cNvGraphicFramePr>
            <a:graphicFrameLocks noChangeAspect="1"/>
          </p:cNvGraphicFramePr>
          <p:nvPr/>
        </p:nvGraphicFramePr>
        <p:xfrm>
          <a:off x="2411413" y="765175"/>
          <a:ext cx="6408737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CorelDRAW" r:id="rId4" imgW="6248160" imgH="4746960" progId="CorelDraw.Graphic.11">
                  <p:embed/>
                </p:oleObj>
              </mc:Choice>
              <mc:Fallback>
                <p:oleObj name="CorelDRAW" r:id="rId4" imgW="6248160" imgH="4746960" progId="CorelDraw.Graphic.11">
                  <p:embed/>
                  <p:pic>
                    <p:nvPicPr>
                      <p:cNvPr id="2253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765175"/>
                        <a:ext cx="6408737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138"/>
          </a:xfrm>
        </p:spPr>
        <p:txBody>
          <a:bodyPr/>
          <a:lstStyle/>
          <a:p>
            <a:r>
              <a:rPr lang="ru-RU" altLang="ru-RU" sz="3600">
                <a:latin typeface="Arial" pitchFamily="34" charset="0"/>
                <a:cs typeface="Arial" pitchFamily="34" charset="0"/>
              </a:rPr>
              <a:t>Эволюционные треки массивных звёзд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1619250" y="5380038"/>
            <a:ext cx="58578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m &gt; 85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LBV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WC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 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40 &gt; m &gt; 85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WC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25 &gt; m &gt; 40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RSG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WC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20 &gt; m &gt; 25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RSG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10 &gt; m &gt; 20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OB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RSG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BSG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</p:txBody>
      </p:sp>
      <p:sp>
        <p:nvSpPr>
          <p:cNvPr id="9" name="Пятно 2 8"/>
          <p:cNvSpPr/>
          <p:nvPr/>
        </p:nvSpPr>
        <p:spPr>
          <a:xfrm>
            <a:off x="7740650" y="2565400"/>
            <a:ext cx="357188" cy="4286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ятно 2 9"/>
          <p:cNvSpPr/>
          <p:nvPr/>
        </p:nvSpPr>
        <p:spPr>
          <a:xfrm>
            <a:off x="2771775" y="1700213"/>
            <a:ext cx="357188" cy="4286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ятно 2 10"/>
          <p:cNvSpPr/>
          <p:nvPr/>
        </p:nvSpPr>
        <p:spPr>
          <a:xfrm>
            <a:off x="5508625" y="2060575"/>
            <a:ext cx="357188" cy="4286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44450" y="1844675"/>
            <a:ext cx="241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Arial" pitchFamily="34" charset="0"/>
              </a:rPr>
              <a:t>Основной фактор</a:t>
            </a:r>
            <a:br>
              <a:rPr lang="en-US" altLang="ru-RU" sz="2000">
                <a:solidFill>
                  <a:srgbClr val="FF0000"/>
                </a:solidFill>
                <a:latin typeface="Arial" pitchFamily="34" charset="0"/>
              </a:rPr>
            </a:br>
            <a:r>
              <a:rPr lang="ru-RU" altLang="ru-RU" sz="2000">
                <a:solidFill>
                  <a:srgbClr val="FF0000"/>
                </a:solidFill>
                <a:latin typeface="Arial" pitchFamily="34" charset="0"/>
              </a:rPr>
              <a:t>— потеря массы</a:t>
            </a:r>
          </a:p>
        </p:txBody>
      </p:sp>
    </p:spTree>
    <p:extLst>
      <p:ext uri="{BB962C8B-B14F-4D97-AF65-F5344CB8AC3E}">
        <p14:creationId xmlns:p14="http://schemas.microsoft.com/office/powerpoint/2010/main" val="566617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3788" cy="789147"/>
          </a:xfrm>
        </p:spPr>
        <p:txBody>
          <a:bodyPr/>
          <a:lstStyle/>
          <a:p>
            <a:pPr eaLnBrk="1" hangingPunct="1"/>
            <a:r>
              <a:rPr lang="ru-RU" altLang="ru-RU" dirty="0"/>
              <a:t>Спектроскопия туманностей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9" y="1412776"/>
            <a:ext cx="268329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50292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54" y="3356992"/>
            <a:ext cx="5359834" cy="31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27984" y="3556741"/>
            <a:ext cx="274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Эмиссионные туманности</a:t>
            </a:r>
          </a:p>
        </p:txBody>
      </p:sp>
    </p:spTree>
    <p:extLst>
      <p:ext uri="{BB962C8B-B14F-4D97-AF65-F5344CB8AC3E}">
        <p14:creationId xmlns:p14="http://schemas.microsoft.com/office/powerpoint/2010/main" val="48149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49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Излучение нейтрального водорода</a:t>
            </a:r>
          </a:p>
        </p:txBody>
      </p:sp>
      <p:sp>
        <p:nvSpPr>
          <p:cNvPr id="29699" name="Объект 3"/>
          <p:cNvSpPr>
            <a:spLocks noGrp="1"/>
          </p:cNvSpPr>
          <p:nvPr>
            <p:ph idx="1"/>
          </p:nvPr>
        </p:nvSpPr>
        <p:spPr>
          <a:xfrm>
            <a:off x="179388" y="714375"/>
            <a:ext cx="8229600" cy="1058863"/>
          </a:xfrm>
        </p:spPr>
        <p:txBody>
          <a:bodyPr/>
          <a:lstStyle/>
          <a:p>
            <a:pPr eaLnBrk="1" hangingPunct="1"/>
            <a:r>
              <a:rPr lang="ru-RU" altLang="ru-RU" sz="2400" dirty="0" err="1"/>
              <a:t>Хендрик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ван</a:t>
            </a:r>
            <a:r>
              <a:rPr lang="ru-RU" altLang="ru-RU" sz="2400" dirty="0"/>
              <a:t> де </a:t>
            </a:r>
            <a:r>
              <a:rPr lang="ru-RU" altLang="ru-RU" sz="2400" dirty="0" err="1"/>
              <a:t>Хулст</a:t>
            </a:r>
            <a:r>
              <a:rPr lang="ru-RU" altLang="ru-RU" sz="2400" dirty="0"/>
              <a:t> </a:t>
            </a:r>
            <a:r>
              <a:rPr lang="en-US" altLang="ru-RU" sz="2400" dirty="0"/>
              <a:t>(194</a:t>
            </a:r>
            <a:r>
              <a:rPr lang="ru-RU" altLang="ru-RU" sz="2400" dirty="0"/>
              <a:t>5</a:t>
            </a:r>
            <a:r>
              <a:rPr lang="en-US" altLang="ru-RU" sz="2400" dirty="0"/>
              <a:t>)</a:t>
            </a:r>
          </a:p>
          <a:p>
            <a:pPr eaLnBrk="1" hangingPunct="1"/>
            <a:r>
              <a:rPr lang="ru-RU" altLang="ru-RU" sz="2400" dirty="0"/>
              <a:t>И.С. Шкловский (1949)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0" r="6654"/>
          <a:stretch>
            <a:fillRect/>
          </a:stretch>
        </p:blipFill>
        <p:spPr bwMode="auto">
          <a:xfrm>
            <a:off x="5003800" y="836613"/>
            <a:ext cx="38401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/>
          <a:stretch>
            <a:fillRect/>
          </a:stretch>
        </p:blipFill>
        <p:spPr bwMode="auto">
          <a:xfrm>
            <a:off x="250825" y="2449513"/>
            <a:ext cx="72310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692275" y="4075113"/>
            <a:ext cx="3321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Van de Hulst (1957)</a:t>
            </a:r>
            <a:endParaRPr lang="ru-RU" altLang="ru-RU" sz="1800"/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098925"/>
            <a:ext cx="17811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2"/>
          <p:cNvSpPr txBox="1">
            <a:spLocks noChangeArrowheads="1"/>
          </p:cNvSpPr>
          <p:nvPr/>
        </p:nvSpPr>
        <p:spPr bwMode="auto">
          <a:xfrm>
            <a:off x="179388" y="1619250"/>
            <a:ext cx="878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Водород может существовать в формах, ненаблюдаемых в оптическом диапазоне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0825" y="4829175"/>
            <a:ext cx="4762500" cy="1905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519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720725"/>
          </a:xfrm>
        </p:spPr>
        <p:txBody>
          <a:bodyPr/>
          <a:lstStyle/>
          <a:p>
            <a:pPr eaLnBrk="1" hangingPunct="1"/>
            <a:r>
              <a:rPr lang="ru-RU" altLang="ru-RU" sz="3200"/>
              <a:t>Обнаружение нейтрального водорода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7513" y="908050"/>
            <a:ext cx="8758237" cy="100806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2400"/>
              <a:t>Юэн, Парселл (1951, </a:t>
            </a:r>
            <a:r>
              <a:rPr lang="en-US" altLang="ru-RU" sz="2400"/>
              <a:t>HI 21 </a:t>
            </a:r>
            <a:r>
              <a:rPr lang="ru-RU" altLang="ru-RU" sz="2400"/>
              <a:t>см) — не менее 5% массы Галактического диска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349500"/>
            <a:ext cx="46688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5076825" y="6165850"/>
            <a:ext cx="2705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Гарольд Юэн, 2001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25638"/>
            <a:ext cx="3500437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64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Карта Млечного Пути в линии 21 см</a:t>
            </a:r>
          </a:p>
        </p:txBody>
      </p:sp>
      <p:pic>
        <p:nvPicPr>
          <p:cNvPr id="62470" name="Picture 6" descr="http://images.nrao.edu/images/HydrogenSky_VR87_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5915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865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Тёмные облака в Млечном Пути</a:t>
            </a:r>
          </a:p>
        </p:txBody>
      </p:sp>
      <p:pic>
        <p:nvPicPr>
          <p:cNvPr id="63490" name="Picture 2" descr="Sky in visi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3" y="2204864"/>
            <a:ext cx="854467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61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Третий ингредиент — молекулярный водород</a:t>
            </a:r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12900"/>
          </a:xfrm>
        </p:spPr>
        <p:txBody>
          <a:bodyPr/>
          <a:lstStyle/>
          <a:p>
            <a:r>
              <a:rPr lang="ru-RU" altLang="ru-RU" dirty="0"/>
              <a:t>Излучение нейтрального водорода не коррелирует с тёмными туманностями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941888"/>
            <a:ext cx="78978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444875"/>
            <a:ext cx="63373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7899400" y="3500438"/>
            <a:ext cx="65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Calibri" pitchFamily="34" charset="0"/>
                <a:cs typeface="Arial" charset="0"/>
              </a:rPr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2151489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803176"/>
          </a:xfrm>
        </p:spPr>
        <p:txBody>
          <a:bodyPr/>
          <a:lstStyle/>
          <a:p>
            <a:r>
              <a:rPr lang="ru-RU" dirty="0"/>
              <a:t>Физика межзвёздной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772400" cy="5328592"/>
          </a:xfrm>
        </p:spPr>
        <p:txBody>
          <a:bodyPr/>
          <a:lstStyle/>
          <a:p>
            <a:r>
              <a:rPr lang="ru-RU" dirty="0"/>
              <a:t>Основной компонент межзвёздной среды — водород (ионизованный, атомарный, молекулярный)</a:t>
            </a:r>
          </a:p>
          <a:p>
            <a:r>
              <a:rPr lang="ru-RU" dirty="0"/>
              <a:t>Физические условия в межзвёздной среде (плотность, температура, состояние ионизации и </a:t>
            </a:r>
            <a:r>
              <a:rPr lang="ru-RU" dirty="0" err="1"/>
              <a:t>молекуляризации</a:t>
            </a:r>
            <a:r>
              <a:rPr lang="ru-RU" dirty="0"/>
              <a:t>) — это физические условия в водородном газе</a:t>
            </a:r>
          </a:p>
          <a:p>
            <a:r>
              <a:rPr lang="ru-RU" dirty="0"/>
              <a:t>Состояние водородного газа определяется малыми примесями</a:t>
            </a:r>
          </a:p>
        </p:txBody>
      </p:sp>
    </p:spTree>
    <p:extLst>
      <p:ext uri="{BB962C8B-B14F-4D97-AF65-F5344CB8AC3E}">
        <p14:creationId xmlns:p14="http://schemas.microsoft.com/office/powerpoint/2010/main" val="3091870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Четвёртый ингредиент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811712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81075"/>
            <a:ext cx="4968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581525"/>
            <a:ext cx="19939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05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448"/>
            <a:ext cx="8729132" cy="64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418348" cy="328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860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:Herschel-Galaxy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"/>
          <a:stretch/>
        </p:blipFill>
        <p:spPr bwMode="auto">
          <a:xfrm>
            <a:off x="1043608" y="212102"/>
            <a:ext cx="7059244" cy="213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/>
        </p:blipFill>
        <p:spPr bwMode="auto">
          <a:xfrm>
            <a:off x="395536" y="2004603"/>
            <a:ext cx="2329782" cy="29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mage:Milkyway pan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5214938"/>
            <a:ext cx="666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22" y="2524221"/>
            <a:ext cx="2071216" cy="25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55760"/>
            <a:ext cx="1819675" cy="23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630500" cy="17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24" y="605644"/>
            <a:ext cx="6552728" cy="20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Типы сверхновых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468313" y="981075"/>
          <a:ext cx="8496300" cy="530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118">
                <a:tc row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</a:t>
                      </a:r>
                      <a:r>
                        <a:rPr lang="ru-RU" sz="1800" dirty="0"/>
                        <a:t>,</a:t>
                      </a:r>
                      <a:r>
                        <a:rPr lang="ru-RU" sz="1800" baseline="0" dirty="0"/>
                        <a:t> нет линий водорода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grid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Ia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сильная линия поглощения </a:t>
                      </a:r>
                      <a:r>
                        <a:rPr lang="en-US" sz="1800" dirty="0"/>
                        <a:t>Si</a:t>
                      </a:r>
                      <a:r>
                        <a:rPr lang="en-US" sz="1800" baseline="30000" dirty="0"/>
                        <a:t>+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на 615 </a:t>
                      </a:r>
                      <a:r>
                        <a:rPr lang="ru-RU" sz="1800" dirty="0" err="1"/>
                        <a:t>нм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Термоядерные сверхновые</a:t>
                      </a:r>
                    </a:p>
                  </a:txBody>
                  <a:tcPr marL="91433" marR="91433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Ib</a:t>
                      </a:r>
                      <a:r>
                        <a:rPr lang="en-US" sz="1800" dirty="0"/>
                        <a:t>/c — </a:t>
                      </a:r>
                      <a:r>
                        <a:rPr lang="ru-RU" sz="1800" dirty="0"/>
                        <a:t>линия </a:t>
                      </a:r>
                      <a:r>
                        <a:rPr lang="en-US" sz="1800" dirty="0"/>
                        <a:t>Si</a:t>
                      </a:r>
                      <a:r>
                        <a:rPr lang="en-US" sz="1800" baseline="30000" dirty="0"/>
                        <a:t>+</a:t>
                      </a:r>
                      <a:r>
                        <a:rPr lang="en-US" sz="1800" dirty="0"/>
                        <a:t> </a:t>
                      </a:r>
                      <a:r>
                        <a:rPr lang="ru-RU" sz="1800" dirty="0"/>
                        <a:t>слаба или отсутствует</a:t>
                      </a:r>
                    </a:p>
                  </a:txBody>
                  <a:tcPr marL="91433" marR="91433" marT="45723" marB="45723"/>
                </a:tc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Ib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линия</a:t>
                      </a:r>
                      <a:r>
                        <a:rPr lang="ru-RU" sz="1800" baseline="0" dirty="0"/>
                        <a:t> нейтрального гелия на 587,6 </a:t>
                      </a:r>
                      <a:r>
                        <a:rPr lang="ru-RU" sz="1800" baseline="0" dirty="0" err="1"/>
                        <a:t>нм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r>
                        <a:rPr lang="ru-RU" sz="1800" dirty="0"/>
                        <a:t>Сверхновые с коллапсом ядра</a:t>
                      </a:r>
                      <a:r>
                        <a:rPr lang="en-US" sz="1800" dirty="0"/>
                        <a:t> (</a:t>
                      </a:r>
                      <a:r>
                        <a:rPr lang="ru-RU" sz="1800" dirty="0"/>
                        <a:t>только население </a:t>
                      </a:r>
                      <a:r>
                        <a:rPr lang="en-US" sz="1800" dirty="0"/>
                        <a:t>I </a:t>
                      </a:r>
                      <a:r>
                        <a:rPr lang="ru-RU" sz="1800" dirty="0"/>
                        <a:t>типа</a:t>
                      </a:r>
                      <a:r>
                        <a:rPr lang="en-US" sz="1800" dirty="0"/>
                        <a:t>)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Ic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линия гелия слаба или отсутствует</a:t>
                      </a:r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55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</a:t>
                      </a:r>
                      <a:r>
                        <a:rPr lang="ru-RU" sz="1800" dirty="0"/>
                        <a:t>,</a:t>
                      </a:r>
                      <a:r>
                        <a:rPr lang="ru-RU" sz="1800" baseline="0" dirty="0"/>
                        <a:t> есть линии водорода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row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II-P/L/N — </a:t>
                      </a:r>
                      <a:r>
                        <a:rPr lang="ru-RU" sz="1800" dirty="0"/>
                        <a:t> вид спектра не меняется</a:t>
                      </a:r>
                    </a:p>
                  </a:txBody>
                  <a:tcPr marL="91433" marR="91433" marT="45723" marB="45723"/>
                </a:tc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II-P/L —</a:t>
                      </a:r>
                      <a:r>
                        <a:rPr lang="ru-RU" sz="1800" dirty="0"/>
                        <a:t>нет узких линий</a:t>
                      </a:r>
                    </a:p>
                  </a:txBody>
                  <a:tcPr marL="91433" marR="91433" marT="45723" marB="45723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II-P — </a:t>
                      </a:r>
                      <a:r>
                        <a:rPr lang="ru-RU" sz="1800" dirty="0"/>
                        <a:t>плато на кривой блеска</a:t>
                      </a:r>
                    </a:p>
                  </a:txBody>
                  <a:tcPr marL="91433" marR="91433" marT="45723" marB="45723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II-L — </a:t>
                      </a:r>
                      <a:r>
                        <a:rPr lang="ru-RU" sz="1800" dirty="0"/>
                        <a:t>линейное спадание блеска (в величинах)</a:t>
                      </a:r>
                    </a:p>
                  </a:txBody>
                  <a:tcPr marL="91433" marR="91433" marT="45723" marB="45723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II-N — </a:t>
                      </a:r>
                      <a:r>
                        <a:rPr lang="ru-RU" sz="1800" dirty="0"/>
                        <a:t>есть узкие линии</a:t>
                      </a:r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IIb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спектр постепенно становится похож на </a:t>
                      </a:r>
                      <a:r>
                        <a:rPr lang="en-US" sz="1800" dirty="0" err="1"/>
                        <a:t>Ib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69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94511" cy="576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2752" y="2556042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Trumpler</a:t>
            </a:r>
            <a:r>
              <a:rPr lang="en-US" dirty="0"/>
              <a:t> (1930)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012" y="548680"/>
            <a:ext cx="374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Излучение звёзд в РЗС испытывает поглощение примерно 0,7</a:t>
            </a:r>
            <a:r>
              <a:rPr lang="en-US" sz="18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кпк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8526" y="133181"/>
            <a:ext cx="274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</a:rPr>
              <a:t>Поглощение селективно — показатель цвета возрастает примерно на 0,3</a:t>
            </a:r>
            <a:r>
              <a:rPr lang="en-US" sz="1800" baseline="30000" dirty="0">
                <a:solidFill>
                  <a:srgbClr val="FF0000"/>
                </a:solidFill>
              </a:rPr>
              <a:t>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на </a:t>
            </a:r>
            <a:r>
              <a:rPr lang="ru-RU" sz="1800" dirty="0" err="1">
                <a:solidFill>
                  <a:srgbClr val="FF0000"/>
                </a:solidFill>
              </a:rPr>
              <a:t>кпк</a:t>
            </a:r>
            <a:r>
              <a:rPr lang="ru-RU" sz="1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0445" y="580612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Межзвёздное ослабление света вызывается мелкими пылинками массой 10</a:t>
            </a:r>
            <a:r>
              <a:rPr lang="ru-RU" sz="1800" baseline="30000" dirty="0"/>
              <a:t>–19</a:t>
            </a:r>
            <a:r>
              <a:rPr lang="ru-RU" sz="1800" dirty="0"/>
              <a:t> г или более и пространственной плотностью порядка 10</a:t>
            </a:r>
            <a:r>
              <a:rPr lang="ru-RU" sz="1800" baseline="30000" dirty="0"/>
              <a:t>–23</a:t>
            </a:r>
            <a:r>
              <a:rPr lang="ru-RU" sz="1800" dirty="0"/>
              <a:t> г на см</a:t>
            </a:r>
            <a:r>
              <a:rPr lang="ru-RU" sz="1800" baseline="30000" dirty="0"/>
              <a:t>3</a:t>
            </a:r>
            <a:r>
              <a:rPr lang="ru-RU" sz="1800" dirty="0"/>
              <a:t>.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6986682" y="1811234"/>
            <a:ext cx="1872208" cy="499227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12604" y="3095382"/>
            <a:ext cx="1121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E(B – V)</a:t>
            </a:r>
            <a:endParaRPr lang="ru-RU" sz="2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987824" y="1268760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30959" y="1628800"/>
            <a:ext cx="51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V</a:t>
            </a:r>
            <a:endParaRPr lang="ru-RU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385734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23850" y="828675"/>
            <a:ext cx="82296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ru-RU" kern="0" dirty="0"/>
              <a:t>m(</a:t>
            </a:r>
            <a:r>
              <a:rPr lang="en-US" altLang="ru-RU" kern="0" dirty="0">
                <a:latin typeface="Symbol" pitchFamily="18" charset="2"/>
              </a:rPr>
              <a:t>l</a:t>
            </a:r>
            <a:r>
              <a:rPr lang="en-US" altLang="ru-RU" kern="0" dirty="0"/>
              <a:t>) = M(</a:t>
            </a:r>
            <a:r>
              <a:rPr lang="en-US" altLang="ru-RU" kern="0" dirty="0">
                <a:latin typeface="Symbol" pitchFamily="18" charset="2"/>
              </a:rPr>
              <a:t>l</a:t>
            </a:r>
            <a:r>
              <a:rPr lang="en-US" altLang="ru-RU" kern="0" dirty="0"/>
              <a:t>)+ 5 </a:t>
            </a:r>
            <a:r>
              <a:rPr lang="en-US" altLang="ru-RU" kern="0" dirty="0" err="1"/>
              <a:t>lg</a:t>
            </a:r>
            <a:r>
              <a:rPr lang="en-US" altLang="ru-RU" kern="0" dirty="0"/>
              <a:t> </a:t>
            </a:r>
            <a:r>
              <a:rPr lang="en-US" altLang="ru-RU" i="1" kern="0" dirty="0"/>
              <a:t>d</a:t>
            </a:r>
            <a:r>
              <a:rPr lang="en-US" altLang="ru-RU" kern="0" dirty="0"/>
              <a:t> </a:t>
            </a:r>
            <a:r>
              <a:rPr lang="ru-RU" altLang="ru-RU" kern="0" dirty="0"/>
              <a:t>– 5 </a:t>
            </a:r>
            <a:r>
              <a:rPr lang="en-US" altLang="ru-RU" kern="0" dirty="0"/>
              <a:t>+ A(</a:t>
            </a:r>
            <a:r>
              <a:rPr lang="en-US" altLang="ru-RU" kern="0" dirty="0">
                <a:latin typeface="Symbol" pitchFamily="18" charset="2"/>
              </a:rPr>
              <a:t>l</a:t>
            </a:r>
            <a:r>
              <a:rPr lang="ru-RU" altLang="ru-RU" kern="0" dirty="0">
                <a:latin typeface="Symbol" pitchFamily="18" charset="2"/>
              </a:rPr>
              <a:t>)</a:t>
            </a:r>
          </a:p>
          <a:p>
            <a:pPr eaLnBrk="1" hangingPunct="1">
              <a:defRPr/>
            </a:pPr>
            <a:r>
              <a:rPr lang="en-US" altLang="ru-RU" i="1" dirty="0"/>
              <a:t>A</a:t>
            </a:r>
            <a:r>
              <a:rPr lang="en-US" altLang="ru-RU" dirty="0"/>
              <a:t>(</a:t>
            </a:r>
            <a:r>
              <a:rPr lang="en-US" altLang="ru-RU" dirty="0">
                <a:latin typeface="Symbol" pitchFamily="18" charset="2"/>
              </a:rPr>
              <a:t>l</a:t>
            </a:r>
            <a:r>
              <a:rPr lang="en-US" altLang="ru-RU" baseline="-25000" dirty="0"/>
              <a:t>1</a:t>
            </a:r>
            <a:r>
              <a:rPr lang="en-US" altLang="ru-RU" dirty="0"/>
              <a:t>) – </a:t>
            </a:r>
            <a:r>
              <a:rPr lang="en-US" altLang="ru-RU" i="1" dirty="0"/>
              <a:t>A</a:t>
            </a:r>
            <a:r>
              <a:rPr lang="en-US" altLang="ru-RU" dirty="0"/>
              <a:t>(</a:t>
            </a:r>
            <a:r>
              <a:rPr lang="en-US" altLang="ru-RU" dirty="0">
                <a:latin typeface="Symbol" pitchFamily="18" charset="2"/>
              </a:rPr>
              <a:t>l</a:t>
            </a:r>
            <a:r>
              <a:rPr lang="en-US" altLang="ru-RU" baseline="-25000" dirty="0"/>
              <a:t>2</a:t>
            </a:r>
            <a:r>
              <a:rPr lang="en-US" altLang="ru-RU" dirty="0"/>
              <a:t>) = </a:t>
            </a:r>
            <a:r>
              <a:rPr lang="en-US" altLang="ru-RU" i="1" dirty="0"/>
              <a:t>E</a:t>
            </a:r>
            <a:r>
              <a:rPr lang="en-US" altLang="ru-RU" dirty="0"/>
              <a:t>(</a:t>
            </a:r>
            <a:r>
              <a:rPr lang="en-US" altLang="ru-RU" dirty="0">
                <a:latin typeface="Symbol" pitchFamily="18" charset="2"/>
              </a:rPr>
              <a:t>l</a:t>
            </a:r>
            <a:r>
              <a:rPr lang="en-US" altLang="ru-RU" baseline="-25000" dirty="0"/>
              <a:t>1</a:t>
            </a:r>
            <a:r>
              <a:rPr lang="en-US" altLang="ru-RU" dirty="0"/>
              <a:t> – </a:t>
            </a:r>
            <a:r>
              <a:rPr lang="en-US" altLang="ru-RU" dirty="0">
                <a:latin typeface="Symbol" pitchFamily="18" charset="2"/>
              </a:rPr>
              <a:t>l</a:t>
            </a:r>
            <a:r>
              <a:rPr lang="en-US" altLang="ru-RU" baseline="-25000" dirty="0"/>
              <a:t>2</a:t>
            </a:r>
            <a:r>
              <a:rPr lang="en-US" altLang="ru-RU" dirty="0"/>
              <a:t>)</a:t>
            </a:r>
            <a:endParaRPr lang="ru-RU" altLang="ru-RU" dirty="0"/>
          </a:p>
        </p:txBody>
      </p:sp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772400" cy="7318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Параметры поглощения</a:t>
            </a: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323850" y="828675"/>
            <a:ext cx="8229600" cy="3052763"/>
          </a:xfrm>
        </p:spPr>
        <p:txBody>
          <a:bodyPr/>
          <a:lstStyle/>
          <a:p>
            <a:pPr eaLnBrk="1" hangingPunct="1"/>
            <a:r>
              <a:rPr lang="en-US" altLang="ru-RU" dirty="0"/>
              <a:t>m(</a:t>
            </a:r>
            <a:r>
              <a:rPr lang="en-US" altLang="ru-RU" dirty="0">
                <a:latin typeface="Symbol" pitchFamily="18" charset="2"/>
              </a:rPr>
              <a:t>l</a:t>
            </a:r>
            <a:r>
              <a:rPr lang="en-US" altLang="ru-RU" dirty="0"/>
              <a:t>) = M(</a:t>
            </a:r>
            <a:r>
              <a:rPr lang="en-US" altLang="ru-RU" dirty="0">
                <a:latin typeface="Symbol" pitchFamily="18" charset="2"/>
              </a:rPr>
              <a:t>l</a:t>
            </a:r>
            <a:r>
              <a:rPr lang="en-US" altLang="ru-RU" dirty="0"/>
              <a:t>)+ 5 </a:t>
            </a:r>
            <a:r>
              <a:rPr lang="en-US" altLang="ru-RU" dirty="0" err="1"/>
              <a:t>lg</a:t>
            </a:r>
            <a:r>
              <a:rPr lang="en-US" altLang="ru-RU" dirty="0"/>
              <a:t> </a:t>
            </a:r>
            <a:r>
              <a:rPr lang="en-US" altLang="ru-RU" i="1" dirty="0"/>
              <a:t>d</a:t>
            </a:r>
            <a:r>
              <a:rPr lang="en-US" altLang="ru-RU" dirty="0"/>
              <a:t> </a:t>
            </a:r>
            <a:r>
              <a:rPr lang="ru-RU" altLang="ru-RU" dirty="0"/>
              <a:t>– 5</a:t>
            </a:r>
            <a:endParaRPr lang="en-US" altLang="ru-RU" dirty="0"/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611188" y="3967163"/>
            <a:ext cx="3095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Проходя через МЗС, излучение краснеет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Пыль — основная причина поглощения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06750"/>
            <a:ext cx="453548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56490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  <a:r>
              <a:rPr lang="en-US" sz="3600" baseline="-25000" dirty="0"/>
              <a:t>V</a:t>
            </a:r>
          </a:p>
          <a:p>
            <a:r>
              <a:rPr lang="en-US" sz="3600" dirty="0"/>
              <a:t>E(B–V)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345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33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/>
              <a:t>Pair-matching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/>
          <a:stretch/>
        </p:blipFill>
        <p:spPr bwMode="auto">
          <a:xfrm>
            <a:off x="3491880" y="1340768"/>
            <a:ext cx="5537806" cy="53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17984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429000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Rudnick (1936)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179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Первые модели пылинок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139136" cy="1972816"/>
          </a:xfrm>
        </p:spPr>
        <p:txBody>
          <a:bodyPr>
            <a:normAutofit/>
          </a:bodyPr>
          <a:lstStyle/>
          <a:p>
            <a:r>
              <a:rPr lang="ru-RU" dirty="0"/>
              <a:t>Грязный лёд</a:t>
            </a:r>
            <a:r>
              <a:rPr lang="en-US" dirty="0"/>
              <a:t> (</a:t>
            </a:r>
            <a:r>
              <a:rPr lang="ru-RU" dirty="0"/>
              <a:t>вода, аммиак, метан, углекислый газ</a:t>
            </a:r>
            <a:r>
              <a:rPr lang="en-US" dirty="0"/>
              <a:t>)</a:t>
            </a:r>
            <a:r>
              <a:rPr lang="ru-RU" dirty="0"/>
              <a:t>?</a:t>
            </a:r>
          </a:p>
          <a:p>
            <a:r>
              <a:rPr lang="ru-RU" dirty="0"/>
              <a:t>Металл?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46475"/>
            <a:ext cx="6015980" cy="37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724797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Конденсация</a:t>
            </a:r>
            <a:br>
              <a:rPr lang="ru-RU" dirty="0"/>
            </a:br>
            <a:r>
              <a:rPr lang="ru-RU" dirty="0"/>
              <a:t>в межзвёздной среде или в звёздах? </a:t>
            </a:r>
          </a:p>
        </p:txBody>
      </p:sp>
    </p:spTree>
    <p:extLst>
      <p:ext uri="{BB962C8B-B14F-4D97-AF65-F5344CB8AC3E}">
        <p14:creationId xmlns:p14="http://schemas.microsoft.com/office/powerpoint/2010/main" val="4057997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78098"/>
          </a:xfrm>
        </p:spPr>
        <p:txBody>
          <a:bodyPr/>
          <a:lstStyle/>
          <a:p>
            <a:r>
              <a:rPr lang="ru-RU" dirty="0"/>
              <a:t>Звёзды — из пыли?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124745"/>
            <a:ext cx="5832648" cy="1728192"/>
          </a:xfrm>
        </p:spPr>
        <p:txBody>
          <a:bodyPr>
            <a:normAutofit/>
          </a:bodyPr>
          <a:lstStyle/>
          <a:p>
            <a:r>
              <a:rPr lang="ru-RU" dirty="0"/>
              <a:t>Механизм образования звёзд —радиационная имплозия глобул Бока (</a:t>
            </a:r>
            <a:r>
              <a:rPr lang="en-US" dirty="0"/>
              <a:t>Bok &amp; Reilly 1947</a:t>
            </a:r>
            <a:r>
              <a:rPr lang="ru-RU" dirty="0"/>
              <a:t>)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70976"/>
            <a:ext cx="2572444" cy="33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796136" y="5517232"/>
            <a:ext cx="3262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1800" dirty="0"/>
              <a:t>«Эта компактная непрозрачная глобула может быть </a:t>
            </a:r>
            <a:r>
              <a:rPr lang="ru-RU" sz="1800" b="1" dirty="0"/>
              <a:t>протозвездой»</a:t>
            </a:r>
          </a:p>
          <a:p>
            <a:r>
              <a:rPr lang="ru-RU" sz="1800" dirty="0" err="1"/>
              <a:t>Лайман</a:t>
            </a:r>
            <a:r>
              <a:rPr lang="ru-RU" sz="1800" dirty="0"/>
              <a:t> </a:t>
            </a:r>
            <a:r>
              <a:rPr lang="ru-RU" sz="1800" dirty="0" err="1"/>
              <a:t>Спитцер</a:t>
            </a:r>
            <a:r>
              <a:rPr lang="ru-RU" sz="1800" dirty="0"/>
              <a:t> </a:t>
            </a:r>
            <a:r>
              <a:rPr lang="en-US" sz="1800" dirty="0"/>
              <a:t>(1948)</a:t>
            </a:r>
            <a:endParaRPr lang="ru-RU" sz="1800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4" y="2794970"/>
            <a:ext cx="5182122" cy="380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3" y="2820526"/>
            <a:ext cx="5182122" cy="380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78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157163"/>
            <a:ext cx="7772400" cy="547687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chemeClr val="bg1"/>
                </a:solidFill>
              </a:rPr>
              <a:t>Поляризация звёздного света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5496" y="1155700"/>
          <a:ext cx="9028112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CorelDRAW" r:id="rId3" imgW="9034272" imgH="3450336" progId="CorelDraw.Graphic.11">
                  <p:embed/>
                </p:oleObj>
              </mc:Choice>
              <mc:Fallback>
                <p:oleObj name="CorelDRAW" r:id="rId3" imgW="9034272" imgH="3450336" progId="CorelDraw.Graphic.11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1155700"/>
                        <a:ext cx="9028112" cy="344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315913" y="5221288"/>
            <a:ext cx="3616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FF00"/>
                </a:solidFill>
              </a:rPr>
              <a:t>Hiltner (1949), Hall (1949),</a:t>
            </a:r>
            <a:br>
              <a:rPr lang="en-US" altLang="ru-RU">
                <a:solidFill>
                  <a:srgbClr val="FFFF00"/>
                </a:solidFill>
              </a:rPr>
            </a:br>
            <a:r>
              <a:rPr lang="ru-RU" altLang="ru-RU">
                <a:solidFill>
                  <a:srgbClr val="FFFF00"/>
                </a:solidFill>
              </a:rPr>
              <a:t>Домбровский (1950)</a:t>
            </a:r>
          </a:p>
        </p:txBody>
      </p:sp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7475538" y="800100"/>
            <a:ext cx="1362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b="1" i="1">
                <a:solidFill>
                  <a:srgbClr val="FFFF00"/>
                </a:solidFill>
                <a:latin typeface="Arial Unicode MS" pitchFamily="34" charset="-128"/>
              </a:rPr>
              <a:t>Heiles (2000)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1460" y="5025819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Степень поляризации пропорциональна </a:t>
            </a:r>
            <a:r>
              <a:rPr lang="en-US" i="1" dirty="0">
                <a:solidFill>
                  <a:schemeClr val="bg1"/>
                </a:solidFill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V</a:t>
            </a:r>
            <a:endParaRPr lang="ru-RU" baseline="-250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Davis &amp; Greenstein (1951)</a:t>
            </a:r>
            <a:r>
              <a:rPr lang="ru-RU" dirty="0">
                <a:solidFill>
                  <a:schemeClr val="bg1"/>
                </a:solidFill>
              </a:rPr>
              <a:t>: пылинки должны обладать магнитными свойствами</a:t>
            </a:r>
          </a:p>
        </p:txBody>
      </p:sp>
    </p:spTree>
    <p:extLst>
      <p:ext uri="{BB962C8B-B14F-4D97-AF65-F5344CB8AC3E}">
        <p14:creationId xmlns:p14="http://schemas.microsoft.com/office/powerpoint/2010/main" val="1920919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3" name="Text Box 461"/>
          <p:cNvSpPr txBox="1">
            <a:spLocks noChangeArrowheads="1"/>
          </p:cNvSpPr>
          <p:nvPr/>
        </p:nvSpPr>
        <p:spPr bwMode="auto">
          <a:xfrm>
            <a:off x="6554788" y="6373813"/>
            <a:ext cx="2589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FF00"/>
                </a:solidFill>
                <a:latin typeface="Times" pitchFamily="18" charset="0"/>
              </a:rPr>
              <a:t>Weintraub</a:t>
            </a:r>
            <a:r>
              <a:rPr lang="ru-RU" altLang="en-US" sz="1800">
                <a:solidFill>
                  <a:srgbClr val="FFFF00"/>
                </a:solidFill>
                <a:latin typeface="Times" pitchFamily="18" charset="0"/>
              </a:rPr>
              <a:t> </a:t>
            </a:r>
            <a:r>
              <a:rPr lang="en-US" altLang="en-US" sz="1800">
                <a:solidFill>
                  <a:srgbClr val="FFFF00"/>
                </a:solidFill>
                <a:latin typeface="Times" pitchFamily="18" charset="0"/>
              </a:rPr>
              <a:t>et al. (P&amp;P IV)</a:t>
            </a:r>
            <a:endParaRPr lang="ru-RU" altLang="ru-RU" sz="1800">
              <a:solidFill>
                <a:srgbClr val="FFFF00"/>
              </a:solidFill>
              <a:latin typeface="Times" pitchFamily="18" charset="0"/>
            </a:endParaRPr>
          </a:p>
        </p:txBody>
      </p:sp>
      <p:sp>
        <p:nvSpPr>
          <p:cNvPr id="8867" name="Rectangle 675"/>
          <p:cNvSpPr>
            <a:spLocks noChangeArrowheads="1"/>
          </p:cNvSpPr>
          <p:nvPr/>
        </p:nvSpPr>
        <p:spPr bwMode="auto">
          <a:xfrm>
            <a:off x="731838" y="393700"/>
            <a:ext cx="7927975" cy="53308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436" name="Group 244"/>
          <p:cNvGrpSpPr>
            <a:grpSpLocks/>
          </p:cNvGrpSpPr>
          <p:nvPr/>
        </p:nvGrpSpPr>
        <p:grpSpPr bwMode="auto">
          <a:xfrm>
            <a:off x="3348038" y="935038"/>
            <a:ext cx="119062" cy="3313112"/>
            <a:chOff x="2241" y="1084"/>
            <a:chExt cx="75" cy="2087"/>
          </a:xfrm>
        </p:grpSpPr>
        <p:sp>
          <p:nvSpPr>
            <p:cNvPr id="8437" name="Line 245"/>
            <p:cNvSpPr>
              <a:spLocks noChangeShapeType="1"/>
            </p:cNvSpPr>
            <p:nvPr/>
          </p:nvSpPr>
          <p:spPr bwMode="auto">
            <a:xfrm>
              <a:off x="2278" y="1158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38" name="Freeform 246"/>
            <p:cNvSpPr>
              <a:spLocks/>
            </p:cNvSpPr>
            <p:nvPr/>
          </p:nvSpPr>
          <p:spPr bwMode="auto">
            <a:xfrm>
              <a:off x="2241" y="1084"/>
              <a:ext cx="75" cy="112"/>
            </a:xfrm>
            <a:custGeom>
              <a:avLst/>
              <a:gdLst>
                <a:gd name="T0" fmla="*/ 37 w 75"/>
                <a:gd name="T1" fmla="*/ 74 h 112"/>
                <a:gd name="T2" fmla="*/ 75 w 75"/>
                <a:gd name="T3" fmla="*/ 112 h 112"/>
                <a:gd name="T4" fmla="*/ 37 w 75"/>
                <a:gd name="T5" fmla="*/ 0 h 112"/>
                <a:gd name="T6" fmla="*/ 0 w 75"/>
                <a:gd name="T7" fmla="*/ 112 h 112"/>
                <a:gd name="T8" fmla="*/ 37 w 75"/>
                <a:gd name="T9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7" y="74"/>
                  </a:moveTo>
                  <a:lnTo>
                    <a:pt x="75" y="112"/>
                  </a:lnTo>
                  <a:lnTo>
                    <a:pt x="37" y="0"/>
                  </a:lnTo>
                  <a:lnTo>
                    <a:pt x="0" y="112"/>
                  </a:lnTo>
                  <a:lnTo>
                    <a:pt x="37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39" name="Group 247"/>
          <p:cNvGrpSpPr>
            <a:grpSpLocks/>
          </p:cNvGrpSpPr>
          <p:nvPr/>
        </p:nvGrpSpPr>
        <p:grpSpPr bwMode="auto">
          <a:xfrm>
            <a:off x="3076575" y="1397000"/>
            <a:ext cx="117475" cy="3313113"/>
            <a:chOff x="2070" y="1375"/>
            <a:chExt cx="74" cy="2087"/>
          </a:xfrm>
        </p:grpSpPr>
        <p:sp>
          <p:nvSpPr>
            <p:cNvPr id="8440" name="Line 248"/>
            <p:cNvSpPr>
              <a:spLocks noChangeShapeType="1"/>
            </p:cNvSpPr>
            <p:nvPr/>
          </p:nvSpPr>
          <p:spPr bwMode="auto">
            <a:xfrm>
              <a:off x="2107" y="1449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41" name="Freeform 249"/>
            <p:cNvSpPr>
              <a:spLocks/>
            </p:cNvSpPr>
            <p:nvPr/>
          </p:nvSpPr>
          <p:spPr bwMode="auto">
            <a:xfrm>
              <a:off x="2070" y="1375"/>
              <a:ext cx="74" cy="111"/>
            </a:xfrm>
            <a:custGeom>
              <a:avLst/>
              <a:gdLst>
                <a:gd name="T0" fmla="*/ 37 w 74"/>
                <a:gd name="T1" fmla="*/ 74 h 111"/>
                <a:gd name="T2" fmla="*/ 74 w 74"/>
                <a:gd name="T3" fmla="*/ 111 h 111"/>
                <a:gd name="T4" fmla="*/ 37 w 74"/>
                <a:gd name="T5" fmla="*/ 0 h 111"/>
                <a:gd name="T6" fmla="*/ 0 w 74"/>
                <a:gd name="T7" fmla="*/ 111 h 111"/>
                <a:gd name="T8" fmla="*/ 37 w 74"/>
                <a:gd name="T9" fmla="*/ 7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11">
                  <a:moveTo>
                    <a:pt x="37" y="74"/>
                  </a:moveTo>
                  <a:lnTo>
                    <a:pt x="74" y="111"/>
                  </a:lnTo>
                  <a:lnTo>
                    <a:pt x="37" y="0"/>
                  </a:lnTo>
                  <a:lnTo>
                    <a:pt x="0" y="111"/>
                  </a:lnTo>
                  <a:lnTo>
                    <a:pt x="37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42" name="Group 250"/>
          <p:cNvGrpSpPr>
            <a:grpSpLocks/>
          </p:cNvGrpSpPr>
          <p:nvPr/>
        </p:nvGrpSpPr>
        <p:grpSpPr bwMode="auto">
          <a:xfrm>
            <a:off x="3619500" y="1822450"/>
            <a:ext cx="119063" cy="3313113"/>
            <a:chOff x="2412" y="1643"/>
            <a:chExt cx="75" cy="2087"/>
          </a:xfrm>
        </p:grpSpPr>
        <p:sp>
          <p:nvSpPr>
            <p:cNvPr id="8443" name="Line 251"/>
            <p:cNvSpPr>
              <a:spLocks noChangeShapeType="1"/>
            </p:cNvSpPr>
            <p:nvPr/>
          </p:nvSpPr>
          <p:spPr bwMode="auto">
            <a:xfrm>
              <a:off x="2450" y="1718"/>
              <a:ext cx="1" cy="2012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44" name="Freeform 252"/>
            <p:cNvSpPr>
              <a:spLocks/>
            </p:cNvSpPr>
            <p:nvPr/>
          </p:nvSpPr>
          <p:spPr bwMode="auto">
            <a:xfrm>
              <a:off x="2412" y="1643"/>
              <a:ext cx="75" cy="112"/>
            </a:xfrm>
            <a:custGeom>
              <a:avLst/>
              <a:gdLst>
                <a:gd name="T0" fmla="*/ 38 w 75"/>
                <a:gd name="T1" fmla="*/ 75 h 112"/>
                <a:gd name="T2" fmla="*/ 75 w 75"/>
                <a:gd name="T3" fmla="*/ 112 h 112"/>
                <a:gd name="T4" fmla="*/ 38 w 75"/>
                <a:gd name="T5" fmla="*/ 0 h 112"/>
                <a:gd name="T6" fmla="*/ 0 w 75"/>
                <a:gd name="T7" fmla="*/ 112 h 112"/>
                <a:gd name="T8" fmla="*/ 38 w 75"/>
                <a:gd name="T9" fmla="*/ 7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8" y="75"/>
                  </a:moveTo>
                  <a:lnTo>
                    <a:pt x="75" y="112"/>
                  </a:lnTo>
                  <a:lnTo>
                    <a:pt x="38" y="0"/>
                  </a:lnTo>
                  <a:lnTo>
                    <a:pt x="0" y="112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45" name="Group 253"/>
          <p:cNvGrpSpPr>
            <a:grpSpLocks/>
          </p:cNvGrpSpPr>
          <p:nvPr/>
        </p:nvGrpSpPr>
        <p:grpSpPr bwMode="auto">
          <a:xfrm>
            <a:off x="3762375" y="449263"/>
            <a:ext cx="117475" cy="3314700"/>
            <a:chOff x="2502" y="778"/>
            <a:chExt cx="74" cy="2088"/>
          </a:xfrm>
        </p:grpSpPr>
        <p:sp>
          <p:nvSpPr>
            <p:cNvPr id="8446" name="Line 254"/>
            <p:cNvSpPr>
              <a:spLocks noChangeShapeType="1"/>
            </p:cNvSpPr>
            <p:nvPr/>
          </p:nvSpPr>
          <p:spPr bwMode="auto">
            <a:xfrm>
              <a:off x="2539" y="853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47" name="Freeform 255"/>
            <p:cNvSpPr>
              <a:spLocks/>
            </p:cNvSpPr>
            <p:nvPr/>
          </p:nvSpPr>
          <p:spPr bwMode="auto">
            <a:xfrm>
              <a:off x="2502" y="778"/>
              <a:ext cx="74" cy="112"/>
            </a:xfrm>
            <a:custGeom>
              <a:avLst/>
              <a:gdLst>
                <a:gd name="T0" fmla="*/ 37 w 74"/>
                <a:gd name="T1" fmla="*/ 75 h 112"/>
                <a:gd name="T2" fmla="*/ 74 w 74"/>
                <a:gd name="T3" fmla="*/ 112 h 112"/>
                <a:gd name="T4" fmla="*/ 37 w 74"/>
                <a:gd name="T5" fmla="*/ 0 h 112"/>
                <a:gd name="T6" fmla="*/ 0 w 74"/>
                <a:gd name="T7" fmla="*/ 112 h 112"/>
                <a:gd name="T8" fmla="*/ 37 w 74"/>
                <a:gd name="T9" fmla="*/ 7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12">
                  <a:moveTo>
                    <a:pt x="37" y="75"/>
                  </a:moveTo>
                  <a:lnTo>
                    <a:pt x="74" y="112"/>
                  </a:lnTo>
                  <a:lnTo>
                    <a:pt x="37" y="0"/>
                  </a:lnTo>
                  <a:lnTo>
                    <a:pt x="0" y="112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48" name="Group 256"/>
          <p:cNvGrpSpPr>
            <a:grpSpLocks/>
          </p:cNvGrpSpPr>
          <p:nvPr/>
        </p:nvGrpSpPr>
        <p:grpSpPr bwMode="auto">
          <a:xfrm>
            <a:off x="4068763" y="1349375"/>
            <a:ext cx="119062" cy="3313113"/>
            <a:chOff x="2695" y="1345"/>
            <a:chExt cx="75" cy="2087"/>
          </a:xfrm>
        </p:grpSpPr>
        <p:sp>
          <p:nvSpPr>
            <p:cNvPr id="8449" name="Line 257"/>
            <p:cNvSpPr>
              <a:spLocks noChangeShapeType="1"/>
            </p:cNvSpPr>
            <p:nvPr/>
          </p:nvSpPr>
          <p:spPr bwMode="auto">
            <a:xfrm>
              <a:off x="2733" y="1419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50" name="Freeform 258"/>
            <p:cNvSpPr>
              <a:spLocks/>
            </p:cNvSpPr>
            <p:nvPr/>
          </p:nvSpPr>
          <p:spPr bwMode="auto">
            <a:xfrm>
              <a:off x="2695" y="1345"/>
              <a:ext cx="75" cy="112"/>
            </a:xfrm>
            <a:custGeom>
              <a:avLst/>
              <a:gdLst>
                <a:gd name="T0" fmla="*/ 38 w 75"/>
                <a:gd name="T1" fmla="*/ 74 h 112"/>
                <a:gd name="T2" fmla="*/ 75 w 75"/>
                <a:gd name="T3" fmla="*/ 112 h 112"/>
                <a:gd name="T4" fmla="*/ 38 w 75"/>
                <a:gd name="T5" fmla="*/ 0 h 112"/>
                <a:gd name="T6" fmla="*/ 0 w 75"/>
                <a:gd name="T7" fmla="*/ 112 h 112"/>
                <a:gd name="T8" fmla="*/ 38 w 75"/>
                <a:gd name="T9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8" y="74"/>
                  </a:moveTo>
                  <a:lnTo>
                    <a:pt x="75" y="112"/>
                  </a:lnTo>
                  <a:lnTo>
                    <a:pt x="38" y="0"/>
                  </a:lnTo>
                  <a:lnTo>
                    <a:pt x="0" y="112"/>
                  </a:lnTo>
                  <a:lnTo>
                    <a:pt x="38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51" name="Group 259"/>
          <p:cNvGrpSpPr>
            <a:grpSpLocks/>
          </p:cNvGrpSpPr>
          <p:nvPr/>
        </p:nvGrpSpPr>
        <p:grpSpPr bwMode="auto">
          <a:xfrm>
            <a:off x="4435475" y="746125"/>
            <a:ext cx="119063" cy="3313113"/>
            <a:chOff x="2926" y="965"/>
            <a:chExt cx="75" cy="2087"/>
          </a:xfrm>
        </p:grpSpPr>
        <p:sp>
          <p:nvSpPr>
            <p:cNvPr id="8452" name="Line 260"/>
            <p:cNvSpPr>
              <a:spLocks noChangeShapeType="1"/>
            </p:cNvSpPr>
            <p:nvPr/>
          </p:nvSpPr>
          <p:spPr bwMode="auto">
            <a:xfrm>
              <a:off x="2963" y="1039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53" name="Freeform 261"/>
            <p:cNvSpPr>
              <a:spLocks/>
            </p:cNvSpPr>
            <p:nvPr/>
          </p:nvSpPr>
          <p:spPr bwMode="auto">
            <a:xfrm>
              <a:off x="2926" y="965"/>
              <a:ext cx="75" cy="111"/>
            </a:xfrm>
            <a:custGeom>
              <a:avLst/>
              <a:gdLst>
                <a:gd name="T0" fmla="*/ 37 w 75"/>
                <a:gd name="T1" fmla="*/ 74 h 111"/>
                <a:gd name="T2" fmla="*/ 75 w 75"/>
                <a:gd name="T3" fmla="*/ 111 h 111"/>
                <a:gd name="T4" fmla="*/ 37 w 75"/>
                <a:gd name="T5" fmla="*/ 0 h 111"/>
                <a:gd name="T6" fmla="*/ 0 w 75"/>
                <a:gd name="T7" fmla="*/ 111 h 111"/>
                <a:gd name="T8" fmla="*/ 37 w 75"/>
                <a:gd name="T9" fmla="*/ 7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37" y="74"/>
                  </a:moveTo>
                  <a:lnTo>
                    <a:pt x="75" y="111"/>
                  </a:lnTo>
                  <a:lnTo>
                    <a:pt x="37" y="0"/>
                  </a:lnTo>
                  <a:lnTo>
                    <a:pt x="0" y="111"/>
                  </a:lnTo>
                  <a:lnTo>
                    <a:pt x="37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54" name="Rectangle 262"/>
          <p:cNvSpPr>
            <a:spLocks noChangeArrowheads="1"/>
          </p:cNvSpPr>
          <p:nvPr/>
        </p:nvSpPr>
        <p:spPr bwMode="auto">
          <a:xfrm>
            <a:off x="4435475" y="49688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ru-RU" altLang="ru-RU" sz="1700" b="1">
                <a:solidFill>
                  <a:srgbClr val="66FF33"/>
                </a:solidFill>
                <a:latin typeface="Arial" pitchFamily="34" charset="0"/>
              </a:rPr>
              <a:t>B</a:t>
            </a:r>
            <a:endParaRPr lang="ru-RU" altLang="ru-RU">
              <a:solidFill>
                <a:srgbClr val="66FF33"/>
              </a:solidFill>
              <a:latin typeface="Times" pitchFamily="18" charset="0"/>
            </a:endParaRPr>
          </a:p>
        </p:txBody>
      </p:sp>
      <p:sp>
        <p:nvSpPr>
          <p:cNvPr id="8461" name="Freeform 269"/>
          <p:cNvSpPr>
            <a:spLocks/>
          </p:cNvSpPr>
          <p:nvPr/>
        </p:nvSpPr>
        <p:spPr bwMode="auto">
          <a:xfrm rot="20400000">
            <a:off x="3276600" y="2970213"/>
            <a:ext cx="236538" cy="130175"/>
          </a:xfrm>
          <a:custGeom>
            <a:avLst/>
            <a:gdLst>
              <a:gd name="T0" fmla="*/ 75 w 149"/>
              <a:gd name="T1" fmla="*/ 0 h 82"/>
              <a:gd name="T2" fmla="*/ 52 w 149"/>
              <a:gd name="T3" fmla="*/ 0 h 82"/>
              <a:gd name="T4" fmla="*/ 38 w 149"/>
              <a:gd name="T5" fmla="*/ 0 h 82"/>
              <a:gd name="T6" fmla="*/ 23 w 149"/>
              <a:gd name="T7" fmla="*/ 8 h 82"/>
              <a:gd name="T8" fmla="*/ 8 w 149"/>
              <a:gd name="T9" fmla="*/ 15 h 82"/>
              <a:gd name="T10" fmla="*/ 0 w 149"/>
              <a:gd name="T11" fmla="*/ 30 h 82"/>
              <a:gd name="T12" fmla="*/ 0 w 149"/>
              <a:gd name="T13" fmla="*/ 37 h 82"/>
              <a:gd name="T14" fmla="*/ 0 w 149"/>
              <a:gd name="T15" fmla="*/ 52 h 82"/>
              <a:gd name="T16" fmla="*/ 8 w 149"/>
              <a:gd name="T17" fmla="*/ 60 h 82"/>
              <a:gd name="T18" fmla="*/ 23 w 149"/>
              <a:gd name="T19" fmla="*/ 75 h 82"/>
              <a:gd name="T20" fmla="*/ 38 w 149"/>
              <a:gd name="T21" fmla="*/ 82 h 82"/>
              <a:gd name="T22" fmla="*/ 52 w 149"/>
              <a:gd name="T23" fmla="*/ 82 h 82"/>
              <a:gd name="T24" fmla="*/ 75 w 149"/>
              <a:gd name="T25" fmla="*/ 82 h 82"/>
              <a:gd name="T26" fmla="*/ 97 w 149"/>
              <a:gd name="T27" fmla="*/ 82 h 82"/>
              <a:gd name="T28" fmla="*/ 112 w 149"/>
              <a:gd name="T29" fmla="*/ 82 h 82"/>
              <a:gd name="T30" fmla="*/ 127 w 149"/>
              <a:gd name="T31" fmla="*/ 75 h 82"/>
              <a:gd name="T32" fmla="*/ 142 w 149"/>
              <a:gd name="T33" fmla="*/ 67 h 82"/>
              <a:gd name="T34" fmla="*/ 149 w 149"/>
              <a:gd name="T35" fmla="*/ 52 h 82"/>
              <a:gd name="T36" fmla="*/ 149 w 149"/>
              <a:gd name="T37" fmla="*/ 45 h 82"/>
              <a:gd name="T38" fmla="*/ 149 w 149"/>
              <a:gd name="T39" fmla="*/ 30 h 82"/>
              <a:gd name="T40" fmla="*/ 142 w 149"/>
              <a:gd name="T41" fmla="*/ 15 h 82"/>
              <a:gd name="T42" fmla="*/ 127 w 149"/>
              <a:gd name="T43" fmla="*/ 8 h 82"/>
              <a:gd name="T44" fmla="*/ 112 w 149"/>
              <a:gd name="T45" fmla="*/ 0 h 82"/>
              <a:gd name="T46" fmla="*/ 97 w 149"/>
              <a:gd name="T47" fmla="*/ 0 h 82"/>
              <a:gd name="T48" fmla="*/ 75 w 149"/>
              <a:gd name="T49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9" h="82">
                <a:moveTo>
                  <a:pt x="75" y="0"/>
                </a:moveTo>
                <a:lnTo>
                  <a:pt x="52" y="0"/>
                </a:lnTo>
                <a:lnTo>
                  <a:pt x="38" y="0"/>
                </a:lnTo>
                <a:lnTo>
                  <a:pt x="23" y="8"/>
                </a:lnTo>
                <a:lnTo>
                  <a:pt x="8" y="15"/>
                </a:lnTo>
                <a:lnTo>
                  <a:pt x="0" y="30"/>
                </a:lnTo>
                <a:lnTo>
                  <a:pt x="0" y="37"/>
                </a:lnTo>
                <a:lnTo>
                  <a:pt x="0" y="52"/>
                </a:lnTo>
                <a:lnTo>
                  <a:pt x="8" y="60"/>
                </a:lnTo>
                <a:lnTo>
                  <a:pt x="23" y="75"/>
                </a:lnTo>
                <a:lnTo>
                  <a:pt x="38" y="82"/>
                </a:lnTo>
                <a:lnTo>
                  <a:pt x="52" y="82"/>
                </a:lnTo>
                <a:lnTo>
                  <a:pt x="75" y="82"/>
                </a:lnTo>
                <a:lnTo>
                  <a:pt x="97" y="82"/>
                </a:lnTo>
                <a:lnTo>
                  <a:pt x="112" y="82"/>
                </a:lnTo>
                <a:lnTo>
                  <a:pt x="127" y="75"/>
                </a:lnTo>
                <a:lnTo>
                  <a:pt x="142" y="67"/>
                </a:lnTo>
                <a:lnTo>
                  <a:pt x="149" y="52"/>
                </a:lnTo>
                <a:lnTo>
                  <a:pt x="149" y="45"/>
                </a:lnTo>
                <a:lnTo>
                  <a:pt x="149" y="30"/>
                </a:lnTo>
                <a:lnTo>
                  <a:pt x="142" y="15"/>
                </a:lnTo>
                <a:lnTo>
                  <a:pt x="127" y="8"/>
                </a:lnTo>
                <a:lnTo>
                  <a:pt x="112" y="0"/>
                </a:lnTo>
                <a:lnTo>
                  <a:pt x="97" y="0"/>
                </a:lnTo>
                <a:lnTo>
                  <a:pt x="75" y="0"/>
                </a:lnTo>
                <a:close/>
              </a:path>
            </a:pathLst>
          </a:custGeom>
          <a:solidFill>
            <a:srgbClr val="000099"/>
          </a:solidFill>
          <a:ln w="1117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8466" name="Group 274"/>
          <p:cNvGrpSpPr>
            <a:grpSpLocks/>
          </p:cNvGrpSpPr>
          <p:nvPr/>
        </p:nvGrpSpPr>
        <p:grpSpPr bwMode="auto">
          <a:xfrm>
            <a:off x="2130425" y="1171575"/>
            <a:ext cx="5106988" cy="4295775"/>
            <a:chOff x="1474" y="1233"/>
            <a:chExt cx="3217" cy="2706"/>
          </a:xfrm>
        </p:grpSpPr>
        <p:pic>
          <p:nvPicPr>
            <p:cNvPr id="8467" name="Picture 27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23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8" name="Picture 27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" y="126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9" name="Picture 27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129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0" name="Picture 27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" y="1330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1" name="Picture 27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1360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2" name="Picture 28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" y="1390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3" name="Picture 28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141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4" name="Picture 28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" y="1449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5" name="Picture 2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48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6" name="Picture 28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" y="151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7" name="Picture 28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154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8" name="Picture 28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" y="1576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9" name="Picture 28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" y="160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0" name="Picture 2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64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1" name="Picture 28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" y="167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2" name="Picture 29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" y="1703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3" name="Picture 29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173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4" name="Picture 29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176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5" name="Picture 29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" y="1800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6" name="Picture 29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" y="182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7" name="Picture 29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" y="185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8" name="Picture 29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88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9" name="Picture 29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191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0" name="Picture 29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" y="195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1" name="Picture 29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" y="198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2" name="Picture 30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01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3" name="Picture 30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" y="2046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4" name="Picture 30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" y="207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5" name="Picture 30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11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6" name="Picture 30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" y="214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7" name="Picture 30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" y="217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8" name="Picture 30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220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" name="Picture 30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32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" name="Picture 30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" y="226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1" name="Picture 30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" y="229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2" name="Picture 310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" y="232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3" name="Picture 31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" y="2359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4" name="Picture 31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238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5" name="Picture 31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" y="242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6" name="Picture 31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" y="2456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7" name="Picture 31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" y="248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8" name="Picture 31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" y="251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9" name="Picture 31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" y="254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0" name="Picture 31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258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1" name="Picture 31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" y="261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2" name="Picture 320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" y="264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3" name="Picture 32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267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4" name="Picture 32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" y="2702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5" name="Picture 32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" y="273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6" name="Picture 32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" y="276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7" name="Picture 325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" y="279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8" name="Picture 326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282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9" name="Picture 3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85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0" name="Picture 328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" y="289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1" name="Picture 32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" y="292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2" name="Picture 330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" y="295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3" name="Picture 33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" y="298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4" name="Picture 332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" y="3015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5" name="Picture 33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" y="305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6" name="Picture 334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" y="308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7" name="Picture 335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" y="311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8" name="Picture 336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" y="3141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9" name="Picture 337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17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0" name="Picture 338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3209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1" name="Picture 339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" y="323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2" name="Picture 340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" y="326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3" name="Picture 34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329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4" name="Picture 34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32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5" name="Picture 343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336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6" name="Picture 344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" y="339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7" name="Picture 345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" y="342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8" name="Picture 346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3455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9" name="Picture 347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" y="3484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0" name="Picture 348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" y="352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1" name="Picture 349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" y="355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2" name="Picture 350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" y="358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3" name="Picture 35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361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4" name="Picture 352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" y="364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5" name="Picture 35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" y="3678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6" name="Picture 35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70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7" name="Picture 355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" y="373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8" name="Picture 356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376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9" name="Picture 357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" y="3805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0" name="Picture 358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" y="383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1" name="Picture 35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" y="3865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2" name="Picture 360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" y="3894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3" name="Picture 361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" y="3924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55" name="Rectangle 363"/>
          <p:cNvSpPr>
            <a:spLocks noChangeArrowheads="1"/>
          </p:cNvSpPr>
          <p:nvPr/>
        </p:nvSpPr>
        <p:spPr bwMode="auto">
          <a:xfrm>
            <a:off x="774700" y="3621088"/>
            <a:ext cx="2159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ru-RU" altLang="ru-RU" sz="1600">
                <a:solidFill>
                  <a:srgbClr val="000099"/>
                </a:solidFill>
                <a:latin typeface="Book Antiqua" pitchFamily="18" charset="0"/>
              </a:rPr>
              <a:t>Наиболее вероятная ориентация</a:t>
            </a:r>
            <a:endParaRPr lang="ru-RU" altLang="ru-RU" sz="1600">
              <a:latin typeface="Times" pitchFamily="18" charset="0"/>
            </a:endParaRPr>
          </a:p>
        </p:txBody>
      </p:sp>
      <p:grpSp>
        <p:nvGrpSpPr>
          <p:cNvPr id="8557" name="Group 365"/>
          <p:cNvGrpSpPr>
            <a:grpSpLocks/>
          </p:cNvGrpSpPr>
          <p:nvPr/>
        </p:nvGrpSpPr>
        <p:grpSpPr bwMode="auto">
          <a:xfrm>
            <a:off x="4991100" y="1277938"/>
            <a:ext cx="1171575" cy="709612"/>
            <a:chOff x="3276" y="1300"/>
            <a:chExt cx="738" cy="447"/>
          </a:xfrm>
        </p:grpSpPr>
        <p:sp>
          <p:nvSpPr>
            <p:cNvPr id="8558" name="Line 366"/>
            <p:cNvSpPr>
              <a:spLocks noChangeShapeType="1"/>
            </p:cNvSpPr>
            <p:nvPr/>
          </p:nvSpPr>
          <p:spPr bwMode="auto">
            <a:xfrm flipV="1">
              <a:off x="3343" y="1300"/>
              <a:ext cx="671" cy="410"/>
            </a:xfrm>
            <a:prstGeom prst="line">
              <a:avLst/>
            </a:prstGeom>
            <a:noFill/>
            <a:ln w="11113">
              <a:solidFill>
                <a:srgbClr val="77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59" name="Freeform 367"/>
            <p:cNvSpPr>
              <a:spLocks/>
            </p:cNvSpPr>
            <p:nvPr/>
          </p:nvSpPr>
          <p:spPr bwMode="auto">
            <a:xfrm>
              <a:off x="3276" y="1658"/>
              <a:ext cx="112" cy="89"/>
            </a:xfrm>
            <a:custGeom>
              <a:avLst/>
              <a:gdLst>
                <a:gd name="T0" fmla="*/ 67 w 112"/>
                <a:gd name="T1" fmla="*/ 52 h 89"/>
                <a:gd name="T2" fmla="*/ 75 w 112"/>
                <a:gd name="T3" fmla="*/ 0 h 89"/>
                <a:gd name="T4" fmla="*/ 0 w 112"/>
                <a:gd name="T5" fmla="*/ 89 h 89"/>
                <a:gd name="T6" fmla="*/ 112 w 112"/>
                <a:gd name="T7" fmla="*/ 67 h 89"/>
                <a:gd name="T8" fmla="*/ 67 w 112"/>
                <a:gd name="T9" fmla="*/ 5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9">
                  <a:moveTo>
                    <a:pt x="67" y="52"/>
                  </a:moveTo>
                  <a:lnTo>
                    <a:pt x="75" y="0"/>
                  </a:lnTo>
                  <a:lnTo>
                    <a:pt x="0" y="89"/>
                  </a:lnTo>
                  <a:lnTo>
                    <a:pt x="112" y="67"/>
                  </a:lnTo>
                  <a:lnTo>
                    <a:pt x="67" y="52"/>
                  </a:lnTo>
                  <a:close/>
                </a:path>
              </a:pathLst>
            </a:custGeom>
            <a:solidFill>
              <a:srgbClr val="7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60" name="Freeform 368"/>
          <p:cNvSpPr>
            <a:spLocks/>
          </p:cNvSpPr>
          <p:nvPr/>
        </p:nvSpPr>
        <p:spPr bwMode="auto">
          <a:xfrm>
            <a:off x="3738563" y="2414588"/>
            <a:ext cx="3676650" cy="3148012"/>
          </a:xfrm>
          <a:custGeom>
            <a:avLst/>
            <a:gdLst>
              <a:gd name="T0" fmla="*/ 30 w 2316"/>
              <a:gd name="T1" fmla="*/ 7 h 1983"/>
              <a:gd name="T2" fmla="*/ 67 w 2316"/>
              <a:gd name="T3" fmla="*/ 30 h 1983"/>
              <a:gd name="T4" fmla="*/ 104 w 2316"/>
              <a:gd name="T5" fmla="*/ 134 h 1983"/>
              <a:gd name="T6" fmla="*/ 141 w 2316"/>
              <a:gd name="T7" fmla="*/ 238 h 1983"/>
              <a:gd name="T8" fmla="*/ 171 w 2316"/>
              <a:gd name="T9" fmla="*/ 261 h 1983"/>
              <a:gd name="T10" fmla="*/ 208 w 2316"/>
              <a:gd name="T11" fmla="*/ 201 h 1983"/>
              <a:gd name="T12" fmla="*/ 246 w 2316"/>
              <a:gd name="T13" fmla="*/ 171 h 1983"/>
              <a:gd name="T14" fmla="*/ 283 w 2316"/>
              <a:gd name="T15" fmla="*/ 238 h 1983"/>
              <a:gd name="T16" fmla="*/ 328 w 2316"/>
              <a:gd name="T17" fmla="*/ 372 h 1983"/>
              <a:gd name="T18" fmla="*/ 357 w 2316"/>
              <a:gd name="T19" fmla="*/ 440 h 1983"/>
              <a:gd name="T20" fmla="*/ 395 w 2316"/>
              <a:gd name="T21" fmla="*/ 402 h 1983"/>
              <a:gd name="T22" fmla="*/ 439 w 2316"/>
              <a:gd name="T23" fmla="*/ 350 h 1983"/>
              <a:gd name="T24" fmla="*/ 469 w 2316"/>
              <a:gd name="T25" fmla="*/ 365 h 1983"/>
              <a:gd name="T26" fmla="*/ 514 w 2316"/>
              <a:gd name="T27" fmla="*/ 477 h 1983"/>
              <a:gd name="T28" fmla="*/ 551 w 2316"/>
              <a:gd name="T29" fmla="*/ 589 h 1983"/>
              <a:gd name="T30" fmla="*/ 581 w 2316"/>
              <a:gd name="T31" fmla="*/ 604 h 1983"/>
              <a:gd name="T32" fmla="*/ 625 w 2316"/>
              <a:gd name="T33" fmla="*/ 551 h 1983"/>
              <a:gd name="T34" fmla="*/ 663 w 2316"/>
              <a:gd name="T35" fmla="*/ 514 h 1983"/>
              <a:gd name="T36" fmla="*/ 700 w 2316"/>
              <a:gd name="T37" fmla="*/ 589 h 1983"/>
              <a:gd name="T38" fmla="*/ 737 w 2316"/>
              <a:gd name="T39" fmla="*/ 715 h 1983"/>
              <a:gd name="T40" fmla="*/ 767 w 2316"/>
              <a:gd name="T41" fmla="*/ 782 h 1983"/>
              <a:gd name="T42" fmla="*/ 812 w 2316"/>
              <a:gd name="T43" fmla="*/ 753 h 1983"/>
              <a:gd name="T44" fmla="*/ 841 w 2316"/>
              <a:gd name="T45" fmla="*/ 693 h 1983"/>
              <a:gd name="T46" fmla="*/ 879 w 2316"/>
              <a:gd name="T47" fmla="*/ 715 h 1983"/>
              <a:gd name="T48" fmla="*/ 916 w 2316"/>
              <a:gd name="T49" fmla="*/ 820 h 1983"/>
              <a:gd name="T50" fmla="*/ 961 w 2316"/>
              <a:gd name="T51" fmla="*/ 932 h 1983"/>
              <a:gd name="T52" fmla="*/ 990 w 2316"/>
              <a:gd name="T53" fmla="*/ 947 h 1983"/>
              <a:gd name="T54" fmla="*/ 1028 w 2316"/>
              <a:gd name="T55" fmla="*/ 887 h 1983"/>
              <a:gd name="T56" fmla="*/ 1072 w 2316"/>
              <a:gd name="T57" fmla="*/ 857 h 1983"/>
              <a:gd name="T58" fmla="*/ 1102 w 2316"/>
              <a:gd name="T59" fmla="*/ 932 h 1983"/>
              <a:gd name="T60" fmla="*/ 1147 w 2316"/>
              <a:gd name="T61" fmla="*/ 1058 h 1983"/>
              <a:gd name="T62" fmla="*/ 1177 w 2316"/>
              <a:gd name="T63" fmla="*/ 1125 h 1983"/>
              <a:gd name="T64" fmla="*/ 1214 w 2316"/>
              <a:gd name="T65" fmla="*/ 1096 h 1983"/>
              <a:gd name="T66" fmla="*/ 1259 w 2316"/>
              <a:gd name="T67" fmla="*/ 1043 h 1983"/>
              <a:gd name="T68" fmla="*/ 1288 w 2316"/>
              <a:gd name="T69" fmla="*/ 1058 h 1983"/>
              <a:gd name="T70" fmla="*/ 1333 w 2316"/>
              <a:gd name="T71" fmla="*/ 1170 h 1983"/>
              <a:gd name="T72" fmla="*/ 1370 w 2316"/>
              <a:gd name="T73" fmla="*/ 1275 h 1983"/>
              <a:gd name="T74" fmla="*/ 1400 w 2316"/>
              <a:gd name="T75" fmla="*/ 1289 h 1983"/>
              <a:gd name="T76" fmla="*/ 1445 w 2316"/>
              <a:gd name="T77" fmla="*/ 1230 h 1983"/>
              <a:gd name="T78" fmla="*/ 1482 w 2316"/>
              <a:gd name="T79" fmla="*/ 1207 h 1983"/>
              <a:gd name="T80" fmla="*/ 1512 w 2316"/>
              <a:gd name="T81" fmla="*/ 1275 h 1983"/>
              <a:gd name="T82" fmla="*/ 1549 w 2316"/>
              <a:gd name="T83" fmla="*/ 1401 h 1983"/>
              <a:gd name="T84" fmla="*/ 1594 w 2316"/>
              <a:gd name="T85" fmla="*/ 1468 h 1983"/>
              <a:gd name="T86" fmla="*/ 1623 w 2316"/>
              <a:gd name="T87" fmla="*/ 1439 h 1983"/>
              <a:gd name="T88" fmla="*/ 1661 w 2316"/>
              <a:gd name="T89" fmla="*/ 1379 h 1983"/>
              <a:gd name="T90" fmla="*/ 1698 w 2316"/>
              <a:gd name="T91" fmla="*/ 1401 h 1983"/>
              <a:gd name="T92" fmla="*/ 1735 w 2316"/>
              <a:gd name="T93" fmla="*/ 1513 h 1983"/>
              <a:gd name="T94" fmla="*/ 1780 w 2316"/>
              <a:gd name="T95" fmla="*/ 1617 h 1983"/>
              <a:gd name="T96" fmla="*/ 1810 w 2316"/>
              <a:gd name="T97" fmla="*/ 1632 h 1983"/>
              <a:gd name="T98" fmla="*/ 1847 w 2316"/>
              <a:gd name="T99" fmla="*/ 1573 h 1983"/>
              <a:gd name="T100" fmla="*/ 1892 w 2316"/>
              <a:gd name="T101" fmla="*/ 1550 h 1983"/>
              <a:gd name="T102" fmla="*/ 1921 w 2316"/>
              <a:gd name="T103" fmla="*/ 1617 h 1983"/>
              <a:gd name="T104" fmla="*/ 1966 w 2316"/>
              <a:gd name="T105" fmla="*/ 1752 h 1983"/>
              <a:gd name="T106" fmla="*/ 2003 w 2316"/>
              <a:gd name="T107" fmla="*/ 1811 h 1983"/>
              <a:gd name="T108" fmla="*/ 2033 w 2316"/>
              <a:gd name="T109" fmla="*/ 1781 h 1983"/>
              <a:gd name="T110" fmla="*/ 2078 w 2316"/>
              <a:gd name="T111" fmla="*/ 1729 h 1983"/>
              <a:gd name="T112" fmla="*/ 2108 w 2316"/>
              <a:gd name="T113" fmla="*/ 1744 h 1983"/>
              <a:gd name="T114" fmla="*/ 2152 w 2316"/>
              <a:gd name="T115" fmla="*/ 1863 h 1983"/>
              <a:gd name="T116" fmla="*/ 2182 w 2316"/>
              <a:gd name="T117" fmla="*/ 1960 h 1983"/>
              <a:gd name="T118" fmla="*/ 2219 w 2316"/>
              <a:gd name="T119" fmla="*/ 1975 h 1983"/>
              <a:gd name="T120" fmla="*/ 2257 w 2316"/>
              <a:gd name="T121" fmla="*/ 1916 h 1983"/>
              <a:gd name="T122" fmla="*/ 2294 w 2316"/>
              <a:gd name="T123" fmla="*/ 1886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16" h="1983">
                <a:moveTo>
                  <a:pt x="0" y="52"/>
                </a:moveTo>
                <a:lnTo>
                  <a:pt x="7" y="30"/>
                </a:lnTo>
                <a:lnTo>
                  <a:pt x="15" y="15"/>
                </a:lnTo>
                <a:lnTo>
                  <a:pt x="30" y="7"/>
                </a:lnTo>
                <a:lnTo>
                  <a:pt x="37" y="0"/>
                </a:lnTo>
                <a:lnTo>
                  <a:pt x="45" y="0"/>
                </a:lnTo>
                <a:lnTo>
                  <a:pt x="52" y="7"/>
                </a:lnTo>
                <a:lnTo>
                  <a:pt x="67" y="30"/>
                </a:lnTo>
                <a:lnTo>
                  <a:pt x="74" y="44"/>
                </a:lnTo>
                <a:lnTo>
                  <a:pt x="82" y="67"/>
                </a:lnTo>
                <a:lnTo>
                  <a:pt x="97" y="104"/>
                </a:lnTo>
                <a:lnTo>
                  <a:pt x="104" y="134"/>
                </a:lnTo>
                <a:lnTo>
                  <a:pt x="104" y="164"/>
                </a:lnTo>
                <a:lnTo>
                  <a:pt x="119" y="201"/>
                </a:lnTo>
                <a:lnTo>
                  <a:pt x="126" y="223"/>
                </a:lnTo>
                <a:lnTo>
                  <a:pt x="141" y="238"/>
                </a:lnTo>
                <a:lnTo>
                  <a:pt x="149" y="261"/>
                </a:lnTo>
                <a:lnTo>
                  <a:pt x="156" y="268"/>
                </a:lnTo>
                <a:lnTo>
                  <a:pt x="164" y="261"/>
                </a:lnTo>
                <a:lnTo>
                  <a:pt x="171" y="261"/>
                </a:lnTo>
                <a:lnTo>
                  <a:pt x="186" y="253"/>
                </a:lnTo>
                <a:lnTo>
                  <a:pt x="193" y="238"/>
                </a:lnTo>
                <a:lnTo>
                  <a:pt x="208" y="223"/>
                </a:lnTo>
                <a:lnTo>
                  <a:pt x="208" y="201"/>
                </a:lnTo>
                <a:lnTo>
                  <a:pt x="223" y="186"/>
                </a:lnTo>
                <a:lnTo>
                  <a:pt x="231" y="179"/>
                </a:lnTo>
                <a:lnTo>
                  <a:pt x="238" y="171"/>
                </a:lnTo>
                <a:lnTo>
                  <a:pt x="246" y="171"/>
                </a:lnTo>
                <a:lnTo>
                  <a:pt x="261" y="179"/>
                </a:lnTo>
                <a:lnTo>
                  <a:pt x="268" y="194"/>
                </a:lnTo>
                <a:lnTo>
                  <a:pt x="283" y="223"/>
                </a:lnTo>
                <a:lnTo>
                  <a:pt x="283" y="238"/>
                </a:lnTo>
                <a:lnTo>
                  <a:pt x="290" y="276"/>
                </a:lnTo>
                <a:lnTo>
                  <a:pt x="305" y="305"/>
                </a:lnTo>
                <a:lnTo>
                  <a:pt x="313" y="335"/>
                </a:lnTo>
                <a:lnTo>
                  <a:pt x="328" y="372"/>
                </a:lnTo>
                <a:lnTo>
                  <a:pt x="335" y="395"/>
                </a:lnTo>
                <a:lnTo>
                  <a:pt x="342" y="410"/>
                </a:lnTo>
                <a:lnTo>
                  <a:pt x="350" y="432"/>
                </a:lnTo>
                <a:lnTo>
                  <a:pt x="357" y="440"/>
                </a:lnTo>
                <a:lnTo>
                  <a:pt x="372" y="432"/>
                </a:lnTo>
                <a:lnTo>
                  <a:pt x="380" y="432"/>
                </a:lnTo>
                <a:lnTo>
                  <a:pt x="387" y="425"/>
                </a:lnTo>
                <a:lnTo>
                  <a:pt x="395" y="402"/>
                </a:lnTo>
                <a:lnTo>
                  <a:pt x="409" y="395"/>
                </a:lnTo>
                <a:lnTo>
                  <a:pt x="417" y="380"/>
                </a:lnTo>
                <a:lnTo>
                  <a:pt x="424" y="358"/>
                </a:lnTo>
                <a:lnTo>
                  <a:pt x="439" y="350"/>
                </a:lnTo>
                <a:lnTo>
                  <a:pt x="447" y="343"/>
                </a:lnTo>
                <a:lnTo>
                  <a:pt x="454" y="343"/>
                </a:lnTo>
                <a:lnTo>
                  <a:pt x="462" y="350"/>
                </a:lnTo>
                <a:lnTo>
                  <a:pt x="469" y="365"/>
                </a:lnTo>
                <a:lnTo>
                  <a:pt x="484" y="387"/>
                </a:lnTo>
                <a:lnTo>
                  <a:pt x="491" y="417"/>
                </a:lnTo>
                <a:lnTo>
                  <a:pt x="499" y="447"/>
                </a:lnTo>
                <a:lnTo>
                  <a:pt x="514" y="477"/>
                </a:lnTo>
                <a:lnTo>
                  <a:pt x="521" y="507"/>
                </a:lnTo>
                <a:lnTo>
                  <a:pt x="529" y="536"/>
                </a:lnTo>
                <a:lnTo>
                  <a:pt x="536" y="566"/>
                </a:lnTo>
                <a:lnTo>
                  <a:pt x="551" y="589"/>
                </a:lnTo>
                <a:lnTo>
                  <a:pt x="558" y="604"/>
                </a:lnTo>
                <a:lnTo>
                  <a:pt x="566" y="611"/>
                </a:lnTo>
                <a:lnTo>
                  <a:pt x="573" y="611"/>
                </a:lnTo>
                <a:lnTo>
                  <a:pt x="581" y="604"/>
                </a:lnTo>
                <a:lnTo>
                  <a:pt x="596" y="596"/>
                </a:lnTo>
                <a:lnTo>
                  <a:pt x="603" y="574"/>
                </a:lnTo>
                <a:lnTo>
                  <a:pt x="611" y="559"/>
                </a:lnTo>
                <a:lnTo>
                  <a:pt x="625" y="551"/>
                </a:lnTo>
                <a:lnTo>
                  <a:pt x="633" y="529"/>
                </a:lnTo>
                <a:lnTo>
                  <a:pt x="640" y="522"/>
                </a:lnTo>
                <a:lnTo>
                  <a:pt x="648" y="514"/>
                </a:lnTo>
                <a:lnTo>
                  <a:pt x="663" y="514"/>
                </a:lnTo>
                <a:lnTo>
                  <a:pt x="670" y="522"/>
                </a:lnTo>
                <a:lnTo>
                  <a:pt x="678" y="544"/>
                </a:lnTo>
                <a:lnTo>
                  <a:pt x="685" y="559"/>
                </a:lnTo>
                <a:lnTo>
                  <a:pt x="700" y="589"/>
                </a:lnTo>
                <a:lnTo>
                  <a:pt x="700" y="618"/>
                </a:lnTo>
                <a:lnTo>
                  <a:pt x="715" y="648"/>
                </a:lnTo>
                <a:lnTo>
                  <a:pt x="722" y="678"/>
                </a:lnTo>
                <a:lnTo>
                  <a:pt x="737" y="715"/>
                </a:lnTo>
                <a:lnTo>
                  <a:pt x="737" y="730"/>
                </a:lnTo>
                <a:lnTo>
                  <a:pt x="752" y="760"/>
                </a:lnTo>
                <a:lnTo>
                  <a:pt x="760" y="775"/>
                </a:lnTo>
                <a:lnTo>
                  <a:pt x="767" y="782"/>
                </a:lnTo>
                <a:lnTo>
                  <a:pt x="782" y="782"/>
                </a:lnTo>
                <a:lnTo>
                  <a:pt x="789" y="775"/>
                </a:lnTo>
                <a:lnTo>
                  <a:pt x="797" y="760"/>
                </a:lnTo>
                <a:lnTo>
                  <a:pt x="812" y="753"/>
                </a:lnTo>
                <a:lnTo>
                  <a:pt x="812" y="730"/>
                </a:lnTo>
                <a:lnTo>
                  <a:pt x="827" y="723"/>
                </a:lnTo>
                <a:lnTo>
                  <a:pt x="834" y="700"/>
                </a:lnTo>
                <a:lnTo>
                  <a:pt x="841" y="693"/>
                </a:lnTo>
                <a:lnTo>
                  <a:pt x="856" y="693"/>
                </a:lnTo>
                <a:lnTo>
                  <a:pt x="864" y="686"/>
                </a:lnTo>
                <a:lnTo>
                  <a:pt x="871" y="693"/>
                </a:lnTo>
                <a:lnTo>
                  <a:pt x="879" y="715"/>
                </a:lnTo>
                <a:lnTo>
                  <a:pt x="894" y="730"/>
                </a:lnTo>
                <a:lnTo>
                  <a:pt x="901" y="760"/>
                </a:lnTo>
                <a:lnTo>
                  <a:pt x="916" y="790"/>
                </a:lnTo>
                <a:lnTo>
                  <a:pt x="916" y="820"/>
                </a:lnTo>
                <a:lnTo>
                  <a:pt x="923" y="850"/>
                </a:lnTo>
                <a:lnTo>
                  <a:pt x="938" y="887"/>
                </a:lnTo>
                <a:lnTo>
                  <a:pt x="946" y="909"/>
                </a:lnTo>
                <a:lnTo>
                  <a:pt x="961" y="932"/>
                </a:lnTo>
                <a:lnTo>
                  <a:pt x="968" y="947"/>
                </a:lnTo>
                <a:lnTo>
                  <a:pt x="976" y="954"/>
                </a:lnTo>
                <a:lnTo>
                  <a:pt x="983" y="954"/>
                </a:lnTo>
                <a:lnTo>
                  <a:pt x="990" y="947"/>
                </a:lnTo>
                <a:lnTo>
                  <a:pt x="1005" y="932"/>
                </a:lnTo>
                <a:lnTo>
                  <a:pt x="1013" y="924"/>
                </a:lnTo>
                <a:lnTo>
                  <a:pt x="1020" y="902"/>
                </a:lnTo>
                <a:lnTo>
                  <a:pt x="1028" y="887"/>
                </a:lnTo>
                <a:lnTo>
                  <a:pt x="1043" y="872"/>
                </a:lnTo>
                <a:lnTo>
                  <a:pt x="1050" y="864"/>
                </a:lnTo>
                <a:lnTo>
                  <a:pt x="1057" y="857"/>
                </a:lnTo>
                <a:lnTo>
                  <a:pt x="1072" y="857"/>
                </a:lnTo>
                <a:lnTo>
                  <a:pt x="1080" y="864"/>
                </a:lnTo>
                <a:lnTo>
                  <a:pt x="1087" y="887"/>
                </a:lnTo>
                <a:lnTo>
                  <a:pt x="1095" y="902"/>
                </a:lnTo>
                <a:lnTo>
                  <a:pt x="1102" y="932"/>
                </a:lnTo>
                <a:lnTo>
                  <a:pt x="1117" y="961"/>
                </a:lnTo>
                <a:lnTo>
                  <a:pt x="1124" y="991"/>
                </a:lnTo>
                <a:lnTo>
                  <a:pt x="1132" y="1021"/>
                </a:lnTo>
                <a:lnTo>
                  <a:pt x="1147" y="1058"/>
                </a:lnTo>
                <a:lnTo>
                  <a:pt x="1154" y="1081"/>
                </a:lnTo>
                <a:lnTo>
                  <a:pt x="1162" y="1096"/>
                </a:lnTo>
                <a:lnTo>
                  <a:pt x="1169" y="1118"/>
                </a:lnTo>
                <a:lnTo>
                  <a:pt x="1177" y="1125"/>
                </a:lnTo>
                <a:lnTo>
                  <a:pt x="1191" y="1125"/>
                </a:lnTo>
                <a:lnTo>
                  <a:pt x="1199" y="1118"/>
                </a:lnTo>
                <a:lnTo>
                  <a:pt x="1206" y="1111"/>
                </a:lnTo>
                <a:lnTo>
                  <a:pt x="1214" y="1096"/>
                </a:lnTo>
                <a:lnTo>
                  <a:pt x="1229" y="1081"/>
                </a:lnTo>
                <a:lnTo>
                  <a:pt x="1236" y="1066"/>
                </a:lnTo>
                <a:lnTo>
                  <a:pt x="1244" y="1043"/>
                </a:lnTo>
                <a:lnTo>
                  <a:pt x="1259" y="1043"/>
                </a:lnTo>
                <a:lnTo>
                  <a:pt x="1266" y="1036"/>
                </a:lnTo>
                <a:lnTo>
                  <a:pt x="1273" y="1036"/>
                </a:lnTo>
                <a:lnTo>
                  <a:pt x="1281" y="1043"/>
                </a:lnTo>
                <a:lnTo>
                  <a:pt x="1288" y="1058"/>
                </a:lnTo>
                <a:lnTo>
                  <a:pt x="1303" y="1081"/>
                </a:lnTo>
                <a:lnTo>
                  <a:pt x="1311" y="1103"/>
                </a:lnTo>
                <a:lnTo>
                  <a:pt x="1318" y="1133"/>
                </a:lnTo>
                <a:lnTo>
                  <a:pt x="1333" y="1170"/>
                </a:lnTo>
                <a:lnTo>
                  <a:pt x="1333" y="1193"/>
                </a:lnTo>
                <a:lnTo>
                  <a:pt x="1348" y="1230"/>
                </a:lnTo>
                <a:lnTo>
                  <a:pt x="1355" y="1252"/>
                </a:lnTo>
                <a:lnTo>
                  <a:pt x="1370" y="1275"/>
                </a:lnTo>
                <a:lnTo>
                  <a:pt x="1370" y="1289"/>
                </a:lnTo>
                <a:lnTo>
                  <a:pt x="1385" y="1297"/>
                </a:lnTo>
                <a:lnTo>
                  <a:pt x="1393" y="1297"/>
                </a:lnTo>
                <a:lnTo>
                  <a:pt x="1400" y="1289"/>
                </a:lnTo>
                <a:lnTo>
                  <a:pt x="1415" y="1282"/>
                </a:lnTo>
                <a:lnTo>
                  <a:pt x="1422" y="1267"/>
                </a:lnTo>
                <a:lnTo>
                  <a:pt x="1430" y="1252"/>
                </a:lnTo>
                <a:lnTo>
                  <a:pt x="1445" y="1230"/>
                </a:lnTo>
                <a:lnTo>
                  <a:pt x="1445" y="1215"/>
                </a:lnTo>
                <a:lnTo>
                  <a:pt x="1460" y="1215"/>
                </a:lnTo>
                <a:lnTo>
                  <a:pt x="1467" y="1207"/>
                </a:lnTo>
                <a:lnTo>
                  <a:pt x="1482" y="1207"/>
                </a:lnTo>
                <a:lnTo>
                  <a:pt x="1489" y="1215"/>
                </a:lnTo>
                <a:lnTo>
                  <a:pt x="1497" y="1230"/>
                </a:lnTo>
                <a:lnTo>
                  <a:pt x="1504" y="1252"/>
                </a:lnTo>
                <a:lnTo>
                  <a:pt x="1512" y="1275"/>
                </a:lnTo>
                <a:lnTo>
                  <a:pt x="1527" y="1304"/>
                </a:lnTo>
                <a:lnTo>
                  <a:pt x="1534" y="1334"/>
                </a:lnTo>
                <a:lnTo>
                  <a:pt x="1549" y="1371"/>
                </a:lnTo>
                <a:lnTo>
                  <a:pt x="1549" y="1401"/>
                </a:lnTo>
                <a:lnTo>
                  <a:pt x="1556" y="1424"/>
                </a:lnTo>
                <a:lnTo>
                  <a:pt x="1571" y="1446"/>
                </a:lnTo>
                <a:lnTo>
                  <a:pt x="1579" y="1461"/>
                </a:lnTo>
                <a:lnTo>
                  <a:pt x="1594" y="1468"/>
                </a:lnTo>
                <a:lnTo>
                  <a:pt x="1601" y="1468"/>
                </a:lnTo>
                <a:lnTo>
                  <a:pt x="1609" y="1461"/>
                </a:lnTo>
                <a:lnTo>
                  <a:pt x="1616" y="1453"/>
                </a:lnTo>
                <a:lnTo>
                  <a:pt x="1623" y="1439"/>
                </a:lnTo>
                <a:lnTo>
                  <a:pt x="1631" y="1416"/>
                </a:lnTo>
                <a:lnTo>
                  <a:pt x="1646" y="1409"/>
                </a:lnTo>
                <a:lnTo>
                  <a:pt x="1653" y="1394"/>
                </a:lnTo>
                <a:lnTo>
                  <a:pt x="1661" y="1379"/>
                </a:lnTo>
                <a:lnTo>
                  <a:pt x="1676" y="1379"/>
                </a:lnTo>
                <a:lnTo>
                  <a:pt x="1683" y="1379"/>
                </a:lnTo>
                <a:lnTo>
                  <a:pt x="1691" y="1379"/>
                </a:lnTo>
                <a:lnTo>
                  <a:pt x="1698" y="1401"/>
                </a:lnTo>
                <a:lnTo>
                  <a:pt x="1713" y="1424"/>
                </a:lnTo>
                <a:lnTo>
                  <a:pt x="1720" y="1446"/>
                </a:lnTo>
                <a:lnTo>
                  <a:pt x="1728" y="1476"/>
                </a:lnTo>
                <a:lnTo>
                  <a:pt x="1735" y="1513"/>
                </a:lnTo>
                <a:lnTo>
                  <a:pt x="1743" y="1543"/>
                </a:lnTo>
                <a:lnTo>
                  <a:pt x="1758" y="1573"/>
                </a:lnTo>
                <a:lnTo>
                  <a:pt x="1765" y="1595"/>
                </a:lnTo>
                <a:lnTo>
                  <a:pt x="1780" y="1617"/>
                </a:lnTo>
                <a:lnTo>
                  <a:pt x="1787" y="1632"/>
                </a:lnTo>
                <a:lnTo>
                  <a:pt x="1795" y="1640"/>
                </a:lnTo>
                <a:lnTo>
                  <a:pt x="1802" y="1640"/>
                </a:lnTo>
                <a:lnTo>
                  <a:pt x="1810" y="1632"/>
                </a:lnTo>
                <a:lnTo>
                  <a:pt x="1825" y="1625"/>
                </a:lnTo>
                <a:lnTo>
                  <a:pt x="1832" y="1610"/>
                </a:lnTo>
                <a:lnTo>
                  <a:pt x="1839" y="1588"/>
                </a:lnTo>
                <a:lnTo>
                  <a:pt x="1847" y="1573"/>
                </a:lnTo>
                <a:lnTo>
                  <a:pt x="1862" y="1565"/>
                </a:lnTo>
                <a:lnTo>
                  <a:pt x="1869" y="1550"/>
                </a:lnTo>
                <a:lnTo>
                  <a:pt x="1877" y="1550"/>
                </a:lnTo>
                <a:lnTo>
                  <a:pt x="1892" y="1550"/>
                </a:lnTo>
                <a:lnTo>
                  <a:pt x="1899" y="1558"/>
                </a:lnTo>
                <a:lnTo>
                  <a:pt x="1906" y="1573"/>
                </a:lnTo>
                <a:lnTo>
                  <a:pt x="1914" y="1595"/>
                </a:lnTo>
                <a:lnTo>
                  <a:pt x="1921" y="1617"/>
                </a:lnTo>
                <a:lnTo>
                  <a:pt x="1936" y="1647"/>
                </a:lnTo>
                <a:lnTo>
                  <a:pt x="1944" y="1685"/>
                </a:lnTo>
                <a:lnTo>
                  <a:pt x="1951" y="1714"/>
                </a:lnTo>
                <a:lnTo>
                  <a:pt x="1966" y="1752"/>
                </a:lnTo>
                <a:lnTo>
                  <a:pt x="1974" y="1767"/>
                </a:lnTo>
                <a:lnTo>
                  <a:pt x="1981" y="1789"/>
                </a:lnTo>
                <a:lnTo>
                  <a:pt x="1988" y="1804"/>
                </a:lnTo>
                <a:lnTo>
                  <a:pt x="2003" y="1811"/>
                </a:lnTo>
                <a:lnTo>
                  <a:pt x="2011" y="1811"/>
                </a:lnTo>
                <a:lnTo>
                  <a:pt x="2018" y="1804"/>
                </a:lnTo>
                <a:lnTo>
                  <a:pt x="2026" y="1796"/>
                </a:lnTo>
                <a:lnTo>
                  <a:pt x="2033" y="1781"/>
                </a:lnTo>
                <a:lnTo>
                  <a:pt x="2048" y="1759"/>
                </a:lnTo>
                <a:lnTo>
                  <a:pt x="2055" y="1744"/>
                </a:lnTo>
                <a:lnTo>
                  <a:pt x="2063" y="1729"/>
                </a:lnTo>
                <a:lnTo>
                  <a:pt x="2078" y="1729"/>
                </a:lnTo>
                <a:lnTo>
                  <a:pt x="2078" y="1722"/>
                </a:lnTo>
                <a:lnTo>
                  <a:pt x="2093" y="1722"/>
                </a:lnTo>
                <a:lnTo>
                  <a:pt x="2100" y="1729"/>
                </a:lnTo>
                <a:lnTo>
                  <a:pt x="2108" y="1744"/>
                </a:lnTo>
                <a:lnTo>
                  <a:pt x="2122" y="1767"/>
                </a:lnTo>
                <a:lnTo>
                  <a:pt x="2130" y="1789"/>
                </a:lnTo>
                <a:lnTo>
                  <a:pt x="2137" y="1819"/>
                </a:lnTo>
                <a:lnTo>
                  <a:pt x="2152" y="1863"/>
                </a:lnTo>
                <a:lnTo>
                  <a:pt x="2152" y="1886"/>
                </a:lnTo>
                <a:lnTo>
                  <a:pt x="2167" y="1916"/>
                </a:lnTo>
                <a:lnTo>
                  <a:pt x="2175" y="1938"/>
                </a:lnTo>
                <a:lnTo>
                  <a:pt x="2182" y="1960"/>
                </a:lnTo>
                <a:lnTo>
                  <a:pt x="2197" y="1975"/>
                </a:lnTo>
                <a:lnTo>
                  <a:pt x="2204" y="1983"/>
                </a:lnTo>
                <a:lnTo>
                  <a:pt x="2212" y="1983"/>
                </a:lnTo>
                <a:lnTo>
                  <a:pt x="2219" y="1975"/>
                </a:lnTo>
                <a:lnTo>
                  <a:pt x="2234" y="1968"/>
                </a:lnTo>
                <a:lnTo>
                  <a:pt x="2242" y="1953"/>
                </a:lnTo>
                <a:lnTo>
                  <a:pt x="2249" y="1931"/>
                </a:lnTo>
                <a:lnTo>
                  <a:pt x="2257" y="1916"/>
                </a:lnTo>
                <a:lnTo>
                  <a:pt x="2264" y="1901"/>
                </a:lnTo>
                <a:lnTo>
                  <a:pt x="2279" y="1901"/>
                </a:lnTo>
                <a:lnTo>
                  <a:pt x="2286" y="1893"/>
                </a:lnTo>
                <a:lnTo>
                  <a:pt x="2294" y="1886"/>
                </a:lnTo>
                <a:lnTo>
                  <a:pt x="2309" y="1901"/>
                </a:lnTo>
                <a:lnTo>
                  <a:pt x="2316" y="1916"/>
                </a:lnTo>
              </a:path>
            </a:pathLst>
          </a:custGeom>
          <a:noFill/>
          <a:ln w="11113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561" name="Group 369"/>
          <p:cNvGrpSpPr>
            <a:grpSpLocks/>
          </p:cNvGrpSpPr>
          <p:nvPr/>
        </p:nvGrpSpPr>
        <p:grpSpPr bwMode="auto">
          <a:xfrm>
            <a:off x="7000875" y="4864100"/>
            <a:ext cx="119063" cy="438150"/>
            <a:chOff x="4542" y="3559"/>
            <a:chExt cx="75" cy="276"/>
          </a:xfrm>
        </p:grpSpPr>
        <p:sp>
          <p:nvSpPr>
            <p:cNvPr id="8562" name="Line 370"/>
            <p:cNvSpPr>
              <a:spLocks noChangeShapeType="1"/>
            </p:cNvSpPr>
            <p:nvPr/>
          </p:nvSpPr>
          <p:spPr bwMode="auto">
            <a:xfrm>
              <a:off x="4580" y="3633"/>
              <a:ext cx="1" cy="202"/>
            </a:xfrm>
            <a:prstGeom prst="line">
              <a:avLst/>
            </a:prstGeom>
            <a:noFill/>
            <a:ln w="11113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63" name="Freeform 371"/>
            <p:cNvSpPr>
              <a:spLocks/>
            </p:cNvSpPr>
            <p:nvPr/>
          </p:nvSpPr>
          <p:spPr bwMode="auto">
            <a:xfrm>
              <a:off x="4542" y="3559"/>
              <a:ext cx="75" cy="112"/>
            </a:xfrm>
            <a:custGeom>
              <a:avLst/>
              <a:gdLst>
                <a:gd name="T0" fmla="*/ 38 w 75"/>
                <a:gd name="T1" fmla="*/ 74 h 112"/>
                <a:gd name="T2" fmla="*/ 75 w 75"/>
                <a:gd name="T3" fmla="*/ 112 h 112"/>
                <a:gd name="T4" fmla="*/ 38 w 75"/>
                <a:gd name="T5" fmla="*/ 0 h 112"/>
                <a:gd name="T6" fmla="*/ 0 w 75"/>
                <a:gd name="T7" fmla="*/ 112 h 112"/>
                <a:gd name="T8" fmla="*/ 38 w 75"/>
                <a:gd name="T9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8" y="74"/>
                  </a:moveTo>
                  <a:lnTo>
                    <a:pt x="75" y="112"/>
                  </a:lnTo>
                  <a:lnTo>
                    <a:pt x="38" y="0"/>
                  </a:lnTo>
                  <a:lnTo>
                    <a:pt x="0" y="112"/>
                  </a:lnTo>
                  <a:lnTo>
                    <a:pt x="38" y="74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564" name="Group 372"/>
          <p:cNvGrpSpPr>
            <a:grpSpLocks/>
          </p:cNvGrpSpPr>
          <p:nvPr/>
        </p:nvGrpSpPr>
        <p:grpSpPr bwMode="auto">
          <a:xfrm>
            <a:off x="6800850" y="5302250"/>
            <a:ext cx="247650" cy="177800"/>
            <a:chOff x="4416" y="3835"/>
            <a:chExt cx="156" cy="112"/>
          </a:xfrm>
        </p:grpSpPr>
        <p:sp>
          <p:nvSpPr>
            <p:cNvPr id="8565" name="Line 373"/>
            <p:cNvSpPr>
              <a:spLocks noChangeShapeType="1"/>
            </p:cNvSpPr>
            <p:nvPr/>
          </p:nvSpPr>
          <p:spPr bwMode="auto">
            <a:xfrm flipV="1">
              <a:off x="4475" y="3835"/>
              <a:ext cx="97" cy="67"/>
            </a:xfrm>
            <a:prstGeom prst="line">
              <a:avLst/>
            </a:prstGeom>
            <a:noFill/>
            <a:ln w="11113">
              <a:solidFill>
                <a:srgbClr val="33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66" name="Freeform 374"/>
            <p:cNvSpPr>
              <a:spLocks/>
            </p:cNvSpPr>
            <p:nvPr/>
          </p:nvSpPr>
          <p:spPr bwMode="auto">
            <a:xfrm>
              <a:off x="4416" y="3850"/>
              <a:ext cx="112" cy="97"/>
            </a:xfrm>
            <a:custGeom>
              <a:avLst/>
              <a:gdLst>
                <a:gd name="T0" fmla="*/ 59 w 112"/>
                <a:gd name="T1" fmla="*/ 52 h 97"/>
                <a:gd name="T2" fmla="*/ 67 w 112"/>
                <a:gd name="T3" fmla="*/ 0 h 97"/>
                <a:gd name="T4" fmla="*/ 0 w 112"/>
                <a:gd name="T5" fmla="*/ 97 h 97"/>
                <a:gd name="T6" fmla="*/ 112 w 112"/>
                <a:gd name="T7" fmla="*/ 67 h 97"/>
                <a:gd name="T8" fmla="*/ 59 w 112"/>
                <a:gd name="T9" fmla="*/ 5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97">
                  <a:moveTo>
                    <a:pt x="59" y="52"/>
                  </a:moveTo>
                  <a:lnTo>
                    <a:pt x="67" y="0"/>
                  </a:lnTo>
                  <a:lnTo>
                    <a:pt x="0" y="97"/>
                  </a:lnTo>
                  <a:lnTo>
                    <a:pt x="112" y="67"/>
                  </a:lnTo>
                  <a:lnTo>
                    <a:pt x="59" y="52"/>
                  </a:lnTo>
                  <a:close/>
                </a:path>
              </a:pathLst>
            </a:custGeom>
            <a:solidFill>
              <a:srgbClr val="33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70" name="Freeform 378"/>
          <p:cNvSpPr>
            <a:spLocks/>
          </p:cNvSpPr>
          <p:nvPr/>
        </p:nvSpPr>
        <p:spPr bwMode="auto">
          <a:xfrm>
            <a:off x="4849813" y="1952625"/>
            <a:ext cx="117475" cy="331788"/>
          </a:xfrm>
          <a:custGeom>
            <a:avLst/>
            <a:gdLst>
              <a:gd name="T0" fmla="*/ 30 w 74"/>
              <a:gd name="T1" fmla="*/ 0 h 209"/>
              <a:gd name="T2" fmla="*/ 45 w 74"/>
              <a:gd name="T3" fmla="*/ 0 h 209"/>
              <a:gd name="T4" fmla="*/ 52 w 74"/>
              <a:gd name="T5" fmla="*/ 7 h 209"/>
              <a:gd name="T6" fmla="*/ 60 w 74"/>
              <a:gd name="T7" fmla="*/ 30 h 209"/>
              <a:gd name="T8" fmla="*/ 67 w 74"/>
              <a:gd name="T9" fmla="*/ 45 h 209"/>
              <a:gd name="T10" fmla="*/ 74 w 74"/>
              <a:gd name="T11" fmla="*/ 75 h 209"/>
              <a:gd name="T12" fmla="*/ 74 w 74"/>
              <a:gd name="T13" fmla="*/ 104 h 209"/>
              <a:gd name="T14" fmla="*/ 74 w 74"/>
              <a:gd name="T15" fmla="*/ 134 h 209"/>
              <a:gd name="T16" fmla="*/ 67 w 74"/>
              <a:gd name="T17" fmla="*/ 157 h 209"/>
              <a:gd name="T18" fmla="*/ 60 w 74"/>
              <a:gd name="T19" fmla="*/ 179 h 209"/>
              <a:gd name="T20" fmla="*/ 60 w 74"/>
              <a:gd name="T21" fmla="*/ 194 h 209"/>
              <a:gd name="T22" fmla="*/ 45 w 74"/>
              <a:gd name="T23" fmla="*/ 209 h 209"/>
              <a:gd name="T24" fmla="*/ 37 w 74"/>
              <a:gd name="T25" fmla="*/ 209 h 209"/>
              <a:gd name="T26" fmla="*/ 30 w 74"/>
              <a:gd name="T27" fmla="*/ 209 h 209"/>
              <a:gd name="T28" fmla="*/ 15 w 74"/>
              <a:gd name="T29" fmla="*/ 194 h 209"/>
              <a:gd name="T30" fmla="*/ 7 w 74"/>
              <a:gd name="T31" fmla="*/ 179 h 209"/>
              <a:gd name="T32" fmla="*/ 0 w 74"/>
              <a:gd name="T33" fmla="*/ 157 h 209"/>
              <a:gd name="T34" fmla="*/ 0 w 74"/>
              <a:gd name="T35" fmla="*/ 134 h 209"/>
              <a:gd name="T36" fmla="*/ 0 w 74"/>
              <a:gd name="T37" fmla="*/ 104 h 209"/>
              <a:gd name="T38" fmla="*/ 0 w 74"/>
              <a:gd name="T39" fmla="*/ 75 h 209"/>
              <a:gd name="T40" fmla="*/ 0 w 74"/>
              <a:gd name="T41" fmla="*/ 52 h 209"/>
              <a:gd name="T42" fmla="*/ 7 w 74"/>
              <a:gd name="T43" fmla="*/ 30 h 209"/>
              <a:gd name="T44" fmla="*/ 15 w 74"/>
              <a:gd name="T45" fmla="*/ 15 h 209"/>
              <a:gd name="T46" fmla="*/ 22 w 74"/>
              <a:gd name="T47" fmla="*/ 0 h 209"/>
              <a:gd name="T48" fmla="*/ 30 w 74"/>
              <a:gd name="T49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4" h="209">
                <a:moveTo>
                  <a:pt x="30" y="0"/>
                </a:moveTo>
                <a:lnTo>
                  <a:pt x="45" y="0"/>
                </a:lnTo>
                <a:lnTo>
                  <a:pt x="52" y="7"/>
                </a:lnTo>
                <a:lnTo>
                  <a:pt x="60" y="30"/>
                </a:lnTo>
                <a:lnTo>
                  <a:pt x="67" y="45"/>
                </a:lnTo>
                <a:lnTo>
                  <a:pt x="74" y="75"/>
                </a:lnTo>
                <a:lnTo>
                  <a:pt x="74" y="104"/>
                </a:lnTo>
                <a:lnTo>
                  <a:pt x="74" y="134"/>
                </a:lnTo>
                <a:lnTo>
                  <a:pt x="67" y="157"/>
                </a:lnTo>
                <a:lnTo>
                  <a:pt x="60" y="179"/>
                </a:lnTo>
                <a:lnTo>
                  <a:pt x="60" y="194"/>
                </a:lnTo>
                <a:lnTo>
                  <a:pt x="45" y="209"/>
                </a:lnTo>
                <a:lnTo>
                  <a:pt x="37" y="209"/>
                </a:lnTo>
                <a:lnTo>
                  <a:pt x="30" y="209"/>
                </a:lnTo>
                <a:lnTo>
                  <a:pt x="15" y="194"/>
                </a:lnTo>
                <a:lnTo>
                  <a:pt x="7" y="179"/>
                </a:lnTo>
                <a:lnTo>
                  <a:pt x="0" y="157"/>
                </a:lnTo>
                <a:lnTo>
                  <a:pt x="0" y="134"/>
                </a:lnTo>
                <a:lnTo>
                  <a:pt x="0" y="104"/>
                </a:lnTo>
                <a:lnTo>
                  <a:pt x="0" y="75"/>
                </a:lnTo>
                <a:lnTo>
                  <a:pt x="0" y="52"/>
                </a:lnTo>
                <a:lnTo>
                  <a:pt x="7" y="30"/>
                </a:lnTo>
                <a:lnTo>
                  <a:pt x="15" y="15"/>
                </a:lnTo>
                <a:lnTo>
                  <a:pt x="22" y="0"/>
                </a:lnTo>
                <a:lnTo>
                  <a:pt x="30" y="0"/>
                </a:lnTo>
                <a:close/>
              </a:path>
            </a:pathLst>
          </a:custGeom>
          <a:solidFill>
            <a:srgbClr val="77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71" name="Rectangle 379"/>
          <p:cNvSpPr>
            <a:spLocks noChangeArrowheads="1"/>
          </p:cNvSpPr>
          <p:nvPr/>
        </p:nvSpPr>
        <p:spPr bwMode="auto">
          <a:xfrm>
            <a:off x="6292850" y="993775"/>
            <a:ext cx="23145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ru-RU" altLang="ru-RU" sz="1600">
                <a:solidFill>
                  <a:srgbClr val="770000"/>
                </a:solidFill>
                <a:latin typeface="Book Antiqua" pitchFamily="18" charset="0"/>
              </a:rPr>
              <a:t>Наименее вероятная ориентация</a:t>
            </a:r>
            <a:endParaRPr lang="ru-RU" altLang="ru-RU" sz="1600">
              <a:latin typeface="Times" pitchFamily="18" charset="0"/>
            </a:endParaRPr>
          </a:p>
        </p:txBody>
      </p:sp>
      <p:grpSp>
        <p:nvGrpSpPr>
          <p:cNvPr id="8573" name="Group 381"/>
          <p:cNvGrpSpPr>
            <a:grpSpLocks/>
          </p:cNvGrpSpPr>
          <p:nvPr/>
        </p:nvGrpSpPr>
        <p:grpSpPr bwMode="auto">
          <a:xfrm>
            <a:off x="2484438" y="3076575"/>
            <a:ext cx="768350" cy="496888"/>
            <a:chOff x="1697" y="2433"/>
            <a:chExt cx="484" cy="313"/>
          </a:xfrm>
        </p:grpSpPr>
        <p:sp>
          <p:nvSpPr>
            <p:cNvPr id="8574" name="Line 382"/>
            <p:cNvSpPr>
              <a:spLocks noChangeShapeType="1"/>
            </p:cNvSpPr>
            <p:nvPr/>
          </p:nvSpPr>
          <p:spPr bwMode="auto">
            <a:xfrm flipH="1">
              <a:off x="1697" y="2478"/>
              <a:ext cx="417" cy="268"/>
            </a:xfrm>
            <a:prstGeom prst="line">
              <a:avLst/>
            </a:prstGeom>
            <a:noFill/>
            <a:ln w="11113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75" name="Freeform 383"/>
            <p:cNvSpPr>
              <a:spLocks/>
            </p:cNvSpPr>
            <p:nvPr/>
          </p:nvSpPr>
          <p:spPr bwMode="auto">
            <a:xfrm>
              <a:off x="2070" y="2433"/>
              <a:ext cx="111" cy="90"/>
            </a:xfrm>
            <a:custGeom>
              <a:avLst/>
              <a:gdLst>
                <a:gd name="T0" fmla="*/ 44 w 111"/>
                <a:gd name="T1" fmla="*/ 45 h 90"/>
                <a:gd name="T2" fmla="*/ 37 w 111"/>
                <a:gd name="T3" fmla="*/ 90 h 90"/>
                <a:gd name="T4" fmla="*/ 111 w 111"/>
                <a:gd name="T5" fmla="*/ 0 h 90"/>
                <a:gd name="T6" fmla="*/ 0 w 111"/>
                <a:gd name="T7" fmla="*/ 30 h 90"/>
                <a:gd name="T8" fmla="*/ 44 w 111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0">
                  <a:moveTo>
                    <a:pt x="44" y="45"/>
                  </a:moveTo>
                  <a:lnTo>
                    <a:pt x="37" y="90"/>
                  </a:lnTo>
                  <a:lnTo>
                    <a:pt x="111" y="0"/>
                  </a:lnTo>
                  <a:lnTo>
                    <a:pt x="0" y="30"/>
                  </a:lnTo>
                  <a:lnTo>
                    <a:pt x="44" y="4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606" name="Rectangle 414"/>
          <p:cNvSpPr>
            <a:spLocks noChangeArrowheads="1"/>
          </p:cNvSpPr>
          <p:nvPr/>
        </p:nvSpPr>
        <p:spPr bwMode="auto">
          <a:xfrm>
            <a:off x="6989763" y="4627563"/>
            <a:ext cx="144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ru-RU" altLang="ru-RU" sz="1700" b="1">
                <a:solidFill>
                  <a:srgbClr val="990099"/>
                </a:solidFill>
                <a:latin typeface="Novarese BoldItalic" charset="0"/>
              </a:rPr>
              <a:t>E</a:t>
            </a:r>
            <a:endParaRPr lang="ru-RU" altLang="ru-RU">
              <a:latin typeface="Times" pitchFamily="18" charset="0"/>
            </a:endParaRPr>
          </a:p>
        </p:txBody>
      </p:sp>
      <p:sp>
        <p:nvSpPr>
          <p:cNvPr id="8607" name="Rectangle 415"/>
          <p:cNvSpPr>
            <a:spLocks noChangeArrowheads="1"/>
          </p:cNvSpPr>
          <p:nvPr/>
        </p:nvSpPr>
        <p:spPr bwMode="auto">
          <a:xfrm>
            <a:off x="6611938" y="5421313"/>
            <a:ext cx="144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ru-RU" altLang="ru-RU" sz="1700" b="1">
                <a:solidFill>
                  <a:srgbClr val="330099"/>
                </a:solidFill>
                <a:latin typeface="Novarese BoldItalic" charset="0"/>
              </a:rPr>
              <a:t>B</a:t>
            </a:r>
            <a:endParaRPr lang="ru-RU" altLang="ru-RU">
              <a:latin typeface="Times" pitchFamily="18" charset="0"/>
            </a:endParaRPr>
          </a:p>
        </p:txBody>
      </p:sp>
      <p:sp>
        <p:nvSpPr>
          <p:cNvPr id="8608" name="Rectangle 416"/>
          <p:cNvSpPr>
            <a:spLocks noChangeArrowheads="1"/>
          </p:cNvSpPr>
          <p:nvPr/>
        </p:nvSpPr>
        <p:spPr bwMode="auto">
          <a:xfrm>
            <a:off x="6608763" y="2713038"/>
            <a:ext cx="17637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ru-RU" altLang="ru-RU" sz="1300" b="1">
                <a:solidFill>
                  <a:srgbClr val="990099"/>
                </a:solidFill>
                <a:latin typeface="Novarese Medium" charset="0"/>
              </a:rPr>
              <a:t>Наблюдаемый свет частично поляризован в направлении проекции магнитного поля на картинную плоскость</a:t>
            </a:r>
            <a:endParaRPr lang="ru-RU" altLang="ru-RU">
              <a:latin typeface="Times" pitchFamily="18" charset="0"/>
            </a:endParaRPr>
          </a:p>
        </p:txBody>
      </p:sp>
      <p:grpSp>
        <p:nvGrpSpPr>
          <p:cNvPr id="8617" name="Group 425"/>
          <p:cNvGrpSpPr>
            <a:grpSpLocks/>
          </p:cNvGrpSpPr>
          <p:nvPr/>
        </p:nvGrpSpPr>
        <p:grpSpPr bwMode="auto">
          <a:xfrm>
            <a:off x="2520950" y="1420813"/>
            <a:ext cx="625475" cy="709612"/>
            <a:chOff x="1720" y="1390"/>
            <a:chExt cx="394" cy="447"/>
          </a:xfrm>
        </p:grpSpPr>
        <p:grpSp>
          <p:nvGrpSpPr>
            <p:cNvPr id="8618" name="Group 426"/>
            <p:cNvGrpSpPr>
              <a:grpSpLocks/>
            </p:cNvGrpSpPr>
            <p:nvPr/>
          </p:nvGrpSpPr>
          <p:grpSpPr bwMode="auto">
            <a:xfrm>
              <a:off x="1876" y="1390"/>
              <a:ext cx="75" cy="447"/>
              <a:chOff x="1876" y="1390"/>
              <a:chExt cx="75" cy="447"/>
            </a:xfrm>
          </p:grpSpPr>
          <p:sp>
            <p:nvSpPr>
              <p:cNvPr id="8619" name="Line 427"/>
              <p:cNvSpPr>
                <a:spLocks noChangeShapeType="1"/>
              </p:cNvSpPr>
              <p:nvPr/>
            </p:nvSpPr>
            <p:spPr bwMode="auto">
              <a:xfrm>
                <a:off x="1913" y="1464"/>
                <a:ext cx="1" cy="298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0" name="Freeform 428"/>
              <p:cNvSpPr>
                <a:spLocks/>
              </p:cNvSpPr>
              <p:nvPr/>
            </p:nvSpPr>
            <p:spPr bwMode="auto">
              <a:xfrm>
                <a:off x="1876" y="1390"/>
                <a:ext cx="75" cy="111"/>
              </a:xfrm>
              <a:custGeom>
                <a:avLst/>
                <a:gdLst>
                  <a:gd name="T0" fmla="*/ 37 w 75"/>
                  <a:gd name="T1" fmla="*/ 74 h 111"/>
                  <a:gd name="T2" fmla="*/ 75 w 75"/>
                  <a:gd name="T3" fmla="*/ 111 h 111"/>
                  <a:gd name="T4" fmla="*/ 37 w 75"/>
                  <a:gd name="T5" fmla="*/ 0 h 111"/>
                  <a:gd name="T6" fmla="*/ 0 w 75"/>
                  <a:gd name="T7" fmla="*/ 111 h 111"/>
                  <a:gd name="T8" fmla="*/ 37 w 75"/>
                  <a:gd name="T9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37" y="74"/>
                    </a:moveTo>
                    <a:lnTo>
                      <a:pt x="75" y="111"/>
                    </a:lnTo>
                    <a:lnTo>
                      <a:pt x="37" y="0"/>
                    </a:lnTo>
                    <a:lnTo>
                      <a:pt x="0" y="111"/>
                    </a:lnTo>
                    <a:lnTo>
                      <a:pt x="37" y="74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1" name="Freeform 429"/>
              <p:cNvSpPr>
                <a:spLocks/>
              </p:cNvSpPr>
              <p:nvPr/>
            </p:nvSpPr>
            <p:spPr bwMode="auto">
              <a:xfrm>
                <a:off x="1876" y="1725"/>
                <a:ext cx="75" cy="112"/>
              </a:xfrm>
              <a:custGeom>
                <a:avLst/>
                <a:gdLst>
                  <a:gd name="T0" fmla="*/ 37 w 75"/>
                  <a:gd name="T1" fmla="*/ 37 h 112"/>
                  <a:gd name="T2" fmla="*/ 0 w 75"/>
                  <a:gd name="T3" fmla="*/ 0 h 112"/>
                  <a:gd name="T4" fmla="*/ 37 w 75"/>
                  <a:gd name="T5" fmla="*/ 112 h 112"/>
                  <a:gd name="T6" fmla="*/ 75 w 75"/>
                  <a:gd name="T7" fmla="*/ 0 h 112"/>
                  <a:gd name="T8" fmla="*/ 37 w 75"/>
                  <a:gd name="T9" fmla="*/ 3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2">
                    <a:moveTo>
                      <a:pt x="37" y="37"/>
                    </a:moveTo>
                    <a:lnTo>
                      <a:pt x="0" y="0"/>
                    </a:lnTo>
                    <a:lnTo>
                      <a:pt x="37" y="112"/>
                    </a:lnTo>
                    <a:lnTo>
                      <a:pt x="75" y="0"/>
                    </a:lnTo>
                    <a:lnTo>
                      <a:pt x="37" y="3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22" name="Group 430"/>
            <p:cNvGrpSpPr>
              <a:grpSpLocks/>
            </p:cNvGrpSpPr>
            <p:nvPr/>
          </p:nvGrpSpPr>
          <p:grpSpPr bwMode="auto">
            <a:xfrm>
              <a:off x="1720" y="1486"/>
              <a:ext cx="394" cy="232"/>
              <a:chOff x="1720" y="1486"/>
              <a:chExt cx="394" cy="232"/>
            </a:xfrm>
          </p:grpSpPr>
          <p:sp>
            <p:nvSpPr>
              <p:cNvPr id="8623" name="Line 431"/>
              <p:cNvSpPr>
                <a:spLocks noChangeShapeType="1"/>
              </p:cNvSpPr>
              <p:nvPr/>
            </p:nvSpPr>
            <p:spPr bwMode="auto">
              <a:xfrm>
                <a:off x="1787" y="1524"/>
                <a:ext cx="260" cy="156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4" name="Freeform 432"/>
              <p:cNvSpPr>
                <a:spLocks/>
              </p:cNvSpPr>
              <p:nvPr/>
            </p:nvSpPr>
            <p:spPr bwMode="auto">
              <a:xfrm>
                <a:off x="1720" y="1486"/>
                <a:ext cx="111" cy="90"/>
              </a:xfrm>
              <a:custGeom>
                <a:avLst/>
                <a:gdLst>
                  <a:gd name="T0" fmla="*/ 67 w 111"/>
                  <a:gd name="T1" fmla="*/ 38 h 90"/>
                  <a:gd name="T2" fmla="*/ 111 w 111"/>
                  <a:gd name="T3" fmla="*/ 23 h 90"/>
                  <a:gd name="T4" fmla="*/ 0 w 111"/>
                  <a:gd name="T5" fmla="*/ 0 h 90"/>
                  <a:gd name="T6" fmla="*/ 74 w 111"/>
                  <a:gd name="T7" fmla="*/ 90 h 90"/>
                  <a:gd name="T8" fmla="*/ 67 w 111"/>
                  <a:gd name="T9" fmla="*/ 3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90">
                    <a:moveTo>
                      <a:pt x="67" y="38"/>
                    </a:moveTo>
                    <a:lnTo>
                      <a:pt x="111" y="23"/>
                    </a:lnTo>
                    <a:lnTo>
                      <a:pt x="0" y="0"/>
                    </a:lnTo>
                    <a:lnTo>
                      <a:pt x="74" y="90"/>
                    </a:lnTo>
                    <a:lnTo>
                      <a:pt x="67" y="38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5" name="Freeform 433"/>
              <p:cNvSpPr>
                <a:spLocks/>
              </p:cNvSpPr>
              <p:nvPr/>
            </p:nvSpPr>
            <p:spPr bwMode="auto">
              <a:xfrm>
                <a:off x="2003" y="1628"/>
                <a:ext cx="111" cy="90"/>
              </a:xfrm>
              <a:custGeom>
                <a:avLst/>
                <a:gdLst>
                  <a:gd name="T0" fmla="*/ 44 w 111"/>
                  <a:gd name="T1" fmla="*/ 52 h 90"/>
                  <a:gd name="T2" fmla="*/ 0 w 111"/>
                  <a:gd name="T3" fmla="*/ 67 h 90"/>
                  <a:gd name="T4" fmla="*/ 111 w 111"/>
                  <a:gd name="T5" fmla="*/ 90 h 90"/>
                  <a:gd name="T6" fmla="*/ 37 w 111"/>
                  <a:gd name="T7" fmla="*/ 0 h 90"/>
                  <a:gd name="T8" fmla="*/ 44 w 111"/>
                  <a:gd name="T9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90">
                    <a:moveTo>
                      <a:pt x="44" y="52"/>
                    </a:moveTo>
                    <a:lnTo>
                      <a:pt x="0" y="67"/>
                    </a:lnTo>
                    <a:lnTo>
                      <a:pt x="111" y="90"/>
                    </a:lnTo>
                    <a:lnTo>
                      <a:pt x="37" y="0"/>
                    </a:lnTo>
                    <a:lnTo>
                      <a:pt x="44" y="52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26" name="Group 434"/>
            <p:cNvGrpSpPr>
              <a:grpSpLocks/>
            </p:cNvGrpSpPr>
            <p:nvPr/>
          </p:nvGrpSpPr>
          <p:grpSpPr bwMode="auto">
            <a:xfrm>
              <a:off x="1794" y="1412"/>
              <a:ext cx="239" cy="395"/>
              <a:chOff x="1794" y="1412"/>
              <a:chExt cx="239" cy="395"/>
            </a:xfrm>
          </p:grpSpPr>
          <p:sp>
            <p:nvSpPr>
              <p:cNvPr id="8627" name="Line 435"/>
              <p:cNvSpPr>
                <a:spLocks noChangeShapeType="1"/>
              </p:cNvSpPr>
              <p:nvPr/>
            </p:nvSpPr>
            <p:spPr bwMode="auto">
              <a:xfrm flipH="1">
                <a:off x="1831" y="1479"/>
                <a:ext cx="164" cy="261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8" name="Freeform 436"/>
              <p:cNvSpPr>
                <a:spLocks/>
              </p:cNvSpPr>
              <p:nvPr/>
            </p:nvSpPr>
            <p:spPr bwMode="auto">
              <a:xfrm>
                <a:off x="1943" y="1412"/>
                <a:ext cx="90" cy="112"/>
              </a:xfrm>
              <a:custGeom>
                <a:avLst/>
                <a:gdLst>
                  <a:gd name="T0" fmla="*/ 52 w 90"/>
                  <a:gd name="T1" fmla="*/ 67 h 112"/>
                  <a:gd name="T2" fmla="*/ 67 w 90"/>
                  <a:gd name="T3" fmla="*/ 112 h 112"/>
                  <a:gd name="T4" fmla="*/ 90 w 90"/>
                  <a:gd name="T5" fmla="*/ 0 h 112"/>
                  <a:gd name="T6" fmla="*/ 0 w 90"/>
                  <a:gd name="T7" fmla="*/ 74 h 112"/>
                  <a:gd name="T8" fmla="*/ 52 w 90"/>
                  <a:gd name="T9" fmla="*/ 6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2">
                    <a:moveTo>
                      <a:pt x="52" y="67"/>
                    </a:moveTo>
                    <a:lnTo>
                      <a:pt x="67" y="112"/>
                    </a:lnTo>
                    <a:lnTo>
                      <a:pt x="90" y="0"/>
                    </a:lnTo>
                    <a:lnTo>
                      <a:pt x="0" y="74"/>
                    </a:lnTo>
                    <a:lnTo>
                      <a:pt x="52" y="6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9" name="Freeform 437"/>
              <p:cNvSpPr>
                <a:spLocks/>
              </p:cNvSpPr>
              <p:nvPr/>
            </p:nvSpPr>
            <p:spPr bwMode="auto">
              <a:xfrm>
                <a:off x="1794" y="1695"/>
                <a:ext cx="90" cy="112"/>
              </a:xfrm>
              <a:custGeom>
                <a:avLst/>
                <a:gdLst>
                  <a:gd name="T0" fmla="*/ 37 w 90"/>
                  <a:gd name="T1" fmla="*/ 45 h 112"/>
                  <a:gd name="T2" fmla="*/ 23 w 90"/>
                  <a:gd name="T3" fmla="*/ 0 h 112"/>
                  <a:gd name="T4" fmla="*/ 0 w 90"/>
                  <a:gd name="T5" fmla="*/ 112 h 112"/>
                  <a:gd name="T6" fmla="*/ 90 w 90"/>
                  <a:gd name="T7" fmla="*/ 37 h 112"/>
                  <a:gd name="T8" fmla="*/ 37 w 90"/>
                  <a:gd name="T9" fmla="*/ 4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2">
                    <a:moveTo>
                      <a:pt x="37" y="45"/>
                    </a:moveTo>
                    <a:lnTo>
                      <a:pt x="23" y="0"/>
                    </a:lnTo>
                    <a:lnTo>
                      <a:pt x="0" y="112"/>
                    </a:lnTo>
                    <a:lnTo>
                      <a:pt x="90" y="37"/>
                    </a:lnTo>
                    <a:lnTo>
                      <a:pt x="37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30" name="Group 438"/>
            <p:cNvGrpSpPr>
              <a:grpSpLocks/>
            </p:cNvGrpSpPr>
            <p:nvPr/>
          </p:nvGrpSpPr>
          <p:grpSpPr bwMode="auto">
            <a:xfrm>
              <a:off x="1735" y="1561"/>
              <a:ext cx="357" cy="97"/>
              <a:chOff x="1735" y="1561"/>
              <a:chExt cx="357" cy="97"/>
            </a:xfrm>
          </p:grpSpPr>
          <p:sp>
            <p:nvSpPr>
              <p:cNvPr id="8631" name="Line 439"/>
              <p:cNvSpPr>
                <a:spLocks noChangeShapeType="1"/>
              </p:cNvSpPr>
              <p:nvPr/>
            </p:nvSpPr>
            <p:spPr bwMode="auto">
              <a:xfrm flipH="1">
                <a:off x="1809" y="1591"/>
                <a:ext cx="209" cy="37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2" name="Freeform 440"/>
              <p:cNvSpPr>
                <a:spLocks/>
              </p:cNvSpPr>
              <p:nvPr/>
            </p:nvSpPr>
            <p:spPr bwMode="auto">
              <a:xfrm>
                <a:off x="1980" y="1561"/>
                <a:ext cx="112" cy="75"/>
              </a:xfrm>
              <a:custGeom>
                <a:avLst/>
                <a:gdLst>
                  <a:gd name="T0" fmla="*/ 38 w 112"/>
                  <a:gd name="T1" fmla="*/ 30 h 75"/>
                  <a:gd name="T2" fmla="*/ 8 w 112"/>
                  <a:gd name="T3" fmla="*/ 75 h 75"/>
                  <a:gd name="T4" fmla="*/ 112 w 112"/>
                  <a:gd name="T5" fmla="*/ 15 h 75"/>
                  <a:gd name="T6" fmla="*/ 0 w 112"/>
                  <a:gd name="T7" fmla="*/ 0 h 75"/>
                  <a:gd name="T8" fmla="*/ 38 w 112"/>
                  <a:gd name="T9" fmla="*/ 3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75">
                    <a:moveTo>
                      <a:pt x="38" y="30"/>
                    </a:moveTo>
                    <a:lnTo>
                      <a:pt x="8" y="75"/>
                    </a:lnTo>
                    <a:lnTo>
                      <a:pt x="112" y="15"/>
                    </a:lnTo>
                    <a:lnTo>
                      <a:pt x="0" y="0"/>
                    </a:lnTo>
                    <a:lnTo>
                      <a:pt x="38" y="30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3" name="Freeform 441"/>
              <p:cNvSpPr>
                <a:spLocks/>
              </p:cNvSpPr>
              <p:nvPr/>
            </p:nvSpPr>
            <p:spPr bwMode="auto">
              <a:xfrm>
                <a:off x="1735" y="1583"/>
                <a:ext cx="111" cy="75"/>
              </a:xfrm>
              <a:custGeom>
                <a:avLst/>
                <a:gdLst>
                  <a:gd name="T0" fmla="*/ 74 w 111"/>
                  <a:gd name="T1" fmla="*/ 45 h 75"/>
                  <a:gd name="T2" fmla="*/ 104 w 111"/>
                  <a:gd name="T3" fmla="*/ 0 h 75"/>
                  <a:gd name="T4" fmla="*/ 0 w 111"/>
                  <a:gd name="T5" fmla="*/ 60 h 75"/>
                  <a:gd name="T6" fmla="*/ 111 w 111"/>
                  <a:gd name="T7" fmla="*/ 75 h 75"/>
                  <a:gd name="T8" fmla="*/ 74 w 111"/>
                  <a:gd name="T9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75">
                    <a:moveTo>
                      <a:pt x="74" y="45"/>
                    </a:moveTo>
                    <a:lnTo>
                      <a:pt x="104" y="0"/>
                    </a:lnTo>
                    <a:lnTo>
                      <a:pt x="0" y="60"/>
                    </a:lnTo>
                    <a:lnTo>
                      <a:pt x="111" y="75"/>
                    </a:lnTo>
                    <a:lnTo>
                      <a:pt x="74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634" name="Group 442"/>
          <p:cNvGrpSpPr>
            <a:grpSpLocks/>
          </p:cNvGrpSpPr>
          <p:nvPr/>
        </p:nvGrpSpPr>
        <p:grpSpPr bwMode="auto">
          <a:xfrm>
            <a:off x="2946400" y="1774825"/>
            <a:ext cx="627063" cy="709613"/>
            <a:chOff x="1988" y="1613"/>
            <a:chExt cx="395" cy="447"/>
          </a:xfrm>
        </p:grpSpPr>
        <p:grpSp>
          <p:nvGrpSpPr>
            <p:cNvPr id="8635" name="Group 443"/>
            <p:cNvGrpSpPr>
              <a:grpSpLocks/>
            </p:cNvGrpSpPr>
            <p:nvPr/>
          </p:nvGrpSpPr>
          <p:grpSpPr bwMode="auto">
            <a:xfrm>
              <a:off x="2144" y="1613"/>
              <a:ext cx="75" cy="447"/>
              <a:chOff x="2144" y="1613"/>
              <a:chExt cx="75" cy="447"/>
            </a:xfrm>
          </p:grpSpPr>
          <p:sp>
            <p:nvSpPr>
              <p:cNvPr id="8636" name="Line 444"/>
              <p:cNvSpPr>
                <a:spLocks noChangeShapeType="1"/>
              </p:cNvSpPr>
              <p:nvPr/>
            </p:nvSpPr>
            <p:spPr bwMode="auto">
              <a:xfrm>
                <a:off x="2181" y="1688"/>
                <a:ext cx="1" cy="298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7" name="Freeform 445"/>
              <p:cNvSpPr>
                <a:spLocks/>
              </p:cNvSpPr>
              <p:nvPr/>
            </p:nvSpPr>
            <p:spPr bwMode="auto">
              <a:xfrm>
                <a:off x="2144" y="1613"/>
                <a:ext cx="75" cy="112"/>
              </a:xfrm>
              <a:custGeom>
                <a:avLst/>
                <a:gdLst>
                  <a:gd name="T0" fmla="*/ 37 w 75"/>
                  <a:gd name="T1" fmla="*/ 75 h 112"/>
                  <a:gd name="T2" fmla="*/ 75 w 75"/>
                  <a:gd name="T3" fmla="*/ 112 h 112"/>
                  <a:gd name="T4" fmla="*/ 37 w 75"/>
                  <a:gd name="T5" fmla="*/ 0 h 112"/>
                  <a:gd name="T6" fmla="*/ 0 w 75"/>
                  <a:gd name="T7" fmla="*/ 112 h 112"/>
                  <a:gd name="T8" fmla="*/ 37 w 75"/>
                  <a:gd name="T9" fmla="*/ 7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2">
                    <a:moveTo>
                      <a:pt x="37" y="75"/>
                    </a:moveTo>
                    <a:lnTo>
                      <a:pt x="75" y="112"/>
                    </a:lnTo>
                    <a:lnTo>
                      <a:pt x="37" y="0"/>
                    </a:lnTo>
                    <a:lnTo>
                      <a:pt x="0" y="112"/>
                    </a:lnTo>
                    <a:lnTo>
                      <a:pt x="37" y="7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8" name="Freeform 446"/>
              <p:cNvSpPr>
                <a:spLocks/>
              </p:cNvSpPr>
              <p:nvPr/>
            </p:nvSpPr>
            <p:spPr bwMode="auto">
              <a:xfrm>
                <a:off x="2144" y="1949"/>
                <a:ext cx="75" cy="111"/>
              </a:xfrm>
              <a:custGeom>
                <a:avLst/>
                <a:gdLst>
                  <a:gd name="T0" fmla="*/ 37 w 75"/>
                  <a:gd name="T1" fmla="*/ 37 h 111"/>
                  <a:gd name="T2" fmla="*/ 0 w 75"/>
                  <a:gd name="T3" fmla="*/ 0 h 111"/>
                  <a:gd name="T4" fmla="*/ 37 w 75"/>
                  <a:gd name="T5" fmla="*/ 111 h 111"/>
                  <a:gd name="T6" fmla="*/ 75 w 75"/>
                  <a:gd name="T7" fmla="*/ 0 h 111"/>
                  <a:gd name="T8" fmla="*/ 37 w 75"/>
                  <a:gd name="T9" fmla="*/ 3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37" y="37"/>
                    </a:moveTo>
                    <a:lnTo>
                      <a:pt x="0" y="0"/>
                    </a:lnTo>
                    <a:lnTo>
                      <a:pt x="37" y="111"/>
                    </a:lnTo>
                    <a:lnTo>
                      <a:pt x="75" y="0"/>
                    </a:lnTo>
                    <a:lnTo>
                      <a:pt x="37" y="3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39" name="Group 447"/>
            <p:cNvGrpSpPr>
              <a:grpSpLocks/>
            </p:cNvGrpSpPr>
            <p:nvPr/>
          </p:nvGrpSpPr>
          <p:grpSpPr bwMode="auto">
            <a:xfrm>
              <a:off x="1988" y="1710"/>
              <a:ext cx="395" cy="231"/>
              <a:chOff x="1988" y="1710"/>
              <a:chExt cx="395" cy="231"/>
            </a:xfrm>
          </p:grpSpPr>
          <p:sp>
            <p:nvSpPr>
              <p:cNvPr id="8640" name="Line 448"/>
              <p:cNvSpPr>
                <a:spLocks noChangeShapeType="1"/>
              </p:cNvSpPr>
              <p:nvPr/>
            </p:nvSpPr>
            <p:spPr bwMode="auto">
              <a:xfrm>
                <a:off x="2055" y="1747"/>
                <a:ext cx="261" cy="157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1" name="Freeform 449"/>
              <p:cNvSpPr>
                <a:spLocks/>
              </p:cNvSpPr>
              <p:nvPr/>
            </p:nvSpPr>
            <p:spPr bwMode="auto">
              <a:xfrm>
                <a:off x="1988" y="1710"/>
                <a:ext cx="112" cy="90"/>
              </a:xfrm>
              <a:custGeom>
                <a:avLst/>
                <a:gdLst>
                  <a:gd name="T0" fmla="*/ 67 w 112"/>
                  <a:gd name="T1" fmla="*/ 37 h 90"/>
                  <a:gd name="T2" fmla="*/ 112 w 112"/>
                  <a:gd name="T3" fmla="*/ 22 h 90"/>
                  <a:gd name="T4" fmla="*/ 0 w 112"/>
                  <a:gd name="T5" fmla="*/ 0 h 90"/>
                  <a:gd name="T6" fmla="*/ 74 w 112"/>
                  <a:gd name="T7" fmla="*/ 90 h 90"/>
                  <a:gd name="T8" fmla="*/ 67 w 112"/>
                  <a:gd name="T9" fmla="*/ 3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90">
                    <a:moveTo>
                      <a:pt x="67" y="37"/>
                    </a:moveTo>
                    <a:lnTo>
                      <a:pt x="112" y="22"/>
                    </a:lnTo>
                    <a:lnTo>
                      <a:pt x="0" y="0"/>
                    </a:lnTo>
                    <a:lnTo>
                      <a:pt x="74" y="90"/>
                    </a:lnTo>
                    <a:lnTo>
                      <a:pt x="67" y="3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2" name="Freeform 450"/>
              <p:cNvSpPr>
                <a:spLocks/>
              </p:cNvSpPr>
              <p:nvPr/>
            </p:nvSpPr>
            <p:spPr bwMode="auto">
              <a:xfrm>
                <a:off x="2271" y="1852"/>
                <a:ext cx="112" cy="89"/>
              </a:xfrm>
              <a:custGeom>
                <a:avLst/>
                <a:gdLst>
                  <a:gd name="T0" fmla="*/ 45 w 112"/>
                  <a:gd name="T1" fmla="*/ 52 h 89"/>
                  <a:gd name="T2" fmla="*/ 0 w 112"/>
                  <a:gd name="T3" fmla="*/ 67 h 89"/>
                  <a:gd name="T4" fmla="*/ 112 w 112"/>
                  <a:gd name="T5" fmla="*/ 89 h 89"/>
                  <a:gd name="T6" fmla="*/ 37 w 112"/>
                  <a:gd name="T7" fmla="*/ 0 h 89"/>
                  <a:gd name="T8" fmla="*/ 45 w 112"/>
                  <a:gd name="T9" fmla="*/ 5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89">
                    <a:moveTo>
                      <a:pt x="45" y="52"/>
                    </a:moveTo>
                    <a:lnTo>
                      <a:pt x="0" y="67"/>
                    </a:lnTo>
                    <a:lnTo>
                      <a:pt x="112" y="89"/>
                    </a:lnTo>
                    <a:lnTo>
                      <a:pt x="37" y="0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43" name="Group 451"/>
            <p:cNvGrpSpPr>
              <a:grpSpLocks/>
            </p:cNvGrpSpPr>
            <p:nvPr/>
          </p:nvGrpSpPr>
          <p:grpSpPr bwMode="auto">
            <a:xfrm>
              <a:off x="2062" y="1636"/>
              <a:ext cx="239" cy="395"/>
              <a:chOff x="2062" y="1636"/>
              <a:chExt cx="239" cy="395"/>
            </a:xfrm>
          </p:grpSpPr>
          <p:sp>
            <p:nvSpPr>
              <p:cNvPr id="8644" name="Line 452"/>
              <p:cNvSpPr>
                <a:spLocks noChangeShapeType="1"/>
              </p:cNvSpPr>
              <p:nvPr/>
            </p:nvSpPr>
            <p:spPr bwMode="auto">
              <a:xfrm flipH="1">
                <a:off x="2100" y="1703"/>
                <a:ext cx="163" cy="261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5" name="Freeform 453"/>
              <p:cNvSpPr>
                <a:spLocks/>
              </p:cNvSpPr>
              <p:nvPr/>
            </p:nvSpPr>
            <p:spPr bwMode="auto">
              <a:xfrm>
                <a:off x="2211" y="1636"/>
                <a:ext cx="90" cy="111"/>
              </a:xfrm>
              <a:custGeom>
                <a:avLst/>
                <a:gdLst>
                  <a:gd name="T0" fmla="*/ 52 w 90"/>
                  <a:gd name="T1" fmla="*/ 67 h 111"/>
                  <a:gd name="T2" fmla="*/ 67 w 90"/>
                  <a:gd name="T3" fmla="*/ 111 h 111"/>
                  <a:gd name="T4" fmla="*/ 90 w 90"/>
                  <a:gd name="T5" fmla="*/ 0 h 111"/>
                  <a:gd name="T6" fmla="*/ 0 w 90"/>
                  <a:gd name="T7" fmla="*/ 74 h 111"/>
                  <a:gd name="T8" fmla="*/ 52 w 90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1">
                    <a:moveTo>
                      <a:pt x="52" y="67"/>
                    </a:moveTo>
                    <a:lnTo>
                      <a:pt x="67" y="111"/>
                    </a:lnTo>
                    <a:lnTo>
                      <a:pt x="90" y="0"/>
                    </a:lnTo>
                    <a:lnTo>
                      <a:pt x="0" y="74"/>
                    </a:lnTo>
                    <a:lnTo>
                      <a:pt x="52" y="6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6" name="Freeform 454"/>
              <p:cNvSpPr>
                <a:spLocks/>
              </p:cNvSpPr>
              <p:nvPr/>
            </p:nvSpPr>
            <p:spPr bwMode="auto">
              <a:xfrm>
                <a:off x="2062" y="1919"/>
                <a:ext cx="90" cy="112"/>
              </a:xfrm>
              <a:custGeom>
                <a:avLst/>
                <a:gdLst>
                  <a:gd name="T0" fmla="*/ 38 w 90"/>
                  <a:gd name="T1" fmla="*/ 45 h 112"/>
                  <a:gd name="T2" fmla="*/ 23 w 90"/>
                  <a:gd name="T3" fmla="*/ 0 h 112"/>
                  <a:gd name="T4" fmla="*/ 0 w 90"/>
                  <a:gd name="T5" fmla="*/ 112 h 112"/>
                  <a:gd name="T6" fmla="*/ 90 w 90"/>
                  <a:gd name="T7" fmla="*/ 37 h 112"/>
                  <a:gd name="T8" fmla="*/ 38 w 90"/>
                  <a:gd name="T9" fmla="*/ 4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2">
                    <a:moveTo>
                      <a:pt x="38" y="45"/>
                    </a:moveTo>
                    <a:lnTo>
                      <a:pt x="23" y="0"/>
                    </a:lnTo>
                    <a:lnTo>
                      <a:pt x="0" y="112"/>
                    </a:lnTo>
                    <a:lnTo>
                      <a:pt x="90" y="37"/>
                    </a:lnTo>
                    <a:lnTo>
                      <a:pt x="38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47" name="Group 455"/>
            <p:cNvGrpSpPr>
              <a:grpSpLocks/>
            </p:cNvGrpSpPr>
            <p:nvPr/>
          </p:nvGrpSpPr>
          <p:grpSpPr bwMode="auto">
            <a:xfrm>
              <a:off x="2003" y="1785"/>
              <a:ext cx="357" cy="97"/>
              <a:chOff x="2003" y="1785"/>
              <a:chExt cx="357" cy="97"/>
            </a:xfrm>
          </p:grpSpPr>
          <p:sp>
            <p:nvSpPr>
              <p:cNvPr id="8648" name="Line 456"/>
              <p:cNvSpPr>
                <a:spLocks noChangeShapeType="1"/>
              </p:cNvSpPr>
              <p:nvPr/>
            </p:nvSpPr>
            <p:spPr bwMode="auto">
              <a:xfrm flipH="1">
                <a:off x="2077" y="1814"/>
                <a:ext cx="209" cy="38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9" name="Freeform 457"/>
              <p:cNvSpPr>
                <a:spLocks/>
              </p:cNvSpPr>
              <p:nvPr/>
            </p:nvSpPr>
            <p:spPr bwMode="auto">
              <a:xfrm>
                <a:off x="2248" y="1785"/>
                <a:ext cx="112" cy="74"/>
              </a:xfrm>
              <a:custGeom>
                <a:avLst/>
                <a:gdLst>
                  <a:gd name="T0" fmla="*/ 38 w 112"/>
                  <a:gd name="T1" fmla="*/ 29 h 74"/>
                  <a:gd name="T2" fmla="*/ 8 w 112"/>
                  <a:gd name="T3" fmla="*/ 74 h 74"/>
                  <a:gd name="T4" fmla="*/ 112 w 112"/>
                  <a:gd name="T5" fmla="*/ 15 h 74"/>
                  <a:gd name="T6" fmla="*/ 0 w 112"/>
                  <a:gd name="T7" fmla="*/ 0 h 74"/>
                  <a:gd name="T8" fmla="*/ 38 w 112"/>
                  <a:gd name="T9" fmla="*/ 2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74">
                    <a:moveTo>
                      <a:pt x="38" y="29"/>
                    </a:moveTo>
                    <a:lnTo>
                      <a:pt x="8" y="74"/>
                    </a:lnTo>
                    <a:lnTo>
                      <a:pt x="112" y="15"/>
                    </a:lnTo>
                    <a:lnTo>
                      <a:pt x="0" y="0"/>
                    </a:lnTo>
                    <a:lnTo>
                      <a:pt x="38" y="29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50" name="Freeform 458"/>
              <p:cNvSpPr>
                <a:spLocks/>
              </p:cNvSpPr>
              <p:nvPr/>
            </p:nvSpPr>
            <p:spPr bwMode="auto">
              <a:xfrm>
                <a:off x="2003" y="1807"/>
                <a:ext cx="111" cy="75"/>
              </a:xfrm>
              <a:custGeom>
                <a:avLst/>
                <a:gdLst>
                  <a:gd name="T0" fmla="*/ 74 w 111"/>
                  <a:gd name="T1" fmla="*/ 45 h 75"/>
                  <a:gd name="T2" fmla="*/ 104 w 111"/>
                  <a:gd name="T3" fmla="*/ 0 h 75"/>
                  <a:gd name="T4" fmla="*/ 0 w 111"/>
                  <a:gd name="T5" fmla="*/ 60 h 75"/>
                  <a:gd name="T6" fmla="*/ 111 w 111"/>
                  <a:gd name="T7" fmla="*/ 75 h 75"/>
                  <a:gd name="T8" fmla="*/ 74 w 111"/>
                  <a:gd name="T9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75">
                    <a:moveTo>
                      <a:pt x="74" y="45"/>
                    </a:moveTo>
                    <a:lnTo>
                      <a:pt x="104" y="0"/>
                    </a:lnTo>
                    <a:lnTo>
                      <a:pt x="0" y="60"/>
                    </a:lnTo>
                    <a:lnTo>
                      <a:pt x="111" y="75"/>
                    </a:lnTo>
                    <a:lnTo>
                      <a:pt x="74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868" name="Oval 676"/>
          <p:cNvSpPr>
            <a:spLocks noChangeArrowheads="1"/>
          </p:cNvSpPr>
          <p:nvPr/>
        </p:nvSpPr>
        <p:spPr bwMode="auto">
          <a:xfrm rot="9000000">
            <a:off x="3978275" y="4268788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69" name="Oval 677"/>
          <p:cNvSpPr>
            <a:spLocks noChangeArrowheads="1"/>
          </p:cNvSpPr>
          <p:nvPr/>
        </p:nvSpPr>
        <p:spPr bwMode="auto">
          <a:xfrm rot="19800000">
            <a:off x="4340225" y="3662363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0" name="Oval 678"/>
          <p:cNvSpPr>
            <a:spLocks noChangeArrowheads="1"/>
          </p:cNvSpPr>
          <p:nvPr/>
        </p:nvSpPr>
        <p:spPr bwMode="auto">
          <a:xfrm rot="7200000">
            <a:off x="3234531" y="3853657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1" name="Oval 679"/>
          <p:cNvSpPr>
            <a:spLocks noChangeArrowheads="1"/>
          </p:cNvSpPr>
          <p:nvPr/>
        </p:nvSpPr>
        <p:spPr bwMode="auto">
          <a:xfrm rot="1200000">
            <a:off x="3748088" y="3552825"/>
            <a:ext cx="250825" cy="155575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2" name="Oval 680"/>
          <p:cNvSpPr>
            <a:spLocks noChangeArrowheads="1"/>
          </p:cNvSpPr>
          <p:nvPr/>
        </p:nvSpPr>
        <p:spPr bwMode="auto">
          <a:xfrm>
            <a:off x="4578350" y="2767013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3" name="Oval 681"/>
          <p:cNvSpPr>
            <a:spLocks noChangeArrowheads="1"/>
          </p:cNvSpPr>
          <p:nvPr/>
        </p:nvSpPr>
        <p:spPr bwMode="auto">
          <a:xfrm rot="1200000">
            <a:off x="3965575" y="2808288"/>
            <a:ext cx="284163" cy="136525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4" name="Oval 682"/>
          <p:cNvSpPr>
            <a:spLocks noChangeArrowheads="1"/>
          </p:cNvSpPr>
          <p:nvPr/>
        </p:nvSpPr>
        <p:spPr bwMode="auto">
          <a:xfrm rot="20400000">
            <a:off x="4084638" y="2211388"/>
            <a:ext cx="185737" cy="1333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5" name="Oval 683"/>
          <p:cNvSpPr>
            <a:spLocks noChangeArrowheads="1"/>
          </p:cNvSpPr>
          <p:nvPr/>
        </p:nvSpPr>
        <p:spPr bwMode="auto">
          <a:xfrm rot="4200000">
            <a:off x="3204369" y="2515394"/>
            <a:ext cx="347662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6" name="Oval 684"/>
          <p:cNvSpPr>
            <a:spLocks noChangeArrowheads="1"/>
          </p:cNvSpPr>
          <p:nvPr/>
        </p:nvSpPr>
        <p:spPr bwMode="auto">
          <a:xfrm rot="2400000">
            <a:off x="4327525" y="1847850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7" name="Oval 685"/>
          <p:cNvSpPr>
            <a:spLocks noChangeArrowheads="1"/>
          </p:cNvSpPr>
          <p:nvPr/>
        </p:nvSpPr>
        <p:spPr bwMode="auto">
          <a:xfrm>
            <a:off x="3633788" y="1282700"/>
            <a:ext cx="347662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8" name="Oval 686"/>
          <p:cNvSpPr>
            <a:spLocks noChangeArrowheads="1"/>
          </p:cNvSpPr>
          <p:nvPr/>
        </p:nvSpPr>
        <p:spPr bwMode="auto">
          <a:xfrm rot="21000000">
            <a:off x="3249613" y="1647825"/>
            <a:ext cx="347662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80" name="AutoShape 688"/>
          <p:cNvSpPr>
            <a:spLocks noChangeArrowheads="1"/>
          </p:cNvSpPr>
          <p:nvPr/>
        </p:nvSpPr>
        <p:spPr bwMode="auto">
          <a:xfrm>
            <a:off x="1984375" y="1023938"/>
            <a:ext cx="146050" cy="13811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6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dirty="0"/>
              <a:t>Модели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772816"/>
            <a:ext cx="5976664" cy="2520280"/>
          </a:xfrm>
        </p:spPr>
        <p:txBody>
          <a:bodyPr/>
          <a:lstStyle/>
          <a:p>
            <a:r>
              <a:rPr lang="ru-RU" dirty="0"/>
              <a:t>Ослабление (экстинкция)</a:t>
            </a:r>
            <a:endParaRPr lang="en-US" dirty="0"/>
          </a:p>
          <a:p>
            <a:r>
              <a:rPr lang="ru-RU" dirty="0"/>
              <a:t>Эмиссия</a:t>
            </a:r>
            <a:endParaRPr lang="en-US" dirty="0"/>
          </a:p>
          <a:p>
            <a:r>
              <a:rPr lang="ru-RU" dirty="0"/>
              <a:t>Поляризация</a:t>
            </a:r>
            <a:endParaRPr lang="en-US" dirty="0"/>
          </a:p>
          <a:p>
            <a:r>
              <a:rPr lang="ru-RU" dirty="0"/>
              <a:t>Содержание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4132456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Рассеяние света мелкими частицами</a:t>
            </a:r>
          </a:p>
        </p:txBody>
      </p:sp>
      <p:pic>
        <p:nvPicPr>
          <p:cNvPr id="3" name="Рисунок 2" descr="2-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6454156" cy="42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6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143" y="404664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ru-RU" dirty="0"/>
              <a:t>Вычисление оптических свойств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43" y="1268760"/>
            <a:ext cx="8229600" cy="4525963"/>
          </a:xfrm>
        </p:spPr>
        <p:txBody>
          <a:bodyPr/>
          <a:lstStyle/>
          <a:p>
            <a:r>
              <a:rPr lang="ru-RU" dirty="0"/>
              <a:t>Показатели преломления (химический состав)</a:t>
            </a:r>
            <a:endParaRPr lang="en-US" dirty="0"/>
          </a:p>
          <a:p>
            <a:r>
              <a:rPr lang="ru-RU" dirty="0"/>
              <a:t>Структура (слои, пористость)</a:t>
            </a:r>
          </a:p>
          <a:p>
            <a:r>
              <a:rPr lang="ru-RU" dirty="0"/>
              <a:t>Форма</a:t>
            </a:r>
          </a:p>
          <a:p>
            <a:r>
              <a:rPr lang="ru-RU" dirty="0"/>
              <a:t>Метод</a:t>
            </a:r>
            <a:r>
              <a:rPr lang="en-US" dirty="0"/>
              <a:t> (</a:t>
            </a:r>
            <a:r>
              <a:rPr lang="ru-RU" dirty="0"/>
              <a:t>теория Ми, </a:t>
            </a:r>
            <a:r>
              <a:rPr lang="en-US" dirty="0"/>
              <a:t>DDA </a:t>
            </a:r>
            <a:r>
              <a:rPr lang="ru-RU" dirty="0"/>
              <a:t>и т. п.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Результат: </a:t>
            </a:r>
            <a:r>
              <a:rPr lang="en-US" i="1" dirty="0" err="1"/>
              <a:t>Q</a:t>
            </a:r>
            <a:r>
              <a:rPr lang="en-US" baseline="-25000" dirty="0" err="1"/>
              <a:t>sca</a:t>
            </a:r>
            <a:r>
              <a:rPr lang="en-US" dirty="0"/>
              <a:t>, </a:t>
            </a:r>
            <a:r>
              <a:rPr lang="en-US" i="1" dirty="0" err="1"/>
              <a:t>Q</a:t>
            </a:r>
            <a:r>
              <a:rPr lang="en-US" baseline="-25000" dirty="0" err="1"/>
              <a:t>abs</a:t>
            </a:r>
            <a:r>
              <a:rPr lang="en-US" dirty="0"/>
              <a:t>, &lt;cos</a:t>
            </a:r>
            <a:r>
              <a:rPr lang="en-US" dirty="0">
                <a:sym typeface="Symbol"/>
              </a:rPr>
              <a:t>&gt;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259631" y="5301396"/>
          <a:ext cx="4109395" cy="863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Формула" r:id="rId3" imgW="2235200" imgH="469900" progId="Equation.3">
                  <p:embed/>
                </p:oleObj>
              </mc:Choice>
              <mc:Fallback>
                <p:oleObj name="Формула" r:id="rId3" imgW="2235200" imgH="4699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1" y="5301396"/>
                        <a:ext cx="4109395" cy="8639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57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dirty="0"/>
              <a:t>Взрывы на белых карликах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900831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06" y="764704"/>
            <a:ext cx="5111730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3356992"/>
            <a:ext cx="438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Предельная масса белого карлика 1.4 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  <a:latin typeface="Wingdings" panose="05000000000000000000" pitchFamily="2" charset="2"/>
              </a:rPr>
              <a:t>¤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" y="4365104"/>
            <a:ext cx="2901702" cy="193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71" y="4077072"/>
            <a:ext cx="3810000" cy="2543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28C21-545A-44A4-BD6A-D2BE8840EA09}"/>
              </a:ext>
            </a:extLst>
          </p:cNvPr>
          <p:cNvSpPr txBox="1"/>
          <p:nvPr/>
        </p:nvSpPr>
        <p:spPr>
          <a:xfrm>
            <a:off x="583825" y="6363670"/>
            <a:ext cx="266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…и вспышки новых звёзд</a:t>
            </a:r>
          </a:p>
        </p:txBody>
      </p:sp>
    </p:spTree>
    <p:extLst>
      <p:ext uri="{BB962C8B-B14F-4D97-AF65-F5344CB8AC3E}">
        <p14:creationId xmlns:p14="http://schemas.microsoft.com/office/powerpoint/2010/main" val="21309370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1.ynao.ac.cn/~jinhuahe/know_base/dust/dust_g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" y="116632"/>
            <a:ext cx="821038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www1.ynao.ac.cn/~jinhuahe/know_base/dust/dust_g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5328"/>
            <a:ext cx="84366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578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143" y="404664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Графито</a:t>
            </a:r>
            <a:r>
              <a:rPr lang="ru-RU" dirty="0"/>
              <a:t>-силикатная модель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43" y="1268760"/>
            <a:ext cx="8229600" cy="4525963"/>
          </a:xfrm>
        </p:spPr>
        <p:txBody>
          <a:bodyPr/>
          <a:lstStyle/>
          <a:p>
            <a:r>
              <a:rPr lang="en-GB" dirty="0"/>
              <a:t>Hoyle &amp; </a:t>
            </a:r>
            <a:r>
              <a:rPr lang="en-GB" dirty="0" err="1"/>
              <a:t>Wickramasinghe</a:t>
            </a:r>
            <a:r>
              <a:rPr lang="ru-RU" dirty="0"/>
              <a:t> (1962) — конденсация графитовых частиц в углеродных звёздах (</a:t>
            </a:r>
            <a:r>
              <a:rPr lang="en-US" dirty="0"/>
              <a:t>N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 err="1"/>
              <a:t>Kamijo</a:t>
            </a:r>
            <a:r>
              <a:rPr lang="en-US" dirty="0"/>
              <a:t> (1963) — </a:t>
            </a:r>
            <a:r>
              <a:rPr lang="ru-RU" dirty="0"/>
              <a:t>конденсация силикатных частиц в М-звёздах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700675" cy="26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65604"/>
            <a:ext cx="1908894" cy="261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640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3"/>
          <p:cNvSpPr>
            <a:spLocks noGrp="1"/>
          </p:cNvSpPr>
          <p:nvPr>
            <p:ph type="title"/>
          </p:nvPr>
        </p:nvSpPr>
        <p:spPr>
          <a:xfrm>
            <a:off x="467544" y="7707"/>
            <a:ext cx="822960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Кривая межзвёздного поглощения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38671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50825" y="1916113"/>
            <a:ext cx="47529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Сравнение спектров двух звёзд одного и того же спектрального класса</a:t>
            </a:r>
            <a:r>
              <a:rPr lang="en-US" altLang="ru-RU" sz="2400" dirty="0"/>
              <a:t> O9.5V:</a:t>
            </a:r>
            <a:br>
              <a:rPr lang="ru-RU" altLang="ru-RU" sz="2400" dirty="0"/>
            </a:br>
            <a:br>
              <a:rPr lang="en-US" altLang="ru-RU" sz="2400" dirty="0"/>
            </a:br>
            <a:r>
              <a:rPr lang="en-US" altLang="ru-RU" sz="2400" dirty="0"/>
              <a:t>HD 34078 (</a:t>
            </a:r>
            <a:r>
              <a:rPr lang="en-US" altLang="ru-RU" sz="2400" i="1" dirty="0"/>
              <a:t>E</a:t>
            </a:r>
            <a:r>
              <a:rPr lang="en-US" altLang="ru-RU" sz="2400" baseline="-25000" dirty="0"/>
              <a:t>B-V</a:t>
            </a:r>
            <a:r>
              <a:rPr lang="en-US" altLang="ru-RU" sz="2400" dirty="0"/>
              <a:t> = 0.54) </a:t>
            </a:r>
            <a:r>
              <a:rPr lang="ru-RU" altLang="ru-RU" sz="2400" dirty="0"/>
              <a:t>и</a:t>
            </a:r>
            <a:br>
              <a:rPr lang="en-US" altLang="ru-RU" sz="2400" dirty="0"/>
            </a:br>
            <a:r>
              <a:rPr lang="en-US" altLang="ru-RU" sz="2400" dirty="0"/>
              <a:t>HD 38666 (</a:t>
            </a:r>
            <a:r>
              <a:rPr lang="en-US" altLang="ru-RU" sz="2400" i="1" dirty="0"/>
              <a:t>E</a:t>
            </a:r>
            <a:r>
              <a:rPr lang="en-US" altLang="ru-RU" sz="2400" baseline="-25000" dirty="0"/>
              <a:t>B-V</a:t>
            </a:r>
            <a:r>
              <a:rPr lang="en-US" altLang="ru-RU" sz="2400" dirty="0"/>
              <a:t> = 0.03)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err="1"/>
              <a:t>Whittet</a:t>
            </a:r>
            <a:r>
              <a:rPr lang="en-US" altLang="ru-RU" sz="2400" dirty="0"/>
              <a:t> (2002)</a:t>
            </a:r>
            <a:endParaRPr lang="ru-RU" alt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436095" y="7609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3300</a:t>
            </a:r>
            <a:r>
              <a:rPr lang="en-GB" sz="1800" dirty="0"/>
              <a:t>Å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028384" y="7609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1200</a:t>
            </a:r>
            <a:r>
              <a:rPr lang="en-GB" sz="1800" dirty="0"/>
              <a:t>Å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34657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ru-RU" dirty="0"/>
              <a:t>Ультрафиолетовый горб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08912" cy="51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6381328"/>
            <a:ext cx="15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Stecher</a:t>
            </a:r>
            <a:r>
              <a:rPr lang="en-US" dirty="0"/>
              <a:t> (1965)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443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ru-RU" dirty="0"/>
              <a:t>Силикатные особенности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7" y="764704"/>
            <a:ext cx="72199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7436" y="6332331"/>
            <a:ext cx="563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http://www.stsci.edu/~volk/features1.html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2651"/>
            <a:ext cx="7222009" cy="24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59" y="5790575"/>
            <a:ext cx="331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мкм: растяжение связей </a:t>
            </a:r>
            <a:r>
              <a:rPr lang="en-US" dirty="0"/>
              <a:t>Si-O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14779" y="5797906"/>
            <a:ext cx="292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мкм: изгиб связей </a:t>
            </a:r>
            <a:r>
              <a:rPr lang="en-US" dirty="0"/>
              <a:t>O-Si-O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9261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ru-RU" altLang="ru-RU" dirty="0"/>
              <a:t>Силикатная особенность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1719" y="6196662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Gillett</a:t>
            </a:r>
            <a:r>
              <a:rPr lang="de-DE" dirty="0"/>
              <a:t> et al. (1968)</a:t>
            </a:r>
            <a:endParaRPr lang="ru-RU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93" y="908720"/>
            <a:ext cx="6264696" cy="51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236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247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Химический состав Солнца и межзвёздного газа</a:t>
            </a:r>
          </a:p>
        </p:txBody>
      </p:sp>
      <p:sp>
        <p:nvSpPr>
          <p:cNvPr id="36867" name="Текст 3"/>
          <p:cNvSpPr>
            <a:spLocks noGrp="1"/>
          </p:cNvSpPr>
          <p:nvPr>
            <p:ph type="body" idx="1"/>
          </p:nvPr>
        </p:nvSpPr>
        <p:spPr>
          <a:xfrm>
            <a:off x="457200" y="908050"/>
            <a:ext cx="4040188" cy="639763"/>
          </a:xfrm>
        </p:spPr>
        <p:txBody>
          <a:bodyPr/>
          <a:lstStyle/>
          <a:p>
            <a:pPr eaLnBrk="1" hangingPunct="1"/>
            <a:r>
              <a:rPr lang="ru-RU" altLang="ru-RU" dirty="0"/>
              <a:t>Солнце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57200" y="1547813"/>
          <a:ext cx="4040188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Элемент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Содержание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6.8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4.9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1.3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Si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3.2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Mg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4.0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3.2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Na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1.7 · 10</a:t>
                      </a:r>
                      <a:r>
                        <a:rPr lang="en-US" sz="1800" baseline="30000" dirty="0"/>
                        <a:t>–6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0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908050"/>
            <a:ext cx="4041775" cy="639763"/>
          </a:xfrm>
        </p:spPr>
        <p:txBody>
          <a:bodyPr/>
          <a:lstStyle/>
          <a:p>
            <a:pPr eaLnBrk="1" hangingPunct="1"/>
            <a:r>
              <a:rPr lang="ru-RU" altLang="ru-RU" dirty="0"/>
              <a:t>Межзвёздный газ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645025" y="1547813"/>
          <a:ext cx="4041776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Элемент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Содержание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0.1–0.14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7.9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2.5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1.8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9.1 · 10</a:t>
                      </a:r>
                      <a:r>
                        <a:rPr lang="en-US" sz="1800" baseline="30000" dirty="0"/>
                        <a:t>–8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Si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9.7 · 10</a:t>
                      </a:r>
                      <a:r>
                        <a:rPr lang="en-US" sz="1800" baseline="30000" dirty="0"/>
                        <a:t>–9</a:t>
                      </a:r>
                      <a:endParaRPr lang="en-US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Mg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1.1 · 10</a:t>
                      </a:r>
                      <a:r>
                        <a:rPr lang="en-US" sz="1800" baseline="30000" dirty="0"/>
                        <a:t>–8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 · 10</a:t>
                      </a:r>
                      <a:r>
                        <a:rPr lang="en-US" sz="1800" baseline="30000" dirty="0"/>
                        <a:t>–9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Na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2.3 · 10</a:t>
                      </a:r>
                      <a:r>
                        <a:rPr lang="en-US" sz="1800" baseline="30000" dirty="0"/>
                        <a:t>–9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45" name="TextBox 9"/>
          <p:cNvSpPr txBox="1">
            <a:spLocks noChangeArrowheads="1"/>
          </p:cNvSpPr>
          <p:nvPr/>
        </p:nvSpPr>
        <p:spPr bwMode="auto">
          <a:xfrm>
            <a:off x="539750" y="5805488"/>
            <a:ext cx="212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/>
              <a:t>Asplund et al. (2009)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5740657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6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49313"/>
          </a:xfrm>
        </p:spPr>
        <p:txBody>
          <a:bodyPr/>
          <a:lstStyle/>
          <a:p>
            <a:pPr eaLnBrk="1" hangingPunct="1"/>
            <a:r>
              <a:rPr lang="en-US" altLang="ru-RU"/>
              <a:t>Depletion</a:t>
            </a:r>
            <a:endParaRPr lang="ru-RU" altLang="ru-RU"/>
          </a:p>
        </p:txBody>
      </p:sp>
      <p:pic>
        <p:nvPicPr>
          <p:cNvPr id="37891" name="Рисунок 8" descr="depletion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70675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250825" y="6237288"/>
            <a:ext cx="261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/>
              <a:t>Savage &amp; Sembach (1996)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4129415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97768"/>
            <a:ext cx="7772400" cy="1143000"/>
          </a:xfrm>
        </p:spPr>
        <p:txBody>
          <a:bodyPr>
            <a:normAutofit/>
          </a:bodyPr>
          <a:lstStyle/>
          <a:p>
            <a:r>
              <a:rPr lang="ru-RU" dirty="0"/>
              <a:t>Модель </a:t>
            </a:r>
            <a:r>
              <a:rPr lang="en-US" dirty="0"/>
              <a:t>MRN</a:t>
            </a:r>
            <a:r>
              <a:rPr lang="ru-RU" dirty="0"/>
              <a:t> </a:t>
            </a:r>
            <a:r>
              <a:rPr lang="en-US" dirty="0"/>
              <a:t>(1977)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7056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6876256" y="4043407"/>
          <a:ext cx="1528429" cy="47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Формула" r:id="rId4" imgW="736600" imgH="228600" progId="Equation.3">
                  <p:embed/>
                </p:oleObj>
              </mc:Choice>
              <mc:Fallback>
                <p:oleObj name="Формула" r:id="rId4" imgW="736600" imgH="2286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043407"/>
                        <a:ext cx="1528429" cy="4743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49806" y="1340768"/>
            <a:ext cx="193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Графит</a:t>
            </a:r>
            <a:br>
              <a:rPr lang="en-US" sz="1800" dirty="0"/>
            </a:br>
            <a:r>
              <a:rPr lang="en-US" sz="1800" dirty="0"/>
              <a:t>+</a:t>
            </a:r>
          </a:p>
          <a:p>
            <a:r>
              <a:rPr lang="ru-RU" sz="1800" dirty="0"/>
              <a:t>Силикаты (оливин, </a:t>
            </a:r>
            <a:r>
              <a:rPr lang="ru-RU" sz="1800" dirty="0" err="1"/>
              <a:t>энстатит</a:t>
            </a:r>
            <a:r>
              <a:rPr lang="ru-RU" sz="1800" dirty="0"/>
              <a:t> и пр.)</a:t>
            </a:r>
            <a:endParaRPr lang="en-US" sz="1800" dirty="0"/>
          </a:p>
          <a:p>
            <a:endParaRPr lang="ru-RU" sz="1800" dirty="0"/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6886974" y="3043376"/>
            <a:ext cx="1821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 err="1"/>
              <a:t>a</a:t>
            </a:r>
            <a:r>
              <a:rPr lang="en-US" altLang="ru-RU" sz="1800" baseline="-25000" dirty="0" err="1"/>
              <a:t>min</a:t>
            </a:r>
            <a:r>
              <a:rPr lang="en-US" altLang="ru-RU" sz="1800" i="1" dirty="0"/>
              <a:t> </a:t>
            </a:r>
            <a:r>
              <a:rPr lang="en-US" altLang="ru-RU" sz="1800" dirty="0"/>
              <a:t>≈ 0.005 </a:t>
            </a:r>
            <a:r>
              <a:rPr lang="ru-RU" altLang="ru-RU" sz="1800" dirty="0"/>
              <a:t>мкм</a:t>
            </a:r>
            <a:r>
              <a:rPr lang="en-US" altLang="ru-RU" sz="18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 err="1"/>
              <a:t>a</a:t>
            </a:r>
            <a:r>
              <a:rPr lang="en-US" altLang="ru-RU" sz="1800" baseline="-25000" dirty="0" err="1"/>
              <a:t>max</a:t>
            </a:r>
            <a:r>
              <a:rPr lang="en-US" altLang="ru-RU" sz="1800" i="1" dirty="0"/>
              <a:t> </a:t>
            </a:r>
            <a:r>
              <a:rPr lang="en-US" altLang="ru-RU" sz="1800" dirty="0"/>
              <a:t>≈ 0.25 </a:t>
            </a:r>
            <a:r>
              <a:rPr lang="ru-RU" altLang="ru-RU" sz="1800" dirty="0"/>
              <a:t>мкм</a:t>
            </a:r>
          </a:p>
        </p:txBody>
      </p:sp>
    </p:spTree>
    <p:extLst>
      <p:ext uri="{BB962C8B-B14F-4D97-AF65-F5344CB8AC3E}">
        <p14:creationId xmlns:p14="http://schemas.microsoft.com/office/powerpoint/2010/main" val="9674860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Кривая поглощения в разных направлениях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736"/>
            <a:ext cx="5334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4" name="Object 3"/>
          <p:cNvGraphicFramePr>
            <a:graphicFrameLocks noChangeAspect="1"/>
          </p:cNvGraphicFramePr>
          <p:nvPr/>
        </p:nvGraphicFramePr>
        <p:xfrm>
          <a:off x="323850" y="5084763"/>
          <a:ext cx="278130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6" name="Формула" r:id="rId4" imgW="952087" imgH="418918" progId="Equation.3">
                  <p:embed/>
                </p:oleObj>
              </mc:Choice>
              <mc:Fallback>
                <p:oleObj name="Формула" r:id="rId4" imgW="952087" imgH="418918" progId="Equation.3">
                  <p:embed/>
                  <p:pic>
                    <p:nvPicPr>
                      <p:cNvPr id="409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084763"/>
                        <a:ext cx="2781300" cy="122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6"/>
          <p:cNvGraphicFramePr>
            <a:graphicFrameLocks noChangeAspect="1"/>
          </p:cNvGraphicFramePr>
          <p:nvPr/>
        </p:nvGraphicFramePr>
        <p:xfrm>
          <a:off x="4643438" y="5229225"/>
          <a:ext cx="31003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Формула" r:id="rId6" imgW="1548728" imgH="431613" progId="Equation.3">
                  <p:embed/>
                </p:oleObj>
              </mc:Choice>
              <mc:Fallback>
                <p:oleObj name="Формула" r:id="rId6" imgW="1548728" imgH="431613" progId="Equation.3">
                  <p:embed/>
                  <p:pic>
                    <p:nvPicPr>
                      <p:cNvPr id="409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29225"/>
                        <a:ext cx="3100387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4427538" y="6308725"/>
            <a:ext cx="2071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Cardelli et al. (1989)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778575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0057-63E5-46D6-88F2-0FA7ACF9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/>
              <a:t>s- </a:t>
            </a:r>
            <a:r>
              <a:rPr lang="ru-RU" dirty="0"/>
              <a:t>или </a:t>
            </a:r>
            <a:r>
              <a:rPr lang="en-US" dirty="0"/>
              <a:t>r-?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01E8AA-4790-47FD-A021-4CBF5CDF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0" y="1196752"/>
            <a:ext cx="8229600" cy="55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05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Кривая поглощения в разных галактиках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4" y="1340768"/>
            <a:ext cx="6804248" cy="4860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916" y="6320367"/>
            <a:ext cx="207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Gordon et al. (2003)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43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8281987" cy="624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r>
              <a:rPr lang="ru-RU" altLang="ru-RU" dirty="0"/>
              <a:t>Тепловое излучение</a:t>
            </a:r>
          </a:p>
        </p:txBody>
      </p:sp>
    </p:spTree>
    <p:extLst>
      <p:ext uri="{BB962C8B-B14F-4D97-AF65-F5344CB8AC3E}">
        <p14:creationId xmlns:p14="http://schemas.microsoft.com/office/powerpoint/2010/main" val="2884340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992277" cy="1512168"/>
          </a:xfrm>
        </p:spPr>
        <p:txBody>
          <a:bodyPr>
            <a:normAutofit/>
          </a:bodyPr>
          <a:lstStyle/>
          <a:p>
            <a:r>
              <a:rPr lang="ru-RU" dirty="0"/>
              <a:t>Излучение пыли: континуум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7" y="1340768"/>
            <a:ext cx="4765305" cy="3345085"/>
          </a:xfrm>
          <a:prstGeom prst="rect">
            <a:avLst/>
          </a:prstGeom>
          <a:noFill/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99592" y="5041541"/>
            <a:ext cx="2880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/>
              <a:t>Puget &amp; Leger (1989)</a:t>
            </a:r>
            <a:endParaRPr lang="ru-RU" alt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941764" y="1412776"/>
          <a:ext cx="3959894" cy="26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Формула" r:id="rId4" imgW="2844800" imgH="1930400" progId="Equation.3">
                  <p:embed/>
                </p:oleObj>
              </mc:Choice>
              <mc:Fallback>
                <p:oleObj name="Формула" r:id="rId4" imgW="2844800" imgH="1930400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764" y="1412776"/>
                        <a:ext cx="3959894" cy="268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2" descr="http://www.google.ru/url?sa=i&amp;source=imgres&amp;cd=&amp;ved=0CAYQjBwwAGoVChMIt-3_u8XkyAIVAQssCh0IqQyy&amp;url=http%3A%2F%2Flambda.gsfc.nasa.gov%2Fproduct%2Firas%2Fgifs%2F020614IRAS_OV.jpg&amp;psig=AFQjCNEwaHBw5MHFQnra2ouaOnJe6g6RVQ&amp;ust=144610027743974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google.ru/url?sa=i&amp;source=imgres&amp;cd=&amp;ved=0CAYQjBwwAGoVChMIt-3_u8XkyAIVAQssCh0IqQyy&amp;url=http%3A%2F%2Flambda.gsfc.nasa.gov%2Fproduct%2Firas%2Fgifs%2F020614IRAS_OV.jpg&amp;psig=AFQjCNEwaHBw5MHFQnra2ouaOnJe6g6RVQ&amp;ust=1446100277439743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google.ru/url?sa=i&amp;source=imgres&amp;cd=&amp;ved=0CAYQjBwwAGoVChMIt-3_u8XkyAIVAQssCh0IqQyy&amp;url=http%3A%2F%2Flambda.gsfc.nasa.gov%2Fproduct%2Firas%2Fgifs%2F020614IRAS_OV.jpg&amp;psig=AFQjCNEwaHBw5MHFQnra2ouaOnJe6g6RVQ&amp;ust=1446100277439743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01300"/>
            <a:ext cx="36004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608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3"/>
          <p:cNvSpPr>
            <a:spLocks noGrp="1"/>
          </p:cNvSpPr>
          <p:nvPr>
            <p:ph type="title"/>
          </p:nvPr>
        </p:nvSpPr>
        <p:spPr>
          <a:xfrm>
            <a:off x="755650" y="92075"/>
            <a:ext cx="7772400" cy="60007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Карта излучения пыли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5877272"/>
            <a:ext cx="325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IRAS </a:t>
            </a:r>
            <a:r>
              <a:rPr lang="ru-RU" dirty="0"/>
              <a:t>и </a:t>
            </a:r>
            <a:r>
              <a:rPr lang="en-US" dirty="0"/>
              <a:t>COBE, 100 </a:t>
            </a:r>
            <a:r>
              <a:rPr lang="ru-RU" dirty="0"/>
              <a:t>мкм</a:t>
            </a:r>
          </a:p>
        </p:txBody>
      </p:sp>
    </p:spTree>
    <p:extLst>
      <p:ext uri="{BB962C8B-B14F-4D97-AF65-F5344CB8AC3E}">
        <p14:creationId xmlns:p14="http://schemas.microsoft.com/office/powerpoint/2010/main" val="30178732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3"/>
          <p:cNvSpPr>
            <a:spLocks noGrp="1"/>
          </p:cNvSpPr>
          <p:nvPr>
            <p:ph type="title"/>
          </p:nvPr>
        </p:nvSpPr>
        <p:spPr>
          <a:xfrm>
            <a:off x="755650" y="92075"/>
            <a:ext cx="7772400" cy="60007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Карта излучения пыли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587727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COBE, 1</a:t>
            </a:r>
            <a:r>
              <a:rPr lang="ru-RU" dirty="0"/>
              <a:t>2</a:t>
            </a:r>
            <a:r>
              <a:rPr lang="en-US" dirty="0"/>
              <a:t> </a:t>
            </a:r>
            <a:r>
              <a:rPr lang="ru-RU" dirty="0"/>
              <a:t>мкм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50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49313"/>
          </a:xfrm>
        </p:spPr>
        <p:txBody>
          <a:bodyPr/>
          <a:lstStyle/>
          <a:p>
            <a:pPr eaLnBrk="1" hangingPunct="1"/>
            <a:r>
              <a:rPr lang="ru-RU" altLang="ru-RU"/>
              <a:t>Гипотеза о микропылинках</a:t>
            </a:r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1944688"/>
          </a:xfrm>
        </p:spPr>
        <p:txBody>
          <a:bodyPr/>
          <a:lstStyle/>
          <a:p>
            <a:pPr eaLnBrk="1" hangingPunct="1"/>
            <a:r>
              <a:rPr lang="ru-RU" altLang="ru-RU" dirty="0"/>
              <a:t>Частицы </a:t>
            </a:r>
            <a:r>
              <a:rPr lang="ru-RU" altLang="ru-RU" dirty="0" err="1"/>
              <a:t>Платта</a:t>
            </a:r>
            <a:endParaRPr lang="ru-RU" altLang="ru-RU" dirty="0"/>
          </a:p>
          <a:p>
            <a:pPr eaLnBrk="1" hangingPunct="1"/>
            <a:r>
              <a:rPr lang="ru-RU" altLang="ru-RU" dirty="0" err="1"/>
              <a:t>Наночастицы</a:t>
            </a:r>
            <a:r>
              <a:rPr lang="ru-RU" altLang="ru-RU" dirty="0"/>
              <a:t> (</a:t>
            </a:r>
            <a:r>
              <a:rPr lang="en-US" altLang="ru-RU" dirty="0" err="1"/>
              <a:t>Duley</a:t>
            </a:r>
            <a:r>
              <a:rPr lang="en-US" altLang="ru-RU" dirty="0"/>
              <a:t>, Williams</a:t>
            </a:r>
            <a:r>
              <a:rPr lang="ru-RU" altLang="ru-RU" dirty="0"/>
              <a:t>)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900113" y="3933825"/>
            <a:ext cx="32400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Размер: порядка десятков ангстрем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31" y="2873761"/>
            <a:ext cx="35052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037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Стохастический нагрев пылинок</a:t>
            </a:r>
          </a:p>
        </p:txBody>
      </p:sp>
      <p:sp>
        <p:nvSpPr>
          <p:cNvPr id="3" name="Овал 2"/>
          <p:cNvSpPr/>
          <p:nvPr/>
        </p:nvSpPr>
        <p:spPr>
          <a:xfrm>
            <a:off x="1475656" y="2492896"/>
            <a:ext cx="3312368" cy="338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786131" y="479953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067944" y="1700808"/>
            <a:ext cx="72008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5" idx="7"/>
          </p:cNvCxnSpPr>
          <p:nvPr/>
        </p:nvCxnSpPr>
        <p:spPr>
          <a:xfrm flipH="1">
            <a:off x="7031982" y="4331483"/>
            <a:ext cx="544683" cy="5102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827584" y="2249613"/>
            <a:ext cx="108012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298038" y="5301208"/>
            <a:ext cx="979971" cy="7755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00192" y="5733256"/>
            <a:ext cx="184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Greenberg (1968)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92881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Энергия фотона много меньше тепловой энергии пылинки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2460645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Энергия фотона сравнима с тепловой энергией пылинки</a:t>
            </a:r>
          </a:p>
        </p:txBody>
      </p:sp>
    </p:spTree>
    <p:extLst>
      <p:ext uri="{BB962C8B-B14F-4D97-AF65-F5344CB8AC3E}">
        <p14:creationId xmlns:p14="http://schemas.microsoft.com/office/powerpoint/2010/main" val="39913922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Стохастический нагрев ОМП (</a:t>
            </a:r>
            <a:r>
              <a:rPr lang="en-US" dirty="0"/>
              <a:t>VSG</a:t>
            </a:r>
            <a:r>
              <a:rPr lang="ru-RU" dirty="0"/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33897"/>
            <a:ext cx="78486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047115"/>
            <a:ext cx="274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Pavlyuchenkov</a:t>
            </a:r>
            <a:r>
              <a:rPr lang="en-US" dirty="0"/>
              <a:t> et al. (2012)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8935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269" y="44624"/>
            <a:ext cx="4599576" cy="1512168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Излучение пыли: континуум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" y="3491237"/>
            <a:ext cx="4061382" cy="27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55576" y="6289009"/>
            <a:ext cx="213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err="1"/>
              <a:t>Weiland</a:t>
            </a:r>
            <a:r>
              <a:rPr lang="en-US" altLang="ru-RU" dirty="0"/>
              <a:t> et al. (1986)</a:t>
            </a:r>
            <a:endParaRPr lang="ru-RU" alt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782" y="188640"/>
            <a:ext cx="3739501" cy="2625005"/>
          </a:xfrm>
          <a:prstGeom prst="rect">
            <a:avLst/>
          </a:prstGeom>
          <a:noFill/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11188" y="2813645"/>
            <a:ext cx="216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/>
              <a:t>Puget &amp; Leger (1989)</a:t>
            </a:r>
            <a:endParaRPr lang="ru-RU" alt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644008" y="2189509"/>
          <a:ext cx="3959894" cy="26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Формула" r:id="rId5" imgW="2844800" imgH="1930400" progId="Equation.3">
                  <p:embed/>
                </p:oleObj>
              </mc:Choice>
              <mc:Fallback>
                <p:oleObj name="Формула" r:id="rId5" imgW="2844800" imgH="1930400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189509"/>
                        <a:ext cx="3959894" cy="268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6016" y="5517232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Очень мелкие пылинки (ОМП)</a:t>
            </a:r>
          </a:p>
          <a:p>
            <a:r>
              <a:rPr lang="en-US" sz="1800" dirty="0"/>
              <a:t>Very Small Grains (VSG)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092011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Неидентифицированные инфракрасные полосы</a:t>
            </a:r>
          </a:p>
        </p:txBody>
      </p:sp>
      <p:pic>
        <p:nvPicPr>
          <p:cNvPr id="962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4173537" cy="4525962"/>
          </a:xfrm>
          <a:noFill/>
        </p:spPr>
      </p:pic>
      <p:pic>
        <p:nvPicPr>
          <p:cNvPr id="96260" name="Рисунок 4" descr="NGC_7027HST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975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5076825" y="2133600"/>
            <a:ext cx="1123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bg1"/>
                </a:solidFill>
              </a:rPr>
              <a:t>NGC 7027</a:t>
            </a:r>
            <a:endParaRPr lang="ru-RU" altLang="ru-RU" sz="1800" b="1">
              <a:solidFill>
                <a:schemeClr val="bg1"/>
              </a:solidFill>
            </a:endParaRPr>
          </a:p>
        </p:txBody>
      </p:sp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5219700" y="5949950"/>
            <a:ext cx="1935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Gillett et al. (1973)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286063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Сливающиеся нейтронные звёзды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31FA22-4B08-49E6-BBC0-7FC340CB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990"/>
            <a:ext cx="9144000" cy="514533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48B7F-99D1-4384-AE4B-6EF18A406668}"/>
              </a:ext>
            </a:extLst>
          </p:cNvPr>
          <p:cNvSpPr/>
          <p:nvPr/>
        </p:nvSpPr>
        <p:spPr>
          <a:xfrm>
            <a:off x="179512" y="64827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© Robin Dienel; Carnegie Institution for Science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990421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1187450" y="6021388"/>
            <a:ext cx="7632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Calibri" pitchFamily="34" charset="0"/>
                <a:cs typeface="Arial" charset="0"/>
              </a:rPr>
              <a:t>Существенная доля (десятки процентов) всего излучения в ИК-диапазоне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69" y="260648"/>
            <a:ext cx="2971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318"/>
            <a:ext cx="581350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9509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658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Гипотеза о макромолекулах</a:t>
            </a:r>
          </a:p>
        </p:txBody>
      </p:sp>
      <p:sp>
        <p:nvSpPr>
          <p:cNvPr id="49155" name="Содержимое 4"/>
          <p:cNvSpPr>
            <a:spLocks noGrp="1"/>
          </p:cNvSpPr>
          <p:nvPr>
            <p:ph idx="1"/>
          </p:nvPr>
        </p:nvSpPr>
        <p:spPr>
          <a:xfrm>
            <a:off x="107504" y="1268413"/>
            <a:ext cx="5338763" cy="2260600"/>
          </a:xfrm>
        </p:spPr>
        <p:txBody>
          <a:bodyPr/>
          <a:lstStyle/>
          <a:p>
            <a:pPr eaLnBrk="1" hangingPunct="1"/>
            <a:r>
              <a:rPr lang="ru-RU" altLang="ru-RU" dirty="0"/>
              <a:t>Наличие связей С-С, С-Н</a:t>
            </a:r>
          </a:p>
          <a:p>
            <a:pPr eaLnBrk="1" hangingPunct="1"/>
            <a:r>
              <a:rPr lang="ru-RU" altLang="ru-RU" dirty="0"/>
              <a:t>Устойчивость</a:t>
            </a:r>
            <a:endParaRPr lang="en-US" altLang="ru-RU" dirty="0"/>
          </a:p>
          <a:p>
            <a:pPr eaLnBrk="1" hangingPunct="1"/>
            <a:r>
              <a:rPr lang="en-US" altLang="ru-RU" dirty="0"/>
              <a:t>Leger &amp; Puget (1984), </a:t>
            </a:r>
            <a:r>
              <a:rPr lang="en-US" altLang="ru-RU" dirty="0" err="1"/>
              <a:t>Allamandola</a:t>
            </a:r>
            <a:r>
              <a:rPr lang="en-US" altLang="ru-RU" dirty="0"/>
              <a:t> et al. (1985)</a:t>
            </a:r>
            <a:endParaRPr lang="ru-RU" alt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31051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1268413"/>
            <a:ext cx="3387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19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 eaLnBrk="1" hangingPunct="1"/>
            <a:r>
              <a:rPr lang="ru-RU" altLang="ru-RU"/>
              <a:t>Полициклические ароматические углеводороды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073" t="7184" r="5036" b="5291"/>
          <a:stretch/>
        </p:blipFill>
        <p:spPr>
          <a:xfrm>
            <a:off x="179512" y="4077072"/>
            <a:ext cx="2719435" cy="2618715"/>
          </a:xfrm>
          <a:prstGeom prst="rect">
            <a:avLst/>
          </a:prstGeom>
        </p:spPr>
      </p:pic>
      <p:pic>
        <p:nvPicPr>
          <p:cNvPr id="50180" name="Рисунок 3" descr="Benzene_Orbital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63754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5733256"/>
            <a:ext cx="218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Бензол — </a:t>
            </a:r>
            <a:r>
              <a:rPr lang="en-US" dirty="0"/>
              <a:t>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27271434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Структура ПАУ</a:t>
            </a:r>
          </a:p>
        </p:txBody>
      </p:sp>
      <p:pic>
        <p:nvPicPr>
          <p:cNvPr id="100355" name="Содержимое 6" descr="PAHstructure.wm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56792"/>
            <a:ext cx="8229600" cy="3983037"/>
          </a:xfrm>
        </p:spPr>
      </p:pic>
      <p:sp>
        <p:nvSpPr>
          <p:cNvPr id="2" name="TextBox 1"/>
          <p:cNvSpPr txBox="1"/>
          <p:nvPr/>
        </p:nvSpPr>
        <p:spPr>
          <a:xfrm>
            <a:off x="683568" y="6237312"/>
            <a:ext cx="757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Rosenberg et al. (2014): </a:t>
            </a:r>
            <a:r>
              <a:rPr lang="ru-RU" sz="2000" b="1" dirty="0"/>
              <a:t>смесь не менее 30 различных видов ПАУ</a:t>
            </a:r>
          </a:p>
        </p:txBody>
      </p:sp>
    </p:spTree>
    <p:extLst>
      <p:ext uri="{BB962C8B-B14F-4D97-AF65-F5344CB8AC3E}">
        <p14:creationId xmlns:p14="http://schemas.microsoft.com/office/powerpoint/2010/main" val="21103142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en-US" altLang="ru-RU" dirty="0" err="1"/>
              <a:t>Weingartner</a:t>
            </a:r>
            <a:r>
              <a:rPr lang="en-US" altLang="ru-RU" dirty="0"/>
              <a:t> &amp; </a:t>
            </a:r>
            <a:r>
              <a:rPr lang="en-US" altLang="ru-RU" dirty="0" err="1"/>
              <a:t>Draine</a:t>
            </a:r>
            <a:r>
              <a:rPr lang="en-US" altLang="ru-RU" dirty="0"/>
              <a:t> (2001)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5688632" cy="56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556792"/>
            <a:ext cx="26918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Big Grains — 10</a:t>
            </a:r>
            <a:r>
              <a:rPr lang="en-US" sz="1800" baseline="30000" dirty="0"/>
              <a:t>–5</a:t>
            </a:r>
            <a:r>
              <a:rPr lang="en-US" sz="1800" dirty="0"/>
              <a:t> </a:t>
            </a:r>
            <a:r>
              <a:rPr lang="ru-RU" sz="1800" dirty="0"/>
              <a:t>см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Very Small Grains — 50</a:t>
            </a:r>
            <a:r>
              <a:rPr lang="ru-RU" sz="1800" dirty="0"/>
              <a:t> </a:t>
            </a:r>
            <a:r>
              <a:rPr lang="en-US" sz="1800" dirty="0"/>
              <a:t>Å</a:t>
            </a:r>
          </a:p>
          <a:p>
            <a:endParaRPr lang="en-US" sz="1800" dirty="0"/>
          </a:p>
          <a:p>
            <a:r>
              <a:rPr lang="en-US" sz="1800" dirty="0"/>
              <a:t>PAH — </a:t>
            </a:r>
            <a:r>
              <a:rPr lang="ru-RU" sz="1800" dirty="0"/>
              <a:t>несколько </a:t>
            </a:r>
            <a:r>
              <a:rPr lang="en-US" sz="1800" dirty="0"/>
              <a:t>Å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875663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988840"/>
            <a:ext cx="5544616" cy="38164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Полициклические ароматические углеводороды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Графит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Аморфный углерод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Силикаты (</a:t>
            </a:r>
            <a:r>
              <a:rPr lang="en-US" sz="2400" dirty="0"/>
              <a:t>MgFeSiO</a:t>
            </a:r>
            <a:r>
              <a:rPr lang="en-US" sz="2400" baseline="-25000" dirty="0"/>
              <a:t>4</a:t>
            </a:r>
            <a:r>
              <a:rPr lang="ru-RU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Композитные частицы: силикаты + органика </a:t>
            </a:r>
            <a:r>
              <a:rPr lang="pt-BR" sz="2400" dirty="0"/>
              <a:t>(C</a:t>
            </a:r>
            <a:r>
              <a:rPr lang="pt-BR" sz="2400" baseline="-25000" dirty="0"/>
              <a:t>25</a:t>
            </a:r>
            <a:r>
              <a:rPr lang="pt-BR" sz="2400" dirty="0"/>
              <a:t>H</a:t>
            </a:r>
            <a:r>
              <a:rPr lang="pt-BR" sz="2400" baseline="-25000" dirty="0"/>
              <a:t>25</a:t>
            </a:r>
            <a:r>
              <a:rPr lang="pt-BR" sz="2400" dirty="0"/>
              <a:t>O</a:t>
            </a:r>
            <a:r>
              <a:rPr lang="pt-BR" sz="2400" baseline="-25000" dirty="0"/>
              <a:t>5</a:t>
            </a:r>
            <a:r>
              <a:rPr lang="pt-BR" sz="2400" dirty="0"/>
              <a:t>N), </a:t>
            </a:r>
            <a:r>
              <a:rPr lang="ru-RU" sz="2400" dirty="0"/>
              <a:t>водяной лёд и поры</a:t>
            </a:r>
          </a:p>
        </p:txBody>
      </p:sp>
    </p:spTree>
    <p:extLst>
      <p:ext uri="{BB962C8B-B14F-4D97-AF65-F5344CB8AC3E}">
        <p14:creationId xmlns:p14="http://schemas.microsoft.com/office/powerpoint/2010/main" val="15198940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260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718" y="1484784"/>
            <a:ext cx="8229600" cy="1828800"/>
          </a:xfrm>
        </p:spPr>
        <p:txBody>
          <a:bodyPr>
            <a:normAutofit/>
          </a:bodyPr>
          <a:lstStyle/>
          <a:p>
            <a:r>
              <a:rPr lang="ru-RU" sz="2400" dirty="0"/>
              <a:t>ПАУ</a:t>
            </a:r>
            <a:r>
              <a:rPr lang="en-US" sz="2400" dirty="0"/>
              <a:t> + </a:t>
            </a:r>
            <a:r>
              <a:rPr lang="ru-RU" sz="2400" dirty="0"/>
              <a:t>графит</a:t>
            </a:r>
            <a:r>
              <a:rPr lang="en-US" sz="2400" dirty="0"/>
              <a:t> + </a:t>
            </a:r>
            <a:r>
              <a:rPr lang="ru-RU" sz="2400" dirty="0"/>
              <a:t>силикат</a:t>
            </a:r>
            <a:endParaRPr lang="en-US" sz="2400" dirty="0"/>
          </a:p>
          <a:p>
            <a:r>
              <a:rPr lang="ru-RU" sz="2400" dirty="0"/>
              <a:t>ПАУ</a:t>
            </a:r>
            <a:r>
              <a:rPr lang="en-US" sz="2400" dirty="0"/>
              <a:t> + </a:t>
            </a:r>
            <a:r>
              <a:rPr lang="ru-RU" sz="2400" dirty="0"/>
              <a:t>графит</a:t>
            </a:r>
            <a:r>
              <a:rPr lang="en-US" sz="2400" dirty="0"/>
              <a:t> + </a:t>
            </a:r>
            <a:r>
              <a:rPr lang="ru-RU" sz="2400" dirty="0"/>
              <a:t>силикат</a:t>
            </a:r>
            <a:r>
              <a:rPr lang="en-US" sz="2400" dirty="0"/>
              <a:t> + </a:t>
            </a:r>
            <a:r>
              <a:rPr lang="ru-RU" sz="2400" dirty="0"/>
              <a:t>композитные частицы</a:t>
            </a:r>
            <a:endParaRPr lang="en-US" sz="2400" dirty="0"/>
          </a:p>
          <a:p>
            <a:r>
              <a:rPr lang="ru-RU" sz="2400" dirty="0"/>
              <a:t>ПАУ </a:t>
            </a:r>
            <a:r>
              <a:rPr lang="en-US" sz="2400" dirty="0"/>
              <a:t>+ </a:t>
            </a:r>
            <a:r>
              <a:rPr lang="ru-RU" sz="2400" dirty="0"/>
              <a:t>силикат</a:t>
            </a:r>
            <a:r>
              <a:rPr lang="en-US" sz="2400" dirty="0"/>
              <a:t> + </a:t>
            </a:r>
            <a:r>
              <a:rPr lang="ru-RU" sz="2400" dirty="0"/>
              <a:t>композитные частицы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673752" cy="375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001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496969" cy="35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2421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461" y="116632"/>
            <a:ext cx="7772400" cy="121500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12134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00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Межзвёздная пыль (0,01 от массы газа)</a:t>
            </a: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7772400" cy="4968875"/>
          </a:xfrm>
        </p:spPr>
        <p:txBody>
          <a:bodyPr/>
          <a:lstStyle/>
          <a:p>
            <a:pPr eaLnBrk="1" hangingPunct="1"/>
            <a:r>
              <a:rPr lang="ru-RU" altLang="ru-RU" dirty="0"/>
              <a:t>Поглощение, рассеяние и поляризация света</a:t>
            </a:r>
          </a:p>
          <a:p>
            <a:pPr eaLnBrk="1" hangingPunct="1"/>
            <a:r>
              <a:rPr lang="ru-RU" altLang="ru-RU" dirty="0"/>
              <a:t>Субмиллиметровое и ИК-излучение (охлаждение) и фотоэффект (нагрев)</a:t>
            </a:r>
          </a:p>
          <a:p>
            <a:pPr eaLnBrk="1" hangingPunct="1"/>
            <a:r>
              <a:rPr lang="ru-RU" altLang="ru-RU" dirty="0"/>
              <a:t>Поверхность для каталитических химических реакций</a:t>
            </a:r>
          </a:p>
          <a:p>
            <a:pPr eaLnBrk="1" hangingPunct="1"/>
            <a:r>
              <a:rPr lang="ru-RU" altLang="ru-RU" dirty="0"/>
              <a:t>Исходный материал для образования планет и органических соединений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653697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‘Big Five’: Si, Mg, Fe, O, C (</a:t>
            </a:r>
            <a:r>
              <a:rPr lang="en-US" sz="2000" dirty="0" err="1">
                <a:solidFill>
                  <a:srgbClr val="FF0000"/>
                </a:solidFill>
              </a:rPr>
              <a:t>Zhukovska</a:t>
            </a:r>
            <a:r>
              <a:rPr lang="en-US" sz="2000" dirty="0">
                <a:solidFill>
                  <a:srgbClr val="FF0000"/>
                </a:solidFill>
              </a:rPr>
              <a:t> &amp; Henning 2014)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Силикатные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углистые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ПАУ</a:t>
            </a:r>
          </a:p>
        </p:txBody>
      </p:sp>
    </p:spTree>
    <p:extLst>
      <p:ext uri="{BB962C8B-B14F-4D97-AF65-F5344CB8AC3E}">
        <p14:creationId xmlns:p14="http://schemas.microsoft.com/office/powerpoint/2010/main" val="1996306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Сливающиеся нейтронные звёзды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77804"/>
            <a:ext cx="7560840" cy="57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1484784"/>
            <a:ext cx="199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Smartt et al. (2017)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665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1DE65-5E59-4DCE-A12D-FEE6DA5D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Эволюционные модели пыли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218D7-E933-40B9-BEE1-850FC9F62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Рост (аккреция + коагуляция)</a:t>
            </a:r>
          </a:p>
          <a:p>
            <a:r>
              <a:rPr lang="ru-RU" dirty="0"/>
              <a:t>Распыление</a:t>
            </a:r>
          </a:p>
          <a:p>
            <a:r>
              <a:rPr lang="ru-RU" dirty="0"/>
              <a:t>Дробление</a:t>
            </a:r>
          </a:p>
          <a:p>
            <a:r>
              <a:rPr lang="ru-RU" dirty="0" err="1"/>
              <a:t>Фотоэрозия</a:t>
            </a:r>
            <a:endParaRPr lang="ru-RU" dirty="0"/>
          </a:p>
          <a:p>
            <a:r>
              <a:rPr lang="ru-RU" dirty="0"/>
              <a:t>Изменение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3477551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Межзвёздная пыль (0,01 от массы газа)</a:t>
            </a: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7772400" cy="4968875"/>
          </a:xfrm>
        </p:spPr>
        <p:txBody>
          <a:bodyPr/>
          <a:lstStyle/>
          <a:p>
            <a:pPr eaLnBrk="1" hangingPunct="1"/>
            <a:r>
              <a:rPr lang="ru-RU" altLang="ru-RU" dirty="0"/>
              <a:t>Поглощение, рассеяние и поляризация света</a:t>
            </a:r>
          </a:p>
          <a:p>
            <a:pPr eaLnBrk="1" hangingPunct="1"/>
            <a:r>
              <a:rPr lang="ru-RU" altLang="ru-RU" dirty="0"/>
              <a:t>Субмиллиметровое и ИК-излучение (охлаждение) и фотоэффект (нагрев)</a:t>
            </a:r>
          </a:p>
          <a:p>
            <a:pPr eaLnBrk="1" hangingPunct="1"/>
            <a:r>
              <a:rPr lang="ru-RU" altLang="ru-RU" dirty="0"/>
              <a:t>Поверхность для каталитических химических реакций</a:t>
            </a:r>
          </a:p>
          <a:p>
            <a:pPr eaLnBrk="1" hangingPunct="1"/>
            <a:r>
              <a:rPr lang="ru-RU" altLang="ru-RU" dirty="0"/>
              <a:t>Исходный материал для образования планет и органических соединений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653697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‘Big Five’: Si, Mg, Fe, O, C (</a:t>
            </a:r>
            <a:r>
              <a:rPr lang="en-US" sz="2000" dirty="0" err="1">
                <a:solidFill>
                  <a:srgbClr val="FF0000"/>
                </a:solidFill>
              </a:rPr>
              <a:t>Zhukovska</a:t>
            </a:r>
            <a:r>
              <a:rPr lang="en-US" sz="2000" dirty="0">
                <a:solidFill>
                  <a:srgbClr val="FF0000"/>
                </a:solidFill>
              </a:rPr>
              <a:t> &amp; Henning 2014)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Силикатные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углистые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ПАУ</a:t>
            </a:r>
          </a:p>
        </p:txBody>
      </p:sp>
    </p:spTree>
    <p:extLst>
      <p:ext uri="{BB962C8B-B14F-4D97-AF65-F5344CB8AC3E}">
        <p14:creationId xmlns:p14="http://schemas.microsoft.com/office/powerpoint/2010/main" val="29335789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Радиус пылинки 0,1 мкм</a:t>
            </a:r>
          </a:p>
          <a:p>
            <a:r>
              <a:rPr lang="ru-RU" dirty="0"/>
              <a:t>Плотность вещества пылинки 3 г см</a:t>
            </a:r>
            <a:r>
              <a:rPr lang="ru-RU" baseline="30000" dirty="0"/>
              <a:t>–3</a:t>
            </a:r>
          </a:p>
          <a:p>
            <a:r>
              <a:rPr lang="ru-RU" dirty="0"/>
              <a:t>Сколько нужно пыли по массе на см</a:t>
            </a:r>
            <a:r>
              <a:rPr lang="ru-RU" baseline="30000" dirty="0"/>
              <a:t>–2</a:t>
            </a:r>
            <a:r>
              <a:rPr lang="ru-RU" dirty="0"/>
              <a:t> (поверхностная плотность), чтобы получить единичную оптическую толщину в видимом диапазоне (0,5 мкм)?</a:t>
            </a:r>
          </a:p>
          <a:p>
            <a:r>
              <a:rPr lang="ru-RU" dirty="0"/>
              <a:t>Какая оптическая толщина соответствует этой массе на длине волны 2 мкм? 100 мкм?</a:t>
            </a:r>
          </a:p>
        </p:txBody>
      </p:sp>
    </p:spTree>
    <p:extLst>
      <p:ext uri="{BB962C8B-B14F-4D97-AF65-F5344CB8AC3E}">
        <p14:creationId xmlns:p14="http://schemas.microsoft.com/office/powerpoint/2010/main" val="13860571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462"/>
            <a:ext cx="8131400" cy="610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7467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Образование пыли в </a:t>
            </a:r>
            <a:r>
              <a:rPr lang="ru-RU" altLang="ru-RU" dirty="0" err="1"/>
              <a:t>проэволюционировавших</a:t>
            </a:r>
            <a:r>
              <a:rPr lang="ru-RU" altLang="ru-RU" dirty="0"/>
              <a:t> звёздах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184150" y="2060575"/>
            <a:ext cx="4246563" cy="4392613"/>
          </a:xfrm>
        </p:spPr>
        <p:txBody>
          <a:bodyPr/>
          <a:lstStyle/>
          <a:p>
            <a:r>
              <a:rPr lang="ru-RU" altLang="ru-RU"/>
              <a:t>Силикатная пыль</a:t>
            </a:r>
            <a:r>
              <a:rPr lang="en-US" altLang="ru-RU"/>
              <a:t> (SiO, MgO, MgS…)</a:t>
            </a:r>
            <a:endParaRPr lang="ru-RU" altLang="ru-RU"/>
          </a:p>
          <a:p>
            <a:r>
              <a:rPr lang="ru-RU" altLang="ru-RU"/>
              <a:t>Графитовая пыль</a:t>
            </a:r>
            <a:r>
              <a:rPr lang="en-US" altLang="ru-RU"/>
              <a:t> (C</a:t>
            </a:r>
            <a:r>
              <a:rPr lang="en-US" altLang="ru-RU" baseline="-25000"/>
              <a:t>2</a:t>
            </a:r>
            <a:r>
              <a:rPr lang="en-US" altLang="ru-RU"/>
              <a:t>H</a:t>
            </a:r>
            <a:r>
              <a:rPr lang="en-US" altLang="ru-RU" baseline="-25000"/>
              <a:t>2</a:t>
            </a:r>
            <a:r>
              <a:rPr lang="en-US" altLang="ru-RU"/>
              <a:t>, C</a:t>
            </a:r>
            <a:r>
              <a:rPr lang="en-US" altLang="ru-RU" baseline="-25000"/>
              <a:t>2</a:t>
            </a:r>
            <a:r>
              <a:rPr lang="en-US" altLang="ru-RU"/>
              <a:t>H, SiC…)</a:t>
            </a:r>
            <a:endParaRPr lang="ru-RU" altLang="ru-RU"/>
          </a:p>
          <a:p>
            <a:r>
              <a:rPr lang="ru-RU" altLang="ru-RU"/>
              <a:t>Полициклические ароматические углеводороды (</a:t>
            </a:r>
            <a:r>
              <a:rPr lang="en-US" altLang="ru-RU"/>
              <a:t>C</a:t>
            </a:r>
            <a:r>
              <a:rPr lang="en-US" altLang="ru-RU" baseline="-25000"/>
              <a:t>2</a:t>
            </a:r>
            <a:r>
              <a:rPr lang="en-US" altLang="ru-RU"/>
              <a:t>H</a:t>
            </a:r>
            <a:r>
              <a:rPr lang="en-US" altLang="ru-RU" baseline="-25000"/>
              <a:t>2</a:t>
            </a:r>
            <a:r>
              <a:rPr lang="ru-RU" altLang="ru-RU"/>
              <a:t>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2205038"/>
            <a:ext cx="45370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5012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sun_rg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323850" y="5445125"/>
            <a:ext cx="3886200" cy="1143000"/>
          </a:xfrm>
        </p:spPr>
        <p:txBody>
          <a:bodyPr/>
          <a:lstStyle/>
          <a:p>
            <a:pPr algn="l"/>
            <a:r>
              <a:rPr lang="ru-RU" altLang="ru-RU" sz="2800">
                <a:solidFill>
                  <a:schemeClr val="bg1"/>
                </a:solidFill>
              </a:rPr>
              <a:t>Внутреннее строение</a:t>
            </a:r>
            <a:br>
              <a:rPr lang="en-US" altLang="ru-RU" sz="2800">
                <a:solidFill>
                  <a:schemeClr val="bg1"/>
                </a:solidFill>
              </a:rPr>
            </a:br>
            <a:r>
              <a:rPr lang="ru-RU" altLang="ru-RU" sz="2800">
                <a:solidFill>
                  <a:schemeClr val="bg1"/>
                </a:solidFill>
              </a:rPr>
              <a:t>красного гиганта</a:t>
            </a:r>
          </a:p>
        </p:txBody>
      </p:sp>
    </p:spTree>
    <p:extLst>
      <p:ext uri="{BB962C8B-B14F-4D97-AF65-F5344CB8AC3E}">
        <p14:creationId xmlns:p14="http://schemas.microsoft.com/office/powerpoint/2010/main" val="26835021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Молекулы в оболочках старых звёзд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69" y="980728"/>
            <a:ext cx="8568952" cy="3384376"/>
          </a:xfrm>
        </p:spPr>
        <p:txBody>
          <a:bodyPr>
            <a:normAutofit/>
          </a:bodyPr>
          <a:lstStyle/>
          <a:p>
            <a:r>
              <a:rPr lang="ru-RU" b="1" dirty="0"/>
              <a:t>Кислородные звёзды </a:t>
            </a:r>
            <a:r>
              <a:rPr lang="ru-RU" dirty="0"/>
              <a:t>(</a:t>
            </a:r>
            <a:r>
              <a:rPr lang="en-US" dirty="0"/>
              <a:t>M, S, OH/IR) —</a:t>
            </a:r>
            <a:r>
              <a:rPr lang="en-GB" dirty="0"/>
              <a:t>OH, H</a:t>
            </a:r>
            <a:r>
              <a:rPr lang="en-GB" baseline="-25000" dirty="0"/>
              <a:t>2</a:t>
            </a:r>
            <a:r>
              <a:rPr lang="en-GB" dirty="0"/>
              <a:t>O, </a:t>
            </a:r>
            <a:r>
              <a:rPr lang="en-GB" dirty="0" err="1"/>
              <a:t>SiO</a:t>
            </a:r>
            <a:r>
              <a:rPr lang="en-GB" dirty="0"/>
              <a:t>, CO, CO</a:t>
            </a:r>
            <a:r>
              <a:rPr lang="en-GB" baseline="-25000" dirty="0"/>
              <a:t>2</a:t>
            </a:r>
            <a:r>
              <a:rPr lang="en-GB" dirty="0"/>
              <a:t>, SO</a:t>
            </a:r>
            <a:r>
              <a:rPr lang="en-GB" baseline="-25000" dirty="0"/>
              <a:t>2</a:t>
            </a:r>
            <a:r>
              <a:rPr lang="en-GB" dirty="0"/>
              <a:t>, </a:t>
            </a:r>
            <a:r>
              <a:rPr lang="en-GB" dirty="0" err="1"/>
              <a:t>HCl</a:t>
            </a:r>
            <a:r>
              <a:rPr lang="ru-RU" dirty="0"/>
              <a:t>,</a:t>
            </a:r>
            <a:r>
              <a:rPr lang="en-GB" dirty="0"/>
              <a:t> HF</a:t>
            </a:r>
            <a:r>
              <a:rPr lang="ru-RU" dirty="0"/>
              <a:t>, полосы </a:t>
            </a:r>
            <a:r>
              <a:rPr lang="en-US" dirty="0" err="1"/>
              <a:t>ZrO</a:t>
            </a:r>
            <a:r>
              <a:rPr lang="en-US" dirty="0"/>
              <a:t>, VO, </a:t>
            </a:r>
            <a:r>
              <a:rPr lang="en-US" dirty="0" err="1"/>
              <a:t>LaO</a:t>
            </a:r>
            <a:r>
              <a:rPr lang="en-US" dirty="0"/>
              <a:t>, YO</a:t>
            </a:r>
            <a:r>
              <a:rPr lang="ru-RU" dirty="0"/>
              <a:t>, </a:t>
            </a:r>
            <a:r>
              <a:rPr lang="en-US" dirty="0" err="1"/>
              <a:t>TiO</a:t>
            </a:r>
            <a:endParaRPr lang="ru-RU" dirty="0"/>
          </a:p>
          <a:p>
            <a:r>
              <a:rPr lang="ru-RU" b="1" dirty="0"/>
              <a:t>Углеродные звёзды</a:t>
            </a:r>
            <a:r>
              <a:rPr lang="en-US" b="1" dirty="0"/>
              <a:t> </a:t>
            </a:r>
            <a:r>
              <a:rPr lang="en-US" dirty="0"/>
              <a:t>(N, R, CH) — </a:t>
            </a:r>
            <a:r>
              <a:rPr lang="ru-RU" dirty="0"/>
              <a:t>аномально сильные полосы 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, CH, CN…</a:t>
            </a:r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5122058"/>
            <a:ext cx="551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Ключевой параметр — </a:t>
            </a:r>
            <a:r>
              <a:rPr lang="en-US" sz="3600" dirty="0">
                <a:solidFill>
                  <a:srgbClr val="FF0000"/>
                </a:solidFill>
              </a:rPr>
              <a:t>C/O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302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6700"/>
            <a:ext cx="90090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586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Образование пыли в кислородных звёздах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292424" y="2204864"/>
          <a:ext cx="2471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5196408" y="2204864"/>
          <a:ext cx="2255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836613" y="2420938"/>
            <a:ext cx="108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1500 К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836613" y="5516563"/>
            <a:ext cx="108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1000 К</a:t>
            </a:r>
          </a:p>
        </p:txBody>
      </p:sp>
    </p:spTree>
    <p:extLst>
      <p:ext uri="{BB962C8B-B14F-4D97-AF65-F5344CB8AC3E}">
        <p14:creationId xmlns:p14="http://schemas.microsoft.com/office/powerpoint/2010/main" val="14003114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Образование пыли в углеродных звёздах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899592" y="2204864"/>
          <a:ext cx="2471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12875"/>
            <a:ext cx="25606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05038"/>
            <a:ext cx="2589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665538"/>
            <a:ext cx="270986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4508500"/>
            <a:ext cx="1943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08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3791</Words>
  <Application>Microsoft Office PowerPoint</Application>
  <PresentationFormat>Экран (4:3)</PresentationFormat>
  <Paragraphs>862</Paragraphs>
  <Slides>170</Slides>
  <Notes>14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170</vt:i4>
      </vt:variant>
    </vt:vector>
  </HeadingPairs>
  <TitlesOfParts>
    <vt:vector size="184" baseType="lpstr">
      <vt:lpstr>Arial Unicode MS</vt:lpstr>
      <vt:lpstr>Arial</vt:lpstr>
      <vt:lpstr>Book Antiqua</vt:lpstr>
      <vt:lpstr>Calibri</vt:lpstr>
      <vt:lpstr>Courier New</vt:lpstr>
      <vt:lpstr>Novarese BoldItalic</vt:lpstr>
      <vt:lpstr>Novarese Medium</vt:lpstr>
      <vt:lpstr>Symbol</vt:lpstr>
      <vt:lpstr>Times</vt:lpstr>
      <vt:lpstr>Times New Roman</vt:lpstr>
      <vt:lpstr>Wingdings</vt:lpstr>
      <vt:lpstr>Тема Office</vt:lpstr>
      <vt:lpstr>CorelDRAW</vt:lpstr>
      <vt:lpstr>Формула</vt:lpstr>
      <vt:lpstr>Общая астрофизика</vt:lpstr>
      <vt:lpstr>Теория звёздной эволюции</vt:lpstr>
      <vt:lpstr>Презентация PowerPoint</vt:lpstr>
      <vt:lpstr>Эволюционные треки массивных звёзд</vt:lpstr>
      <vt:lpstr>Типы сверхновых</vt:lpstr>
      <vt:lpstr>Взрывы на белых карликах</vt:lpstr>
      <vt:lpstr>s- или r-?</vt:lpstr>
      <vt:lpstr>Сливающиеся нейтронные звёзды</vt:lpstr>
      <vt:lpstr>Сливающиеся нейтронные звёзды</vt:lpstr>
      <vt:lpstr>Синтез лития-7 во вспышках Новых</vt:lpstr>
      <vt:lpstr>Реакции скалывания</vt:lpstr>
      <vt:lpstr>Реакции скалывания</vt:lpstr>
      <vt:lpstr>Итоги нуклеосинтеза</vt:lpstr>
      <vt:lpstr>Массивные звёзды при нулевой металличности</vt:lpstr>
      <vt:lpstr>Презентация PowerPoint</vt:lpstr>
      <vt:lpstr>Заключение</vt:lpstr>
      <vt:lpstr>Круговорот вещества в природе</vt:lpstr>
      <vt:lpstr>Межзвёздная среда</vt:lpstr>
      <vt:lpstr>Основной компонент видимой Вселенной — звёзды</vt:lpstr>
      <vt:lpstr>Презентация PowerPoint</vt:lpstr>
      <vt:lpstr>Презентация PowerPoint</vt:lpstr>
      <vt:lpstr>Презентация PowerPoint</vt:lpstr>
      <vt:lpstr>Галилео Галилей</vt:lpstr>
      <vt:lpstr>Шарль Мессье</vt:lpstr>
      <vt:lpstr>Вильям Гершель</vt:lpstr>
      <vt:lpstr>Мир туманностей</vt:lpstr>
      <vt:lpstr>Тёмные и светлые туманности</vt:lpstr>
      <vt:lpstr>Тёмные туманности и глобулы</vt:lpstr>
      <vt:lpstr>Спектроскопия туманностей</vt:lpstr>
      <vt:lpstr>Отражательные туманности</vt:lpstr>
      <vt:lpstr>Компактные и диффузные туманности</vt:lpstr>
      <vt:lpstr>Спектроскопия межзвёздного газа</vt:lpstr>
      <vt:lpstr>Межзвёздные линии поглощения</vt:lpstr>
      <vt:lpstr>Межзвёздные линии излучения</vt:lpstr>
      <vt:lpstr>Небулярный спектрограф</vt:lpstr>
      <vt:lpstr>Ионизованный водород</vt:lpstr>
      <vt:lpstr>Рекомбинационные линии излучения</vt:lpstr>
      <vt:lpstr>Радиорекомбинационные линии излучения водорода</vt:lpstr>
      <vt:lpstr>Линии излучения, возбуждаемые столкновениями</vt:lpstr>
      <vt:lpstr>Спектроскопия туманностей</vt:lpstr>
      <vt:lpstr>Излучение нейтрального водорода</vt:lpstr>
      <vt:lpstr>Обнаружение нейтрального водорода</vt:lpstr>
      <vt:lpstr>Карта Млечного Пути в линии 21 см</vt:lpstr>
      <vt:lpstr>Тёмные облака в Млечном Пути</vt:lpstr>
      <vt:lpstr>Третий ингредиент — молекулярный водород</vt:lpstr>
      <vt:lpstr>Физика межзвёздной среды</vt:lpstr>
      <vt:lpstr>Четвёртый ингредиент</vt:lpstr>
      <vt:lpstr>Презентация PowerPoint</vt:lpstr>
      <vt:lpstr>Презентация PowerPoint</vt:lpstr>
      <vt:lpstr>Презентация PowerPoint</vt:lpstr>
      <vt:lpstr>Параметры поглощения</vt:lpstr>
      <vt:lpstr>Pair-matching</vt:lpstr>
      <vt:lpstr>Первые модели пылинок</vt:lpstr>
      <vt:lpstr>Звёзды — из пыли?</vt:lpstr>
      <vt:lpstr>Поляризация звёздного света</vt:lpstr>
      <vt:lpstr>Презентация PowerPoint</vt:lpstr>
      <vt:lpstr>Модели пыли</vt:lpstr>
      <vt:lpstr>Рассеяние света мелкими частицами</vt:lpstr>
      <vt:lpstr>Вычисление оптических свойств</vt:lpstr>
      <vt:lpstr>Презентация PowerPoint</vt:lpstr>
      <vt:lpstr>Графито-силикатная модель</vt:lpstr>
      <vt:lpstr>Кривая межзвёздного поглощения</vt:lpstr>
      <vt:lpstr>Ультрафиолетовый горб</vt:lpstr>
      <vt:lpstr>Силикатные особенности</vt:lpstr>
      <vt:lpstr>Силикатная особенность</vt:lpstr>
      <vt:lpstr>Химический состав Солнца и межзвёздного газа</vt:lpstr>
      <vt:lpstr>Depletion</vt:lpstr>
      <vt:lpstr>Модель MRN (1977)</vt:lpstr>
      <vt:lpstr>Кривая поглощения в разных направлениях</vt:lpstr>
      <vt:lpstr>Кривая поглощения в разных галактиках</vt:lpstr>
      <vt:lpstr>Тепловое излучение</vt:lpstr>
      <vt:lpstr>Излучение пыли: континуум</vt:lpstr>
      <vt:lpstr>Карта излучения пыли</vt:lpstr>
      <vt:lpstr>Карта излучения пыли</vt:lpstr>
      <vt:lpstr>Гипотеза о микропылинках</vt:lpstr>
      <vt:lpstr>Стохастический нагрев пылинок</vt:lpstr>
      <vt:lpstr>Стохастический нагрев ОМП (VSG)</vt:lpstr>
      <vt:lpstr>Излучение пыли: континуум</vt:lpstr>
      <vt:lpstr>Неидентифицированные инфракрасные полосы</vt:lpstr>
      <vt:lpstr>Презентация PowerPoint</vt:lpstr>
      <vt:lpstr>Гипотеза о макромолекулах</vt:lpstr>
      <vt:lpstr>Полициклические ароматические углеводороды</vt:lpstr>
      <vt:lpstr>Структура ПАУ</vt:lpstr>
      <vt:lpstr>Weingartner &amp; Draine (2001)</vt:lpstr>
      <vt:lpstr>Разнообразие моделей пыли (Zubko et al. 2004)</vt:lpstr>
      <vt:lpstr>Разнообразие моделей пыли (Zubko et al. 2004)</vt:lpstr>
      <vt:lpstr>Разнообразие моделей пыли (Zubko et al. 2004)</vt:lpstr>
      <vt:lpstr>Разнообразие моделей пыли (Zubko et al. 2004)</vt:lpstr>
      <vt:lpstr>Межзвёздная пыль (0,01 от массы газа)</vt:lpstr>
      <vt:lpstr>Эволюционные модели пыли</vt:lpstr>
      <vt:lpstr>Межзвёздная пыль (0,01 от массы газа)</vt:lpstr>
      <vt:lpstr>Задача</vt:lpstr>
      <vt:lpstr>Презентация PowerPoint</vt:lpstr>
      <vt:lpstr>Образование пыли в проэволюционировавших звёздах</vt:lpstr>
      <vt:lpstr>Внутреннее строение красного гиганта</vt:lpstr>
      <vt:lpstr>Молекулы в оболочках старых звёзд</vt:lpstr>
      <vt:lpstr>Презентация PowerPoint</vt:lpstr>
      <vt:lpstr>Образование пыли в кислородных звёздах</vt:lpstr>
      <vt:lpstr>Образование пыли в углеродных звёздах</vt:lpstr>
      <vt:lpstr>Хвостатая звезда</vt:lpstr>
      <vt:lpstr>IRC+10216 aka CW Leo</vt:lpstr>
      <vt:lpstr>Происхождение пыли</vt:lpstr>
      <vt:lpstr>Разрушение пыли</vt:lpstr>
      <vt:lpstr>Разрушение пылинок сверхновыми</vt:lpstr>
      <vt:lpstr>Разрушение пылинок сверхновыми</vt:lpstr>
      <vt:lpstr>Разрушение пылинок сверхновыми</vt:lpstr>
      <vt:lpstr>(Дис)баланс пыли</vt:lpstr>
      <vt:lpstr>Пыль на больших красных смещениях</vt:lpstr>
      <vt:lpstr>Субмиллиметровые галактики</vt:lpstr>
      <vt:lpstr>(Дис)баланс пыли</vt:lpstr>
      <vt:lpstr>Пути к решению</vt:lpstr>
      <vt:lpstr>Образование пылинок в сверхновых</vt:lpstr>
      <vt:lpstr>Образование пылинок в сверхновых</vt:lpstr>
      <vt:lpstr>Трансформация пылинок: крупные частицы</vt:lpstr>
      <vt:lpstr>Перенос излучения в межзвёздной и околозвёздной среде</vt:lpstr>
      <vt:lpstr>Двойная роль излучения</vt:lpstr>
      <vt:lpstr>Двойная роль излучения</vt:lpstr>
      <vt:lpstr>Удельная интенсивность</vt:lpstr>
      <vt:lpstr>Средняя интенсивность и поток</vt:lpstr>
      <vt:lpstr>Чернотельное (тепловое) излучение</vt:lpstr>
      <vt:lpstr>Перенос излучения с поглощением</vt:lpstr>
      <vt:lpstr>Оптическая толщина и функция источников</vt:lpstr>
      <vt:lpstr>Формальное решение уравнения переноса</vt:lpstr>
      <vt:lpstr>Рассеяние</vt:lpstr>
      <vt:lpstr>Уравнение переноса с учётом рассеяния</vt:lpstr>
      <vt:lpstr>Методы решения уравнения переноса</vt:lpstr>
      <vt:lpstr>Метод лямбда-итераций</vt:lpstr>
      <vt:lpstr>Диффузионное приближение</vt:lpstr>
      <vt:lpstr>Перенос излучения в пылевой среде</vt:lpstr>
      <vt:lpstr>Рассеяние света мелкими частицами</vt:lpstr>
      <vt:lpstr>Вычисление оптических свойств</vt:lpstr>
      <vt:lpstr>Презентация PowerPoint</vt:lpstr>
      <vt:lpstr>Простые случаи</vt:lpstr>
      <vt:lpstr>Чистое поглощение</vt:lpstr>
      <vt:lpstr>Простые случаи</vt:lpstr>
      <vt:lpstr>Чистое излучение</vt:lpstr>
      <vt:lpstr>Физические условия в МЗС</vt:lpstr>
      <vt:lpstr>Нагрев</vt:lpstr>
      <vt:lpstr>Поле излучения вблизи Солнца</vt:lpstr>
      <vt:lpstr>Карта Галактики на 408 МГц</vt:lpstr>
      <vt:lpstr>Поле излучения вблизи Солнца</vt:lpstr>
      <vt:lpstr>Поле излучения вблизи Солнца</vt:lpstr>
      <vt:lpstr>Космические лучи</vt:lpstr>
      <vt:lpstr>Галактические космические лучи</vt:lpstr>
      <vt:lpstr>Нагрев</vt:lpstr>
      <vt:lpstr>Охлаждение</vt:lpstr>
      <vt:lpstr>Условия эффективного охлаждения</vt:lpstr>
      <vt:lpstr>Водород?</vt:lpstr>
      <vt:lpstr>Основные охладители</vt:lpstr>
      <vt:lpstr>Высокая температура (T &gt; 106 K)</vt:lpstr>
      <vt:lpstr>Охлаждение тёплого ионизованного газа</vt:lpstr>
      <vt:lpstr>Туманность Ориона</vt:lpstr>
      <vt:lpstr>Презентация PowerPoint</vt:lpstr>
      <vt:lpstr>Охлаждение тёплого нейтрального газа</vt:lpstr>
      <vt:lpstr>Охлаждение молекулярного газа</vt:lpstr>
      <vt:lpstr>Функция охлаждения</vt:lpstr>
      <vt:lpstr>Двухфазная модель МЗС</vt:lpstr>
      <vt:lpstr>Фазы межзвёздной среды</vt:lpstr>
      <vt:lpstr>Молекулярные облака</vt:lpstr>
      <vt:lpstr>Местная межзвёздная среда</vt:lpstr>
      <vt:lpstr>Местная межзвёздная среда</vt:lpstr>
      <vt:lpstr>Местная межзвёздная среда</vt:lpstr>
      <vt:lpstr>Местный Пузырь</vt:lpstr>
      <vt:lpstr>Презентация PowerPoint</vt:lpstr>
      <vt:lpstr>Пояс Гулда</vt:lpstr>
      <vt:lpstr>Карта Пояса Гулда</vt:lpstr>
      <vt:lpstr>Местный пузырь и Пояс Гулда?</vt:lpstr>
      <vt:lpstr>Ближайшие молекулярные облака</vt:lpstr>
      <vt:lpstr>Молекулярные облака в Тельце</vt:lpstr>
      <vt:lpstr>Молекулярные облака в Змееносце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dw</cp:lastModifiedBy>
  <cp:revision>29</cp:revision>
  <dcterms:created xsi:type="dcterms:W3CDTF">2017-10-20T07:16:33Z</dcterms:created>
  <dcterms:modified xsi:type="dcterms:W3CDTF">2019-10-14T20:00:16Z</dcterms:modified>
</cp:coreProperties>
</file>