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303" r:id="rId3"/>
    <p:sldId id="321" r:id="rId4"/>
    <p:sldId id="322" r:id="rId5"/>
    <p:sldId id="260" r:id="rId6"/>
    <p:sldId id="457" r:id="rId7"/>
    <p:sldId id="410" r:id="rId8"/>
    <p:sldId id="411" r:id="rId9"/>
    <p:sldId id="412" r:id="rId10"/>
    <p:sldId id="413" r:id="rId11"/>
    <p:sldId id="414" r:id="rId12"/>
    <p:sldId id="417" r:id="rId13"/>
    <p:sldId id="1370" r:id="rId14"/>
    <p:sldId id="420" r:id="rId15"/>
    <p:sldId id="993" r:id="rId16"/>
    <p:sldId id="997" r:id="rId17"/>
    <p:sldId id="1341" r:id="rId18"/>
    <p:sldId id="421" r:id="rId19"/>
    <p:sldId id="1340" r:id="rId20"/>
    <p:sldId id="1345" r:id="rId21"/>
    <p:sldId id="1342" r:id="rId22"/>
    <p:sldId id="1371" r:id="rId23"/>
    <p:sldId id="424" r:id="rId24"/>
    <p:sldId id="459" r:id="rId25"/>
    <p:sldId id="461" r:id="rId26"/>
    <p:sldId id="460" r:id="rId27"/>
    <p:sldId id="429" r:id="rId28"/>
    <p:sldId id="1348" r:id="rId29"/>
    <p:sldId id="1343" r:id="rId30"/>
    <p:sldId id="438" r:id="rId31"/>
    <p:sldId id="852" r:id="rId32"/>
    <p:sldId id="1349" r:id="rId33"/>
    <p:sldId id="1350" r:id="rId34"/>
    <p:sldId id="1351" r:id="rId35"/>
    <p:sldId id="453" r:id="rId36"/>
    <p:sldId id="1374" r:id="rId37"/>
    <p:sldId id="1375" r:id="rId38"/>
    <p:sldId id="1352" r:id="rId39"/>
    <p:sldId id="1376" r:id="rId40"/>
    <p:sldId id="1377" r:id="rId41"/>
    <p:sldId id="439" r:id="rId42"/>
    <p:sldId id="1378" r:id="rId43"/>
    <p:sldId id="442" r:id="rId44"/>
    <p:sldId id="441" r:id="rId45"/>
    <p:sldId id="1379" r:id="rId46"/>
    <p:sldId id="1380" r:id="rId47"/>
    <p:sldId id="431" r:id="rId48"/>
    <p:sldId id="430" r:id="rId49"/>
    <p:sldId id="369" r:id="rId50"/>
    <p:sldId id="370" r:id="rId51"/>
    <p:sldId id="1361" r:id="rId52"/>
    <p:sldId id="336" r:id="rId53"/>
    <p:sldId id="1363" r:id="rId54"/>
    <p:sldId id="437" r:id="rId55"/>
    <p:sldId id="1364" r:id="rId56"/>
    <p:sldId id="1365" r:id="rId57"/>
    <p:sldId id="1366" r:id="rId58"/>
    <p:sldId id="1367" r:id="rId59"/>
    <p:sldId id="1381" r:id="rId60"/>
    <p:sldId id="335" r:id="rId61"/>
    <p:sldId id="1373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9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48409-715A-47CF-A74E-DC1C6F8C41B4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BA853-A697-4C78-B962-DF41487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5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408" indent="-287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8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801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744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9688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9631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9574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17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F153A7-0BB0-4321-8149-46E45FF13286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408" indent="-287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8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801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744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9688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9631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9574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17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3F42DB-6AF1-4AF9-B96F-21572398E716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408" indent="-287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8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801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744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9688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9631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9574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17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AAEFFB-81C4-426E-BAAB-0B7FE97487E2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408" indent="-287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8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801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744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9688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9631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9574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17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BACE8E-048B-42EC-BBAB-0D1C9B5ECC74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408" indent="-287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8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801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744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9688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9631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9574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17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381608-14D2-40DB-8C39-1BEA68E5A038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6ADD98-D653-4007-9779-4CD6ADD6961B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53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408" indent="-287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8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801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744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9688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9631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9574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17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3DEA15-1060-4615-BD8D-11F547D7C245}" type="slidenum">
              <a:rPr lang="ru-RU" altLang="ru-RU" smtClean="0"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12A865-FBAA-47F6-8FE5-C3A227D24D31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51A750-E489-4920-AFCC-3AAF4D09AA57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4AE002-21BD-4455-B87A-54DCA4FCB969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122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408" indent="-287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8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801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744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9688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9631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9574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17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F94983-E6D0-45C8-B367-DCBAE86E8BA2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408" indent="-287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8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801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744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9688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9631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9574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17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B00040-7437-4580-A3E1-D788EF383790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408" indent="-287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8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801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744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9688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9631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9574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17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84241B-19E5-4705-82CB-BA612995932A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408" indent="-287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858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801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744" indent="-2299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9688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9631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9574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517" indent="-2299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F81D64-8EE7-4B15-B7E8-980CAD7EEF25}" type="slidenum">
              <a:rPr lang="ru-RU" altLang="ru-RU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4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3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2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1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9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4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0D7F8-6DDF-4EBA-A354-4DD0A335605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5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hyperlink" Target="http://upload.wikimedia.org/wikipedia/commons/8/80/Pistol_star_and_nebula.jpg" TargetMode="Externa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e/Wolf_rayet2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oleObject" Target="../embeddings/oleObject2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Общая астрофизика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Межзвёздная среда и звездообразование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3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785938"/>
          </a:xfrm>
        </p:spPr>
        <p:txBody>
          <a:bodyPr/>
          <a:lstStyle/>
          <a:p>
            <a:r>
              <a:rPr lang="ru-RU" altLang="ru-RU" sz="3200"/>
              <a:t>Звёздная эволюция — горение термоядерного топлива</a:t>
            </a: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0" y="1857375"/>
            <a:ext cx="3857625" cy="2000250"/>
          </a:xfrm>
        </p:spPr>
        <p:txBody>
          <a:bodyPr/>
          <a:lstStyle/>
          <a:p>
            <a:r>
              <a:rPr lang="ru-RU" altLang="ru-RU" sz="2400"/>
              <a:t>Маломассивные звёзды</a:t>
            </a:r>
          </a:p>
          <a:p>
            <a:r>
              <a:rPr lang="ru-RU" altLang="ru-RU" sz="2400"/>
              <a:t>Звёзды промежуточных масс</a:t>
            </a:r>
          </a:p>
          <a:p>
            <a:r>
              <a:rPr lang="ru-RU" altLang="ru-RU" sz="2400"/>
              <a:t>Массивные звёзды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88"/>
            <a:ext cx="4572000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5084763" y="1454150"/>
            <a:ext cx="3336925" cy="4846638"/>
          </a:xfrm>
          <a:custGeom>
            <a:avLst/>
            <a:gdLst>
              <a:gd name="connsiteX0" fmla="*/ 0 w 3337560"/>
              <a:gd name="connsiteY0" fmla="*/ 0 h 4846320"/>
              <a:gd name="connsiteX1" fmla="*/ 274320 w 3337560"/>
              <a:gd name="connsiteY1" fmla="*/ 320040 h 4846320"/>
              <a:gd name="connsiteX2" fmla="*/ 484632 w 3337560"/>
              <a:gd name="connsiteY2" fmla="*/ 850392 h 4846320"/>
              <a:gd name="connsiteX3" fmla="*/ 923544 w 3337560"/>
              <a:gd name="connsiteY3" fmla="*/ 1380744 h 4846320"/>
              <a:gd name="connsiteX4" fmla="*/ 1225296 w 3337560"/>
              <a:gd name="connsiteY4" fmla="*/ 1627632 h 4846320"/>
              <a:gd name="connsiteX5" fmla="*/ 1444752 w 3337560"/>
              <a:gd name="connsiteY5" fmla="*/ 1709928 h 4846320"/>
              <a:gd name="connsiteX6" fmla="*/ 1783080 w 3337560"/>
              <a:gd name="connsiteY6" fmla="*/ 1965960 h 4846320"/>
              <a:gd name="connsiteX7" fmla="*/ 1965960 w 3337560"/>
              <a:gd name="connsiteY7" fmla="*/ 2075688 h 4846320"/>
              <a:gd name="connsiteX8" fmla="*/ 2377440 w 3337560"/>
              <a:gd name="connsiteY8" fmla="*/ 2304288 h 4846320"/>
              <a:gd name="connsiteX9" fmla="*/ 2679192 w 3337560"/>
              <a:gd name="connsiteY9" fmla="*/ 2633472 h 4846320"/>
              <a:gd name="connsiteX10" fmla="*/ 2907792 w 3337560"/>
              <a:gd name="connsiteY10" fmla="*/ 2980944 h 4846320"/>
              <a:gd name="connsiteX11" fmla="*/ 3081528 w 3337560"/>
              <a:gd name="connsiteY11" fmla="*/ 3310128 h 4846320"/>
              <a:gd name="connsiteX12" fmla="*/ 3191256 w 3337560"/>
              <a:gd name="connsiteY12" fmla="*/ 3776472 h 4846320"/>
              <a:gd name="connsiteX13" fmla="*/ 3273552 w 3337560"/>
              <a:gd name="connsiteY13" fmla="*/ 4261104 h 4846320"/>
              <a:gd name="connsiteX14" fmla="*/ 3337560 w 3337560"/>
              <a:gd name="connsiteY14" fmla="*/ 4846320 h 484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37560" h="4846320">
                <a:moveTo>
                  <a:pt x="0" y="0"/>
                </a:moveTo>
                <a:cubicBezTo>
                  <a:pt x="96774" y="89154"/>
                  <a:pt x="193548" y="178308"/>
                  <a:pt x="274320" y="320040"/>
                </a:cubicBezTo>
                <a:cubicBezTo>
                  <a:pt x="355092" y="461772"/>
                  <a:pt x="376428" y="673608"/>
                  <a:pt x="484632" y="850392"/>
                </a:cubicBezTo>
                <a:cubicBezTo>
                  <a:pt x="592836" y="1027176"/>
                  <a:pt x="800100" y="1251204"/>
                  <a:pt x="923544" y="1380744"/>
                </a:cubicBezTo>
                <a:cubicBezTo>
                  <a:pt x="1046988" y="1510284"/>
                  <a:pt x="1138428" y="1572768"/>
                  <a:pt x="1225296" y="1627632"/>
                </a:cubicBezTo>
                <a:cubicBezTo>
                  <a:pt x="1312164" y="1682496"/>
                  <a:pt x="1351788" y="1653540"/>
                  <a:pt x="1444752" y="1709928"/>
                </a:cubicBezTo>
                <a:cubicBezTo>
                  <a:pt x="1537716" y="1766316"/>
                  <a:pt x="1696212" y="1905000"/>
                  <a:pt x="1783080" y="1965960"/>
                </a:cubicBezTo>
                <a:cubicBezTo>
                  <a:pt x="1869948" y="2026920"/>
                  <a:pt x="1866900" y="2019300"/>
                  <a:pt x="1965960" y="2075688"/>
                </a:cubicBezTo>
                <a:cubicBezTo>
                  <a:pt x="2065020" y="2132076"/>
                  <a:pt x="2258568" y="2211324"/>
                  <a:pt x="2377440" y="2304288"/>
                </a:cubicBezTo>
                <a:cubicBezTo>
                  <a:pt x="2496312" y="2397252"/>
                  <a:pt x="2590800" y="2520696"/>
                  <a:pt x="2679192" y="2633472"/>
                </a:cubicBezTo>
                <a:cubicBezTo>
                  <a:pt x="2767584" y="2746248"/>
                  <a:pt x="2840736" y="2868168"/>
                  <a:pt x="2907792" y="2980944"/>
                </a:cubicBezTo>
                <a:cubicBezTo>
                  <a:pt x="2974848" y="3093720"/>
                  <a:pt x="3034284" y="3177540"/>
                  <a:pt x="3081528" y="3310128"/>
                </a:cubicBezTo>
                <a:cubicBezTo>
                  <a:pt x="3128772" y="3442716"/>
                  <a:pt x="3159252" y="3617976"/>
                  <a:pt x="3191256" y="3776472"/>
                </a:cubicBezTo>
                <a:cubicBezTo>
                  <a:pt x="3223260" y="3934968"/>
                  <a:pt x="3249168" y="4082796"/>
                  <a:pt x="3273552" y="4261104"/>
                </a:cubicBezTo>
                <a:cubicBezTo>
                  <a:pt x="3297936" y="4439412"/>
                  <a:pt x="3317748" y="4642866"/>
                  <a:pt x="3337560" y="484632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428625" y="4000500"/>
            <a:ext cx="3011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Arial" pitchFamily="34" charset="0"/>
              </a:rPr>
              <a:t>Горение водорода</a:t>
            </a:r>
          </a:p>
        </p:txBody>
      </p:sp>
      <p:sp>
        <p:nvSpPr>
          <p:cNvPr id="12295" name="TextBox 7"/>
          <p:cNvSpPr txBox="1">
            <a:spLocks noChangeArrowheads="1"/>
          </p:cNvSpPr>
          <p:nvPr/>
        </p:nvSpPr>
        <p:spPr bwMode="auto">
          <a:xfrm>
            <a:off x="428625" y="4857750"/>
            <a:ext cx="407193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B050"/>
                </a:solidFill>
                <a:latin typeface="Arial" pitchFamily="34" charset="0"/>
              </a:rPr>
              <a:t>Горение гелия, углерода, кислорода, неона, магния, кремния… И до железа.</a:t>
            </a:r>
          </a:p>
        </p:txBody>
      </p:sp>
      <p:sp>
        <p:nvSpPr>
          <p:cNvPr id="9" name="Овал 8"/>
          <p:cNvSpPr/>
          <p:nvPr/>
        </p:nvSpPr>
        <p:spPr>
          <a:xfrm rot="1941941">
            <a:off x="5554663" y="633413"/>
            <a:ext cx="3071812" cy="2428875"/>
          </a:xfrm>
          <a:prstGeom prst="ellipse">
            <a:avLst/>
          </a:prstGeom>
          <a:solidFill>
            <a:srgbClr val="00B050">
              <a:alpha val="34118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42875" y="3143250"/>
            <a:ext cx="3929063" cy="1588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TextBox 14"/>
          <p:cNvSpPr txBox="1">
            <a:spLocks noChangeArrowheads="1"/>
          </p:cNvSpPr>
          <p:nvPr/>
        </p:nvSpPr>
        <p:spPr bwMode="auto">
          <a:xfrm rot="-5400000">
            <a:off x="3175794" y="2610644"/>
            <a:ext cx="2192338" cy="40005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C00000"/>
                </a:solidFill>
                <a:latin typeface="Arial" pitchFamily="34" charset="0"/>
              </a:rPr>
              <a:t>Разные судьбы</a:t>
            </a:r>
          </a:p>
        </p:txBody>
      </p:sp>
    </p:spTree>
    <p:extLst>
      <p:ext uri="{BB962C8B-B14F-4D97-AF65-F5344CB8AC3E}">
        <p14:creationId xmlns:p14="http://schemas.microsoft.com/office/powerpoint/2010/main" val="1919891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Начальная главная последовательность</a:t>
            </a:r>
            <a:r>
              <a:rPr lang="en-US" dirty="0"/>
              <a:t> (ZAMS)</a:t>
            </a:r>
            <a:endParaRPr lang="ru-RU" dirty="0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" y="1759401"/>
            <a:ext cx="4393877" cy="48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1840" y="2132856"/>
            <a:ext cx="829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X=0,70</a:t>
            </a:r>
          </a:p>
          <a:p>
            <a:r>
              <a:rPr lang="en-US" dirty="0"/>
              <a:t>Y=0,28</a:t>
            </a:r>
          </a:p>
          <a:p>
            <a:r>
              <a:rPr lang="en-US" dirty="0"/>
              <a:t>Z=0,02</a:t>
            </a:r>
            <a:endParaRPr lang="ru-RU" dirty="0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2463605"/>
            <a:ext cx="4255482" cy="341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143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532" y="116632"/>
            <a:ext cx="8229600" cy="778098"/>
          </a:xfrm>
        </p:spPr>
        <p:txBody>
          <a:bodyPr/>
          <a:lstStyle/>
          <a:p>
            <a:r>
              <a:rPr lang="ru-RU" dirty="0"/>
              <a:t>Некоторые параметры</a:t>
            </a:r>
          </a:p>
        </p:txBody>
      </p:sp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48023"/>
            <a:ext cx="32956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89040"/>
            <a:ext cx="27908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66" y="3830854"/>
            <a:ext cx="3040435" cy="298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33528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9" y="3889052"/>
            <a:ext cx="30956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265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59" y="1484784"/>
            <a:ext cx="475252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52128"/>
          </a:xfrm>
        </p:spPr>
        <p:txBody>
          <a:bodyPr>
            <a:normAutofit fontScale="90000"/>
          </a:bodyPr>
          <a:lstStyle/>
          <a:p>
            <a:r>
              <a:rPr lang="ru-RU" dirty="0"/>
              <a:t>Время жизни на главной последовательности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46240" y="5013176"/>
                <a:ext cx="4334272" cy="781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𝜂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−2.5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240" y="5013176"/>
                <a:ext cx="4334272" cy="781368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552746" cy="318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801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Исчерпание водорода</a:t>
            </a: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6440"/>
            <a:ext cx="6177880" cy="478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3717032"/>
            <a:ext cx="412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0.0, 2.2, 4.2, 6.2, 8.2, 10.2, </a:t>
            </a:r>
            <a:r>
              <a:rPr lang="en-GB" dirty="0"/>
              <a:t>11</a:t>
            </a:r>
            <a:r>
              <a:rPr lang="ru-RU" dirty="0"/>
              <a:t>.</a:t>
            </a:r>
            <a:r>
              <a:rPr lang="en-GB" dirty="0"/>
              <a:t>2</a:t>
            </a:r>
            <a:r>
              <a:rPr lang="ru-RU" dirty="0"/>
              <a:t> млрд. лет</a:t>
            </a:r>
          </a:p>
        </p:txBody>
      </p:sp>
    </p:spTree>
    <p:extLst>
      <p:ext uri="{BB962C8B-B14F-4D97-AF65-F5344CB8AC3E}">
        <p14:creationId xmlns:p14="http://schemas.microsoft.com/office/powerpoint/2010/main" val="2697244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3B9B038-575A-4F70-AD97-BC2AAC8819D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4767" r="4133" b="3047"/>
          <a:stretch/>
        </p:blipFill>
        <p:spPr>
          <a:xfrm>
            <a:off x="109057" y="376788"/>
            <a:ext cx="4093858" cy="623069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AFE653-7010-44D8-95D2-A4B995A45341}"/>
              </a:ext>
            </a:extLst>
          </p:cNvPr>
          <p:cNvSpPr txBox="1"/>
          <p:nvPr/>
        </p:nvSpPr>
        <p:spPr>
          <a:xfrm>
            <a:off x="4975448" y="37678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Превращение водорода в гелий в ядре звезды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3E0431EC-20E1-4060-A7A7-A65EF3DFDC52}"/>
              </a:ext>
            </a:extLst>
          </p:cNvPr>
          <p:cNvCxnSpPr>
            <a:cxnSpLocks/>
          </p:cNvCxnSpPr>
          <p:nvPr/>
        </p:nvCxnSpPr>
        <p:spPr>
          <a:xfrm flipH="1">
            <a:off x="2008312" y="1023119"/>
            <a:ext cx="2995736" cy="26893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7D493663-900B-4879-B7C2-23DC945A7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72" y="3918132"/>
            <a:ext cx="2995736" cy="268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B8AA50AA-9A5D-47FD-9655-F94B7C38FC29}"/>
              </a:ext>
            </a:extLst>
          </p:cNvPr>
          <p:cNvGrpSpPr/>
          <p:nvPr/>
        </p:nvGrpSpPr>
        <p:grpSpPr>
          <a:xfrm>
            <a:off x="5760000" y="1440000"/>
            <a:ext cx="2160587" cy="2159000"/>
            <a:chOff x="5686291" y="1389955"/>
            <a:chExt cx="2160587" cy="2159000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9751D708-53BF-43B4-B648-74CF3E1AD282}"/>
                </a:ext>
              </a:extLst>
            </p:cNvPr>
            <p:cNvSpPr/>
            <p:nvPr/>
          </p:nvSpPr>
          <p:spPr bwMode="auto">
            <a:xfrm>
              <a:off x="5686291" y="1389955"/>
              <a:ext cx="2160587" cy="2159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AE1633EC-E2AA-443C-9382-A97C6023C8DA}"/>
                </a:ext>
              </a:extLst>
            </p:cNvPr>
            <p:cNvSpPr/>
            <p:nvPr/>
          </p:nvSpPr>
          <p:spPr bwMode="auto">
            <a:xfrm>
              <a:off x="6333991" y="2037655"/>
              <a:ext cx="865187" cy="863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xmlns="" id="{E973D167-64B6-4684-A647-0851334F9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2718" y="2238755"/>
              <a:ext cx="407507" cy="46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/>
                <a:t>H</a:t>
              </a:r>
              <a:endParaRPr lang="ru-RU" altLang="ru-RU"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18D09D-3F2F-4EEC-98C0-0EF1C5B33F41}"/>
              </a:ext>
            </a:extLst>
          </p:cNvPr>
          <p:cNvSpPr txBox="1"/>
          <p:nvPr/>
        </p:nvSpPr>
        <p:spPr>
          <a:xfrm>
            <a:off x="6509857" y="4133913"/>
            <a:ext cx="234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Дальнейшая судьба очень сильно зависит от начальной массы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9A554A-6289-4DF0-AE63-B58B21D288EE}"/>
              </a:ext>
            </a:extLst>
          </p:cNvPr>
          <p:cNvSpPr txBox="1"/>
          <p:nvPr/>
        </p:nvSpPr>
        <p:spPr>
          <a:xfrm>
            <a:off x="2051720" y="5805264"/>
            <a:ext cx="1314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 ESA/Gaia/DPAC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42374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B6FC1CB-E7DD-419B-84B1-E146B4FD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04" y="365126"/>
            <a:ext cx="4480245" cy="1325563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Эволюция звёзд минимальных масс</a:t>
            </a:r>
            <a:r>
              <a:rPr lang="en-US" dirty="0"/>
              <a:t> (&lt; 0.5 </a:t>
            </a:r>
            <a:r>
              <a:rPr lang="en-US" i="1" dirty="0"/>
              <a:t>M</a:t>
            </a:r>
            <a:r>
              <a:rPr lang="en-US" baseline="-25000" dirty="0">
                <a:latin typeface="Wingdings" panose="05000000000000000000" pitchFamily="2" charset="2"/>
              </a:rPr>
              <a:t>¤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3B9B038-575A-4F70-AD97-BC2AAC8819D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4767" r="4133" b="3047"/>
          <a:stretch/>
        </p:blipFill>
        <p:spPr>
          <a:xfrm>
            <a:off x="0" y="376238"/>
            <a:ext cx="4094163" cy="6230937"/>
          </a:xfr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B8AA50AA-9A5D-47FD-9655-F94B7C38FC29}"/>
              </a:ext>
            </a:extLst>
          </p:cNvPr>
          <p:cNvGrpSpPr/>
          <p:nvPr/>
        </p:nvGrpSpPr>
        <p:grpSpPr>
          <a:xfrm>
            <a:off x="5701277" y="2412206"/>
            <a:ext cx="2160587" cy="2159000"/>
            <a:chOff x="5686291" y="1389955"/>
            <a:chExt cx="2160587" cy="2159000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9751D708-53BF-43B4-B648-74CF3E1AD282}"/>
                </a:ext>
              </a:extLst>
            </p:cNvPr>
            <p:cNvSpPr/>
            <p:nvPr/>
          </p:nvSpPr>
          <p:spPr bwMode="auto">
            <a:xfrm>
              <a:off x="5686291" y="1389955"/>
              <a:ext cx="2160587" cy="2159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AE1633EC-E2AA-443C-9382-A97C6023C8DA}"/>
                </a:ext>
              </a:extLst>
            </p:cNvPr>
            <p:cNvSpPr/>
            <p:nvPr/>
          </p:nvSpPr>
          <p:spPr bwMode="auto">
            <a:xfrm>
              <a:off x="6333991" y="2037655"/>
              <a:ext cx="865187" cy="863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xmlns="" id="{E973D167-64B6-4684-A647-0851334F9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4714" y="2238622"/>
              <a:ext cx="54373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 dirty="0"/>
                <a:t>He</a:t>
              </a:r>
              <a:endParaRPr lang="ru-RU" altLang="ru-RU" sz="2400" dirty="0"/>
            </a:p>
          </p:txBody>
        </p:sp>
      </p:grp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506FBB6D-798B-46CF-96D1-787407083D38}"/>
              </a:ext>
            </a:extLst>
          </p:cNvPr>
          <p:cNvCxnSpPr>
            <a:cxnSpLocks/>
          </p:cNvCxnSpPr>
          <p:nvPr/>
        </p:nvCxnSpPr>
        <p:spPr>
          <a:xfrm flipH="1">
            <a:off x="1610687" y="5469622"/>
            <a:ext cx="1325460" cy="2516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910B15-73E6-4DCD-93C8-A3A9B72F2EFA}"/>
              </a:ext>
            </a:extLst>
          </p:cNvPr>
          <p:cNvSpPr txBox="1"/>
          <p:nvPr/>
        </p:nvSpPr>
        <p:spPr>
          <a:xfrm>
            <a:off x="2051720" y="5805264"/>
            <a:ext cx="1314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 ESA/Gaia/DPAC</a:t>
            </a:r>
            <a:endParaRPr lang="ru-RU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02BD68-D7C4-428C-8ED8-2F46AFCBC308}"/>
              </a:ext>
            </a:extLst>
          </p:cNvPr>
          <p:cNvSpPr txBox="1"/>
          <p:nvPr/>
        </p:nvSpPr>
        <p:spPr>
          <a:xfrm>
            <a:off x="5812451" y="4995173"/>
            <a:ext cx="280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Вырожденное гелиевое ядро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DDA8DE90-2907-4625-9597-C34846CC099D}"/>
              </a:ext>
            </a:extLst>
          </p:cNvPr>
          <p:cNvCxnSpPr/>
          <p:nvPr/>
        </p:nvCxnSpPr>
        <p:spPr>
          <a:xfrm flipH="1" flipV="1">
            <a:off x="6876256" y="3731749"/>
            <a:ext cx="177183" cy="12906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69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B6FC1CB-E7DD-419B-84B1-E146B4FD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04" y="365126"/>
            <a:ext cx="4480245" cy="1325563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Эволюция звёзд солнечного типа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3B9B038-575A-4F70-AD97-BC2AAC8819D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4767" r="4133" b="3047"/>
          <a:stretch/>
        </p:blipFill>
        <p:spPr>
          <a:xfrm>
            <a:off x="0" y="376238"/>
            <a:ext cx="4094163" cy="62309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8F6AAC-BDA5-4C20-A850-57DE5E50584F}"/>
              </a:ext>
            </a:extLst>
          </p:cNvPr>
          <p:cNvSpPr txBox="1"/>
          <p:nvPr/>
        </p:nvSpPr>
        <p:spPr>
          <a:xfrm>
            <a:off x="2051720" y="5805264"/>
            <a:ext cx="1314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 ESA/Gaia/DPAC</a:t>
            </a:r>
            <a:endParaRPr lang="ru-RU" sz="1200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ECD642E8-C2FB-4C11-B4B1-58DBF3A4D6B6}"/>
              </a:ext>
            </a:extLst>
          </p:cNvPr>
          <p:cNvGrpSpPr/>
          <p:nvPr/>
        </p:nvGrpSpPr>
        <p:grpSpPr>
          <a:xfrm>
            <a:off x="5759999" y="1918173"/>
            <a:ext cx="2160587" cy="2159000"/>
            <a:chOff x="3300413" y="2062088"/>
            <a:chExt cx="2160587" cy="2159000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2880C2FA-7C9D-487E-A7C1-7BC1CBC3DA0B}"/>
                </a:ext>
              </a:extLst>
            </p:cNvPr>
            <p:cNvSpPr/>
            <p:nvPr/>
          </p:nvSpPr>
          <p:spPr bwMode="auto">
            <a:xfrm>
              <a:off x="3300413" y="2062088"/>
              <a:ext cx="2160587" cy="2159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96C23517-D60E-465C-8A8A-CF34D0404D63}"/>
                </a:ext>
              </a:extLst>
            </p:cNvPr>
            <p:cNvSpPr/>
            <p:nvPr/>
          </p:nvSpPr>
          <p:spPr bwMode="auto">
            <a:xfrm>
              <a:off x="3697288" y="2457375"/>
              <a:ext cx="1368425" cy="136842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41782821-2EC2-4E6D-B71B-3603D6B72939}"/>
                </a:ext>
              </a:extLst>
            </p:cNvPr>
            <p:cNvSpPr/>
            <p:nvPr/>
          </p:nvSpPr>
          <p:spPr bwMode="auto">
            <a:xfrm>
              <a:off x="3949700" y="2709788"/>
              <a:ext cx="863600" cy="863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xmlns="" id="{48416F12-5588-465B-B294-D4FF5C09AA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9328" y="2910888"/>
              <a:ext cx="543769" cy="46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 dirty="0"/>
                <a:t>He</a:t>
              </a:r>
              <a:endParaRPr lang="ru-RU" altLang="ru-RU" sz="2400" dirty="0"/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xmlns="" id="{7BC81A8B-9B32-4173-AECA-439D836E12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753" y="3487217"/>
              <a:ext cx="351398" cy="36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/>
                <a:t>H</a:t>
              </a:r>
              <a:endParaRPr lang="ru-RU" altLang="ru-RU" sz="2400"/>
            </a:p>
          </p:txBody>
        </p:sp>
      </p:grp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xmlns="" id="{C7FAD29F-00F7-4FB4-A46D-B6FC2697EFEF}"/>
              </a:ext>
            </a:extLst>
          </p:cNvPr>
          <p:cNvSpPr/>
          <p:nvPr/>
        </p:nvSpPr>
        <p:spPr>
          <a:xfrm>
            <a:off x="1384183" y="1820411"/>
            <a:ext cx="562063" cy="1543574"/>
          </a:xfrm>
          <a:custGeom>
            <a:avLst/>
            <a:gdLst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226503 w 562063"/>
              <a:gd name="connsiteY15" fmla="*/ 562062 h 1543574"/>
              <a:gd name="connsiteX16" fmla="*/ 201336 w 562063"/>
              <a:gd name="connsiteY16" fmla="*/ 511728 h 1543574"/>
              <a:gd name="connsiteX17" fmla="*/ 176169 w 562063"/>
              <a:gd name="connsiteY17" fmla="*/ 503339 h 1543574"/>
              <a:gd name="connsiteX18" fmla="*/ 125835 w 562063"/>
              <a:gd name="connsiteY18" fmla="*/ 520117 h 1543574"/>
              <a:gd name="connsiteX19" fmla="*/ 100668 w 562063"/>
              <a:gd name="connsiteY19" fmla="*/ 528506 h 1543574"/>
              <a:gd name="connsiteX20" fmla="*/ 75501 w 562063"/>
              <a:gd name="connsiteY20" fmla="*/ 545284 h 1543574"/>
              <a:gd name="connsiteX21" fmla="*/ 33556 w 562063"/>
              <a:gd name="connsiteY21" fmla="*/ 536895 h 1543574"/>
              <a:gd name="connsiteX22" fmla="*/ 41945 w 562063"/>
              <a:gd name="connsiteY22" fmla="*/ 511728 h 1543574"/>
              <a:gd name="connsiteX23" fmla="*/ 67112 w 562063"/>
              <a:gd name="connsiteY23" fmla="*/ 503339 h 1543574"/>
              <a:gd name="connsiteX24" fmla="*/ 92279 w 562063"/>
              <a:gd name="connsiteY24" fmla="*/ 486561 h 1543574"/>
              <a:gd name="connsiteX25" fmla="*/ 109057 w 562063"/>
              <a:gd name="connsiteY25" fmla="*/ 461395 h 1543574"/>
              <a:gd name="connsiteX26" fmla="*/ 159391 w 562063"/>
              <a:gd name="connsiteY26" fmla="*/ 427839 h 1543574"/>
              <a:gd name="connsiteX27" fmla="*/ 201336 w 562063"/>
              <a:gd name="connsiteY27" fmla="*/ 377505 h 1543574"/>
              <a:gd name="connsiteX28" fmla="*/ 218114 w 562063"/>
              <a:gd name="connsiteY28" fmla="*/ 352338 h 1543574"/>
              <a:gd name="connsiteX29" fmla="*/ 243281 w 562063"/>
              <a:gd name="connsiteY29" fmla="*/ 335560 h 1543574"/>
              <a:gd name="connsiteX30" fmla="*/ 268448 w 562063"/>
              <a:gd name="connsiteY30" fmla="*/ 310393 h 1543574"/>
              <a:gd name="connsiteX31" fmla="*/ 293615 w 562063"/>
              <a:gd name="connsiteY31" fmla="*/ 293615 h 1543574"/>
              <a:gd name="connsiteX32" fmla="*/ 318782 w 562063"/>
              <a:gd name="connsiteY32" fmla="*/ 268448 h 1543574"/>
              <a:gd name="connsiteX33" fmla="*/ 352338 w 562063"/>
              <a:gd name="connsiteY33" fmla="*/ 218114 h 1543574"/>
              <a:gd name="connsiteX34" fmla="*/ 402672 w 562063"/>
              <a:gd name="connsiteY34" fmla="*/ 184558 h 1543574"/>
              <a:gd name="connsiteX35" fmla="*/ 453006 w 562063"/>
              <a:gd name="connsiteY35" fmla="*/ 134224 h 1543574"/>
              <a:gd name="connsiteX36" fmla="*/ 478173 w 562063"/>
              <a:gd name="connsiteY36" fmla="*/ 117446 h 1543574"/>
              <a:gd name="connsiteX37" fmla="*/ 528507 w 562063"/>
              <a:gd name="connsiteY37" fmla="*/ 67112 h 1543574"/>
              <a:gd name="connsiteX38" fmla="*/ 536896 w 562063"/>
              <a:gd name="connsiteY38" fmla="*/ 41945 h 1543574"/>
              <a:gd name="connsiteX39" fmla="*/ 553674 w 562063"/>
              <a:gd name="connsiteY39" fmla="*/ 16778 h 1543574"/>
              <a:gd name="connsiteX40" fmla="*/ 562063 w 562063"/>
              <a:gd name="connsiteY40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226503 w 562063"/>
              <a:gd name="connsiteY15" fmla="*/ 562062 h 1543574"/>
              <a:gd name="connsiteX16" fmla="*/ 363261 w 562063"/>
              <a:gd name="connsiteY16" fmla="*/ 347422 h 1543574"/>
              <a:gd name="connsiteX17" fmla="*/ 176169 w 562063"/>
              <a:gd name="connsiteY17" fmla="*/ 503339 h 1543574"/>
              <a:gd name="connsiteX18" fmla="*/ 125835 w 562063"/>
              <a:gd name="connsiteY18" fmla="*/ 520117 h 1543574"/>
              <a:gd name="connsiteX19" fmla="*/ 100668 w 562063"/>
              <a:gd name="connsiteY19" fmla="*/ 528506 h 1543574"/>
              <a:gd name="connsiteX20" fmla="*/ 75501 w 562063"/>
              <a:gd name="connsiteY20" fmla="*/ 545284 h 1543574"/>
              <a:gd name="connsiteX21" fmla="*/ 33556 w 562063"/>
              <a:gd name="connsiteY21" fmla="*/ 536895 h 1543574"/>
              <a:gd name="connsiteX22" fmla="*/ 41945 w 562063"/>
              <a:gd name="connsiteY22" fmla="*/ 511728 h 1543574"/>
              <a:gd name="connsiteX23" fmla="*/ 67112 w 562063"/>
              <a:gd name="connsiteY23" fmla="*/ 503339 h 1543574"/>
              <a:gd name="connsiteX24" fmla="*/ 92279 w 562063"/>
              <a:gd name="connsiteY24" fmla="*/ 486561 h 1543574"/>
              <a:gd name="connsiteX25" fmla="*/ 109057 w 562063"/>
              <a:gd name="connsiteY25" fmla="*/ 461395 h 1543574"/>
              <a:gd name="connsiteX26" fmla="*/ 159391 w 562063"/>
              <a:gd name="connsiteY26" fmla="*/ 427839 h 1543574"/>
              <a:gd name="connsiteX27" fmla="*/ 201336 w 562063"/>
              <a:gd name="connsiteY27" fmla="*/ 377505 h 1543574"/>
              <a:gd name="connsiteX28" fmla="*/ 218114 w 562063"/>
              <a:gd name="connsiteY28" fmla="*/ 352338 h 1543574"/>
              <a:gd name="connsiteX29" fmla="*/ 243281 w 562063"/>
              <a:gd name="connsiteY29" fmla="*/ 335560 h 1543574"/>
              <a:gd name="connsiteX30" fmla="*/ 268448 w 562063"/>
              <a:gd name="connsiteY30" fmla="*/ 310393 h 1543574"/>
              <a:gd name="connsiteX31" fmla="*/ 293615 w 562063"/>
              <a:gd name="connsiteY31" fmla="*/ 293615 h 1543574"/>
              <a:gd name="connsiteX32" fmla="*/ 318782 w 562063"/>
              <a:gd name="connsiteY32" fmla="*/ 268448 h 1543574"/>
              <a:gd name="connsiteX33" fmla="*/ 352338 w 562063"/>
              <a:gd name="connsiteY33" fmla="*/ 218114 h 1543574"/>
              <a:gd name="connsiteX34" fmla="*/ 402672 w 562063"/>
              <a:gd name="connsiteY34" fmla="*/ 184558 h 1543574"/>
              <a:gd name="connsiteX35" fmla="*/ 453006 w 562063"/>
              <a:gd name="connsiteY35" fmla="*/ 134224 h 1543574"/>
              <a:gd name="connsiteX36" fmla="*/ 478173 w 562063"/>
              <a:gd name="connsiteY36" fmla="*/ 117446 h 1543574"/>
              <a:gd name="connsiteX37" fmla="*/ 528507 w 562063"/>
              <a:gd name="connsiteY37" fmla="*/ 67112 h 1543574"/>
              <a:gd name="connsiteX38" fmla="*/ 536896 w 562063"/>
              <a:gd name="connsiteY38" fmla="*/ 41945 h 1543574"/>
              <a:gd name="connsiteX39" fmla="*/ 553674 w 562063"/>
              <a:gd name="connsiteY39" fmla="*/ 16778 h 1543574"/>
              <a:gd name="connsiteX40" fmla="*/ 562063 w 562063"/>
              <a:gd name="connsiteY40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100668 w 562063"/>
              <a:gd name="connsiteY18" fmla="*/ 528506 h 1543574"/>
              <a:gd name="connsiteX19" fmla="*/ 75501 w 562063"/>
              <a:gd name="connsiteY19" fmla="*/ 545284 h 1543574"/>
              <a:gd name="connsiteX20" fmla="*/ 33556 w 562063"/>
              <a:gd name="connsiteY20" fmla="*/ 536895 h 1543574"/>
              <a:gd name="connsiteX21" fmla="*/ 41945 w 562063"/>
              <a:gd name="connsiteY21" fmla="*/ 511728 h 1543574"/>
              <a:gd name="connsiteX22" fmla="*/ 67112 w 562063"/>
              <a:gd name="connsiteY22" fmla="*/ 503339 h 1543574"/>
              <a:gd name="connsiteX23" fmla="*/ 92279 w 562063"/>
              <a:gd name="connsiteY23" fmla="*/ 486561 h 1543574"/>
              <a:gd name="connsiteX24" fmla="*/ 109057 w 562063"/>
              <a:gd name="connsiteY24" fmla="*/ 461395 h 1543574"/>
              <a:gd name="connsiteX25" fmla="*/ 159391 w 562063"/>
              <a:gd name="connsiteY25" fmla="*/ 427839 h 1543574"/>
              <a:gd name="connsiteX26" fmla="*/ 201336 w 562063"/>
              <a:gd name="connsiteY26" fmla="*/ 377505 h 1543574"/>
              <a:gd name="connsiteX27" fmla="*/ 218114 w 562063"/>
              <a:gd name="connsiteY27" fmla="*/ 352338 h 1543574"/>
              <a:gd name="connsiteX28" fmla="*/ 243281 w 562063"/>
              <a:gd name="connsiteY28" fmla="*/ 335560 h 1543574"/>
              <a:gd name="connsiteX29" fmla="*/ 268448 w 562063"/>
              <a:gd name="connsiteY29" fmla="*/ 310393 h 1543574"/>
              <a:gd name="connsiteX30" fmla="*/ 293615 w 562063"/>
              <a:gd name="connsiteY30" fmla="*/ 293615 h 1543574"/>
              <a:gd name="connsiteX31" fmla="*/ 318782 w 562063"/>
              <a:gd name="connsiteY31" fmla="*/ 268448 h 1543574"/>
              <a:gd name="connsiteX32" fmla="*/ 352338 w 562063"/>
              <a:gd name="connsiteY32" fmla="*/ 218114 h 1543574"/>
              <a:gd name="connsiteX33" fmla="*/ 402672 w 562063"/>
              <a:gd name="connsiteY33" fmla="*/ 184558 h 1543574"/>
              <a:gd name="connsiteX34" fmla="*/ 453006 w 562063"/>
              <a:gd name="connsiteY34" fmla="*/ 134224 h 1543574"/>
              <a:gd name="connsiteX35" fmla="*/ 478173 w 562063"/>
              <a:gd name="connsiteY35" fmla="*/ 117446 h 1543574"/>
              <a:gd name="connsiteX36" fmla="*/ 528507 w 562063"/>
              <a:gd name="connsiteY36" fmla="*/ 67112 h 1543574"/>
              <a:gd name="connsiteX37" fmla="*/ 536896 w 562063"/>
              <a:gd name="connsiteY37" fmla="*/ 41945 h 1543574"/>
              <a:gd name="connsiteX38" fmla="*/ 553674 w 562063"/>
              <a:gd name="connsiteY38" fmla="*/ 16778 h 1543574"/>
              <a:gd name="connsiteX39" fmla="*/ 562063 w 562063"/>
              <a:gd name="connsiteY39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67112 w 562063"/>
              <a:gd name="connsiteY21" fmla="*/ 503339 h 1543574"/>
              <a:gd name="connsiteX22" fmla="*/ 92279 w 562063"/>
              <a:gd name="connsiteY22" fmla="*/ 486561 h 1543574"/>
              <a:gd name="connsiteX23" fmla="*/ 109057 w 562063"/>
              <a:gd name="connsiteY23" fmla="*/ 461395 h 1543574"/>
              <a:gd name="connsiteX24" fmla="*/ 159391 w 562063"/>
              <a:gd name="connsiteY24" fmla="*/ 427839 h 1543574"/>
              <a:gd name="connsiteX25" fmla="*/ 201336 w 562063"/>
              <a:gd name="connsiteY25" fmla="*/ 377505 h 1543574"/>
              <a:gd name="connsiteX26" fmla="*/ 218114 w 562063"/>
              <a:gd name="connsiteY26" fmla="*/ 352338 h 1543574"/>
              <a:gd name="connsiteX27" fmla="*/ 243281 w 562063"/>
              <a:gd name="connsiteY27" fmla="*/ 335560 h 1543574"/>
              <a:gd name="connsiteX28" fmla="*/ 268448 w 562063"/>
              <a:gd name="connsiteY28" fmla="*/ 310393 h 1543574"/>
              <a:gd name="connsiteX29" fmla="*/ 293615 w 562063"/>
              <a:gd name="connsiteY29" fmla="*/ 293615 h 1543574"/>
              <a:gd name="connsiteX30" fmla="*/ 318782 w 562063"/>
              <a:gd name="connsiteY30" fmla="*/ 268448 h 1543574"/>
              <a:gd name="connsiteX31" fmla="*/ 352338 w 562063"/>
              <a:gd name="connsiteY31" fmla="*/ 218114 h 1543574"/>
              <a:gd name="connsiteX32" fmla="*/ 402672 w 562063"/>
              <a:gd name="connsiteY32" fmla="*/ 184558 h 1543574"/>
              <a:gd name="connsiteX33" fmla="*/ 453006 w 562063"/>
              <a:gd name="connsiteY33" fmla="*/ 134224 h 1543574"/>
              <a:gd name="connsiteX34" fmla="*/ 478173 w 562063"/>
              <a:gd name="connsiteY34" fmla="*/ 117446 h 1543574"/>
              <a:gd name="connsiteX35" fmla="*/ 528507 w 562063"/>
              <a:gd name="connsiteY35" fmla="*/ 67112 h 1543574"/>
              <a:gd name="connsiteX36" fmla="*/ 536896 w 562063"/>
              <a:gd name="connsiteY36" fmla="*/ 41945 h 1543574"/>
              <a:gd name="connsiteX37" fmla="*/ 553674 w 562063"/>
              <a:gd name="connsiteY37" fmla="*/ 16778 h 1543574"/>
              <a:gd name="connsiteX38" fmla="*/ 562063 w 562063"/>
              <a:gd name="connsiteY38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92279 w 562063"/>
              <a:gd name="connsiteY21" fmla="*/ 486561 h 1543574"/>
              <a:gd name="connsiteX22" fmla="*/ 109057 w 562063"/>
              <a:gd name="connsiteY22" fmla="*/ 461395 h 1543574"/>
              <a:gd name="connsiteX23" fmla="*/ 159391 w 562063"/>
              <a:gd name="connsiteY23" fmla="*/ 427839 h 1543574"/>
              <a:gd name="connsiteX24" fmla="*/ 201336 w 562063"/>
              <a:gd name="connsiteY24" fmla="*/ 377505 h 1543574"/>
              <a:gd name="connsiteX25" fmla="*/ 218114 w 562063"/>
              <a:gd name="connsiteY25" fmla="*/ 352338 h 1543574"/>
              <a:gd name="connsiteX26" fmla="*/ 243281 w 562063"/>
              <a:gd name="connsiteY26" fmla="*/ 335560 h 1543574"/>
              <a:gd name="connsiteX27" fmla="*/ 268448 w 562063"/>
              <a:gd name="connsiteY27" fmla="*/ 310393 h 1543574"/>
              <a:gd name="connsiteX28" fmla="*/ 293615 w 562063"/>
              <a:gd name="connsiteY28" fmla="*/ 293615 h 1543574"/>
              <a:gd name="connsiteX29" fmla="*/ 318782 w 562063"/>
              <a:gd name="connsiteY29" fmla="*/ 268448 h 1543574"/>
              <a:gd name="connsiteX30" fmla="*/ 352338 w 562063"/>
              <a:gd name="connsiteY30" fmla="*/ 218114 h 1543574"/>
              <a:gd name="connsiteX31" fmla="*/ 402672 w 562063"/>
              <a:gd name="connsiteY31" fmla="*/ 184558 h 1543574"/>
              <a:gd name="connsiteX32" fmla="*/ 453006 w 562063"/>
              <a:gd name="connsiteY32" fmla="*/ 134224 h 1543574"/>
              <a:gd name="connsiteX33" fmla="*/ 478173 w 562063"/>
              <a:gd name="connsiteY33" fmla="*/ 117446 h 1543574"/>
              <a:gd name="connsiteX34" fmla="*/ 528507 w 562063"/>
              <a:gd name="connsiteY34" fmla="*/ 67112 h 1543574"/>
              <a:gd name="connsiteX35" fmla="*/ 536896 w 562063"/>
              <a:gd name="connsiteY35" fmla="*/ 41945 h 1543574"/>
              <a:gd name="connsiteX36" fmla="*/ 553674 w 562063"/>
              <a:gd name="connsiteY36" fmla="*/ 16778 h 1543574"/>
              <a:gd name="connsiteX37" fmla="*/ 562063 w 562063"/>
              <a:gd name="connsiteY37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109057 w 562063"/>
              <a:gd name="connsiteY21" fmla="*/ 461395 h 1543574"/>
              <a:gd name="connsiteX22" fmla="*/ 159391 w 562063"/>
              <a:gd name="connsiteY22" fmla="*/ 427839 h 1543574"/>
              <a:gd name="connsiteX23" fmla="*/ 201336 w 562063"/>
              <a:gd name="connsiteY23" fmla="*/ 377505 h 1543574"/>
              <a:gd name="connsiteX24" fmla="*/ 218114 w 562063"/>
              <a:gd name="connsiteY24" fmla="*/ 352338 h 1543574"/>
              <a:gd name="connsiteX25" fmla="*/ 243281 w 562063"/>
              <a:gd name="connsiteY25" fmla="*/ 335560 h 1543574"/>
              <a:gd name="connsiteX26" fmla="*/ 268448 w 562063"/>
              <a:gd name="connsiteY26" fmla="*/ 310393 h 1543574"/>
              <a:gd name="connsiteX27" fmla="*/ 293615 w 562063"/>
              <a:gd name="connsiteY27" fmla="*/ 293615 h 1543574"/>
              <a:gd name="connsiteX28" fmla="*/ 318782 w 562063"/>
              <a:gd name="connsiteY28" fmla="*/ 268448 h 1543574"/>
              <a:gd name="connsiteX29" fmla="*/ 352338 w 562063"/>
              <a:gd name="connsiteY29" fmla="*/ 218114 h 1543574"/>
              <a:gd name="connsiteX30" fmla="*/ 402672 w 562063"/>
              <a:gd name="connsiteY30" fmla="*/ 184558 h 1543574"/>
              <a:gd name="connsiteX31" fmla="*/ 453006 w 562063"/>
              <a:gd name="connsiteY31" fmla="*/ 134224 h 1543574"/>
              <a:gd name="connsiteX32" fmla="*/ 478173 w 562063"/>
              <a:gd name="connsiteY32" fmla="*/ 117446 h 1543574"/>
              <a:gd name="connsiteX33" fmla="*/ 528507 w 562063"/>
              <a:gd name="connsiteY33" fmla="*/ 67112 h 1543574"/>
              <a:gd name="connsiteX34" fmla="*/ 536896 w 562063"/>
              <a:gd name="connsiteY34" fmla="*/ 41945 h 1543574"/>
              <a:gd name="connsiteX35" fmla="*/ 553674 w 562063"/>
              <a:gd name="connsiteY35" fmla="*/ 16778 h 1543574"/>
              <a:gd name="connsiteX36" fmla="*/ 562063 w 562063"/>
              <a:gd name="connsiteY36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109057 w 562063"/>
              <a:gd name="connsiteY21" fmla="*/ 461395 h 1543574"/>
              <a:gd name="connsiteX22" fmla="*/ 159391 w 562063"/>
              <a:gd name="connsiteY22" fmla="*/ 427839 h 1543574"/>
              <a:gd name="connsiteX23" fmla="*/ 201336 w 562063"/>
              <a:gd name="connsiteY23" fmla="*/ 377505 h 1543574"/>
              <a:gd name="connsiteX24" fmla="*/ 218114 w 562063"/>
              <a:gd name="connsiteY24" fmla="*/ 352338 h 1543574"/>
              <a:gd name="connsiteX25" fmla="*/ 243281 w 562063"/>
              <a:gd name="connsiteY25" fmla="*/ 335560 h 1543574"/>
              <a:gd name="connsiteX26" fmla="*/ 268448 w 562063"/>
              <a:gd name="connsiteY26" fmla="*/ 310393 h 1543574"/>
              <a:gd name="connsiteX27" fmla="*/ 318782 w 562063"/>
              <a:gd name="connsiteY27" fmla="*/ 268448 h 1543574"/>
              <a:gd name="connsiteX28" fmla="*/ 352338 w 562063"/>
              <a:gd name="connsiteY28" fmla="*/ 218114 h 1543574"/>
              <a:gd name="connsiteX29" fmla="*/ 402672 w 562063"/>
              <a:gd name="connsiteY29" fmla="*/ 184558 h 1543574"/>
              <a:gd name="connsiteX30" fmla="*/ 453006 w 562063"/>
              <a:gd name="connsiteY30" fmla="*/ 134224 h 1543574"/>
              <a:gd name="connsiteX31" fmla="*/ 478173 w 562063"/>
              <a:gd name="connsiteY31" fmla="*/ 117446 h 1543574"/>
              <a:gd name="connsiteX32" fmla="*/ 528507 w 562063"/>
              <a:gd name="connsiteY32" fmla="*/ 67112 h 1543574"/>
              <a:gd name="connsiteX33" fmla="*/ 536896 w 562063"/>
              <a:gd name="connsiteY33" fmla="*/ 41945 h 1543574"/>
              <a:gd name="connsiteX34" fmla="*/ 553674 w 562063"/>
              <a:gd name="connsiteY34" fmla="*/ 16778 h 1543574"/>
              <a:gd name="connsiteX35" fmla="*/ 562063 w 562063"/>
              <a:gd name="connsiteY35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109057 w 562063"/>
              <a:gd name="connsiteY21" fmla="*/ 461395 h 1543574"/>
              <a:gd name="connsiteX22" fmla="*/ 159391 w 562063"/>
              <a:gd name="connsiteY22" fmla="*/ 427839 h 1543574"/>
              <a:gd name="connsiteX23" fmla="*/ 201336 w 562063"/>
              <a:gd name="connsiteY23" fmla="*/ 377505 h 1543574"/>
              <a:gd name="connsiteX24" fmla="*/ 218114 w 562063"/>
              <a:gd name="connsiteY24" fmla="*/ 352338 h 1543574"/>
              <a:gd name="connsiteX25" fmla="*/ 243281 w 562063"/>
              <a:gd name="connsiteY25" fmla="*/ 335560 h 1543574"/>
              <a:gd name="connsiteX26" fmla="*/ 268448 w 562063"/>
              <a:gd name="connsiteY26" fmla="*/ 310393 h 1543574"/>
              <a:gd name="connsiteX27" fmla="*/ 318782 w 562063"/>
              <a:gd name="connsiteY27" fmla="*/ 268448 h 1543574"/>
              <a:gd name="connsiteX28" fmla="*/ 402672 w 562063"/>
              <a:gd name="connsiteY28" fmla="*/ 184558 h 1543574"/>
              <a:gd name="connsiteX29" fmla="*/ 453006 w 562063"/>
              <a:gd name="connsiteY29" fmla="*/ 134224 h 1543574"/>
              <a:gd name="connsiteX30" fmla="*/ 478173 w 562063"/>
              <a:gd name="connsiteY30" fmla="*/ 117446 h 1543574"/>
              <a:gd name="connsiteX31" fmla="*/ 528507 w 562063"/>
              <a:gd name="connsiteY31" fmla="*/ 67112 h 1543574"/>
              <a:gd name="connsiteX32" fmla="*/ 536896 w 562063"/>
              <a:gd name="connsiteY32" fmla="*/ 41945 h 1543574"/>
              <a:gd name="connsiteX33" fmla="*/ 553674 w 562063"/>
              <a:gd name="connsiteY33" fmla="*/ 16778 h 1543574"/>
              <a:gd name="connsiteX34" fmla="*/ 562063 w 562063"/>
              <a:gd name="connsiteY34" fmla="*/ 0 h 154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62063" h="1543574">
                <a:moveTo>
                  <a:pt x="33556" y="1543574"/>
                </a:moveTo>
                <a:cubicBezTo>
                  <a:pt x="28816" y="1535673"/>
                  <a:pt x="0" y="1494522"/>
                  <a:pt x="0" y="1476462"/>
                </a:cubicBezTo>
                <a:cubicBezTo>
                  <a:pt x="0" y="1456689"/>
                  <a:pt x="4511" y="1437128"/>
                  <a:pt x="8389" y="1417739"/>
                </a:cubicBezTo>
                <a:cubicBezTo>
                  <a:pt x="11801" y="1400681"/>
                  <a:pt x="21183" y="1379779"/>
                  <a:pt x="33556" y="1367406"/>
                </a:cubicBezTo>
                <a:cubicBezTo>
                  <a:pt x="40685" y="1360277"/>
                  <a:pt x="49705" y="1355137"/>
                  <a:pt x="58723" y="1350628"/>
                </a:cubicBezTo>
                <a:cubicBezTo>
                  <a:pt x="70758" y="1344611"/>
                  <a:pt x="106695" y="1336538"/>
                  <a:pt x="117446" y="1333850"/>
                </a:cubicBezTo>
                <a:cubicBezTo>
                  <a:pt x="135999" y="1315297"/>
                  <a:pt x="147712" y="1306875"/>
                  <a:pt x="159391" y="1283516"/>
                </a:cubicBezTo>
                <a:cubicBezTo>
                  <a:pt x="163346" y="1275607"/>
                  <a:pt x="163825" y="1266258"/>
                  <a:pt x="167780" y="1258349"/>
                </a:cubicBezTo>
                <a:cubicBezTo>
                  <a:pt x="172289" y="1249331"/>
                  <a:pt x="180463" y="1242395"/>
                  <a:pt x="184558" y="1233182"/>
                </a:cubicBezTo>
                <a:cubicBezTo>
                  <a:pt x="191741" y="1217021"/>
                  <a:pt x="195743" y="1199626"/>
                  <a:pt x="201336" y="1182848"/>
                </a:cubicBezTo>
                <a:lnTo>
                  <a:pt x="218114" y="1132514"/>
                </a:lnTo>
                <a:cubicBezTo>
                  <a:pt x="220910" y="1124125"/>
                  <a:pt x="224358" y="1115926"/>
                  <a:pt x="226503" y="1107347"/>
                </a:cubicBezTo>
                <a:lnTo>
                  <a:pt x="234892" y="1073791"/>
                </a:lnTo>
                <a:cubicBezTo>
                  <a:pt x="243955" y="955967"/>
                  <a:pt x="251670" y="873893"/>
                  <a:pt x="251670" y="746620"/>
                </a:cubicBezTo>
                <a:cubicBezTo>
                  <a:pt x="251670" y="701791"/>
                  <a:pt x="224683" y="678929"/>
                  <a:pt x="243281" y="612396"/>
                </a:cubicBezTo>
                <a:cubicBezTo>
                  <a:pt x="261879" y="545863"/>
                  <a:pt x="374446" y="365598"/>
                  <a:pt x="363261" y="347422"/>
                </a:cubicBezTo>
                <a:cubicBezTo>
                  <a:pt x="352076" y="329246"/>
                  <a:pt x="184558" y="506135"/>
                  <a:pt x="176169" y="503339"/>
                </a:cubicBezTo>
                <a:cubicBezTo>
                  <a:pt x="159391" y="508932"/>
                  <a:pt x="142613" y="513126"/>
                  <a:pt x="125835" y="520117"/>
                </a:cubicBezTo>
                <a:cubicBezTo>
                  <a:pt x="109057" y="527108"/>
                  <a:pt x="90881" y="542488"/>
                  <a:pt x="75501" y="545284"/>
                </a:cubicBezTo>
                <a:cubicBezTo>
                  <a:pt x="61519" y="542488"/>
                  <a:pt x="43638" y="546977"/>
                  <a:pt x="33556" y="536895"/>
                </a:cubicBezTo>
                <a:cubicBezTo>
                  <a:pt x="27303" y="530642"/>
                  <a:pt x="29362" y="524311"/>
                  <a:pt x="41945" y="511728"/>
                </a:cubicBezTo>
                <a:cubicBezTo>
                  <a:pt x="54528" y="499145"/>
                  <a:pt x="89483" y="475376"/>
                  <a:pt x="109057" y="461395"/>
                </a:cubicBezTo>
                <a:cubicBezTo>
                  <a:pt x="128631" y="447414"/>
                  <a:pt x="159391" y="427839"/>
                  <a:pt x="159391" y="427839"/>
                </a:cubicBezTo>
                <a:cubicBezTo>
                  <a:pt x="201048" y="365354"/>
                  <a:pt x="147509" y="442098"/>
                  <a:pt x="201336" y="377505"/>
                </a:cubicBezTo>
                <a:cubicBezTo>
                  <a:pt x="207791" y="369760"/>
                  <a:pt x="210985" y="359467"/>
                  <a:pt x="218114" y="352338"/>
                </a:cubicBezTo>
                <a:cubicBezTo>
                  <a:pt x="225243" y="345209"/>
                  <a:pt x="235536" y="342015"/>
                  <a:pt x="243281" y="335560"/>
                </a:cubicBezTo>
                <a:cubicBezTo>
                  <a:pt x="252395" y="327965"/>
                  <a:pt x="255865" y="321578"/>
                  <a:pt x="268448" y="310393"/>
                </a:cubicBezTo>
                <a:cubicBezTo>
                  <a:pt x="281031" y="299208"/>
                  <a:pt x="296411" y="289420"/>
                  <a:pt x="318782" y="268448"/>
                </a:cubicBezTo>
                <a:cubicBezTo>
                  <a:pt x="341153" y="247476"/>
                  <a:pt x="380301" y="206929"/>
                  <a:pt x="402672" y="184558"/>
                </a:cubicBezTo>
                <a:cubicBezTo>
                  <a:pt x="425043" y="162187"/>
                  <a:pt x="433263" y="147386"/>
                  <a:pt x="453006" y="134224"/>
                </a:cubicBezTo>
                <a:cubicBezTo>
                  <a:pt x="461395" y="128631"/>
                  <a:pt x="470637" y="124144"/>
                  <a:pt x="478173" y="117446"/>
                </a:cubicBezTo>
                <a:cubicBezTo>
                  <a:pt x="495907" y="101682"/>
                  <a:pt x="528507" y="67112"/>
                  <a:pt x="528507" y="67112"/>
                </a:cubicBezTo>
                <a:cubicBezTo>
                  <a:pt x="531303" y="58723"/>
                  <a:pt x="532941" y="49854"/>
                  <a:pt x="536896" y="41945"/>
                </a:cubicBezTo>
                <a:cubicBezTo>
                  <a:pt x="541405" y="32927"/>
                  <a:pt x="548487" y="25424"/>
                  <a:pt x="553674" y="16778"/>
                </a:cubicBezTo>
                <a:cubicBezTo>
                  <a:pt x="556891" y="11416"/>
                  <a:pt x="559267" y="5593"/>
                  <a:pt x="562063" y="0"/>
                </a:cubicBezTo>
              </a:path>
            </a:pathLst>
          </a:cu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F619BD-F8B4-4EF6-B10E-A2088F01E674}"/>
              </a:ext>
            </a:extLst>
          </p:cNvPr>
          <p:cNvSpPr txBox="1"/>
          <p:nvPr/>
        </p:nvSpPr>
        <p:spPr>
          <a:xfrm flipH="1">
            <a:off x="4529201" y="4175576"/>
            <a:ext cx="2160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Слоевой источник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9B16B0E2-FBA8-4BF9-9A40-C7C8C0270A72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5609495" y="2941070"/>
            <a:ext cx="708027" cy="12345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63F93C7-3DF3-43C2-BA1A-5A1417403E0F}"/>
              </a:ext>
            </a:extLst>
          </p:cNvPr>
          <p:cNvSpPr txBox="1"/>
          <p:nvPr/>
        </p:nvSpPr>
        <p:spPr>
          <a:xfrm>
            <a:off x="6409286" y="4635234"/>
            <a:ext cx="280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Вырожденное гелиевое ядро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A30A0D2D-4AC8-4377-8944-690E5F5473EC}"/>
              </a:ext>
            </a:extLst>
          </p:cNvPr>
          <p:cNvCxnSpPr>
            <a:cxnSpLocks/>
          </p:cNvCxnSpPr>
          <p:nvPr/>
        </p:nvCxnSpPr>
        <p:spPr>
          <a:xfrm flipH="1" flipV="1">
            <a:off x="6935501" y="3254270"/>
            <a:ext cx="734260" cy="13809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769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Слоевой источник</a:t>
            </a: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46096"/>
            <a:ext cx="3456384" cy="257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446096"/>
            <a:ext cx="3443346" cy="257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234888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  <a:r>
              <a:rPr lang="en-US" dirty="0"/>
              <a:t> M</a:t>
            </a:r>
            <a:r>
              <a:rPr lang="en-US" baseline="-25000" dirty="0">
                <a:latin typeface="Wingdings" panose="05000000000000000000" pitchFamily="2" charset="2"/>
              </a:rPr>
              <a:t>¤</a:t>
            </a:r>
            <a:endParaRPr lang="ru-RU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6300192" y="2192038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</a:t>
            </a:r>
            <a:r>
              <a:rPr lang="en-US" baseline="-25000" dirty="0">
                <a:latin typeface="Wingdings" panose="05000000000000000000" pitchFamily="2" charset="2"/>
              </a:rPr>
              <a:t>¤</a:t>
            </a:r>
            <a:endParaRPr lang="ru-RU" baseline="-25000" dirty="0"/>
          </a:p>
        </p:txBody>
      </p:sp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65104"/>
            <a:ext cx="2729786" cy="232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32040" y="5301208"/>
            <a:ext cx="227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Эволюционный трек</a:t>
            </a:r>
          </a:p>
        </p:txBody>
      </p:sp>
      <p:cxnSp>
        <p:nvCxnSpPr>
          <p:cNvPr id="10" name="Прямая со стрелкой 9"/>
          <p:cNvCxnSpPr>
            <a:stCxn id="8" idx="1"/>
          </p:cNvCxnSpPr>
          <p:nvPr/>
        </p:nvCxnSpPr>
        <p:spPr>
          <a:xfrm flipH="1" flipV="1">
            <a:off x="2339752" y="5301208"/>
            <a:ext cx="2592288" cy="18466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69079" y="2996952"/>
            <a:ext cx="2083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0, 6.2, 8.2, 11.2 млрд. лет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4497" y="2995463"/>
            <a:ext cx="1899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0.7, 55, 78, 82 млн. лет</a:t>
            </a:r>
          </a:p>
        </p:txBody>
      </p:sp>
    </p:spTree>
    <p:extLst>
      <p:ext uri="{BB962C8B-B14F-4D97-AF65-F5344CB8AC3E}">
        <p14:creationId xmlns:p14="http://schemas.microsoft.com/office/powerpoint/2010/main" val="3122331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B6FC1CB-E7DD-419B-84B1-E146B4FD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29" y="88289"/>
            <a:ext cx="8456102" cy="132556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Эволюция звёзд солнечного типа</a:t>
            </a:r>
          </a:p>
        </p:txBody>
      </p:sp>
      <p:pic>
        <p:nvPicPr>
          <p:cNvPr id="23" name="Объект 3" descr="sun_rgb.jpg">
            <a:extLst>
              <a:ext uri="{FF2B5EF4-FFF2-40B4-BE49-F238E27FC236}">
                <a16:creationId xmlns:a16="http://schemas.microsoft.com/office/drawing/2014/main" xmlns="" id="{682125A0-46F4-4AA0-8997-70C486F2A8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556792"/>
            <a:ext cx="6768881" cy="51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40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Начало </a:t>
            </a:r>
            <a:r>
              <a:rPr lang="en-US" dirty="0"/>
              <a:t>XX </a:t>
            </a:r>
            <a:r>
              <a:rPr lang="ru-RU" dirty="0"/>
              <a:t>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Звёзды образуются непрерывно</a:t>
            </a:r>
          </a:p>
          <a:p>
            <a:r>
              <a:rPr lang="ru-RU" dirty="0"/>
              <a:t>Источник энергии — гравитационное сжатие (возраст Солнца примерно 30 млн. лет)</a:t>
            </a:r>
          </a:p>
          <a:p>
            <a:r>
              <a:rPr lang="ru-RU" dirty="0"/>
              <a:t>Механизм образования — гравитационная неустойчивость</a:t>
            </a:r>
          </a:p>
          <a:p>
            <a:r>
              <a:rPr lang="ru-RU" dirty="0"/>
              <a:t>Исходный материал</a:t>
            </a:r>
            <a:br>
              <a:rPr lang="ru-RU" dirty="0"/>
            </a:br>
            <a:r>
              <a:rPr lang="ru-RU" dirty="0"/>
              <a:t>неясен, но, возможно, есть</a:t>
            </a:r>
            <a:br>
              <a:rPr lang="ru-RU" dirty="0"/>
            </a:br>
            <a:r>
              <a:rPr lang="ru-RU" dirty="0"/>
              <a:t>связь с туманностями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-1649" r="24207" b="1649"/>
          <a:stretch/>
        </p:blipFill>
        <p:spPr bwMode="auto">
          <a:xfrm>
            <a:off x="5436096" y="3978159"/>
            <a:ext cx="2890745" cy="264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462745" y="6375126"/>
            <a:ext cx="8640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NASA</a:t>
            </a:r>
            <a:r>
              <a:rPr lang="ru-RU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&amp; ESA</a:t>
            </a:r>
          </a:p>
        </p:txBody>
      </p:sp>
    </p:spTree>
    <p:extLst>
      <p:ext uri="{BB962C8B-B14F-4D97-AF65-F5344CB8AC3E}">
        <p14:creationId xmlns:p14="http://schemas.microsoft.com/office/powerpoint/2010/main" val="3081483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B6FC1CB-E7DD-419B-84B1-E146B4FD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04" y="365126"/>
            <a:ext cx="4480245" cy="1325563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Эволюция звёзд солнечного типа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3B9B038-575A-4F70-AD97-BC2AAC8819D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4767" r="4133" b="3047"/>
          <a:stretch/>
        </p:blipFill>
        <p:spPr>
          <a:xfrm>
            <a:off x="0" y="376238"/>
            <a:ext cx="4094163" cy="62309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8F6AAC-BDA5-4C20-A850-57DE5E50584F}"/>
              </a:ext>
            </a:extLst>
          </p:cNvPr>
          <p:cNvSpPr txBox="1"/>
          <p:nvPr/>
        </p:nvSpPr>
        <p:spPr>
          <a:xfrm>
            <a:off x="2051720" y="5805264"/>
            <a:ext cx="1314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 ESA/Gaia/DPAC</a:t>
            </a:r>
            <a:endParaRPr lang="ru-RU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89310A-BABD-43E3-B936-7AF5F1384EBD}"/>
              </a:ext>
            </a:extLst>
          </p:cNvPr>
          <p:cNvSpPr txBox="1"/>
          <p:nvPr/>
        </p:nvSpPr>
        <p:spPr>
          <a:xfrm>
            <a:off x="5112101" y="4509120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Превращение гелия в углерод и кислород в ядре звезды</a:t>
            </a:r>
          </a:p>
          <a:p>
            <a:r>
              <a:rPr lang="ru-RU" dirty="0"/>
              <a:t>Превращение водорода в гелий в слоевом источнике</a:t>
            </a:r>
          </a:p>
          <a:p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ECD642E8-C2FB-4C11-B4B1-58DBF3A4D6B6}"/>
              </a:ext>
            </a:extLst>
          </p:cNvPr>
          <p:cNvGrpSpPr/>
          <p:nvPr/>
        </p:nvGrpSpPr>
        <p:grpSpPr>
          <a:xfrm>
            <a:off x="5759999" y="1918173"/>
            <a:ext cx="2160587" cy="2159000"/>
            <a:chOff x="3300413" y="2062088"/>
            <a:chExt cx="2160587" cy="2159000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2880C2FA-7C9D-487E-A7C1-7BC1CBC3DA0B}"/>
                </a:ext>
              </a:extLst>
            </p:cNvPr>
            <p:cNvSpPr/>
            <p:nvPr/>
          </p:nvSpPr>
          <p:spPr bwMode="auto">
            <a:xfrm>
              <a:off x="3300413" y="2062088"/>
              <a:ext cx="2160587" cy="2159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96C23517-D60E-465C-8A8A-CF34D0404D63}"/>
                </a:ext>
              </a:extLst>
            </p:cNvPr>
            <p:cNvSpPr/>
            <p:nvPr/>
          </p:nvSpPr>
          <p:spPr bwMode="auto">
            <a:xfrm>
              <a:off x="3697288" y="2457375"/>
              <a:ext cx="1368425" cy="136842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41782821-2EC2-4E6D-B71B-3603D6B72939}"/>
                </a:ext>
              </a:extLst>
            </p:cNvPr>
            <p:cNvSpPr/>
            <p:nvPr/>
          </p:nvSpPr>
          <p:spPr bwMode="auto">
            <a:xfrm>
              <a:off x="3949700" y="2709788"/>
              <a:ext cx="863600" cy="863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xmlns="" id="{48416F12-5588-465B-B294-D4FF5C09AA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9328" y="2910888"/>
              <a:ext cx="543769" cy="46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 dirty="0"/>
                <a:t>He</a:t>
              </a:r>
              <a:endParaRPr lang="ru-RU" altLang="ru-RU" sz="2400" dirty="0"/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xmlns="" id="{7BC81A8B-9B32-4173-AECA-439D836E12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753" y="3487217"/>
              <a:ext cx="351398" cy="36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/>
                <a:t>H</a:t>
              </a:r>
              <a:endParaRPr lang="ru-RU" altLang="ru-RU" sz="2400"/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89FF8E5A-A069-4405-86E6-83A9D763947E}"/>
              </a:ext>
            </a:extLst>
          </p:cNvPr>
          <p:cNvSpPr/>
          <p:nvPr/>
        </p:nvSpPr>
        <p:spPr>
          <a:xfrm>
            <a:off x="4794219" y="4093607"/>
            <a:ext cx="4092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Тройной альфа-процесс и </a:t>
            </a:r>
            <a:r>
              <a:rPr lang="en-US" baseline="30000" dirty="0">
                <a:solidFill>
                  <a:srgbClr val="FF0000"/>
                </a:solidFill>
              </a:rPr>
              <a:t>12</a:t>
            </a:r>
            <a:r>
              <a:rPr lang="en-US" dirty="0">
                <a:solidFill>
                  <a:srgbClr val="FF0000"/>
                </a:solidFill>
              </a:rPr>
              <a:t>C +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a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  <a:sym typeface="Symbol"/>
              </a:rPr>
              <a:t> </a:t>
            </a:r>
            <a:r>
              <a:rPr lang="en-US" baseline="30000" dirty="0">
                <a:solidFill>
                  <a:srgbClr val="FF0000"/>
                </a:solidFill>
                <a:sym typeface="Symbol"/>
              </a:rPr>
              <a:t>16</a:t>
            </a:r>
            <a:r>
              <a:rPr lang="en-US" dirty="0">
                <a:solidFill>
                  <a:srgbClr val="FF0000"/>
                </a:solidFill>
                <a:sym typeface="Symbol"/>
              </a:rPr>
              <a:t>O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xmlns="" id="{C7FAD29F-00F7-4FB4-A46D-B6FC2697EFEF}"/>
              </a:ext>
            </a:extLst>
          </p:cNvPr>
          <p:cNvSpPr/>
          <p:nvPr/>
        </p:nvSpPr>
        <p:spPr>
          <a:xfrm>
            <a:off x="1384183" y="1820411"/>
            <a:ext cx="562063" cy="1543574"/>
          </a:xfrm>
          <a:custGeom>
            <a:avLst/>
            <a:gdLst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226503 w 562063"/>
              <a:gd name="connsiteY15" fmla="*/ 562062 h 1543574"/>
              <a:gd name="connsiteX16" fmla="*/ 201336 w 562063"/>
              <a:gd name="connsiteY16" fmla="*/ 511728 h 1543574"/>
              <a:gd name="connsiteX17" fmla="*/ 176169 w 562063"/>
              <a:gd name="connsiteY17" fmla="*/ 503339 h 1543574"/>
              <a:gd name="connsiteX18" fmla="*/ 125835 w 562063"/>
              <a:gd name="connsiteY18" fmla="*/ 520117 h 1543574"/>
              <a:gd name="connsiteX19" fmla="*/ 100668 w 562063"/>
              <a:gd name="connsiteY19" fmla="*/ 528506 h 1543574"/>
              <a:gd name="connsiteX20" fmla="*/ 75501 w 562063"/>
              <a:gd name="connsiteY20" fmla="*/ 545284 h 1543574"/>
              <a:gd name="connsiteX21" fmla="*/ 33556 w 562063"/>
              <a:gd name="connsiteY21" fmla="*/ 536895 h 1543574"/>
              <a:gd name="connsiteX22" fmla="*/ 41945 w 562063"/>
              <a:gd name="connsiteY22" fmla="*/ 511728 h 1543574"/>
              <a:gd name="connsiteX23" fmla="*/ 67112 w 562063"/>
              <a:gd name="connsiteY23" fmla="*/ 503339 h 1543574"/>
              <a:gd name="connsiteX24" fmla="*/ 92279 w 562063"/>
              <a:gd name="connsiteY24" fmla="*/ 486561 h 1543574"/>
              <a:gd name="connsiteX25" fmla="*/ 109057 w 562063"/>
              <a:gd name="connsiteY25" fmla="*/ 461395 h 1543574"/>
              <a:gd name="connsiteX26" fmla="*/ 159391 w 562063"/>
              <a:gd name="connsiteY26" fmla="*/ 427839 h 1543574"/>
              <a:gd name="connsiteX27" fmla="*/ 201336 w 562063"/>
              <a:gd name="connsiteY27" fmla="*/ 377505 h 1543574"/>
              <a:gd name="connsiteX28" fmla="*/ 218114 w 562063"/>
              <a:gd name="connsiteY28" fmla="*/ 352338 h 1543574"/>
              <a:gd name="connsiteX29" fmla="*/ 243281 w 562063"/>
              <a:gd name="connsiteY29" fmla="*/ 335560 h 1543574"/>
              <a:gd name="connsiteX30" fmla="*/ 268448 w 562063"/>
              <a:gd name="connsiteY30" fmla="*/ 310393 h 1543574"/>
              <a:gd name="connsiteX31" fmla="*/ 293615 w 562063"/>
              <a:gd name="connsiteY31" fmla="*/ 293615 h 1543574"/>
              <a:gd name="connsiteX32" fmla="*/ 318782 w 562063"/>
              <a:gd name="connsiteY32" fmla="*/ 268448 h 1543574"/>
              <a:gd name="connsiteX33" fmla="*/ 352338 w 562063"/>
              <a:gd name="connsiteY33" fmla="*/ 218114 h 1543574"/>
              <a:gd name="connsiteX34" fmla="*/ 402672 w 562063"/>
              <a:gd name="connsiteY34" fmla="*/ 184558 h 1543574"/>
              <a:gd name="connsiteX35" fmla="*/ 453006 w 562063"/>
              <a:gd name="connsiteY35" fmla="*/ 134224 h 1543574"/>
              <a:gd name="connsiteX36" fmla="*/ 478173 w 562063"/>
              <a:gd name="connsiteY36" fmla="*/ 117446 h 1543574"/>
              <a:gd name="connsiteX37" fmla="*/ 528507 w 562063"/>
              <a:gd name="connsiteY37" fmla="*/ 67112 h 1543574"/>
              <a:gd name="connsiteX38" fmla="*/ 536896 w 562063"/>
              <a:gd name="connsiteY38" fmla="*/ 41945 h 1543574"/>
              <a:gd name="connsiteX39" fmla="*/ 553674 w 562063"/>
              <a:gd name="connsiteY39" fmla="*/ 16778 h 1543574"/>
              <a:gd name="connsiteX40" fmla="*/ 562063 w 562063"/>
              <a:gd name="connsiteY40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226503 w 562063"/>
              <a:gd name="connsiteY15" fmla="*/ 562062 h 1543574"/>
              <a:gd name="connsiteX16" fmla="*/ 363261 w 562063"/>
              <a:gd name="connsiteY16" fmla="*/ 347422 h 1543574"/>
              <a:gd name="connsiteX17" fmla="*/ 176169 w 562063"/>
              <a:gd name="connsiteY17" fmla="*/ 503339 h 1543574"/>
              <a:gd name="connsiteX18" fmla="*/ 125835 w 562063"/>
              <a:gd name="connsiteY18" fmla="*/ 520117 h 1543574"/>
              <a:gd name="connsiteX19" fmla="*/ 100668 w 562063"/>
              <a:gd name="connsiteY19" fmla="*/ 528506 h 1543574"/>
              <a:gd name="connsiteX20" fmla="*/ 75501 w 562063"/>
              <a:gd name="connsiteY20" fmla="*/ 545284 h 1543574"/>
              <a:gd name="connsiteX21" fmla="*/ 33556 w 562063"/>
              <a:gd name="connsiteY21" fmla="*/ 536895 h 1543574"/>
              <a:gd name="connsiteX22" fmla="*/ 41945 w 562063"/>
              <a:gd name="connsiteY22" fmla="*/ 511728 h 1543574"/>
              <a:gd name="connsiteX23" fmla="*/ 67112 w 562063"/>
              <a:gd name="connsiteY23" fmla="*/ 503339 h 1543574"/>
              <a:gd name="connsiteX24" fmla="*/ 92279 w 562063"/>
              <a:gd name="connsiteY24" fmla="*/ 486561 h 1543574"/>
              <a:gd name="connsiteX25" fmla="*/ 109057 w 562063"/>
              <a:gd name="connsiteY25" fmla="*/ 461395 h 1543574"/>
              <a:gd name="connsiteX26" fmla="*/ 159391 w 562063"/>
              <a:gd name="connsiteY26" fmla="*/ 427839 h 1543574"/>
              <a:gd name="connsiteX27" fmla="*/ 201336 w 562063"/>
              <a:gd name="connsiteY27" fmla="*/ 377505 h 1543574"/>
              <a:gd name="connsiteX28" fmla="*/ 218114 w 562063"/>
              <a:gd name="connsiteY28" fmla="*/ 352338 h 1543574"/>
              <a:gd name="connsiteX29" fmla="*/ 243281 w 562063"/>
              <a:gd name="connsiteY29" fmla="*/ 335560 h 1543574"/>
              <a:gd name="connsiteX30" fmla="*/ 268448 w 562063"/>
              <a:gd name="connsiteY30" fmla="*/ 310393 h 1543574"/>
              <a:gd name="connsiteX31" fmla="*/ 293615 w 562063"/>
              <a:gd name="connsiteY31" fmla="*/ 293615 h 1543574"/>
              <a:gd name="connsiteX32" fmla="*/ 318782 w 562063"/>
              <a:gd name="connsiteY32" fmla="*/ 268448 h 1543574"/>
              <a:gd name="connsiteX33" fmla="*/ 352338 w 562063"/>
              <a:gd name="connsiteY33" fmla="*/ 218114 h 1543574"/>
              <a:gd name="connsiteX34" fmla="*/ 402672 w 562063"/>
              <a:gd name="connsiteY34" fmla="*/ 184558 h 1543574"/>
              <a:gd name="connsiteX35" fmla="*/ 453006 w 562063"/>
              <a:gd name="connsiteY35" fmla="*/ 134224 h 1543574"/>
              <a:gd name="connsiteX36" fmla="*/ 478173 w 562063"/>
              <a:gd name="connsiteY36" fmla="*/ 117446 h 1543574"/>
              <a:gd name="connsiteX37" fmla="*/ 528507 w 562063"/>
              <a:gd name="connsiteY37" fmla="*/ 67112 h 1543574"/>
              <a:gd name="connsiteX38" fmla="*/ 536896 w 562063"/>
              <a:gd name="connsiteY38" fmla="*/ 41945 h 1543574"/>
              <a:gd name="connsiteX39" fmla="*/ 553674 w 562063"/>
              <a:gd name="connsiteY39" fmla="*/ 16778 h 1543574"/>
              <a:gd name="connsiteX40" fmla="*/ 562063 w 562063"/>
              <a:gd name="connsiteY40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100668 w 562063"/>
              <a:gd name="connsiteY18" fmla="*/ 528506 h 1543574"/>
              <a:gd name="connsiteX19" fmla="*/ 75501 w 562063"/>
              <a:gd name="connsiteY19" fmla="*/ 545284 h 1543574"/>
              <a:gd name="connsiteX20" fmla="*/ 33556 w 562063"/>
              <a:gd name="connsiteY20" fmla="*/ 536895 h 1543574"/>
              <a:gd name="connsiteX21" fmla="*/ 41945 w 562063"/>
              <a:gd name="connsiteY21" fmla="*/ 511728 h 1543574"/>
              <a:gd name="connsiteX22" fmla="*/ 67112 w 562063"/>
              <a:gd name="connsiteY22" fmla="*/ 503339 h 1543574"/>
              <a:gd name="connsiteX23" fmla="*/ 92279 w 562063"/>
              <a:gd name="connsiteY23" fmla="*/ 486561 h 1543574"/>
              <a:gd name="connsiteX24" fmla="*/ 109057 w 562063"/>
              <a:gd name="connsiteY24" fmla="*/ 461395 h 1543574"/>
              <a:gd name="connsiteX25" fmla="*/ 159391 w 562063"/>
              <a:gd name="connsiteY25" fmla="*/ 427839 h 1543574"/>
              <a:gd name="connsiteX26" fmla="*/ 201336 w 562063"/>
              <a:gd name="connsiteY26" fmla="*/ 377505 h 1543574"/>
              <a:gd name="connsiteX27" fmla="*/ 218114 w 562063"/>
              <a:gd name="connsiteY27" fmla="*/ 352338 h 1543574"/>
              <a:gd name="connsiteX28" fmla="*/ 243281 w 562063"/>
              <a:gd name="connsiteY28" fmla="*/ 335560 h 1543574"/>
              <a:gd name="connsiteX29" fmla="*/ 268448 w 562063"/>
              <a:gd name="connsiteY29" fmla="*/ 310393 h 1543574"/>
              <a:gd name="connsiteX30" fmla="*/ 293615 w 562063"/>
              <a:gd name="connsiteY30" fmla="*/ 293615 h 1543574"/>
              <a:gd name="connsiteX31" fmla="*/ 318782 w 562063"/>
              <a:gd name="connsiteY31" fmla="*/ 268448 h 1543574"/>
              <a:gd name="connsiteX32" fmla="*/ 352338 w 562063"/>
              <a:gd name="connsiteY32" fmla="*/ 218114 h 1543574"/>
              <a:gd name="connsiteX33" fmla="*/ 402672 w 562063"/>
              <a:gd name="connsiteY33" fmla="*/ 184558 h 1543574"/>
              <a:gd name="connsiteX34" fmla="*/ 453006 w 562063"/>
              <a:gd name="connsiteY34" fmla="*/ 134224 h 1543574"/>
              <a:gd name="connsiteX35" fmla="*/ 478173 w 562063"/>
              <a:gd name="connsiteY35" fmla="*/ 117446 h 1543574"/>
              <a:gd name="connsiteX36" fmla="*/ 528507 w 562063"/>
              <a:gd name="connsiteY36" fmla="*/ 67112 h 1543574"/>
              <a:gd name="connsiteX37" fmla="*/ 536896 w 562063"/>
              <a:gd name="connsiteY37" fmla="*/ 41945 h 1543574"/>
              <a:gd name="connsiteX38" fmla="*/ 553674 w 562063"/>
              <a:gd name="connsiteY38" fmla="*/ 16778 h 1543574"/>
              <a:gd name="connsiteX39" fmla="*/ 562063 w 562063"/>
              <a:gd name="connsiteY39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67112 w 562063"/>
              <a:gd name="connsiteY21" fmla="*/ 503339 h 1543574"/>
              <a:gd name="connsiteX22" fmla="*/ 92279 w 562063"/>
              <a:gd name="connsiteY22" fmla="*/ 486561 h 1543574"/>
              <a:gd name="connsiteX23" fmla="*/ 109057 w 562063"/>
              <a:gd name="connsiteY23" fmla="*/ 461395 h 1543574"/>
              <a:gd name="connsiteX24" fmla="*/ 159391 w 562063"/>
              <a:gd name="connsiteY24" fmla="*/ 427839 h 1543574"/>
              <a:gd name="connsiteX25" fmla="*/ 201336 w 562063"/>
              <a:gd name="connsiteY25" fmla="*/ 377505 h 1543574"/>
              <a:gd name="connsiteX26" fmla="*/ 218114 w 562063"/>
              <a:gd name="connsiteY26" fmla="*/ 352338 h 1543574"/>
              <a:gd name="connsiteX27" fmla="*/ 243281 w 562063"/>
              <a:gd name="connsiteY27" fmla="*/ 335560 h 1543574"/>
              <a:gd name="connsiteX28" fmla="*/ 268448 w 562063"/>
              <a:gd name="connsiteY28" fmla="*/ 310393 h 1543574"/>
              <a:gd name="connsiteX29" fmla="*/ 293615 w 562063"/>
              <a:gd name="connsiteY29" fmla="*/ 293615 h 1543574"/>
              <a:gd name="connsiteX30" fmla="*/ 318782 w 562063"/>
              <a:gd name="connsiteY30" fmla="*/ 268448 h 1543574"/>
              <a:gd name="connsiteX31" fmla="*/ 352338 w 562063"/>
              <a:gd name="connsiteY31" fmla="*/ 218114 h 1543574"/>
              <a:gd name="connsiteX32" fmla="*/ 402672 w 562063"/>
              <a:gd name="connsiteY32" fmla="*/ 184558 h 1543574"/>
              <a:gd name="connsiteX33" fmla="*/ 453006 w 562063"/>
              <a:gd name="connsiteY33" fmla="*/ 134224 h 1543574"/>
              <a:gd name="connsiteX34" fmla="*/ 478173 w 562063"/>
              <a:gd name="connsiteY34" fmla="*/ 117446 h 1543574"/>
              <a:gd name="connsiteX35" fmla="*/ 528507 w 562063"/>
              <a:gd name="connsiteY35" fmla="*/ 67112 h 1543574"/>
              <a:gd name="connsiteX36" fmla="*/ 536896 w 562063"/>
              <a:gd name="connsiteY36" fmla="*/ 41945 h 1543574"/>
              <a:gd name="connsiteX37" fmla="*/ 553674 w 562063"/>
              <a:gd name="connsiteY37" fmla="*/ 16778 h 1543574"/>
              <a:gd name="connsiteX38" fmla="*/ 562063 w 562063"/>
              <a:gd name="connsiteY38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92279 w 562063"/>
              <a:gd name="connsiteY21" fmla="*/ 486561 h 1543574"/>
              <a:gd name="connsiteX22" fmla="*/ 109057 w 562063"/>
              <a:gd name="connsiteY22" fmla="*/ 461395 h 1543574"/>
              <a:gd name="connsiteX23" fmla="*/ 159391 w 562063"/>
              <a:gd name="connsiteY23" fmla="*/ 427839 h 1543574"/>
              <a:gd name="connsiteX24" fmla="*/ 201336 w 562063"/>
              <a:gd name="connsiteY24" fmla="*/ 377505 h 1543574"/>
              <a:gd name="connsiteX25" fmla="*/ 218114 w 562063"/>
              <a:gd name="connsiteY25" fmla="*/ 352338 h 1543574"/>
              <a:gd name="connsiteX26" fmla="*/ 243281 w 562063"/>
              <a:gd name="connsiteY26" fmla="*/ 335560 h 1543574"/>
              <a:gd name="connsiteX27" fmla="*/ 268448 w 562063"/>
              <a:gd name="connsiteY27" fmla="*/ 310393 h 1543574"/>
              <a:gd name="connsiteX28" fmla="*/ 293615 w 562063"/>
              <a:gd name="connsiteY28" fmla="*/ 293615 h 1543574"/>
              <a:gd name="connsiteX29" fmla="*/ 318782 w 562063"/>
              <a:gd name="connsiteY29" fmla="*/ 268448 h 1543574"/>
              <a:gd name="connsiteX30" fmla="*/ 352338 w 562063"/>
              <a:gd name="connsiteY30" fmla="*/ 218114 h 1543574"/>
              <a:gd name="connsiteX31" fmla="*/ 402672 w 562063"/>
              <a:gd name="connsiteY31" fmla="*/ 184558 h 1543574"/>
              <a:gd name="connsiteX32" fmla="*/ 453006 w 562063"/>
              <a:gd name="connsiteY32" fmla="*/ 134224 h 1543574"/>
              <a:gd name="connsiteX33" fmla="*/ 478173 w 562063"/>
              <a:gd name="connsiteY33" fmla="*/ 117446 h 1543574"/>
              <a:gd name="connsiteX34" fmla="*/ 528507 w 562063"/>
              <a:gd name="connsiteY34" fmla="*/ 67112 h 1543574"/>
              <a:gd name="connsiteX35" fmla="*/ 536896 w 562063"/>
              <a:gd name="connsiteY35" fmla="*/ 41945 h 1543574"/>
              <a:gd name="connsiteX36" fmla="*/ 553674 w 562063"/>
              <a:gd name="connsiteY36" fmla="*/ 16778 h 1543574"/>
              <a:gd name="connsiteX37" fmla="*/ 562063 w 562063"/>
              <a:gd name="connsiteY37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109057 w 562063"/>
              <a:gd name="connsiteY21" fmla="*/ 461395 h 1543574"/>
              <a:gd name="connsiteX22" fmla="*/ 159391 w 562063"/>
              <a:gd name="connsiteY22" fmla="*/ 427839 h 1543574"/>
              <a:gd name="connsiteX23" fmla="*/ 201336 w 562063"/>
              <a:gd name="connsiteY23" fmla="*/ 377505 h 1543574"/>
              <a:gd name="connsiteX24" fmla="*/ 218114 w 562063"/>
              <a:gd name="connsiteY24" fmla="*/ 352338 h 1543574"/>
              <a:gd name="connsiteX25" fmla="*/ 243281 w 562063"/>
              <a:gd name="connsiteY25" fmla="*/ 335560 h 1543574"/>
              <a:gd name="connsiteX26" fmla="*/ 268448 w 562063"/>
              <a:gd name="connsiteY26" fmla="*/ 310393 h 1543574"/>
              <a:gd name="connsiteX27" fmla="*/ 293615 w 562063"/>
              <a:gd name="connsiteY27" fmla="*/ 293615 h 1543574"/>
              <a:gd name="connsiteX28" fmla="*/ 318782 w 562063"/>
              <a:gd name="connsiteY28" fmla="*/ 268448 h 1543574"/>
              <a:gd name="connsiteX29" fmla="*/ 352338 w 562063"/>
              <a:gd name="connsiteY29" fmla="*/ 218114 h 1543574"/>
              <a:gd name="connsiteX30" fmla="*/ 402672 w 562063"/>
              <a:gd name="connsiteY30" fmla="*/ 184558 h 1543574"/>
              <a:gd name="connsiteX31" fmla="*/ 453006 w 562063"/>
              <a:gd name="connsiteY31" fmla="*/ 134224 h 1543574"/>
              <a:gd name="connsiteX32" fmla="*/ 478173 w 562063"/>
              <a:gd name="connsiteY32" fmla="*/ 117446 h 1543574"/>
              <a:gd name="connsiteX33" fmla="*/ 528507 w 562063"/>
              <a:gd name="connsiteY33" fmla="*/ 67112 h 1543574"/>
              <a:gd name="connsiteX34" fmla="*/ 536896 w 562063"/>
              <a:gd name="connsiteY34" fmla="*/ 41945 h 1543574"/>
              <a:gd name="connsiteX35" fmla="*/ 553674 w 562063"/>
              <a:gd name="connsiteY35" fmla="*/ 16778 h 1543574"/>
              <a:gd name="connsiteX36" fmla="*/ 562063 w 562063"/>
              <a:gd name="connsiteY36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109057 w 562063"/>
              <a:gd name="connsiteY21" fmla="*/ 461395 h 1543574"/>
              <a:gd name="connsiteX22" fmla="*/ 159391 w 562063"/>
              <a:gd name="connsiteY22" fmla="*/ 427839 h 1543574"/>
              <a:gd name="connsiteX23" fmla="*/ 201336 w 562063"/>
              <a:gd name="connsiteY23" fmla="*/ 377505 h 1543574"/>
              <a:gd name="connsiteX24" fmla="*/ 218114 w 562063"/>
              <a:gd name="connsiteY24" fmla="*/ 352338 h 1543574"/>
              <a:gd name="connsiteX25" fmla="*/ 243281 w 562063"/>
              <a:gd name="connsiteY25" fmla="*/ 335560 h 1543574"/>
              <a:gd name="connsiteX26" fmla="*/ 268448 w 562063"/>
              <a:gd name="connsiteY26" fmla="*/ 310393 h 1543574"/>
              <a:gd name="connsiteX27" fmla="*/ 318782 w 562063"/>
              <a:gd name="connsiteY27" fmla="*/ 268448 h 1543574"/>
              <a:gd name="connsiteX28" fmla="*/ 352338 w 562063"/>
              <a:gd name="connsiteY28" fmla="*/ 218114 h 1543574"/>
              <a:gd name="connsiteX29" fmla="*/ 402672 w 562063"/>
              <a:gd name="connsiteY29" fmla="*/ 184558 h 1543574"/>
              <a:gd name="connsiteX30" fmla="*/ 453006 w 562063"/>
              <a:gd name="connsiteY30" fmla="*/ 134224 h 1543574"/>
              <a:gd name="connsiteX31" fmla="*/ 478173 w 562063"/>
              <a:gd name="connsiteY31" fmla="*/ 117446 h 1543574"/>
              <a:gd name="connsiteX32" fmla="*/ 528507 w 562063"/>
              <a:gd name="connsiteY32" fmla="*/ 67112 h 1543574"/>
              <a:gd name="connsiteX33" fmla="*/ 536896 w 562063"/>
              <a:gd name="connsiteY33" fmla="*/ 41945 h 1543574"/>
              <a:gd name="connsiteX34" fmla="*/ 553674 w 562063"/>
              <a:gd name="connsiteY34" fmla="*/ 16778 h 1543574"/>
              <a:gd name="connsiteX35" fmla="*/ 562063 w 562063"/>
              <a:gd name="connsiteY35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109057 w 562063"/>
              <a:gd name="connsiteY21" fmla="*/ 461395 h 1543574"/>
              <a:gd name="connsiteX22" fmla="*/ 159391 w 562063"/>
              <a:gd name="connsiteY22" fmla="*/ 427839 h 1543574"/>
              <a:gd name="connsiteX23" fmla="*/ 201336 w 562063"/>
              <a:gd name="connsiteY23" fmla="*/ 377505 h 1543574"/>
              <a:gd name="connsiteX24" fmla="*/ 218114 w 562063"/>
              <a:gd name="connsiteY24" fmla="*/ 352338 h 1543574"/>
              <a:gd name="connsiteX25" fmla="*/ 243281 w 562063"/>
              <a:gd name="connsiteY25" fmla="*/ 335560 h 1543574"/>
              <a:gd name="connsiteX26" fmla="*/ 268448 w 562063"/>
              <a:gd name="connsiteY26" fmla="*/ 310393 h 1543574"/>
              <a:gd name="connsiteX27" fmla="*/ 318782 w 562063"/>
              <a:gd name="connsiteY27" fmla="*/ 268448 h 1543574"/>
              <a:gd name="connsiteX28" fmla="*/ 402672 w 562063"/>
              <a:gd name="connsiteY28" fmla="*/ 184558 h 1543574"/>
              <a:gd name="connsiteX29" fmla="*/ 453006 w 562063"/>
              <a:gd name="connsiteY29" fmla="*/ 134224 h 1543574"/>
              <a:gd name="connsiteX30" fmla="*/ 478173 w 562063"/>
              <a:gd name="connsiteY30" fmla="*/ 117446 h 1543574"/>
              <a:gd name="connsiteX31" fmla="*/ 528507 w 562063"/>
              <a:gd name="connsiteY31" fmla="*/ 67112 h 1543574"/>
              <a:gd name="connsiteX32" fmla="*/ 536896 w 562063"/>
              <a:gd name="connsiteY32" fmla="*/ 41945 h 1543574"/>
              <a:gd name="connsiteX33" fmla="*/ 553674 w 562063"/>
              <a:gd name="connsiteY33" fmla="*/ 16778 h 1543574"/>
              <a:gd name="connsiteX34" fmla="*/ 562063 w 562063"/>
              <a:gd name="connsiteY34" fmla="*/ 0 h 154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62063" h="1543574">
                <a:moveTo>
                  <a:pt x="33556" y="1543574"/>
                </a:moveTo>
                <a:cubicBezTo>
                  <a:pt x="28816" y="1535673"/>
                  <a:pt x="0" y="1494522"/>
                  <a:pt x="0" y="1476462"/>
                </a:cubicBezTo>
                <a:cubicBezTo>
                  <a:pt x="0" y="1456689"/>
                  <a:pt x="4511" y="1437128"/>
                  <a:pt x="8389" y="1417739"/>
                </a:cubicBezTo>
                <a:cubicBezTo>
                  <a:pt x="11801" y="1400681"/>
                  <a:pt x="21183" y="1379779"/>
                  <a:pt x="33556" y="1367406"/>
                </a:cubicBezTo>
                <a:cubicBezTo>
                  <a:pt x="40685" y="1360277"/>
                  <a:pt x="49705" y="1355137"/>
                  <a:pt x="58723" y="1350628"/>
                </a:cubicBezTo>
                <a:cubicBezTo>
                  <a:pt x="70758" y="1344611"/>
                  <a:pt x="106695" y="1336538"/>
                  <a:pt x="117446" y="1333850"/>
                </a:cubicBezTo>
                <a:cubicBezTo>
                  <a:pt x="135999" y="1315297"/>
                  <a:pt x="147712" y="1306875"/>
                  <a:pt x="159391" y="1283516"/>
                </a:cubicBezTo>
                <a:cubicBezTo>
                  <a:pt x="163346" y="1275607"/>
                  <a:pt x="163825" y="1266258"/>
                  <a:pt x="167780" y="1258349"/>
                </a:cubicBezTo>
                <a:cubicBezTo>
                  <a:pt x="172289" y="1249331"/>
                  <a:pt x="180463" y="1242395"/>
                  <a:pt x="184558" y="1233182"/>
                </a:cubicBezTo>
                <a:cubicBezTo>
                  <a:pt x="191741" y="1217021"/>
                  <a:pt x="195743" y="1199626"/>
                  <a:pt x="201336" y="1182848"/>
                </a:cubicBezTo>
                <a:lnTo>
                  <a:pt x="218114" y="1132514"/>
                </a:lnTo>
                <a:cubicBezTo>
                  <a:pt x="220910" y="1124125"/>
                  <a:pt x="224358" y="1115926"/>
                  <a:pt x="226503" y="1107347"/>
                </a:cubicBezTo>
                <a:lnTo>
                  <a:pt x="234892" y="1073791"/>
                </a:lnTo>
                <a:cubicBezTo>
                  <a:pt x="243955" y="955967"/>
                  <a:pt x="251670" y="873893"/>
                  <a:pt x="251670" y="746620"/>
                </a:cubicBezTo>
                <a:cubicBezTo>
                  <a:pt x="251670" y="701791"/>
                  <a:pt x="224683" y="678929"/>
                  <a:pt x="243281" y="612396"/>
                </a:cubicBezTo>
                <a:cubicBezTo>
                  <a:pt x="261879" y="545863"/>
                  <a:pt x="374446" y="365598"/>
                  <a:pt x="363261" y="347422"/>
                </a:cubicBezTo>
                <a:cubicBezTo>
                  <a:pt x="352076" y="329246"/>
                  <a:pt x="184558" y="506135"/>
                  <a:pt x="176169" y="503339"/>
                </a:cubicBezTo>
                <a:cubicBezTo>
                  <a:pt x="159391" y="508932"/>
                  <a:pt x="142613" y="513126"/>
                  <a:pt x="125835" y="520117"/>
                </a:cubicBezTo>
                <a:cubicBezTo>
                  <a:pt x="109057" y="527108"/>
                  <a:pt x="90881" y="542488"/>
                  <a:pt x="75501" y="545284"/>
                </a:cubicBezTo>
                <a:cubicBezTo>
                  <a:pt x="61519" y="542488"/>
                  <a:pt x="43638" y="546977"/>
                  <a:pt x="33556" y="536895"/>
                </a:cubicBezTo>
                <a:cubicBezTo>
                  <a:pt x="27303" y="530642"/>
                  <a:pt x="29362" y="524311"/>
                  <a:pt x="41945" y="511728"/>
                </a:cubicBezTo>
                <a:cubicBezTo>
                  <a:pt x="54528" y="499145"/>
                  <a:pt x="89483" y="475376"/>
                  <a:pt x="109057" y="461395"/>
                </a:cubicBezTo>
                <a:cubicBezTo>
                  <a:pt x="128631" y="447414"/>
                  <a:pt x="159391" y="427839"/>
                  <a:pt x="159391" y="427839"/>
                </a:cubicBezTo>
                <a:cubicBezTo>
                  <a:pt x="201048" y="365354"/>
                  <a:pt x="147509" y="442098"/>
                  <a:pt x="201336" y="377505"/>
                </a:cubicBezTo>
                <a:cubicBezTo>
                  <a:pt x="207791" y="369760"/>
                  <a:pt x="210985" y="359467"/>
                  <a:pt x="218114" y="352338"/>
                </a:cubicBezTo>
                <a:cubicBezTo>
                  <a:pt x="225243" y="345209"/>
                  <a:pt x="235536" y="342015"/>
                  <a:pt x="243281" y="335560"/>
                </a:cubicBezTo>
                <a:cubicBezTo>
                  <a:pt x="252395" y="327965"/>
                  <a:pt x="255865" y="321578"/>
                  <a:pt x="268448" y="310393"/>
                </a:cubicBezTo>
                <a:cubicBezTo>
                  <a:pt x="281031" y="299208"/>
                  <a:pt x="296411" y="289420"/>
                  <a:pt x="318782" y="268448"/>
                </a:cubicBezTo>
                <a:cubicBezTo>
                  <a:pt x="341153" y="247476"/>
                  <a:pt x="380301" y="206929"/>
                  <a:pt x="402672" y="184558"/>
                </a:cubicBezTo>
                <a:cubicBezTo>
                  <a:pt x="425043" y="162187"/>
                  <a:pt x="433263" y="147386"/>
                  <a:pt x="453006" y="134224"/>
                </a:cubicBezTo>
                <a:cubicBezTo>
                  <a:pt x="461395" y="128631"/>
                  <a:pt x="470637" y="124144"/>
                  <a:pt x="478173" y="117446"/>
                </a:cubicBezTo>
                <a:cubicBezTo>
                  <a:pt x="495907" y="101682"/>
                  <a:pt x="528507" y="67112"/>
                  <a:pt x="528507" y="67112"/>
                </a:cubicBezTo>
                <a:cubicBezTo>
                  <a:pt x="531303" y="58723"/>
                  <a:pt x="532941" y="49854"/>
                  <a:pt x="536896" y="41945"/>
                </a:cubicBezTo>
                <a:cubicBezTo>
                  <a:pt x="541405" y="32927"/>
                  <a:pt x="548487" y="25424"/>
                  <a:pt x="553674" y="16778"/>
                </a:cubicBezTo>
                <a:cubicBezTo>
                  <a:pt x="556891" y="11416"/>
                  <a:pt x="559267" y="5593"/>
                  <a:pt x="562063" y="0"/>
                </a:cubicBezTo>
              </a:path>
            </a:pathLst>
          </a:cu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DCEBFC9D-707A-49AE-B001-F480AF126B4B}"/>
              </a:ext>
            </a:extLst>
          </p:cNvPr>
          <p:cNvCxnSpPr>
            <a:cxnSpLocks/>
          </p:cNvCxnSpPr>
          <p:nvPr/>
        </p:nvCxnSpPr>
        <p:spPr>
          <a:xfrm flipH="1" flipV="1">
            <a:off x="1618701" y="2313460"/>
            <a:ext cx="3450634" cy="27606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20BB09-DAAD-442E-93EB-EB50070856D7}"/>
              </a:ext>
            </a:extLst>
          </p:cNvPr>
          <p:cNvSpPr txBox="1"/>
          <p:nvPr/>
        </p:nvSpPr>
        <p:spPr>
          <a:xfrm>
            <a:off x="3851920" y="5326567"/>
            <a:ext cx="54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Ге</a:t>
            </a:r>
            <a:r>
              <a:rPr lang="ru-RU" sz="2000" b="1" dirty="0">
                <a:solidFill>
                  <a:srgbClr val="FF0000"/>
                </a:solidFill>
              </a:rPr>
              <a:t>л</a:t>
            </a:r>
            <a:r>
              <a:rPr lang="ru-RU" sz="2400" b="1" dirty="0">
                <a:solidFill>
                  <a:srgbClr val="FF0000"/>
                </a:solidFill>
              </a:rPr>
              <a:t>и</a:t>
            </a:r>
            <a:r>
              <a:rPr lang="ru-RU" sz="2800" b="1" dirty="0">
                <a:solidFill>
                  <a:srgbClr val="FF0000"/>
                </a:solidFill>
              </a:rPr>
              <a:t>е</a:t>
            </a:r>
            <a:r>
              <a:rPr lang="ru-RU" sz="3200" b="1" dirty="0">
                <a:solidFill>
                  <a:srgbClr val="FF0000"/>
                </a:solidFill>
              </a:rPr>
              <a:t>в</a:t>
            </a:r>
            <a:r>
              <a:rPr lang="ru-RU" sz="3600" b="1" dirty="0">
                <a:solidFill>
                  <a:srgbClr val="FF0000"/>
                </a:solidFill>
              </a:rPr>
              <a:t>а</a:t>
            </a:r>
            <a:r>
              <a:rPr lang="ru-RU" sz="4000" b="1" dirty="0">
                <a:solidFill>
                  <a:srgbClr val="FF0000"/>
                </a:solidFill>
              </a:rPr>
              <a:t>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4400" b="1" dirty="0">
                <a:solidFill>
                  <a:srgbClr val="FF0000"/>
                </a:solidFill>
              </a:rPr>
              <a:t>в</a:t>
            </a:r>
            <a:r>
              <a:rPr lang="ru-RU" sz="4800" b="1" dirty="0">
                <a:solidFill>
                  <a:srgbClr val="FF0000"/>
                </a:solidFill>
              </a:rPr>
              <a:t>с</a:t>
            </a:r>
            <a:r>
              <a:rPr lang="ru-RU" sz="5400" b="1" dirty="0">
                <a:solidFill>
                  <a:srgbClr val="FF0000"/>
                </a:solidFill>
              </a:rPr>
              <a:t>п</a:t>
            </a:r>
            <a:r>
              <a:rPr lang="ru-RU" sz="6000" b="1" dirty="0">
                <a:solidFill>
                  <a:srgbClr val="FF0000"/>
                </a:solidFill>
              </a:rPr>
              <a:t>ы</a:t>
            </a:r>
            <a:r>
              <a:rPr lang="ru-RU" sz="6600" b="1" dirty="0">
                <a:solidFill>
                  <a:srgbClr val="FF0000"/>
                </a:solidFill>
              </a:rPr>
              <a:t>ш</a:t>
            </a:r>
            <a:r>
              <a:rPr lang="ru-RU" sz="7200" b="1" dirty="0">
                <a:solidFill>
                  <a:srgbClr val="FF0000"/>
                </a:solidFill>
              </a:rPr>
              <a:t>к</a:t>
            </a:r>
            <a:r>
              <a:rPr lang="ru-RU" sz="8000" b="1" dirty="0">
                <a:solidFill>
                  <a:srgbClr val="FF0000"/>
                </a:solidFill>
              </a:rPr>
              <a:t>а</a:t>
            </a:r>
            <a:r>
              <a:rPr lang="ru-RU" sz="8800" b="1" dirty="0">
                <a:solidFill>
                  <a:srgbClr val="FF0000"/>
                </a:solidFill>
              </a:rPr>
              <a:t>!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10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B6FC1CB-E7DD-419B-84B1-E146B4FD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04" y="365126"/>
            <a:ext cx="4480245" cy="1325563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Эволюция звёзд солнечного типа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3B9B038-575A-4F70-AD97-BC2AAC8819D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4767" r="4133" b="3047"/>
          <a:stretch/>
        </p:blipFill>
        <p:spPr>
          <a:xfrm>
            <a:off x="0" y="376238"/>
            <a:ext cx="4094163" cy="62309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8F6AAC-BDA5-4C20-A850-57DE5E50584F}"/>
              </a:ext>
            </a:extLst>
          </p:cNvPr>
          <p:cNvSpPr txBox="1"/>
          <p:nvPr/>
        </p:nvSpPr>
        <p:spPr>
          <a:xfrm>
            <a:off x="2339752" y="5805264"/>
            <a:ext cx="1314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© ESA/Gaia/DPAC</a:t>
            </a:r>
            <a:endParaRPr lang="ru-RU" sz="1200" dirty="0"/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xmlns="" id="{C7FAD29F-00F7-4FB4-A46D-B6FC2697EFEF}"/>
              </a:ext>
            </a:extLst>
          </p:cNvPr>
          <p:cNvSpPr/>
          <p:nvPr/>
        </p:nvSpPr>
        <p:spPr>
          <a:xfrm>
            <a:off x="1384183" y="1820411"/>
            <a:ext cx="562063" cy="1543574"/>
          </a:xfrm>
          <a:custGeom>
            <a:avLst/>
            <a:gdLst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226503 w 562063"/>
              <a:gd name="connsiteY15" fmla="*/ 562062 h 1543574"/>
              <a:gd name="connsiteX16" fmla="*/ 201336 w 562063"/>
              <a:gd name="connsiteY16" fmla="*/ 511728 h 1543574"/>
              <a:gd name="connsiteX17" fmla="*/ 176169 w 562063"/>
              <a:gd name="connsiteY17" fmla="*/ 503339 h 1543574"/>
              <a:gd name="connsiteX18" fmla="*/ 125835 w 562063"/>
              <a:gd name="connsiteY18" fmla="*/ 520117 h 1543574"/>
              <a:gd name="connsiteX19" fmla="*/ 100668 w 562063"/>
              <a:gd name="connsiteY19" fmla="*/ 528506 h 1543574"/>
              <a:gd name="connsiteX20" fmla="*/ 75501 w 562063"/>
              <a:gd name="connsiteY20" fmla="*/ 545284 h 1543574"/>
              <a:gd name="connsiteX21" fmla="*/ 33556 w 562063"/>
              <a:gd name="connsiteY21" fmla="*/ 536895 h 1543574"/>
              <a:gd name="connsiteX22" fmla="*/ 41945 w 562063"/>
              <a:gd name="connsiteY22" fmla="*/ 511728 h 1543574"/>
              <a:gd name="connsiteX23" fmla="*/ 67112 w 562063"/>
              <a:gd name="connsiteY23" fmla="*/ 503339 h 1543574"/>
              <a:gd name="connsiteX24" fmla="*/ 92279 w 562063"/>
              <a:gd name="connsiteY24" fmla="*/ 486561 h 1543574"/>
              <a:gd name="connsiteX25" fmla="*/ 109057 w 562063"/>
              <a:gd name="connsiteY25" fmla="*/ 461395 h 1543574"/>
              <a:gd name="connsiteX26" fmla="*/ 159391 w 562063"/>
              <a:gd name="connsiteY26" fmla="*/ 427839 h 1543574"/>
              <a:gd name="connsiteX27" fmla="*/ 201336 w 562063"/>
              <a:gd name="connsiteY27" fmla="*/ 377505 h 1543574"/>
              <a:gd name="connsiteX28" fmla="*/ 218114 w 562063"/>
              <a:gd name="connsiteY28" fmla="*/ 352338 h 1543574"/>
              <a:gd name="connsiteX29" fmla="*/ 243281 w 562063"/>
              <a:gd name="connsiteY29" fmla="*/ 335560 h 1543574"/>
              <a:gd name="connsiteX30" fmla="*/ 268448 w 562063"/>
              <a:gd name="connsiteY30" fmla="*/ 310393 h 1543574"/>
              <a:gd name="connsiteX31" fmla="*/ 293615 w 562063"/>
              <a:gd name="connsiteY31" fmla="*/ 293615 h 1543574"/>
              <a:gd name="connsiteX32" fmla="*/ 318782 w 562063"/>
              <a:gd name="connsiteY32" fmla="*/ 268448 h 1543574"/>
              <a:gd name="connsiteX33" fmla="*/ 352338 w 562063"/>
              <a:gd name="connsiteY33" fmla="*/ 218114 h 1543574"/>
              <a:gd name="connsiteX34" fmla="*/ 402672 w 562063"/>
              <a:gd name="connsiteY34" fmla="*/ 184558 h 1543574"/>
              <a:gd name="connsiteX35" fmla="*/ 453006 w 562063"/>
              <a:gd name="connsiteY35" fmla="*/ 134224 h 1543574"/>
              <a:gd name="connsiteX36" fmla="*/ 478173 w 562063"/>
              <a:gd name="connsiteY36" fmla="*/ 117446 h 1543574"/>
              <a:gd name="connsiteX37" fmla="*/ 528507 w 562063"/>
              <a:gd name="connsiteY37" fmla="*/ 67112 h 1543574"/>
              <a:gd name="connsiteX38" fmla="*/ 536896 w 562063"/>
              <a:gd name="connsiteY38" fmla="*/ 41945 h 1543574"/>
              <a:gd name="connsiteX39" fmla="*/ 553674 w 562063"/>
              <a:gd name="connsiteY39" fmla="*/ 16778 h 1543574"/>
              <a:gd name="connsiteX40" fmla="*/ 562063 w 562063"/>
              <a:gd name="connsiteY40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226503 w 562063"/>
              <a:gd name="connsiteY15" fmla="*/ 562062 h 1543574"/>
              <a:gd name="connsiteX16" fmla="*/ 363261 w 562063"/>
              <a:gd name="connsiteY16" fmla="*/ 347422 h 1543574"/>
              <a:gd name="connsiteX17" fmla="*/ 176169 w 562063"/>
              <a:gd name="connsiteY17" fmla="*/ 503339 h 1543574"/>
              <a:gd name="connsiteX18" fmla="*/ 125835 w 562063"/>
              <a:gd name="connsiteY18" fmla="*/ 520117 h 1543574"/>
              <a:gd name="connsiteX19" fmla="*/ 100668 w 562063"/>
              <a:gd name="connsiteY19" fmla="*/ 528506 h 1543574"/>
              <a:gd name="connsiteX20" fmla="*/ 75501 w 562063"/>
              <a:gd name="connsiteY20" fmla="*/ 545284 h 1543574"/>
              <a:gd name="connsiteX21" fmla="*/ 33556 w 562063"/>
              <a:gd name="connsiteY21" fmla="*/ 536895 h 1543574"/>
              <a:gd name="connsiteX22" fmla="*/ 41945 w 562063"/>
              <a:gd name="connsiteY22" fmla="*/ 511728 h 1543574"/>
              <a:gd name="connsiteX23" fmla="*/ 67112 w 562063"/>
              <a:gd name="connsiteY23" fmla="*/ 503339 h 1543574"/>
              <a:gd name="connsiteX24" fmla="*/ 92279 w 562063"/>
              <a:gd name="connsiteY24" fmla="*/ 486561 h 1543574"/>
              <a:gd name="connsiteX25" fmla="*/ 109057 w 562063"/>
              <a:gd name="connsiteY25" fmla="*/ 461395 h 1543574"/>
              <a:gd name="connsiteX26" fmla="*/ 159391 w 562063"/>
              <a:gd name="connsiteY26" fmla="*/ 427839 h 1543574"/>
              <a:gd name="connsiteX27" fmla="*/ 201336 w 562063"/>
              <a:gd name="connsiteY27" fmla="*/ 377505 h 1543574"/>
              <a:gd name="connsiteX28" fmla="*/ 218114 w 562063"/>
              <a:gd name="connsiteY28" fmla="*/ 352338 h 1543574"/>
              <a:gd name="connsiteX29" fmla="*/ 243281 w 562063"/>
              <a:gd name="connsiteY29" fmla="*/ 335560 h 1543574"/>
              <a:gd name="connsiteX30" fmla="*/ 268448 w 562063"/>
              <a:gd name="connsiteY30" fmla="*/ 310393 h 1543574"/>
              <a:gd name="connsiteX31" fmla="*/ 293615 w 562063"/>
              <a:gd name="connsiteY31" fmla="*/ 293615 h 1543574"/>
              <a:gd name="connsiteX32" fmla="*/ 318782 w 562063"/>
              <a:gd name="connsiteY32" fmla="*/ 268448 h 1543574"/>
              <a:gd name="connsiteX33" fmla="*/ 352338 w 562063"/>
              <a:gd name="connsiteY33" fmla="*/ 218114 h 1543574"/>
              <a:gd name="connsiteX34" fmla="*/ 402672 w 562063"/>
              <a:gd name="connsiteY34" fmla="*/ 184558 h 1543574"/>
              <a:gd name="connsiteX35" fmla="*/ 453006 w 562063"/>
              <a:gd name="connsiteY35" fmla="*/ 134224 h 1543574"/>
              <a:gd name="connsiteX36" fmla="*/ 478173 w 562063"/>
              <a:gd name="connsiteY36" fmla="*/ 117446 h 1543574"/>
              <a:gd name="connsiteX37" fmla="*/ 528507 w 562063"/>
              <a:gd name="connsiteY37" fmla="*/ 67112 h 1543574"/>
              <a:gd name="connsiteX38" fmla="*/ 536896 w 562063"/>
              <a:gd name="connsiteY38" fmla="*/ 41945 h 1543574"/>
              <a:gd name="connsiteX39" fmla="*/ 553674 w 562063"/>
              <a:gd name="connsiteY39" fmla="*/ 16778 h 1543574"/>
              <a:gd name="connsiteX40" fmla="*/ 562063 w 562063"/>
              <a:gd name="connsiteY40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100668 w 562063"/>
              <a:gd name="connsiteY18" fmla="*/ 528506 h 1543574"/>
              <a:gd name="connsiteX19" fmla="*/ 75501 w 562063"/>
              <a:gd name="connsiteY19" fmla="*/ 545284 h 1543574"/>
              <a:gd name="connsiteX20" fmla="*/ 33556 w 562063"/>
              <a:gd name="connsiteY20" fmla="*/ 536895 h 1543574"/>
              <a:gd name="connsiteX21" fmla="*/ 41945 w 562063"/>
              <a:gd name="connsiteY21" fmla="*/ 511728 h 1543574"/>
              <a:gd name="connsiteX22" fmla="*/ 67112 w 562063"/>
              <a:gd name="connsiteY22" fmla="*/ 503339 h 1543574"/>
              <a:gd name="connsiteX23" fmla="*/ 92279 w 562063"/>
              <a:gd name="connsiteY23" fmla="*/ 486561 h 1543574"/>
              <a:gd name="connsiteX24" fmla="*/ 109057 w 562063"/>
              <a:gd name="connsiteY24" fmla="*/ 461395 h 1543574"/>
              <a:gd name="connsiteX25" fmla="*/ 159391 w 562063"/>
              <a:gd name="connsiteY25" fmla="*/ 427839 h 1543574"/>
              <a:gd name="connsiteX26" fmla="*/ 201336 w 562063"/>
              <a:gd name="connsiteY26" fmla="*/ 377505 h 1543574"/>
              <a:gd name="connsiteX27" fmla="*/ 218114 w 562063"/>
              <a:gd name="connsiteY27" fmla="*/ 352338 h 1543574"/>
              <a:gd name="connsiteX28" fmla="*/ 243281 w 562063"/>
              <a:gd name="connsiteY28" fmla="*/ 335560 h 1543574"/>
              <a:gd name="connsiteX29" fmla="*/ 268448 w 562063"/>
              <a:gd name="connsiteY29" fmla="*/ 310393 h 1543574"/>
              <a:gd name="connsiteX30" fmla="*/ 293615 w 562063"/>
              <a:gd name="connsiteY30" fmla="*/ 293615 h 1543574"/>
              <a:gd name="connsiteX31" fmla="*/ 318782 w 562063"/>
              <a:gd name="connsiteY31" fmla="*/ 268448 h 1543574"/>
              <a:gd name="connsiteX32" fmla="*/ 352338 w 562063"/>
              <a:gd name="connsiteY32" fmla="*/ 218114 h 1543574"/>
              <a:gd name="connsiteX33" fmla="*/ 402672 w 562063"/>
              <a:gd name="connsiteY33" fmla="*/ 184558 h 1543574"/>
              <a:gd name="connsiteX34" fmla="*/ 453006 w 562063"/>
              <a:gd name="connsiteY34" fmla="*/ 134224 h 1543574"/>
              <a:gd name="connsiteX35" fmla="*/ 478173 w 562063"/>
              <a:gd name="connsiteY35" fmla="*/ 117446 h 1543574"/>
              <a:gd name="connsiteX36" fmla="*/ 528507 w 562063"/>
              <a:gd name="connsiteY36" fmla="*/ 67112 h 1543574"/>
              <a:gd name="connsiteX37" fmla="*/ 536896 w 562063"/>
              <a:gd name="connsiteY37" fmla="*/ 41945 h 1543574"/>
              <a:gd name="connsiteX38" fmla="*/ 553674 w 562063"/>
              <a:gd name="connsiteY38" fmla="*/ 16778 h 1543574"/>
              <a:gd name="connsiteX39" fmla="*/ 562063 w 562063"/>
              <a:gd name="connsiteY39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67112 w 562063"/>
              <a:gd name="connsiteY21" fmla="*/ 503339 h 1543574"/>
              <a:gd name="connsiteX22" fmla="*/ 92279 w 562063"/>
              <a:gd name="connsiteY22" fmla="*/ 486561 h 1543574"/>
              <a:gd name="connsiteX23" fmla="*/ 109057 w 562063"/>
              <a:gd name="connsiteY23" fmla="*/ 461395 h 1543574"/>
              <a:gd name="connsiteX24" fmla="*/ 159391 w 562063"/>
              <a:gd name="connsiteY24" fmla="*/ 427839 h 1543574"/>
              <a:gd name="connsiteX25" fmla="*/ 201336 w 562063"/>
              <a:gd name="connsiteY25" fmla="*/ 377505 h 1543574"/>
              <a:gd name="connsiteX26" fmla="*/ 218114 w 562063"/>
              <a:gd name="connsiteY26" fmla="*/ 352338 h 1543574"/>
              <a:gd name="connsiteX27" fmla="*/ 243281 w 562063"/>
              <a:gd name="connsiteY27" fmla="*/ 335560 h 1543574"/>
              <a:gd name="connsiteX28" fmla="*/ 268448 w 562063"/>
              <a:gd name="connsiteY28" fmla="*/ 310393 h 1543574"/>
              <a:gd name="connsiteX29" fmla="*/ 293615 w 562063"/>
              <a:gd name="connsiteY29" fmla="*/ 293615 h 1543574"/>
              <a:gd name="connsiteX30" fmla="*/ 318782 w 562063"/>
              <a:gd name="connsiteY30" fmla="*/ 268448 h 1543574"/>
              <a:gd name="connsiteX31" fmla="*/ 352338 w 562063"/>
              <a:gd name="connsiteY31" fmla="*/ 218114 h 1543574"/>
              <a:gd name="connsiteX32" fmla="*/ 402672 w 562063"/>
              <a:gd name="connsiteY32" fmla="*/ 184558 h 1543574"/>
              <a:gd name="connsiteX33" fmla="*/ 453006 w 562063"/>
              <a:gd name="connsiteY33" fmla="*/ 134224 h 1543574"/>
              <a:gd name="connsiteX34" fmla="*/ 478173 w 562063"/>
              <a:gd name="connsiteY34" fmla="*/ 117446 h 1543574"/>
              <a:gd name="connsiteX35" fmla="*/ 528507 w 562063"/>
              <a:gd name="connsiteY35" fmla="*/ 67112 h 1543574"/>
              <a:gd name="connsiteX36" fmla="*/ 536896 w 562063"/>
              <a:gd name="connsiteY36" fmla="*/ 41945 h 1543574"/>
              <a:gd name="connsiteX37" fmla="*/ 553674 w 562063"/>
              <a:gd name="connsiteY37" fmla="*/ 16778 h 1543574"/>
              <a:gd name="connsiteX38" fmla="*/ 562063 w 562063"/>
              <a:gd name="connsiteY38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92279 w 562063"/>
              <a:gd name="connsiteY21" fmla="*/ 486561 h 1543574"/>
              <a:gd name="connsiteX22" fmla="*/ 109057 w 562063"/>
              <a:gd name="connsiteY22" fmla="*/ 461395 h 1543574"/>
              <a:gd name="connsiteX23" fmla="*/ 159391 w 562063"/>
              <a:gd name="connsiteY23" fmla="*/ 427839 h 1543574"/>
              <a:gd name="connsiteX24" fmla="*/ 201336 w 562063"/>
              <a:gd name="connsiteY24" fmla="*/ 377505 h 1543574"/>
              <a:gd name="connsiteX25" fmla="*/ 218114 w 562063"/>
              <a:gd name="connsiteY25" fmla="*/ 352338 h 1543574"/>
              <a:gd name="connsiteX26" fmla="*/ 243281 w 562063"/>
              <a:gd name="connsiteY26" fmla="*/ 335560 h 1543574"/>
              <a:gd name="connsiteX27" fmla="*/ 268448 w 562063"/>
              <a:gd name="connsiteY27" fmla="*/ 310393 h 1543574"/>
              <a:gd name="connsiteX28" fmla="*/ 293615 w 562063"/>
              <a:gd name="connsiteY28" fmla="*/ 293615 h 1543574"/>
              <a:gd name="connsiteX29" fmla="*/ 318782 w 562063"/>
              <a:gd name="connsiteY29" fmla="*/ 268448 h 1543574"/>
              <a:gd name="connsiteX30" fmla="*/ 352338 w 562063"/>
              <a:gd name="connsiteY30" fmla="*/ 218114 h 1543574"/>
              <a:gd name="connsiteX31" fmla="*/ 402672 w 562063"/>
              <a:gd name="connsiteY31" fmla="*/ 184558 h 1543574"/>
              <a:gd name="connsiteX32" fmla="*/ 453006 w 562063"/>
              <a:gd name="connsiteY32" fmla="*/ 134224 h 1543574"/>
              <a:gd name="connsiteX33" fmla="*/ 478173 w 562063"/>
              <a:gd name="connsiteY33" fmla="*/ 117446 h 1543574"/>
              <a:gd name="connsiteX34" fmla="*/ 528507 w 562063"/>
              <a:gd name="connsiteY34" fmla="*/ 67112 h 1543574"/>
              <a:gd name="connsiteX35" fmla="*/ 536896 w 562063"/>
              <a:gd name="connsiteY35" fmla="*/ 41945 h 1543574"/>
              <a:gd name="connsiteX36" fmla="*/ 553674 w 562063"/>
              <a:gd name="connsiteY36" fmla="*/ 16778 h 1543574"/>
              <a:gd name="connsiteX37" fmla="*/ 562063 w 562063"/>
              <a:gd name="connsiteY37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109057 w 562063"/>
              <a:gd name="connsiteY21" fmla="*/ 461395 h 1543574"/>
              <a:gd name="connsiteX22" fmla="*/ 159391 w 562063"/>
              <a:gd name="connsiteY22" fmla="*/ 427839 h 1543574"/>
              <a:gd name="connsiteX23" fmla="*/ 201336 w 562063"/>
              <a:gd name="connsiteY23" fmla="*/ 377505 h 1543574"/>
              <a:gd name="connsiteX24" fmla="*/ 218114 w 562063"/>
              <a:gd name="connsiteY24" fmla="*/ 352338 h 1543574"/>
              <a:gd name="connsiteX25" fmla="*/ 243281 w 562063"/>
              <a:gd name="connsiteY25" fmla="*/ 335560 h 1543574"/>
              <a:gd name="connsiteX26" fmla="*/ 268448 w 562063"/>
              <a:gd name="connsiteY26" fmla="*/ 310393 h 1543574"/>
              <a:gd name="connsiteX27" fmla="*/ 293615 w 562063"/>
              <a:gd name="connsiteY27" fmla="*/ 293615 h 1543574"/>
              <a:gd name="connsiteX28" fmla="*/ 318782 w 562063"/>
              <a:gd name="connsiteY28" fmla="*/ 268448 h 1543574"/>
              <a:gd name="connsiteX29" fmla="*/ 352338 w 562063"/>
              <a:gd name="connsiteY29" fmla="*/ 218114 h 1543574"/>
              <a:gd name="connsiteX30" fmla="*/ 402672 w 562063"/>
              <a:gd name="connsiteY30" fmla="*/ 184558 h 1543574"/>
              <a:gd name="connsiteX31" fmla="*/ 453006 w 562063"/>
              <a:gd name="connsiteY31" fmla="*/ 134224 h 1543574"/>
              <a:gd name="connsiteX32" fmla="*/ 478173 w 562063"/>
              <a:gd name="connsiteY32" fmla="*/ 117446 h 1543574"/>
              <a:gd name="connsiteX33" fmla="*/ 528507 w 562063"/>
              <a:gd name="connsiteY33" fmla="*/ 67112 h 1543574"/>
              <a:gd name="connsiteX34" fmla="*/ 536896 w 562063"/>
              <a:gd name="connsiteY34" fmla="*/ 41945 h 1543574"/>
              <a:gd name="connsiteX35" fmla="*/ 553674 w 562063"/>
              <a:gd name="connsiteY35" fmla="*/ 16778 h 1543574"/>
              <a:gd name="connsiteX36" fmla="*/ 562063 w 562063"/>
              <a:gd name="connsiteY36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109057 w 562063"/>
              <a:gd name="connsiteY21" fmla="*/ 461395 h 1543574"/>
              <a:gd name="connsiteX22" fmla="*/ 159391 w 562063"/>
              <a:gd name="connsiteY22" fmla="*/ 427839 h 1543574"/>
              <a:gd name="connsiteX23" fmla="*/ 201336 w 562063"/>
              <a:gd name="connsiteY23" fmla="*/ 377505 h 1543574"/>
              <a:gd name="connsiteX24" fmla="*/ 218114 w 562063"/>
              <a:gd name="connsiteY24" fmla="*/ 352338 h 1543574"/>
              <a:gd name="connsiteX25" fmla="*/ 243281 w 562063"/>
              <a:gd name="connsiteY25" fmla="*/ 335560 h 1543574"/>
              <a:gd name="connsiteX26" fmla="*/ 268448 w 562063"/>
              <a:gd name="connsiteY26" fmla="*/ 310393 h 1543574"/>
              <a:gd name="connsiteX27" fmla="*/ 318782 w 562063"/>
              <a:gd name="connsiteY27" fmla="*/ 268448 h 1543574"/>
              <a:gd name="connsiteX28" fmla="*/ 352338 w 562063"/>
              <a:gd name="connsiteY28" fmla="*/ 218114 h 1543574"/>
              <a:gd name="connsiteX29" fmla="*/ 402672 w 562063"/>
              <a:gd name="connsiteY29" fmla="*/ 184558 h 1543574"/>
              <a:gd name="connsiteX30" fmla="*/ 453006 w 562063"/>
              <a:gd name="connsiteY30" fmla="*/ 134224 h 1543574"/>
              <a:gd name="connsiteX31" fmla="*/ 478173 w 562063"/>
              <a:gd name="connsiteY31" fmla="*/ 117446 h 1543574"/>
              <a:gd name="connsiteX32" fmla="*/ 528507 w 562063"/>
              <a:gd name="connsiteY32" fmla="*/ 67112 h 1543574"/>
              <a:gd name="connsiteX33" fmla="*/ 536896 w 562063"/>
              <a:gd name="connsiteY33" fmla="*/ 41945 h 1543574"/>
              <a:gd name="connsiteX34" fmla="*/ 553674 w 562063"/>
              <a:gd name="connsiteY34" fmla="*/ 16778 h 1543574"/>
              <a:gd name="connsiteX35" fmla="*/ 562063 w 562063"/>
              <a:gd name="connsiteY35" fmla="*/ 0 h 1543574"/>
              <a:gd name="connsiteX0" fmla="*/ 33556 w 562063"/>
              <a:gd name="connsiteY0" fmla="*/ 1543574 h 1543574"/>
              <a:gd name="connsiteX1" fmla="*/ 0 w 562063"/>
              <a:gd name="connsiteY1" fmla="*/ 1476462 h 1543574"/>
              <a:gd name="connsiteX2" fmla="*/ 8389 w 562063"/>
              <a:gd name="connsiteY2" fmla="*/ 1417739 h 1543574"/>
              <a:gd name="connsiteX3" fmla="*/ 33556 w 562063"/>
              <a:gd name="connsiteY3" fmla="*/ 1367406 h 1543574"/>
              <a:gd name="connsiteX4" fmla="*/ 58723 w 562063"/>
              <a:gd name="connsiteY4" fmla="*/ 1350628 h 1543574"/>
              <a:gd name="connsiteX5" fmla="*/ 117446 w 562063"/>
              <a:gd name="connsiteY5" fmla="*/ 1333850 h 1543574"/>
              <a:gd name="connsiteX6" fmla="*/ 159391 w 562063"/>
              <a:gd name="connsiteY6" fmla="*/ 1283516 h 1543574"/>
              <a:gd name="connsiteX7" fmla="*/ 167780 w 562063"/>
              <a:gd name="connsiteY7" fmla="*/ 1258349 h 1543574"/>
              <a:gd name="connsiteX8" fmla="*/ 184558 w 562063"/>
              <a:gd name="connsiteY8" fmla="*/ 1233182 h 1543574"/>
              <a:gd name="connsiteX9" fmla="*/ 201336 w 562063"/>
              <a:gd name="connsiteY9" fmla="*/ 1182848 h 1543574"/>
              <a:gd name="connsiteX10" fmla="*/ 218114 w 562063"/>
              <a:gd name="connsiteY10" fmla="*/ 1132514 h 1543574"/>
              <a:gd name="connsiteX11" fmla="*/ 226503 w 562063"/>
              <a:gd name="connsiteY11" fmla="*/ 1107347 h 1543574"/>
              <a:gd name="connsiteX12" fmla="*/ 234892 w 562063"/>
              <a:gd name="connsiteY12" fmla="*/ 1073791 h 1543574"/>
              <a:gd name="connsiteX13" fmla="*/ 251670 w 562063"/>
              <a:gd name="connsiteY13" fmla="*/ 746620 h 1543574"/>
              <a:gd name="connsiteX14" fmla="*/ 243281 w 562063"/>
              <a:gd name="connsiteY14" fmla="*/ 612396 h 1543574"/>
              <a:gd name="connsiteX15" fmla="*/ 363261 w 562063"/>
              <a:gd name="connsiteY15" fmla="*/ 347422 h 1543574"/>
              <a:gd name="connsiteX16" fmla="*/ 176169 w 562063"/>
              <a:gd name="connsiteY16" fmla="*/ 503339 h 1543574"/>
              <a:gd name="connsiteX17" fmla="*/ 125835 w 562063"/>
              <a:gd name="connsiteY17" fmla="*/ 520117 h 1543574"/>
              <a:gd name="connsiteX18" fmla="*/ 75501 w 562063"/>
              <a:gd name="connsiteY18" fmla="*/ 545284 h 1543574"/>
              <a:gd name="connsiteX19" fmla="*/ 33556 w 562063"/>
              <a:gd name="connsiteY19" fmla="*/ 536895 h 1543574"/>
              <a:gd name="connsiteX20" fmla="*/ 41945 w 562063"/>
              <a:gd name="connsiteY20" fmla="*/ 511728 h 1543574"/>
              <a:gd name="connsiteX21" fmla="*/ 109057 w 562063"/>
              <a:gd name="connsiteY21" fmla="*/ 461395 h 1543574"/>
              <a:gd name="connsiteX22" fmla="*/ 159391 w 562063"/>
              <a:gd name="connsiteY22" fmla="*/ 427839 h 1543574"/>
              <a:gd name="connsiteX23" fmla="*/ 201336 w 562063"/>
              <a:gd name="connsiteY23" fmla="*/ 377505 h 1543574"/>
              <a:gd name="connsiteX24" fmla="*/ 218114 w 562063"/>
              <a:gd name="connsiteY24" fmla="*/ 352338 h 1543574"/>
              <a:gd name="connsiteX25" fmla="*/ 243281 w 562063"/>
              <a:gd name="connsiteY25" fmla="*/ 335560 h 1543574"/>
              <a:gd name="connsiteX26" fmla="*/ 268448 w 562063"/>
              <a:gd name="connsiteY26" fmla="*/ 310393 h 1543574"/>
              <a:gd name="connsiteX27" fmla="*/ 318782 w 562063"/>
              <a:gd name="connsiteY27" fmla="*/ 268448 h 1543574"/>
              <a:gd name="connsiteX28" fmla="*/ 402672 w 562063"/>
              <a:gd name="connsiteY28" fmla="*/ 184558 h 1543574"/>
              <a:gd name="connsiteX29" fmla="*/ 453006 w 562063"/>
              <a:gd name="connsiteY29" fmla="*/ 134224 h 1543574"/>
              <a:gd name="connsiteX30" fmla="*/ 478173 w 562063"/>
              <a:gd name="connsiteY30" fmla="*/ 117446 h 1543574"/>
              <a:gd name="connsiteX31" fmla="*/ 528507 w 562063"/>
              <a:gd name="connsiteY31" fmla="*/ 67112 h 1543574"/>
              <a:gd name="connsiteX32" fmla="*/ 536896 w 562063"/>
              <a:gd name="connsiteY32" fmla="*/ 41945 h 1543574"/>
              <a:gd name="connsiteX33" fmla="*/ 553674 w 562063"/>
              <a:gd name="connsiteY33" fmla="*/ 16778 h 1543574"/>
              <a:gd name="connsiteX34" fmla="*/ 562063 w 562063"/>
              <a:gd name="connsiteY34" fmla="*/ 0 h 154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62063" h="1543574">
                <a:moveTo>
                  <a:pt x="33556" y="1543574"/>
                </a:moveTo>
                <a:cubicBezTo>
                  <a:pt x="28816" y="1535673"/>
                  <a:pt x="0" y="1494522"/>
                  <a:pt x="0" y="1476462"/>
                </a:cubicBezTo>
                <a:cubicBezTo>
                  <a:pt x="0" y="1456689"/>
                  <a:pt x="4511" y="1437128"/>
                  <a:pt x="8389" y="1417739"/>
                </a:cubicBezTo>
                <a:cubicBezTo>
                  <a:pt x="11801" y="1400681"/>
                  <a:pt x="21183" y="1379779"/>
                  <a:pt x="33556" y="1367406"/>
                </a:cubicBezTo>
                <a:cubicBezTo>
                  <a:pt x="40685" y="1360277"/>
                  <a:pt x="49705" y="1355137"/>
                  <a:pt x="58723" y="1350628"/>
                </a:cubicBezTo>
                <a:cubicBezTo>
                  <a:pt x="70758" y="1344611"/>
                  <a:pt x="106695" y="1336538"/>
                  <a:pt x="117446" y="1333850"/>
                </a:cubicBezTo>
                <a:cubicBezTo>
                  <a:pt x="135999" y="1315297"/>
                  <a:pt x="147712" y="1306875"/>
                  <a:pt x="159391" y="1283516"/>
                </a:cubicBezTo>
                <a:cubicBezTo>
                  <a:pt x="163346" y="1275607"/>
                  <a:pt x="163825" y="1266258"/>
                  <a:pt x="167780" y="1258349"/>
                </a:cubicBezTo>
                <a:cubicBezTo>
                  <a:pt x="172289" y="1249331"/>
                  <a:pt x="180463" y="1242395"/>
                  <a:pt x="184558" y="1233182"/>
                </a:cubicBezTo>
                <a:cubicBezTo>
                  <a:pt x="191741" y="1217021"/>
                  <a:pt x="195743" y="1199626"/>
                  <a:pt x="201336" y="1182848"/>
                </a:cubicBezTo>
                <a:lnTo>
                  <a:pt x="218114" y="1132514"/>
                </a:lnTo>
                <a:cubicBezTo>
                  <a:pt x="220910" y="1124125"/>
                  <a:pt x="224358" y="1115926"/>
                  <a:pt x="226503" y="1107347"/>
                </a:cubicBezTo>
                <a:lnTo>
                  <a:pt x="234892" y="1073791"/>
                </a:lnTo>
                <a:cubicBezTo>
                  <a:pt x="243955" y="955967"/>
                  <a:pt x="251670" y="873893"/>
                  <a:pt x="251670" y="746620"/>
                </a:cubicBezTo>
                <a:cubicBezTo>
                  <a:pt x="251670" y="701791"/>
                  <a:pt x="224683" y="678929"/>
                  <a:pt x="243281" y="612396"/>
                </a:cubicBezTo>
                <a:cubicBezTo>
                  <a:pt x="261879" y="545863"/>
                  <a:pt x="374446" y="365598"/>
                  <a:pt x="363261" y="347422"/>
                </a:cubicBezTo>
                <a:cubicBezTo>
                  <a:pt x="352076" y="329246"/>
                  <a:pt x="184558" y="506135"/>
                  <a:pt x="176169" y="503339"/>
                </a:cubicBezTo>
                <a:cubicBezTo>
                  <a:pt x="159391" y="508932"/>
                  <a:pt x="142613" y="513126"/>
                  <a:pt x="125835" y="520117"/>
                </a:cubicBezTo>
                <a:cubicBezTo>
                  <a:pt x="109057" y="527108"/>
                  <a:pt x="90881" y="542488"/>
                  <a:pt x="75501" y="545284"/>
                </a:cubicBezTo>
                <a:cubicBezTo>
                  <a:pt x="61519" y="542488"/>
                  <a:pt x="43638" y="546977"/>
                  <a:pt x="33556" y="536895"/>
                </a:cubicBezTo>
                <a:cubicBezTo>
                  <a:pt x="27303" y="530642"/>
                  <a:pt x="29362" y="524311"/>
                  <a:pt x="41945" y="511728"/>
                </a:cubicBezTo>
                <a:cubicBezTo>
                  <a:pt x="54528" y="499145"/>
                  <a:pt x="89483" y="475376"/>
                  <a:pt x="109057" y="461395"/>
                </a:cubicBezTo>
                <a:cubicBezTo>
                  <a:pt x="128631" y="447414"/>
                  <a:pt x="159391" y="427839"/>
                  <a:pt x="159391" y="427839"/>
                </a:cubicBezTo>
                <a:cubicBezTo>
                  <a:pt x="201048" y="365354"/>
                  <a:pt x="147509" y="442098"/>
                  <a:pt x="201336" y="377505"/>
                </a:cubicBezTo>
                <a:cubicBezTo>
                  <a:pt x="207791" y="369760"/>
                  <a:pt x="210985" y="359467"/>
                  <a:pt x="218114" y="352338"/>
                </a:cubicBezTo>
                <a:cubicBezTo>
                  <a:pt x="225243" y="345209"/>
                  <a:pt x="235536" y="342015"/>
                  <a:pt x="243281" y="335560"/>
                </a:cubicBezTo>
                <a:cubicBezTo>
                  <a:pt x="252395" y="327965"/>
                  <a:pt x="255865" y="321578"/>
                  <a:pt x="268448" y="310393"/>
                </a:cubicBezTo>
                <a:cubicBezTo>
                  <a:pt x="281031" y="299208"/>
                  <a:pt x="296411" y="289420"/>
                  <a:pt x="318782" y="268448"/>
                </a:cubicBezTo>
                <a:cubicBezTo>
                  <a:pt x="341153" y="247476"/>
                  <a:pt x="380301" y="206929"/>
                  <a:pt x="402672" y="184558"/>
                </a:cubicBezTo>
                <a:cubicBezTo>
                  <a:pt x="425043" y="162187"/>
                  <a:pt x="433263" y="147386"/>
                  <a:pt x="453006" y="134224"/>
                </a:cubicBezTo>
                <a:cubicBezTo>
                  <a:pt x="461395" y="128631"/>
                  <a:pt x="470637" y="124144"/>
                  <a:pt x="478173" y="117446"/>
                </a:cubicBezTo>
                <a:cubicBezTo>
                  <a:pt x="495907" y="101682"/>
                  <a:pt x="528507" y="67112"/>
                  <a:pt x="528507" y="67112"/>
                </a:cubicBezTo>
                <a:cubicBezTo>
                  <a:pt x="531303" y="58723"/>
                  <a:pt x="532941" y="49854"/>
                  <a:pt x="536896" y="41945"/>
                </a:cubicBezTo>
                <a:cubicBezTo>
                  <a:pt x="541405" y="32927"/>
                  <a:pt x="548487" y="25424"/>
                  <a:pt x="553674" y="16778"/>
                </a:cubicBezTo>
                <a:cubicBezTo>
                  <a:pt x="556891" y="11416"/>
                  <a:pt x="559267" y="5593"/>
                  <a:pt x="562063" y="0"/>
                </a:cubicBezTo>
              </a:path>
            </a:pathLst>
          </a:cu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A2F323-73DE-4C1B-9497-13DAD817F61C}"/>
              </a:ext>
            </a:extLst>
          </p:cNvPr>
          <p:cNvSpPr txBox="1"/>
          <p:nvPr/>
        </p:nvSpPr>
        <p:spPr>
          <a:xfrm>
            <a:off x="5112101" y="4509120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Вырожденное углеродно-кислородное ядро</a:t>
            </a:r>
          </a:p>
          <a:p>
            <a:r>
              <a:rPr lang="ru-RU" dirty="0"/>
              <a:t>Превращение гелия в углерод в слоевом источнике</a:t>
            </a:r>
          </a:p>
          <a:p>
            <a:r>
              <a:rPr lang="ru-RU" dirty="0"/>
              <a:t>Превращение водорода в гелий в слоевом источнике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5D32F492-9BA6-445B-B9A4-BBED4C55526B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1803633" y="2046915"/>
            <a:ext cx="3308468" cy="33393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C6283D39-205E-4FCA-B0E4-AD8BCFCE2FFD}"/>
              </a:ext>
            </a:extLst>
          </p:cNvPr>
          <p:cNvGrpSpPr/>
          <p:nvPr/>
        </p:nvGrpSpPr>
        <p:grpSpPr>
          <a:xfrm>
            <a:off x="5599230" y="2020404"/>
            <a:ext cx="2160587" cy="2159000"/>
            <a:chOff x="6037263" y="2062088"/>
            <a:chExt cx="2160587" cy="215900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AC050C22-6E51-4BDD-BF67-FC6912641B28}"/>
                </a:ext>
              </a:extLst>
            </p:cNvPr>
            <p:cNvSpPr/>
            <p:nvPr/>
          </p:nvSpPr>
          <p:spPr bwMode="auto">
            <a:xfrm>
              <a:off x="6037263" y="2062088"/>
              <a:ext cx="2160587" cy="2159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45536441-7159-4B71-8F51-6A44EF5368AB}"/>
                </a:ext>
              </a:extLst>
            </p:cNvPr>
            <p:cNvSpPr/>
            <p:nvPr/>
          </p:nvSpPr>
          <p:spPr bwMode="auto">
            <a:xfrm>
              <a:off x="6218238" y="2241475"/>
              <a:ext cx="1800225" cy="180022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12CD07C0-73C2-46E2-BF78-BB9DC04A4ECF}"/>
                </a:ext>
              </a:extLst>
            </p:cNvPr>
            <p:cNvSpPr/>
            <p:nvPr/>
          </p:nvSpPr>
          <p:spPr bwMode="auto">
            <a:xfrm>
              <a:off x="6434138" y="2457375"/>
              <a:ext cx="1368425" cy="13684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24AA5791-66EC-4CBC-B8D0-8638962CC5D1}"/>
                </a:ext>
              </a:extLst>
            </p:cNvPr>
            <p:cNvSpPr/>
            <p:nvPr/>
          </p:nvSpPr>
          <p:spPr bwMode="auto">
            <a:xfrm>
              <a:off x="6684963" y="2709788"/>
              <a:ext cx="865187" cy="863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xmlns="" id="{49033F14-06E4-4599-BCDC-724372AF10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844" y="2910887"/>
              <a:ext cx="689650" cy="46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/>
                <a:t>C,O</a:t>
              </a:r>
              <a:endParaRPr lang="ru-RU" altLang="ru-RU" sz="2400"/>
            </a:p>
          </p:txBody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xmlns="" id="{940163A3-8E74-4EF2-9E62-E62A96BA7F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0672" y="3482082"/>
              <a:ext cx="453995" cy="36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/>
                <a:t>He</a:t>
              </a:r>
              <a:endParaRPr lang="ru-RU" altLang="ru-RU" sz="1800"/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xmlns="" id="{74C9B66D-D67C-4635-A342-02298F431A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3605" y="3573388"/>
              <a:ext cx="351398" cy="36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/>
                <a:t>H</a:t>
              </a:r>
              <a:endParaRPr lang="ru-RU" altLang="ru-RU" sz="2400"/>
            </a:p>
          </p:txBody>
        </p:sp>
      </p:grpSp>
    </p:spTree>
    <p:extLst>
      <p:ext uri="{BB962C8B-B14F-4D97-AF65-F5344CB8AC3E}">
        <p14:creationId xmlns:p14="http://schemas.microsoft.com/office/powerpoint/2010/main" val="1084012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5750" y="692150"/>
            <a:ext cx="3721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  <a:t>Звезды с массой менее 0.5-0.8 </a:t>
            </a:r>
            <a:r>
              <a:rPr lang="en-US" altLang="ru-RU" sz="1600" b="1" i="1" dirty="0">
                <a:solidFill>
                  <a:srgbClr val="C00000"/>
                </a:solidFill>
                <a:latin typeface="Arial" pitchFamily="34" charset="0"/>
              </a:rPr>
              <a:t>M</a:t>
            </a:r>
            <a:r>
              <a:rPr lang="en-US" altLang="ru-RU" sz="1600" b="1" baseline="-25000" dirty="0">
                <a:solidFill>
                  <a:srgbClr val="C00000"/>
                </a:solidFill>
                <a:latin typeface="Wingdings" pitchFamily="2" charset="2"/>
              </a:rPr>
              <a:t>¤</a:t>
            </a:r>
            <a: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  <a:t>:</a:t>
            </a:r>
            <a:b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</a:br>
            <a: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  <a:t>4</a:t>
            </a:r>
            <a:r>
              <a:rPr lang="en-US" altLang="ru-RU" sz="1600" b="1" dirty="0">
                <a:solidFill>
                  <a:srgbClr val="C00000"/>
                </a:solidFill>
                <a:latin typeface="Arial" pitchFamily="34" charset="0"/>
              </a:rPr>
              <a:t>H –&gt; He</a:t>
            </a:r>
            <a: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  <a:t/>
            </a:r>
            <a:b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</a:br>
            <a:r>
              <a:rPr lang="ru-RU" altLang="ru-RU" sz="1600" b="1" dirty="0">
                <a:solidFill>
                  <a:srgbClr val="C00000"/>
                </a:solidFill>
                <a:latin typeface="Arial" pitchFamily="34" charset="0"/>
              </a:rPr>
              <a:t>гелиевый белый карлик</a:t>
            </a:r>
            <a:endParaRPr lang="ru-RU" altLang="ru-RU" sz="1600" b="1" baseline="-25000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5750" y="1620838"/>
            <a:ext cx="42001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Arial" pitchFamily="34" charset="0"/>
              </a:rPr>
              <a:t>Звезды с массой от</a:t>
            </a:r>
            <a:r>
              <a:rPr lang="en-US" altLang="ru-RU" sz="16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ru-RU" altLang="ru-RU" sz="1600" b="1" dirty="0">
                <a:solidFill>
                  <a:srgbClr val="FF0000"/>
                </a:solidFill>
                <a:latin typeface="Arial" pitchFamily="34" charset="0"/>
              </a:rPr>
              <a:t>0.5-0.8 до 2-3 </a:t>
            </a:r>
            <a:r>
              <a:rPr lang="en-US" altLang="ru-RU" sz="1600" b="1" i="1" dirty="0">
                <a:solidFill>
                  <a:srgbClr val="FF0000"/>
                </a:solidFill>
                <a:latin typeface="Arial" pitchFamily="34" charset="0"/>
              </a:rPr>
              <a:t>M</a:t>
            </a:r>
            <a:r>
              <a:rPr lang="en-US" altLang="ru-RU" sz="1600" b="1" baseline="-25000" dirty="0">
                <a:solidFill>
                  <a:srgbClr val="FF0000"/>
                </a:solidFill>
                <a:latin typeface="Wingdings" pitchFamily="2" charset="2"/>
              </a:rPr>
              <a:t>¤</a:t>
            </a:r>
            <a:r>
              <a:rPr lang="ru-RU" altLang="ru-RU" sz="1600" b="1" dirty="0">
                <a:solidFill>
                  <a:srgbClr val="FF0000"/>
                </a:solidFill>
                <a:latin typeface="Arial" pitchFamily="34" charset="0"/>
              </a:rPr>
              <a:t>:</a:t>
            </a:r>
            <a:br>
              <a:rPr lang="ru-RU" altLang="ru-RU" sz="1600" b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ru-RU" altLang="ru-RU" sz="1600" b="1" dirty="0">
                <a:solidFill>
                  <a:srgbClr val="FF0000"/>
                </a:solidFill>
                <a:latin typeface="Arial" pitchFamily="34" charset="0"/>
              </a:rPr>
              <a:t>горение гелия в вырожденном ядре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FF0000"/>
                </a:solidFill>
                <a:latin typeface="Arial" pitchFamily="34" charset="0"/>
              </a:rPr>
              <a:t>3He –&gt; 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FF0000"/>
                </a:solidFill>
                <a:latin typeface="Arial" pitchFamily="34" charset="0"/>
              </a:rPr>
              <a:t>He + C –&gt; 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Arial" pitchFamily="34" charset="0"/>
              </a:rPr>
              <a:t>углеродно-кислородный белый карлик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5750" y="3121025"/>
            <a:ext cx="4194175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B050"/>
                </a:solidFill>
                <a:latin typeface="Arial" pitchFamily="34" charset="0"/>
              </a:rPr>
              <a:t>Звезды с массой от 2-3 до 6-8 </a:t>
            </a:r>
            <a:r>
              <a:rPr lang="en-US" altLang="ru-RU" sz="1600" b="1" i="1" dirty="0">
                <a:solidFill>
                  <a:srgbClr val="00B050"/>
                </a:solidFill>
                <a:latin typeface="Arial" pitchFamily="34" charset="0"/>
              </a:rPr>
              <a:t>M</a:t>
            </a:r>
            <a:r>
              <a:rPr lang="en-US" altLang="ru-RU" sz="1600" b="1" baseline="-25000" dirty="0">
                <a:solidFill>
                  <a:srgbClr val="00B050"/>
                </a:solidFill>
                <a:latin typeface="Wingdings" pitchFamily="2" charset="2"/>
              </a:rPr>
              <a:t>¤</a:t>
            </a:r>
            <a:r>
              <a:rPr lang="ru-RU" altLang="ru-RU" sz="1600" b="1" dirty="0">
                <a:solidFill>
                  <a:srgbClr val="00B050"/>
                </a:solidFill>
                <a:latin typeface="Arial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B050"/>
                </a:solidFill>
                <a:latin typeface="Arial" pitchFamily="34" charset="0"/>
              </a:rPr>
              <a:t>горение гелия в невырожденном ядре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B050"/>
                </a:solidFill>
                <a:latin typeface="Arial" pitchFamily="34" charset="0"/>
              </a:rPr>
              <a:t>3He –&gt; 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B050"/>
                </a:solidFill>
                <a:latin typeface="Arial" pitchFamily="34" charset="0"/>
              </a:rPr>
              <a:t>He + C –&gt; 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B050"/>
                </a:solidFill>
                <a:latin typeface="Arial" pitchFamily="34" charset="0"/>
              </a:rPr>
              <a:t>углеродно-кислородный белый карлик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 baseline="-25000" dirty="0">
              <a:latin typeface="Arial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85750" y="4621213"/>
            <a:ext cx="42957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  <a:latin typeface="Arial" pitchFamily="34" charset="0"/>
              </a:rPr>
              <a:t>Звезды с массой от 6-8 до 9-11 </a:t>
            </a:r>
            <a:r>
              <a:rPr lang="en-US" altLang="ru-RU" sz="1600" b="1" i="1" dirty="0">
                <a:solidFill>
                  <a:srgbClr val="3333FF"/>
                </a:solidFill>
                <a:latin typeface="Arial" pitchFamily="34" charset="0"/>
              </a:rPr>
              <a:t>M</a:t>
            </a:r>
            <a:r>
              <a:rPr lang="en-US" altLang="ru-RU" sz="1600" b="1" baseline="-25000" dirty="0">
                <a:solidFill>
                  <a:srgbClr val="3333FF"/>
                </a:solidFill>
                <a:latin typeface="Wingdings" pitchFamily="2" charset="2"/>
              </a:rPr>
              <a:t>¤</a:t>
            </a:r>
            <a:r>
              <a:rPr lang="ru-RU" altLang="ru-RU" sz="1600" b="1" dirty="0">
                <a:solidFill>
                  <a:srgbClr val="3333FF"/>
                </a:solidFill>
                <a:latin typeface="Arial" pitchFamily="34" charset="0"/>
              </a:rPr>
              <a:t>:</a:t>
            </a:r>
            <a:br>
              <a:rPr lang="ru-RU" altLang="ru-RU" sz="1600" b="1" dirty="0">
                <a:solidFill>
                  <a:srgbClr val="3333FF"/>
                </a:solidFill>
                <a:latin typeface="Arial" pitchFamily="34" charset="0"/>
              </a:rPr>
            </a:br>
            <a:r>
              <a:rPr lang="ru-RU" altLang="ru-RU" sz="1600" b="1" dirty="0">
                <a:solidFill>
                  <a:srgbClr val="3333FF"/>
                </a:solidFill>
                <a:latin typeface="Arial" pitchFamily="34" charset="0"/>
              </a:rPr>
              <a:t>вспышечное горение углерода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3333FF"/>
                </a:solidFill>
                <a:latin typeface="Arial" pitchFamily="34" charset="0"/>
              </a:rPr>
              <a:t>He + C –&gt; 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  <a:latin typeface="Arial" pitchFamily="34" charset="0"/>
              </a:rPr>
              <a:t>2С –</a:t>
            </a:r>
            <a:r>
              <a:rPr lang="en-US" altLang="ru-RU" sz="1600" b="1" dirty="0">
                <a:solidFill>
                  <a:srgbClr val="3333FF"/>
                </a:solidFill>
                <a:latin typeface="Arial" pitchFamily="34" charset="0"/>
              </a:rPr>
              <a:t>&gt; Mg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3333FF"/>
                </a:solidFill>
                <a:latin typeface="Arial" pitchFamily="34" charset="0"/>
              </a:rPr>
              <a:t>2C –&gt; Ne + 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3333FF"/>
                </a:solidFill>
                <a:latin typeface="Arial" pitchFamily="34" charset="0"/>
              </a:rPr>
              <a:t>кислородно-неоново-магниевый карлик</a:t>
            </a: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296863" y="2992438"/>
            <a:ext cx="2160587" cy="2159000"/>
            <a:chOff x="3300413" y="1766888"/>
            <a:chExt cx="2160587" cy="2159000"/>
          </a:xfrm>
        </p:grpSpPr>
        <p:sp>
          <p:nvSpPr>
            <p:cNvPr id="19" name="Овал 18"/>
            <p:cNvSpPr/>
            <p:nvPr/>
          </p:nvSpPr>
          <p:spPr bwMode="auto">
            <a:xfrm>
              <a:off x="3300413" y="1766888"/>
              <a:ext cx="2160587" cy="2159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Овал 19"/>
            <p:cNvSpPr/>
            <p:nvPr/>
          </p:nvSpPr>
          <p:spPr bwMode="auto">
            <a:xfrm>
              <a:off x="3697288" y="2162175"/>
              <a:ext cx="1368425" cy="136842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Овал 20"/>
            <p:cNvSpPr/>
            <p:nvPr/>
          </p:nvSpPr>
          <p:spPr bwMode="auto">
            <a:xfrm>
              <a:off x="3949700" y="2414588"/>
              <a:ext cx="863600" cy="863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366" name="TextBox 21"/>
            <p:cNvSpPr txBox="1">
              <a:spLocks noChangeArrowheads="1"/>
            </p:cNvSpPr>
            <p:nvPr/>
          </p:nvSpPr>
          <p:spPr bwMode="auto">
            <a:xfrm>
              <a:off x="4109328" y="2615688"/>
              <a:ext cx="543769" cy="46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>
                  <a:latin typeface="Times New Roman" pitchFamily="18" charset="0"/>
                </a:rPr>
                <a:t>He</a:t>
              </a:r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14367" name="TextBox 17"/>
            <p:cNvSpPr txBox="1">
              <a:spLocks noChangeArrowheads="1"/>
            </p:cNvSpPr>
            <p:nvPr/>
          </p:nvSpPr>
          <p:spPr bwMode="auto">
            <a:xfrm>
              <a:off x="4032753" y="3192017"/>
              <a:ext cx="351398" cy="36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latin typeface="Times New Roman" pitchFamily="18" charset="0"/>
                </a:rPr>
                <a:t>H</a:t>
              </a:r>
              <a:endParaRPr lang="ru-RU" altLang="ru-RU" sz="2400">
                <a:latin typeface="Times New Roman" pitchFamily="18" charset="0"/>
              </a:endParaRPr>
            </a:p>
          </p:txBody>
        </p:sp>
      </p:grpSp>
      <p:grpSp>
        <p:nvGrpSpPr>
          <p:cNvPr id="3" name="Группа 23"/>
          <p:cNvGrpSpPr>
            <a:grpSpLocks/>
          </p:cNvGrpSpPr>
          <p:nvPr/>
        </p:nvGrpSpPr>
        <p:grpSpPr bwMode="auto">
          <a:xfrm>
            <a:off x="2301875" y="1577975"/>
            <a:ext cx="2160588" cy="2159000"/>
            <a:chOff x="636588" y="1766888"/>
            <a:chExt cx="2160587" cy="2159000"/>
          </a:xfrm>
        </p:grpSpPr>
        <p:sp>
          <p:nvSpPr>
            <p:cNvPr id="25" name="Овал 24"/>
            <p:cNvSpPr/>
            <p:nvPr/>
          </p:nvSpPr>
          <p:spPr bwMode="auto">
            <a:xfrm>
              <a:off x="636588" y="1766888"/>
              <a:ext cx="2160587" cy="2159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 bwMode="auto">
            <a:xfrm>
              <a:off x="1284288" y="2414588"/>
              <a:ext cx="865188" cy="8636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362" name="TextBox 9"/>
            <p:cNvSpPr txBox="1">
              <a:spLocks noChangeArrowheads="1"/>
            </p:cNvSpPr>
            <p:nvPr/>
          </p:nvSpPr>
          <p:spPr bwMode="auto">
            <a:xfrm>
              <a:off x="1513015" y="2615688"/>
              <a:ext cx="407507" cy="46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 dirty="0">
                  <a:latin typeface="Times New Roman" pitchFamily="18" charset="0"/>
                </a:rPr>
                <a:t>H</a:t>
              </a:r>
              <a:endParaRPr lang="ru-RU" altLang="ru-RU" sz="2400" dirty="0">
                <a:latin typeface="Times New Roman" pitchFamily="18" charset="0"/>
              </a:endParaRPr>
            </a:p>
          </p:txBody>
        </p:sp>
      </p:grpSp>
      <p:grpSp>
        <p:nvGrpSpPr>
          <p:cNvPr id="4" name="Группа 27"/>
          <p:cNvGrpSpPr>
            <a:grpSpLocks/>
          </p:cNvGrpSpPr>
          <p:nvPr/>
        </p:nvGrpSpPr>
        <p:grpSpPr bwMode="auto">
          <a:xfrm>
            <a:off x="2301875" y="4527550"/>
            <a:ext cx="2160588" cy="2159000"/>
            <a:chOff x="6037263" y="1766888"/>
            <a:chExt cx="2160587" cy="2159000"/>
          </a:xfrm>
        </p:grpSpPr>
        <p:sp>
          <p:nvSpPr>
            <p:cNvPr id="29" name="Овал 28"/>
            <p:cNvSpPr/>
            <p:nvPr/>
          </p:nvSpPr>
          <p:spPr bwMode="auto">
            <a:xfrm>
              <a:off x="6037263" y="1766888"/>
              <a:ext cx="2160587" cy="2159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" name="Овал 29"/>
            <p:cNvSpPr/>
            <p:nvPr/>
          </p:nvSpPr>
          <p:spPr bwMode="auto">
            <a:xfrm>
              <a:off x="6218238" y="1946276"/>
              <a:ext cx="1800224" cy="180022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" name="Овал 30"/>
            <p:cNvSpPr/>
            <p:nvPr/>
          </p:nvSpPr>
          <p:spPr bwMode="auto">
            <a:xfrm>
              <a:off x="6434138" y="2162176"/>
              <a:ext cx="1368424" cy="13684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 bwMode="auto">
            <a:xfrm>
              <a:off x="6684963" y="2414588"/>
              <a:ext cx="865188" cy="863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357" name="TextBox 32"/>
            <p:cNvSpPr txBox="1">
              <a:spLocks noChangeArrowheads="1"/>
            </p:cNvSpPr>
            <p:nvPr/>
          </p:nvSpPr>
          <p:spPr bwMode="auto">
            <a:xfrm>
              <a:off x="6772844" y="2615687"/>
              <a:ext cx="689650" cy="46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 dirty="0">
                  <a:latin typeface="Times New Roman" pitchFamily="18" charset="0"/>
                </a:rPr>
                <a:t>C,O</a:t>
              </a:r>
              <a:endParaRPr lang="ru-RU" altLang="ru-RU" sz="2400" dirty="0">
                <a:latin typeface="Times New Roman" pitchFamily="18" charset="0"/>
              </a:endParaRPr>
            </a:p>
          </p:txBody>
        </p:sp>
        <p:sp>
          <p:nvSpPr>
            <p:cNvPr id="14358" name="TextBox 33"/>
            <p:cNvSpPr txBox="1">
              <a:spLocks noChangeArrowheads="1"/>
            </p:cNvSpPr>
            <p:nvPr/>
          </p:nvSpPr>
          <p:spPr bwMode="auto">
            <a:xfrm>
              <a:off x="6890672" y="3186882"/>
              <a:ext cx="453995" cy="36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latin typeface="Times New Roman" pitchFamily="18" charset="0"/>
                </a:rPr>
                <a:t>He</a:t>
              </a:r>
              <a:endParaRPr lang="ru-RU" altLang="ru-RU" sz="1800">
                <a:latin typeface="Times New Roman" pitchFamily="18" charset="0"/>
              </a:endParaRPr>
            </a:p>
          </p:txBody>
        </p:sp>
        <p:sp>
          <p:nvSpPr>
            <p:cNvPr id="14359" name="TextBox 16"/>
            <p:cNvSpPr txBox="1">
              <a:spLocks noChangeArrowheads="1"/>
            </p:cNvSpPr>
            <p:nvPr/>
          </p:nvSpPr>
          <p:spPr bwMode="auto">
            <a:xfrm>
              <a:off x="6413605" y="3278188"/>
              <a:ext cx="351398" cy="36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latin typeface="Times New Roman" pitchFamily="18" charset="0"/>
                </a:rPr>
                <a:t>H</a:t>
              </a:r>
              <a:endParaRPr lang="ru-RU" altLang="ru-RU" sz="2400">
                <a:latin typeface="Times New Roman" pitchFamily="18" charset="0"/>
              </a:endParaRPr>
            </a:p>
          </p:txBody>
        </p:sp>
      </p:grp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88"/>
            <a:ext cx="4572000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072063" y="500063"/>
            <a:ext cx="3657600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itchFamily="34" charset="0"/>
              </a:rPr>
              <a:t>Предел Чандрасекара — 1.4 </a:t>
            </a:r>
            <a:r>
              <a:rPr lang="en-US" altLang="ru-RU" sz="1800" i="1">
                <a:latin typeface="Arial" pitchFamily="34" charset="0"/>
              </a:rPr>
              <a:t>M</a:t>
            </a:r>
            <a:r>
              <a:rPr lang="en-US" altLang="ru-RU" sz="1800" baseline="-25000">
                <a:latin typeface="Wingdings" pitchFamily="2" charset="2"/>
              </a:rPr>
              <a:t>¤</a:t>
            </a:r>
            <a:endParaRPr lang="ru-RU" altLang="ru-RU" sz="1800" baseline="-25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3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47071"/>
            <a:ext cx="4052887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84"/>
          <a:stretch>
            <a:fillRect/>
          </a:stretch>
        </p:blipFill>
        <p:spPr bwMode="auto">
          <a:xfrm>
            <a:off x="251520" y="266700"/>
            <a:ext cx="322897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6532" r="-2837"/>
          <a:stretch>
            <a:fillRect/>
          </a:stretch>
        </p:blipFill>
        <p:spPr bwMode="auto">
          <a:xfrm>
            <a:off x="3995936" y="423862"/>
            <a:ext cx="4364037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67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0798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ru-RU" dirty="0"/>
              <a:t>Возрасты звёздных скоплений</a:t>
            </a:r>
          </a:p>
        </p:txBody>
      </p:sp>
      <p:pic>
        <p:nvPicPr>
          <p:cNvPr id="8" name="Рисунок 7" descr="141001090240-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764704"/>
            <a:ext cx="3610325" cy="2603947"/>
          </a:xfrm>
          <a:prstGeom prst="rect">
            <a:avLst/>
          </a:prstGeom>
        </p:spPr>
      </p:pic>
      <p:pic>
        <p:nvPicPr>
          <p:cNvPr id="9" name="Рисунок 8" descr="Fig030b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196752"/>
            <a:ext cx="4588678" cy="491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37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5_colour_magnitude_diagr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9163"/>
            <a:ext cx="9144000" cy="619967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/>
          <a:stretch>
            <a:fillRect/>
          </a:stretch>
        </p:blipFill>
        <p:spPr bwMode="auto">
          <a:xfrm>
            <a:off x="4643438" y="1085850"/>
            <a:ext cx="4370387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602128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/>
              <a:t>Изохрона</a:t>
            </a:r>
            <a:r>
              <a:rPr lang="ru-RU" dirty="0"/>
              <a:t> — линия постоянного возраста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5940152" y="3501008"/>
            <a:ext cx="0" cy="25202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err="1"/>
              <a:t>Изохроны</a:t>
            </a:r>
            <a:endParaRPr lang="ru-RU" dirty="0"/>
          </a:p>
        </p:txBody>
      </p:sp>
      <p:pic>
        <p:nvPicPr>
          <p:cNvPr id="10" name="Рисунок 9" descr="7117666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132856"/>
            <a:ext cx="4176464" cy="326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5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Autofit/>
          </a:bodyPr>
          <a:lstStyle/>
          <a:p>
            <a:r>
              <a:rPr lang="ru-RU" sz="3200" dirty="0"/>
              <a:t>Периодическая система Д.И. Менделеева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0D16AC-EE42-42F6-9129-EF4CABE1F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0000" y="1332000"/>
            <a:ext cx="8748000" cy="142749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F363634F-723E-46BB-AD5C-EF07A8D893C0}"/>
              </a:ext>
            </a:extLst>
          </p:cNvPr>
          <p:cNvSpPr/>
          <p:nvPr/>
        </p:nvSpPr>
        <p:spPr>
          <a:xfrm>
            <a:off x="5796136" y="2276872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359E170-F1C1-4971-A05A-9F1F2B8DC429}"/>
              </a:ext>
            </a:extLst>
          </p:cNvPr>
          <p:cNvSpPr/>
          <p:nvPr/>
        </p:nvSpPr>
        <p:spPr>
          <a:xfrm>
            <a:off x="180000" y="2298302"/>
            <a:ext cx="492029" cy="482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0F74F350-C0EA-4AB4-A900-C86C145E668A}"/>
              </a:ext>
            </a:extLst>
          </p:cNvPr>
          <p:cNvCxnSpPr/>
          <p:nvPr/>
        </p:nvCxnSpPr>
        <p:spPr>
          <a:xfrm flipV="1">
            <a:off x="6372200" y="2298302"/>
            <a:ext cx="360040" cy="200878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C641796E-503C-4421-B34F-951BA74B1ED2}"/>
              </a:ext>
            </a:extLst>
          </p:cNvPr>
          <p:cNvCxnSpPr>
            <a:cxnSpLocks/>
          </p:cNvCxnSpPr>
          <p:nvPr/>
        </p:nvCxnSpPr>
        <p:spPr>
          <a:xfrm flipV="1">
            <a:off x="6372200" y="2298302"/>
            <a:ext cx="1277900" cy="20087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E2BA2E-E4E9-4438-8029-E32344DCFA7A}"/>
              </a:ext>
            </a:extLst>
          </p:cNvPr>
          <p:cNvSpPr txBox="1"/>
          <p:nvPr/>
        </p:nvSpPr>
        <p:spPr>
          <a:xfrm>
            <a:off x="5287222" y="4302405"/>
            <a:ext cx="2529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Первичные элементы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3A5D6D6-A138-4EEA-A722-C535400A57DD}"/>
              </a:ext>
            </a:extLst>
          </p:cNvPr>
          <p:cNvSpPr txBox="1"/>
          <p:nvPr/>
        </p:nvSpPr>
        <p:spPr>
          <a:xfrm>
            <a:off x="5287221" y="782683"/>
            <a:ext cx="2529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Вторичные элементы</a:t>
            </a:r>
            <a:endParaRPr lang="en-US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15CFBB92-6EFB-4480-8B0B-689DD0B00EED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552219" y="1152015"/>
            <a:ext cx="652760" cy="58128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347244DC-394C-415D-949D-A63BE37D825B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552219" y="1152015"/>
            <a:ext cx="1692189" cy="62080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28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2400" cy="936104"/>
          </a:xfrm>
        </p:spPr>
        <p:txBody>
          <a:bodyPr>
            <a:normAutofit fontScale="90000"/>
          </a:bodyPr>
          <a:lstStyle/>
          <a:p>
            <a:r>
              <a:rPr lang="ru-RU" dirty="0"/>
              <a:t>Термоядерные реакции и тепло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5576" y="1196752"/>
            <a:ext cx="7772400" cy="4114800"/>
          </a:xfrm>
        </p:spPr>
        <p:txBody>
          <a:bodyPr>
            <a:normAutofit/>
          </a:bodyPr>
          <a:lstStyle/>
          <a:p>
            <a:r>
              <a:rPr lang="ru-RU" sz="2400" baseline="30000" dirty="0"/>
              <a:t>1</a:t>
            </a:r>
            <a:r>
              <a:rPr lang="en-US" sz="2400" dirty="0"/>
              <a:t>H + </a:t>
            </a:r>
            <a:r>
              <a:rPr lang="en-US" sz="2400" baseline="30000" dirty="0"/>
              <a:t>1</a:t>
            </a:r>
            <a:r>
              <a:rPr lang="en-US" sz="2400" dirty="0"/>
              <a:t>H + </a:t>
            </a:r>
            <a:r>
              <a:rPr lang="en-US" sz="2400" baseline="30000" dirty="0"/>
              <a:t>1</a:t>
            </a:r>
            <a:r>
              <a:rPr lang="en-US" sz="2400" dirty="0"/>
              <a:t>H + </a:t>
            </a:r>
            <a:r>
              <a:rPr lang="en-US" sz="2400" baseline="30000" dirty="0"/>
              <a:t>1</a:t>
            </a:r>
            <a:r>
              <a:rPr lang="en-US" sz="2400" dirty="0"/>
              <a:t>H</a:t>
            </a:r>
            <a:r>
              <a:rPr lang="en-US" sz="2400" dirty="0">
                <a:latin typeface="Symbol" panose="05050102010706020507" pitchFamily="18" charset="2"/>
                <a:sym typeface="Symbol"/>
              </a:rPr>
              <a:t> </a:t>
            </a:r>
            <a:r>
              <a:rPr lang="en-US" sz="2400" baseline="30000" dirty="0"/>
              <a:t> 4</a:t>
            </a:r>
            <a:r>
              <a:rPr lang="en-US" sz="2400" dirty="0"/>
              <a:t>He</a:t>
            </a:r>
            <a:endParaRPr lang="ru-RU" sz="2400" dirty="0"/>
          </a:p>
          <a:p>
            <a:r>
              <a:rPr lang="en-US" sz="2400" baseline="30000" dirty="0"/>
              <a:t>4</a:t>
            </a:r>
            <a:r>
              <a:rPr lang="en-US" sz="2400" dirty="0"/>
              <a:t>He </a:t>
            </a:r>
            <a:r>
              <a:rPr lang="ru-RU" sz="2400" dirty="0"/>
              <a:t>+</a:t>
            </a:r>
            <a:r>
              <a:rPr lang="ru-RU" sz="2400" dirty="0">
                <a:latin typeface="Symbol" panose="05050102010706020507" pitchFamily="18" charset="2"/>
              </a:rPr>
              <a:t> </a:t>
            </a:r>
            <a:r>
              <a:rPr lang="en-US" sz="2400" baseline="30000" dirty="0"/>
              <a:t>4</a:t>
            </a:r>
            <a:r>
              <a:rPr lang="en-US" sz="2400" dirty="0"/>
              <a:t>He</a:t>
            </a:r>
            <a:r>
              <a:rPr lang="en-US" sz="2400" dirty="0">
                <a:latin typeface="Symbol" panose="05050102010706020507" pitchFamily="18" charset="2"/>
              </a:rPr>
              <a:t> </a:t>
            </a:r>
            <a:r>
              <a:rPr lang="ru-RU" sz="2400" dirty="0"/>
              <a:t>+</a:t>
            </a:r>
            <a:r>
              <a:rPr lang="en-US" sz="2400" dirty="0"/>
              <a:t> </a:t>
            </a:r>
            <a:r>
              <a:rPr lang="en-US" sz="2400" baseline="30000" dirty="0"/>
              <a:t>4</a:t>
            </a:r>
            <a:r>
              <a:rPr lang="en-US" sz="2400" dirty="0"/>
              <a:t>He</a:t>
            </a:r>
            <a:r>
              <a:rPr lang="en-US" sz="2400" dirty="0">
                <a:latin typeface="Symbol" panose="05050102010706020507" pitchFamily="18" charset="2"/>
              </a:rPr>
              <a:t> </a:t>
            </a:r>
            <a:r>
              <a:rPr lang="en-US" sz="2400" dirty="0">
                <a:latin typeface="Symbol" panose="05050102010706020507" pitchFamily="18" charset="2"/>
                <a:sym typeface="Symbol"/>
              </a:rPr>
              <a:t> </a:t>
            </a:r>
            <a:r>
              <a:rPr lang="en-US" sz="2400" baseline="30000" dirty="0"/>
              <a:t>12</a:t>
            </a:r>
            <a:r>
              <a:rPr lang="en-US" sz="2400" dirty="0"/>
              <a:t>C</a:t>
            </a:r>
            <a:r>
              <a:rPr lang="ru-RU" sz="2400" dirty="0"/>
              <a:t> (тройной альфа-процесс, </a:t>
            </a:r>
            <a:r>
              <a:rPr lang="en-US" sz="2400" dirty="0">
                <a:latin typeface="Symbol" panose="05050102010706020507" pitchFamily="18" charset="2"/>
              </a:rPr>
              <a:t>a</a:t>
            </a:r>
            <a:r>
              <a:rPr lang="ru-RU" sz="2400" dirty="0"/>
              <a:t> = </a:t>
            </a:r>
            <a:r>
              <a:rPr lang="ru-RU" sz="2400" baseline="30000" dirty="0"/>
              <a:t>4</a:t>
            </a:r>
            <a:r>
              <a:rPr lang="en-US" sz="2400" dirty="0"/>
              <a:t>He</a:t>
            </a:r>
            <a:r>
              <a:rPr lang="ru-RU" sz="2400" dirty="0"/>
              <a:t>)</a:t>
            </a:r>
          </a:p>
          <a:p>
            <a:r>
              <a:rPr lang="ru-RU" sz="2400" dirty="0"/>
              <a:t> </a:t>
            </a:r>
            <a:r>
              <a:rPr lang="en-US" sz="2400" baseline="30000" dirty="0"/>
              <a:t>12</a:t>
            </a:r>
            <a:r>
              <a:rPr lang="en-US" sz="2400" dirty="0"/>
              <a:t>C + </a:t>
            </a:r>
            <a:r>
              <a:rPr lang="en-US" sz="2400" baseline="30000" dirty="0"/>
              <a:t>4</a:t>
            </a:r>
            <a:r>
              <a:rPr lang="en-US" sz="2400" dirty="0"/>
              <a:t>He</a:t>
            </a:r>
            <a:r>
              <a:rPr lang="en-US" sz="2400" dirty="0">
                <a:latin typeface="Symbol" panose="05050102010706020507" pitchFamily="18" charset="2"/>
              </a:rPr>
              <a:t> </a:t>
            </a:r>
            <a:r>
              <a:rPr lang="en-US" sz="2400" dirty="0">
                <a:latin typeface="Symbol" panose="05050102010706020507" pitchFamily="18" charset="2"/>
                <a:sym typeface="Symbol"/>
              </a:rPr>
              <a:t> </a:t>
            </a:r>
            <a:r>
              <a:rPr lang="en-US" sz="2400" baseline="30000" dirty="0">
                <a:sym typeface="Symbol"/>
              </a:rPr>
              <a:t>16</a:t>
            </a:r>
            <a:r>
              <a:rPr lang="en-US" sz="2400" dirty="0">
                <a:sym typeface="Symbol"/>
              </a:rPr>
              <a:t>O</a:t>
            </a:r>
            <a:endParaRPr lang="en-US" sz="2400" dirty="0">
              <a:latin typeface="Symbol" panose="05050102010706020507" pitchFamily="18" charset="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76056" y="5185048"/>
          <a:ext cx="3360609" cy="148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43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1078">
                <a:tc>
                  <a:txBody>
                    <a:bodyPr/>
                    <a:lstStyle/>
                    <a:p>
                      <a:r>
                        <a:rPr lang="ru-RU" sz="1800" dirty="0"/>
                        <a:t>Процесс</a:t>
                      </a:r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Symbol" pitchFamily="18" charset="2"/>
                        </a:rPr>
                        <a:t>n</a:t>
                      </a:r>
                      <a:endParaRPr lang="ru-RU" sz="1800" dirty="0"/>
                    </a:p>
                  </a:txBody>
                  <a:tcPr marT="45749" marB="4574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078">
                <a:tc>
                  <a:txBody>
                    <a:bodyPr/>
                    <a:lstStyle/>
                    <a:p>
                      <a:r>
                        <a:rPr lang="en-US" sz="1800" dirty="0"/>
                        <a:t>pp-</a:t>
                      </a:r>
                      <a:r>
                        <a:rPr lang="ru-RU" sz="1800" dirty="0"/>
                        <a:t>цикл</a:t>
                      </a:r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4</a:t>
                      </a:r>
                    </a:p>
                  </a:txBody>
                  <a:tcPr marT="45749" marB="4574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078">
                <a:tc>
                  <a:txBody>
                    <a:bodyPr/>
                    <a:lstStyle/>
                    <a:p>
                      <a:r>
                        <a:rPr lang="en-US" sz="1800" dirty="0"/>
                        <a:t>CNO-</a:t>
                      </a:r>
                      <a:r>
                        <a:rPr lang="ru-RU" sz="1800" dirty="0"/>
                        <a:t>цикл</a:t>
                      </a:r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15–17</a:t>
                      </a:r>
                    </a:p>
                  </a:txBody>
                  <a:tcPr marT="45749" marB="4574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078">
                <a:tc>
                  <a:txBody>
                    <a:bodyPr/>
                    <a:lstStyle/>
                    <a:p>
                      <a:r>
                        <a:rPr lang="ru-RU" sz="1800" dirty="0"/>
                        <a:t>Тройной </a:t>
                      </a:r>
                      <a:r>
                        <a:rPr lang="en-US" sz="1800" dirty="0">
                          <a:latin typeface="Symbol" pitchFamily="18" charset="2"/>
                        </a:rPr>
                        <a:t>a</a:t>
                      </a:r>
                      <a:r>
                        <a:rPr lang="en-US" sz="1800" dirty="0"/>
                        <a:t>-</a:t>
                      </a:r>
                      <a:r>
                        <a:rPr lang="ru-RU" sz="1800" dirty="0"/>
                        <a:t>процесс</a:t>
                      </a:r>
                    </a:p>
                  </a:txBody>
                  <a:tcPr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30–40</a:t>
                      </a:r>
                    </a:p>
                  </a:txBody>
                  <a:tcPr marT="45749" marB="4574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Объект 3"/>
              <p:cNvSpPr txBox="1"/>
              <p:nvPr/>
            </p:nvSpPr>
            <p:spPr bwMode="auto">
              <a:xfrm>
                <a:off x="1835696" y="5732463"/>
                <a:ext cx="2282279" cy="64452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Объект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5732463"/>
                <a:ext cx="2282279" cy="6445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Группа 15"/>
          <p:cNvGrpSpPr>
            <a:grpSpLocks/>
          </p:cNvGrpSpPr>
          <p:nvPr/>
        </p:nvGrpSpPr>
        <p:grpSpPr bwMode="auto">
          <a:xfrm>
            <a:off x="636588" y="2738016"/>
            <a:ext cx="7561262" cy="2159000"/>
            <a:chOff x="670343" y="2615617"/>
            <a:chExt cx="7560840" cy="2160240"/>
          </a:xfrm>
        </p:grpSpPr>
        <p:sp>
          <p:nvSpPr>
            <p:cNvPr id="13" name="Овал 12"/>
            <p:cNvSpPr/>
            <p:nvPr/>
          </p:nvSpPr>
          <p:spPr>
            <a:xfrm>
              <a:off x="670343" y="2615617"/>
              <a:ext cx="2160466" cy="21602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1318007" y="3263689"/>
              <a:ext cx="865139" cy="8640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3334019" y="2615617"/>
              <a:ext cx="2160466" cy="21602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3730872" y="3011131"/>
              <a:ext cx="1368349" cy="13692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3983270" y="3263689"/>
              <a:ext cx="863552" cy="8640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070717" y="2615617"/>
              <a:ext cx="2160466" cy="21602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6251681" y="2795107"/>
              <a:ext cx="1800125" cy="180125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6467569" y="3011131"/>
              <a:ext cx="1368349" cy="13692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6718380" y="3263689"/>
              <a:ext cx="865139" cy="86409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TextBox 9"/>
            <p:cNvSpPr txBox="1">
              <a:spLocks noChangeArrowheads="1"/>
            </p:cNvSpPr>
            <p:nvPr/>
          </p:nvSpPr>
          <p:spPr bwMode="auto">
            <a:xfrm>
              <a:off x="1546721" y="3464904"/>
              <a:ext cx="40748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/>
                <a:t>H</a:t>
              </a:r>
              <a:endParaRPr lang="ru-RU" altLang="ru-RU" sz="2400"/>
            </a:p>
          </p:txBody>
        </p:sp>
        <p:sp>
          <p:nvSpPr>
            <p:cNvPr id="23" name="TextBox 12"/>
            <p:cNvSpPr txBox="1">
              <a:spLocks noChangeArrowheads="1"/>
            </p:cNvSpPr>
            <p:nvPr/>
          </p:nvSpPr>
          <p:spPr bwMode="auto">
            <a:xfrm>
              <a:off x="4142889" y="3464904"/>
              <a:ext cx="54373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/>
                <a:t>He</a:t>
              </a:r>
              <a:endParaRPr lang="ru-RU" altLang="ru-RU" sz="2400"/>
            </a:p>
          </p:txBody>
        </p:sp>
        <p:sp>
          <p:nvSpPr>
            <p:cNvPr id="24" name="TextBox 13"/>
            <p:cNvSpPr txBox="1">
              <a:spLocks noChangeArrowheads="1"/>
            </p:cNvSpPr>
            <p:nvPr/>
          </p:nvSpPr>
          <p:spPr bwMode="auto">
            <a:xfrm>
              <a:off x="6806257" y="3464903"/>
              <a:ext cx="6896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/>
                <a:t>C,O</a:t>
              </a:r>
              <a:endParaRPr lang="ru-RU" altLang="ru-RU" sz="2400"/>
            </a:p>
          </p:txBody>
        </p:sp>
        <p:sp>
          <p:nvSpPr>
            <p:cNvPr id="25" name="TextBox 14"/>
            <p:cNvSpPr txBox="1">
              <a:spLocks noChangeArrowheads="1"/>
            </p:cNvSpPr>
            <p:nvPr/>
          </p:nvSpPr>
          <p:spPr bwMode="auto">
            <a:xfrm>
              <a:off x="6924078" y="4036427"/>
              <a:ext cx="4539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/>
                <a:t>He</a:t>
              </a:r>
              <a:endParaRPr lang="ru-RU" altLang="ru-RU" sz="1800"/>
            </a:p>
          </p:txBody>
        </p:sp>
        <p:sp>
          <p:nvSpPr>
            <p:cNvPr id="26" name="TextBox 16"/>
            <p:cNvSpPr txBox="1">
              <a:spLocks noChangeArrowheads="1"/>
            </p:cNvSpPr>
            <p:nvPr/>
          </p:nvSpPr>
          <p:spPr bwMode="auto">
            <a:xfrm>
              <a:off x="6447038" y="4127785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/>
                <a:t>H</a:t>
              </a:r>
              <a:endParaRPr lang="ru-RU" altLang="ru-RU" sz="2400"/>
            </a:p>
          </p:txBody>
        </p:sp>
        <p:sp>
          <p:nvSpPr>
            <p:cNvPr id="27" name="TextBox 17"/>
            <p:cNvSpPr txBox="1">
              <a:spLocks noChangeArrowheads="1"/>
            </p:cNvSpPr>
            <p:nvPr/>
          </p:nvSpPr>
          <p:spPr bwMode="auto">
            <a:xfrm>
              <a:off x="4066318" y="4041565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/>
                <a:t>H</a:t>
              </a:r>
              <a:endParaRPr lang="ru-RU" altLang="ru-RU"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86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6392F5-3544-4F95-8404-F04610C6D1AA}"/>
              </a:ext>
            </a:extLst>
          </p:cNvPr>
          <p:cNvSpPr txBox="1"/>
          <p:nvPr/>
        </p:nvSpPr>
        <p:spPr>
          <a:xfrm>
            <a:off x="4027578" y="893500"/>
            <a:ext cx="4365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/>
              <a:t>Вычерпывание</a:t>
            </a:r>
            <a:endParaRPr lang="en-US" sz="4000" dirty="0"/>
          </a:p>
          <a:p>
            <a:r>
              <a:rPr lang="en-US" sz="4000" dirty="0"/>
              <a:t>Hot Bottom Burning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0659E636-EF1B-4323-9374-7383137FFB85}"/>
              </a:ext>
            </a:extLst>
          </p:cNvPr>
          <p:cNvGrpSpPr/>
          <p:nvPr/>
        </p:nvGrpSpPr>
        <p:grpSpPr>
          <a:xfrm>
            <a:off x="165788" y="378031"/>
            <a:ext cx="2952328" cy="3816424"/>
            <a:chOff x="971600" y="908720"/>
            <a:chExt cx="2952328" cy="3816424"/>
          </a:xfrm>
        </p:grpSpPr>
        <p:sp>
          <p:nvSpPr>
            <p:cNvPr id="3" name="Стрелка: изогнутая вправо 2">
              <a:extLst>
                <a:ext uri="{FF2B5EF4-FFF2-40B4-BE49-F238E27FC236}">
                  <a16:creationId xmlns:a16="http://schemas.microsoft.com/office/drawing/2014/main" xmlns="" id="{76E87150-19CE-4764-899A-2877B5A62AE0}"/>
                </a:ext>
              </a:extLst>
            </p:cNvPr>
            <p:cNvSpPr/>
            <p:nvPr/>
          </p:nvSpPr>
          <p:spPr>
            <a:xfrm>
              <a:off x="971600" y="980728"/>
              <a:ext cx="792088" cy="374441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Стрелка: изогнутая вправо 6">
              <a:extLst>
                <a:ext uri="{FF2B5EF4-FFF2-40B4-BE49-F238E27FC236}">
                  <a16:creationId xmlns:a16="http://schemas.microsoft.com/office/drawing/2014/main" xmlns="" id="{A82127F3-C5D4-4D90-970A-4408A00CF3B2}"/>
                </a:ext>
              </a:extLst>
            </p:cNvPr>
            <p:cNvSpPr/>
            <p:nvPr/>
          </p:nvSpPr>
          <p:spPr>
            <a:xfrm rot="10800000">
              <a:off x="1835696" y="908720"/>
              <a:ext cx="792088" cy="374441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Стрелка: изогнутая вправо 7">
              <a:extLst>
                <a:ext uri="{FF2B5EF4-FFF2-40B4-BE49-F238E27FC236}">
                  <a16:creationId xmlns:a16="http://schemas.microsoft.com/office/drawing/2014/main" xmlns="" id="{3764D94D-711F-4412-84F0-4DD0A3278FDF}"/>
                </a:ext>
              </a:extLst>
            </p:cNvPr>
            <p:cNvSpPr/>
            <p:nvPr/>
          </p:nvSpPr>
          <p:spPr>
            <a:xfrm>
              <a:off x="2267744" y="980728"/>
              <a:ext cx="792088" cy="374441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Стрелка: изогнутая вправо 8">
              <a:extLst>
                <a:ext uri="{FF2B5EF4-FFF2-40B4-BE49-F238E27FC236}">
                  <a16:creationId xmlns:a16="http://schemas.microsoft.com/office/drawing/2014/main" xmlns="" id="{06A037BE-668C-49BE-87D1-D73D0DAEA084}"/>
                </a:ext>
              </a:extLst>
            </p:cNvPr>
            <p:cNvSpPr/>
            <p:nvPr/>
          </p:nvSpPr>
          <p:spPr>
            <a:xfrm rot="10800000">
              <a:off x="3131840" y="908720"/>
              <a:ext cx="792088" cy="374441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78EDD33-AA0B-4AD7-B4A8-07CB9F388D30}"/>
              </a:ext>
            </a:extLst>
          </p:cNvPr>
          <p:cNvSpPr/>
          <p:nvPr/>
        </p:nvSpPr>
        <p:spPr>
          <a:xfrm>
            <a:off x="107504" y="5553730"/>
            <a:ext cx="3082620" cy="9544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4018544-6AA3-466F-83FD-F12EFD4CB703}"/>
              </a:ext>
            </a:extLst>
          </p:cNvPr>
          <p:cNvSpPr/>
          <p:nvPr/>
        </p:nvSpPr>
        <p:spPr>
          <a:xfrm>
            <a:off x="107504" y="4977666"/>
            <a:ext cx="3068896" cy="5760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3A1347AB-2303-44A8-91A6-8C20116C2CB0}"/>
              </a:ext>
            </a:extLst>
          </p:cNvPr>
          <p:cNvSpPr/>
          <p:nvPr/>
        </p:nvSpPr>
        <p:spPr>
          <a:xfrm>
            <a:off x="107504" y="4653136"/>
            <a:ext cx="3068896" cy="3600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19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/>
              <a:t>1930-</a:t>
            </a:r>
            <a:r>
              <a:rPr lang="ru-RU" dirty="0"/>
              <a:t>е и 1940-е годы </a:t>
            </a:r>
            <a:r>
              <a:rPr lang="en-US" dirty="0"/>
              <a:t>XX </a:t>
            </a:r>
            <a:r>
              <a:rPr lang="ru-RU" dirty="0"/>
              <a:t>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472608"/>
          </a:xfrm>
        </p:spPr>
        <p:txBody>
          <a:bodyPr>
            <a:noAutofit/>
          </a:bodyPr>
          <a:lstStyle/>
          <a:p>
            <a:r>
              <a:rPr lang="ru-RU" sz="2800" dirty="0"/>
              <a:t>Межзвёздная среда есть, она состоит из небольшого количества пыли и газа, распределение её очень неоднородно, но в целом плотность слишком мала, чтобы обеспечить гравитационную неустойчивость в Галактическом диске</a:t>
            </a:r>
            <a:endParaRPr lang="en-US" sz="2800" dirty="0"/>
          </a:p>
          <a:p>
            <a:r>
              <a:rPr lang="ru-RU" sz="2800" dirty="0"/>
              <a:t>Звёзды — в отличие от межзвёздной среды — состоят, главным образом, из водорода</a:t>
            </a:r>
          </a:p>
          <a:p>
            <a:r>
              <a:rPr lang="ru-RU" sz="2800" dirty="0"/>
              <a:t>Источник звёздной энергии — термоядерные реакции</a:t>
            </a:r>
          </a:p>
          <a:p>
            <a:r>
              <a:rPr lang="ru-RU" sz="2800" dirty="0"/>
              <a:t>Звёзды образовались одновременно и очень давно (сразу после Большого Взрыва), в совершенно иной Вселенной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668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9701EC5-176A-4F93-88EE-E994735DFD95}"/>
              </a:ext>
            </a:extLst>
          </p:cNvPr>
          <p:cNvSpPr/>
          <p:nvPr/>
        </p:nvSpPr>
        <p:spPr>
          <a:xfrm>
            <a:off x="107504" y="5553730"/>
            <a:ext cx="3082620" cy="9544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45B2CC1-E08C-4879-8755-1F3F7ED14695}"/>
              </a:ext>
            </a:extLst>
          </p:cNvPr>
          <p:cNvSpPr/>
          <p:nvPr/>
        </p:nvSpPr>
        <p:spPr>
          <a:xfrm>
            <a:off x="107504" y="4977666"/>
            <a:ext cx="3068896" cy="5760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BED8371-A49C-45B1-8157-3843C0C3E410}"/>
              </a:ext>
            </a:extLst>
          </p:cNvPr>
          <p:cNvSpPr/>
          <p:nvPr/>
        </p:nvSpPr>
        <p:spPr>
          <a:xfrm>
            <a:off x="107504" y="4653136"/>
            <a:ext cx="3068896" cy="3600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0659E636-EF1B-4323-9374-7383137FFB85}"/>
              </a:ext>
            </a:extLst>
          </p:cNvPr>
          <p:cNvGrpSpPr/>
          <p:nvPr/>
        </p:nvGrpSpPr>
        <p:grpSpPr>
          <a:xfrm>
            <a:off x="165788" y="342520"/>
            <a:ext cx="2952328" cy="4635143"/>
            <a:chOff x="971600" y="908720"/>
            <a:chExt cx="2952328" cy="3816424"/>
          </a:xfrm>
        </p:grpSpPr>
        <p:sp>
          <p:nvSpPr>
            <p:cNvPr id="3" name="Стрелка: изогнутая вправо 2">
              <a:extLst>
                <a:ext uri="{FF2B5EF4-FFF2-40B4-BE49-F238E27FC236}">
                  <a16:creationId xmlns:a16="http://schemas.microsoft.com/office/drawing/2014/main" xmlns="" id="{76E87150-19CE-4764-899A-2877B5A62AE0}"/>
                </a:ext>
              </a:extLst>
            </p:cNvPr>
            <p:cNvSpPr/>
            <p:nvPr/>
          </p:nvSpPr>
          <p:spPr>
            <a:xfrm>
              <a:off x="971600" y="980728"/>
              <a:ext cx="792088" cy="374441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Стрелка: изогнутая вправо 6">
              <a:extLst>
                <a:ext uri="{FF2B5EF4-FFF2-40B4-BE49-F238E27FC236}">
                  <a16:creationId xmlns:a16="http://schemas.microsoft.com/office/drawing/2014/main" xmlns="" id="{A82127F3-C5D4-4D90-970A-4408A00CF3B2}"/>
                </a:ext>
              </a:extLst>
            </p:cNvPr>
            <p:cNvSpPr/>
            <p:nvPr/>
          </p:nvSpPr>
          <p:spPr>
            <a:xfrm rot="10800000">
              <a:off x="1835696" y="908720"/>
              <a:ext cx="792088" cy="374441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Стрелка: изогнутая вправо 7">
              <a:extLst>
                <a:ext uri="{FF2B5EF4-FFF2-40B4-BE49-F238E27FC236}">
                  <a16:creationId xmlns:a16="http://schemas.microsoft.com/office/drawing/2014/main" xmlns="" id="{3764D94D-711F-4412-84F0-4DD0A3278FDF}"/>
                </a:ext>
              </a:extLst>
            </p:cNvPr>
            <p:cNvSpPr/>
            <p:nvPr/>
          </p:nvSpPr>
          <p:spPr>
            <a:xfrm>
              <a:off x="2267744" y="980728"/>
              <a:ext cx="792088" cy="374441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Стрелка: изогнутая вправо 8">
              <a:extLst>
                <a:ext uri="{FF2B5EF4-FFF2-40B4-BE49-F238E27FC236}">
                  <a16:creationId xmlns:a16="http://schemas.microsoft.com/office/drawing/2014/main" xmlns="" id="{06A037BE-668C-49BE-87D1-D73D0DAEA084}"/>
                </a:ext>
              </a:extLst>
            </p:cNvPr>
            <p:cNvSpPr/>
            <p:nvPr/>
          </p:nvSpPr>
          <p:spPr>
            <a:xfrm rot="10800000">
              <a:off x="3131840" y="908720"/>
              <a:ext cx="792088" cy="374441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177F94-2DAC-4DD6-90BA-1455C15FAFA4}"/>
              </a:ext>
            </a:extLst>
          </p:cNvPr>
          <p:cNvSpPr txBox="1"/>
          <p:nvPr/>
        </p:nvSpPr>
        <p:spPr>
          <a:xfrm>
            <a:off x="4027578" y="893500"/>
            <a:ext cx="4365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/>
              <a:t>Вычерпывание</a:t>
            </a:r>
            <a:endParaRPr lang="en-US" sz="4000" dirty="0"/>
          </a:p>
          <a:p>
            <a:r>
              <a:rPr lang="en-US" sz="4000" dirty="0"/>
              <a:t>Hot Bottom Burning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6DB5CFD-E3AD-4EBE-9FEC-73070C56E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4"/>
          <a:stretch/>
        </p:blipFill>
        <p:spPr>
          <a:xfrm>
            <a:off x="3497146" y="2636912"/>
            <a:ext cx="5611358" cy="390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90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79512" y="30163"/>
            <a:ext cx="8712968" cy="792162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Финал звезды промежуточной массы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2351087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836613"/>
            <a:ext cx="2570162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836613"/>
            <a:ext cx="2513012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48063"/>
            <a:ext cx="2601912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3548063"/>
            <a:ext cx="2462212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3570288"/>
            <a:ext cx="32527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Box 3"/>
          <p:cNvSpPr txBox="1">
            <a:spLocks noChangeArrowheads="1"/>
          </p:cNvSpPr>
          <p:nvPr/>
        </p:nvSpPr>
        <p:spPr bwMode="auto">
          <a:xfrm>
            <a:off x="899592" y="6165304"/>
            <a:ext cx="7286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В центре — (будущий) белый карлик, не более 1.4 </a:t>
            </a:r>
            <a:r>
              <a:rPr lang="en-US" altLang="ru-RU" sz="2400" i="1" dirty="0"/>
              <a:t>M</a:t>
            </a:r>
            <a:r>
              <a:rPr lang="en-US" altLang="ru-RU" sz="2400" baseline="-25000" dirty="0">
                <a:latin typeface="Wingdings" pitchFamily="2" charset="2"/>
              </a:rPr>
              <a:t>¤</a:t>
            </a:r>
            <a:endParaRPr lang="ru-RU" altLang="ru-RU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34923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Autofit/>
          </a:bodyPr>
          <a:lstStyle/>
          <a:p>
            <a:r>
              <a:rPr lang="ru-RU" sz="3200" dirty="0"/>
              <a:t>Периодическая система Д.И. Менделеева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0D16AC-EE42-42F6-9129-EF4CABE1F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0000" y="1332000"/>
            <a:ext cx="8748000" cy="142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33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/>
              <a:t>Звёзды с массой более 10 масс Солнца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9067C7-9330-4D23-A4C3-01A63B1731AE}"/>
              </a:ext>
            </a:extLst>
          </p:cNvPr>
          <p:cNvSpPr txBox="1"/>
          <p:nvPr/>
        </p:nvSpPr>
        <p:spPr>
          <a:xfrm>
            <a:off x="611560" y="2204864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aseline="30000" dirty="0"/>
              <a:t>12</a:t>
            </a:r>
            <a:r>
              <a:rPr lang="en-US" altLang="ru-RU" dirty="0"/>
              <a:t>C</a:t>
            </a:r>
            <a:r>
              <a:rPr lang="ru-RU" altLang="ru-RU" dirty="0"/>
              <a:t> </a:t>
            </a:r>
            <a:r>
              <a:rPr lang="en-US" altLang="ru-RU" dirty="0"/>
              <a:t>+</a:t>
            </a:r>
            <a:r>
              <a:rPr lang="ru-RU" altLang="ru-RU" dirty="0"/>
              <a:t> </a:t>
            </a:r>
            <a:r>
              <a:rPr lang="en-US" altLang="ru-RU" baseline="30000" dirty="0"/>
              <a:t>12</a:t>
            </a:r>
            <a:r>
              <a:rPr lang="en-US" altLang="ru-RU" dirty="0"/>
              <a:t>C</a:t>
            </a:r>
            <a:r>
              <a:rPr lang="ru-RU" altLang="ru-RU" dirty="0"/>
              <a:t> </a:t>
            </a:r>
            <a:r>
              <a:rPr lang="ru-RU" altLang="ru-RU" dirty="0">
                <a:sym typeface="Symbol" panose="05050102010706020507" pitchFamily="18" charset="2"/>
              </a:rPr>
              <a:t> </a:t>
            </a:r>
            <a:r>
              <a:rPr lang="en-US" altLang="ru-RU" baseline="30000" dirty="0"/>
              <a:t>24</a:t>
            </a:r>
            <a:r>
              <a:rPr lang="en-US" altLang="ru-RU" dirty="0"/>
              <a:t>Mg</a:t>
            </a:r>
            <a:r>
              <a:rPr lang="ru-RU" altLang="ru-RU" dirty="0"/>
              <a:t> </a:t>
            </a:r>
            <a:r>
              <a:rPr lang="en-US" altLang="ru-RU" dirty="0"/>
              <a:t>+</a:t>
            </a:r>
            <a:r>
              <a:rPr lang="ru-RU" altLang="ru-RU" dirty="0"/>
              <a:t> </a:t>
            </a:r>
            <a:r>
              <a:rPr lang="el-GR" altLang="ru-RU" dirty="0"/>
              <a:t>γ</a:t>
            </a:r>
            <a:endParaRPr lang="ru-RU" altLang="ru-RU" dirty="0"/>
          </a:p>
          <a:p>
            <a:r>
              <a:rPr lang="pt-BR" altLang="ru-RU" baseline="30000" dirty="0"/>
              <a:t>12</a:t>
            </a:r>
            <a:r>
              <a:rPr lang="pt-BR" altLang="ru-RU" dirty="0"/>
              <a:t>C</a:t>
            </a:r>
            <a:r>
              <a:rPr lang="ru-RU" altLang="ru-RU" dirty="0"/>
              <a:t> </a:t>
            </a:r>
            <a:r>
              <a:rPr lang="pt-BR" altLang="ru-RU" dirty="0"/>
              <a:t>+</a:t>
            </a:r>
            <a:r>
              <a:rPr lang="ru-RU" altLang="ru-RU" dirty="0"/>
              <a:t> </a:t>
            </a:r>
            <a:r>
              <a:rPr lang="pt-BR" altLang="ru-RU" baseline="30000" dirty="0"/>
              <a:t>12</a:t>
            </a:r>
            <a:r>
              <a:rPr lang="pt-BR" altLang="ru-RU" dirty="0"/>
              <a:t>C</a:t>
            </a:r>
            <a:r>
              <a:rPr lang="ru-RU" altLang="ru-RU" dirty="0"/>
              <a:t> </a:t>
            </a:r>
            <a:r>
              <a:rPr lang="ru-RU" altLang="ru-RU" dirty="0">
                <a:sym typeface="Symbol" panose="05050102010706020507" pitchFamily="18" charset="2"/>
              </a:rPr>
              <a:t> </a:t>
            </a:r>
            <a:r>
              <a:rPr lang="pt-BR" altLang="ru-RU" baseline="30000" dirty="0"/>
              <a:t>20</a:t>
            </a:r>
            <a:r>
              <a:rPr lang="pt-BR" altLang="ru-RU" dirty="0"/>
              <a:t>Ne</a:t>
            </a:r>
            <a:r>
              <a:rPr lang="ru-RU" altLang="ru-RU" dirty="0"/>
              <a:t> + </a:t>
            </a:r>
            <a:r>
              <a:rPr lang="pt-BR" altLang="ru-RU" baseline="30000" dirty="0"/>
              <a:t>4</a:t>
            </a:r>
            <a:r>
              <a:rPr lang="pt-BR" altLang="ru-RU" dirty="0"/>
              <a:t>He</a:t>
            </a:r>
          </a:p>
          <a:p>
            <a:r>
              <a:rPr lang="pt-BR" altLang="ru-RU" baseline="30000" dirty="0"/>
              <a:t>12</a:t>
            </a:r>
            <a:r>
              <a:rPr lang="pt-BR" altLang="ru-RU" dirty="0"/>
              <a:t>C</a:t>
            </a:r>
            <a:r>
              <a:rPr lang="ru-RU" altLang="ru-RU" dirty="0"/>
              <a:t> </a:t>
            </a:r>
            <a:r>
              <a:rPr lang="pt-BR" altLang="ru-RU" dirty="0"/>
              <a:t>+</a:t>
            </a:r>
            <a:r>
              <a:rPr lang="ru-RU" altLang="ru-RU" dirty="0"/>
              <a:t> </a:t>
            </a:r>
            <a:r>
              <a:rPr lang="pt-BR" altLang="ru-RU" baseline="30000" dirty="0"/>
              <a:t>12</a:t>
            </a:r>
            <a:r>
              <a:rPr lang="pt-BR" altLang="ru-RU" dirty="0"/>
              <a:t>C</a:t>
            </a:r>
            <a:r>
              <a:rPr lang="ru-RU" altLang="ru-RU" dirty="0">
                <a:sym typeface="Symbol" panose="05050102010706020507" pitchFamily="18" charset="2"/>
              </a:rPr>
              <a:t>  </a:t>
            </a:r>
            <a:r>
              <a:rPr lang="pt-BR" altLang="ru-RU" baseline="30000" dirty="0"/>
              <a:t>23</a:t>
            </a:r>
            <a:r>
              <a:rPr lang="pt-BR" altLang="ru-RU" dirty="0"/>
              <a:t>Na</a:t>
            </a:r>
            <a:r>
              <a:rPr lang="ru-RU" altLang="ru-RU" dirty="0"/>
              <a:t> + </a:t>
            </a:r>
            <a:r>
              <a:rPr lang="pt-BR" altLang="ru-RU" baseline="30000" dirty="0"/>
              <a:t>1</a:t>
            </a:r>
            <a:r>
              <a:rPr lang="pt-BR" altLang="ru-RU" dirty="0"/>
              <a:t>H</a:t>
            </a:r>
            <a:endParaRPr lang="ru-RU" altLang="ru-RU" dirty="0"/>
          </a:p>
          <a:p>
            <a:r>
              <a:rPr lang="pt-BR" altLang="ru-RU" baseline="30000" dirty="0"/>
              <a:t>12</a:t>
            </a:r>
            <a:r>
              <a:rPr lang="pt-BR" altLang="ru-RU" dirty="0"/>
              <a:t>C</a:t>
            </a:r>
            <a:r>
              <a:rPr lang="ru-RU" altLang="ru-RU" dirty="0"/>
              <a:t> </a:t>
            </a:r>
            <a:r>
              <a:rPr lang="pt-BR" altLang="ru-RU" dirty="0"/>
              <a:t>+</a:t>
            </a:r>
            <a:r>
              <a:rPr lang="ru-RU" altLang="ru-RU" dirty="0"/>
              <a:t> </a:t>
            </a:r>
            <a:r>
              <a:rPr lang="pt-BR" altLang="ru-RU" baseline="30000" dirty="0"/>
              <a:t>12</a:t>
            </a:r>
            <a:r>
              <a:rPr lang="pt-BR" altLang="ru-RU" dirty="0"/>
              <a:t>C</a:t>
            </a:r>
            <a:r>
              <a:rPr lang="ru-RU" altLang="ru-RU" dirty="0">
                <a:sym typeface="Symbol" panose="05050102010706020507" pitchFamily="18" charset="2"/>
              </a:rPr>
              <a:t>  </a:t>
            </a:r>
            <a:r>
              <a:rPr lang="pt-BR" altLang="ru-RU" baseline="30000" dirty="0"/>
              <a:t>23</a:t>
            </a:r>
            <a:r>
              <a:rPr lang="pt-BR" altLang="ru-RU" dirty="0"/>
              <a:t>Mg</a:t>
            </a:r>
            <a:r>
              <a:rPr lang="ru-RU" altLang="ru-RU" dirty="0"/>
              <a:t> </a:t>
            </a:r>
            <a:r>
              <a:rPr lang="pt-BR" altLang="ru-RU" dirty="0"/>
              <a:t>+</a:t>
            </a:r>
            <a:r>
              <a:rPr lang="ru-RU" altLang="ru-RU" dirty="0"/>
              <a:t> </a:t>
            </a:r>
            <a:r>
              <a:rPr lang="pt-BR" altLang="ru-RU" dirty="0"/>
              <a:t>n</a:t>
            </a:r>
            <a:endParaRPr lang="ru-RU" altLang="ru-RU" dirty="0"/>
          </a:p>
          <a:p>
            <a:pPr lvl="1"/>
            <a:endParaRPr lang="ru-RU" altLang="ru-RU" dirty="0"/>
          </a:p>
          <a:p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E4BCFFB-97F8-4F81-85F1-AFBDF5DAF1A5}"/>
              </a:ext>
            </a:extLst>
          </p:cNvPr>
          <p:cNvSpPr/>
          <p:nvPr/>
        </p:nvSpPr>
        <p:spPr>
          <a:xfrm>
            <a:off x="755576" y="1734376"/>
            <a:ext cx="1918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/>
              <a:t>Горение углерода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30AFF1-8139-4A81-A3AA-2E2CAE5FA67E}"/>
              </a:ext>
            </a:extLst>
          </p:cNvPr>
          <p:cNvSpPr txBox="1"/>
          <p:nvPr/>
        </p:nvSpPr>
        <p:spPr>
          <a:xfrm>
            <a:off x="3923928" y="2228671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aseline="30000" dirty="0"/>
              <a:t>20</a:t>
            </a:r>
            <a:r>
              <a:rPr lang="en-US" altLang="ru-RU" dirty="0"/>
              <a:t>Ne + </a:t>
            </a:r>
            <a:r>
              <a:rPr lang="el-GR" altLang="ru-RU" dirty="0"/>
              <a:t>α</a:t>
            </a:r>
            <a:r>
              <a:rPr lang="en-US" altLang="ru-RU" dirty="0"/>
              <a:t> </a:t>
            </a:r>
            <a:r>
              <a:rPr lang="el-GR" altLang="ru-RU" dirty="0">
                <a:sym typeface="Symbol" panose="05050102010706020507" pitchFamily="18" charset="2"/>
              </a:rPr>
              <a:t></a:t>
            </a:r>
            <a:r>
              <a:rPr lang="en-US" altLang="ru-RU" dirty="0"/>
              <a:t> </a:t>
            </a:r>
            <a:r>
              <a:rPr lang="en-US" altLang="ru-RU" baseline="30000" dirty="0"/>
              <a:t>24</a:t>
            </a:r>
            <a:r>
              <a:rPr lang="en-US" altLang="ru-RU" dirty="0"/>
              <a:t>Mg</a:t>
            </a:r>
          </a:p>
          <a:p>
            <a:r>
              <a:rPr lang="en-US" altLang="ru-RU" baseline="30000" dirty="0"/>
              <a:t>20</a:t>
            </a:r>
            <a:r>
              <a:rPr lang="en-US" altLang="ru-RU" dirty="0"/>
              <a:t>Ne + </a:t>
            </a:r>
            <a:r>
              <a:rPr lang="el-GR" altLang="ru-RU" dirty="0"/>
              <a:t>γ</a:t>
            </a:r>
            <a:r>
              <a:rPr lang="en-US" altLang="ru-RU" dirty="0"/>
              <a:t> </a:t>
            </a:r>
            <a:r>
              <a:rPr lang="el-GR" altLang="ru-RU" dirty="0">
                <a:sym typeface="Symbol" panose="05050102010706020507" pitchFamily="18" charset="2"/>
              </a:rPr>
              <a:t></a:t>
            </a:r>
            <a:r>
              <a:rPr lang="en-US" altLang="ru-RU" dirty="0"/>
              <a:t> </a:t>
            </a:r>
            <a:r>
              <a:rPr lang="en-US" altLang="ru-RU" baseline="30000" dirty="0"/>
              <a:t>16</a:t>
            </a:r>
            <a:r>
              <a:rPr lang="en-US" altLang="ru-RU" dirty="0"/>
              <a:t>O + </a:t>
            </a:r>
            <a:r>
              <a:rPr lang="el-GR" altLang="ru-RU" dirty="0"/>
              <a:t>α</a:t>
            </a:r>
            <a:r>
              <a:rPr lang="en-US" altLang="ru-RU" dirty="0"/>
              <a:t> (</a:t>
            </a:r>
            <a:r>
              <a:rPr lang="ru-RU" altLang="ru-RU" dirty="0" err="1"/>
              <a:t>фотодезинтеграция</a:t>
            </a:r>
            <a:r>
              <a:rPr lang="en-US" altLang="ru-RU" dirty="0"/>
              <a:t>)</a:t>
            </a:r>
            <a:endParaRPr lang="ru-RU" altLang="ru-RU" dirty="0"/>
          </a:p>
          <a:p>
            <a:r>
              <a:rPr lang="ru-RU" altLang="ru-RU" baseline="30000" dirty="0"/>
              <a:t>16</a:t>
            </a:r>
            <a:r>
              <a:rPr lang="en-US" altLang="ru-RU" dirty="0"/>
              <a:t>O + </a:t>
            </a:r>
            <a:r>
              <a:rPr lang="el-GR" altLang="ru-RU" dirty="0"/>
              <a:t>α</a:t>
            </a:r>
            <a:r>
              <a:rPr lang="en-US" altLang="ru-RU" dirty="0"/>
              <a:t> </a:t>
            </a:r>
            <a:r>
              <a:rPr lang="el-GR" altLang="ru-RU" dirty="0">
                <a:sym typeface="Symbol" panose="05050102010706020507" pitchFamily="18" charset="2"/>
              </a:rPr>
              <a:t> </a:t>
            </a:r>
            <a:r>
              <a:rPr lang="en-US" altLang="ru-RU" baseline="30000" dirty="0"/>
              <a:t>20</a:t>
            </a:r>
            <a:r>
              <a:rPr lang="en-US" altLang="ru-RU" dirty="0"/>
              <a:t>Ne</a:t>
            </a:r>
          </a:p>
          <a:p>
            <a:endParaRPr lang="ru-RU" alt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EC02F4E-C259-4464-BB91-C2FBF77784BC}"/>
              </a:ext>
            </a:extLst>
          </p:cNvPr>
          <p:cNvSpPr/>
          <p:nvPr/>
        </p:nvSpPr>
        <p:spPr>
          <a:xfrm>
            <a:off x="3995936" y="1734076"/>
            <a:ext cx="1629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/>
              <a:t>Горение неона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AEBDB7-7AD9-42FB-914B-C13B1D201595}"/>
              </a:ext>
            </a:extLst>
          </p:cNvPr>
          <p:cNvSpPr txBox="1"/>
          <p:nvPr/>
        </p:nvSpPr>
        <p:spPr>
          <a:xfrm>
            <a:off x="611560" y="4349041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ru-RU" baseline="30000" dirty="0"/>
              <a:t>16</a:t>
            </a:r>
            <a:r>
              <a:rPr lang="pt-BR" altLang="ru-RU" dirty="0"/>
              <a:t>O</a:t>
            </a:r>
            <a:r>
              <a:rPr lang="ru-RU" altLang="ru-RU" dirty="0"/>
              <a:t> + </a:t>
            </a:r>
            <a:r>
              <a:rPr lang="ru-RU" altLang="ru-RU" baseline="30000" dirty="0"/>
              <a:t>1</a:t>
            </a:r>
            <a:r>
              <a:rPr lang="pt-BR" altLang="ru-RU" baseline="30000" dirty="0"/>
              <a:t>6</a:t>
            </a:r>
            <a:r>
              <a:rPr lang="pt-BR" altLang="ru-RU" dirty="0"/>
              <a:t>O </a:t>
            </a:r>
            <a:r>
              <a:rPr lang="ru-RU" altLang="ru-RU" dirty="0">
                <a:sym typeface="Symbol" panose="05050102010706020507" pitchFamily="18" charset="2"/>
              </a:rPr>
              <a:t></a:t>
            </a:r>
            <a:r>
              <a:rPr lang="en-US" altLang="ru-RU" dirty="0">
                <a:sym typeface="Symbol" panose="05050102010706020507" pitchFamily="18" charset="2"/>
              </a:rPr>
              <a:t> </a:t>
            </a:r>
            <a:r>
              <a:rPr lang="pt-BR" altLang="ru-RU" baseline="30000" dirty="0"/>
              <a:t>28</a:t>
            </a:r>
            <a:r>
              <a:rPr lang="pt-BR" altLang="ru-RU" dirty="0"/>
              <a:t>Si + </a:t>
            </a:r>
            <a:r>
              <a:rPr lang="pt-BR" altLang="ru-RU" baseline="30000" dirty="0"/>
              <a:t>4</a:t>
            </a:r>
            <a:r>
              <a:rPr lang="pt-BR" altLang="ru-RU" dirty="0"/>
              <a:t>He</a:t>
            </a:r>
          </a:p>
          <a:p>
            <a:r>
              <a:rPr lang="pt-BR" altLang="ru-RU" baseline="30000" dirty="0"/>
              <a:t>16</a:t>
            </a:r>
            <a:r>
              <a:rPr lang="pt-BR" altLang="ru-RU" dirty="0"/>
              <a:t>O</a:t>
            </a:r>
            <a:r>
              <a:rPr lang="ru-RU" altLang="ru-RU" dirty="0"/>
              <a:t> + </a:t>
            </a:r>
            <a:r>
              <a:rPr lang="ru-RU" altLang="ru-RU" baseline="30000" dirty="0"/>
              <a:t>1</a:t>
            </a:r>
            <a:r>
              <a:rPr lang="pt-BR" altLang="ru-RU" baseline="30000" dirty="0"/>
              <a:t>6</a:t>
            </a:r>
            <a:r>
              <a:rPr lang="pt-BR" altLang="ru-RU" dirty="0"/>
              <a:t>O </a:t>
            </a:r>
            <a:r>
              <a:rPr lang="ru-RU" altLang="ru-RU" dirty="0">
                <a:sym typeface="Symbol" panose="05050102010706020507" pitchFamily="18" charset="2"/>
              </a:rPr>
              <a:t></a:t>
            </a:r>
            <a:r>
              <a:rPr lang="en-US" altLang="ru-RU" dirty="0">
                <a:sym typeface="Symbol" panose="05050102010706020507" pitchFamily="18" charset="2"/>
              </a:rPr>
              <a:t> </a:t>
            </a:r>
            <a:r>
              <a:rPr lang="pt-BR" altLang="ru-RU" baseline="30000" dirty="0"/>
              <a:t>31</a:t>
            </a:r>
            <a:r>
              <a:rPr lang="pt-BR" altLang="ru-RU" dirty="0"/>
              <a:t>P + </a:t>
            </a:r>
            <a:r>
              <a:rPr lang="pt-BR" altLang="ru-RU" baseline="30000" dirty="0"/>
              <a:t>1</a:t>
            </a:r>
            <a:r>
              <a:rPr lang="pt-BR" altLang="ru-RU" dirty="0"/>
              <a:t>H</a:t>
            </a:r>
          </a:p>
          <a:p>
            <a:r>
              <a:rPr lang="pt-BR" altLang="ru-RU" baseline="30000" dirty="0"/>
              <a:t>16</a:t>
            </a:r>
            <a:r>
              <a:rPr lang="pt-BR" altLang="ru-RU" dirty="0"/>
              <a:t>O</a:t>
            </a:r>
            <a:r>
              <a:rPr lang="ru-RU" altLang="ru-RU" dirty="0"/>
              <a:t> + </a:t>
            </a:r>
            <a:r>
              <a:rPr lang="ru-RU" altLang="ru-RU" baseline="30000" dirty="0"/>
              <a:t>1</a:t>
            </a:r>
            <a:r>
              <a:rPr lang="pt-BR" altLang="ru-RU" baseline="30000" dirty="0"/>
              <a:t>6</a:t>
            </a:r>
            <a:r>
              <a:rPr lang="pt-BR" altLang="ru-RU" dirty="0"/>
              <a:t>O </a:t>
            </a:r>
            <a:r>
              <a:rPr lang="ru-RU" altLang="ru-RU" dirty="0">
                <a:sym typeface="Symbol" panose="05050102010706020507" pitchFamily="18" charset="2"/>
              </a:rPr>
              <a:t></a:t>
            </a:r>
            <a:r>
              <a:rPr lang="en-US" altLang="ru-RU" dirty="0">
                <a:sym typeface="Symbol" panose="05050102010706020507" pitchFamily="18" charset="2"/>
              </a:rPr>
              <a:t> </a:t>
            </a:r>
            <a:r>
              <a:rPr lang="pt-BR" altLang="ru-RU" baseline="30000" dirty="0"/>
              <a:t>31</a:t>
            </a:r>
            <a:r>
              <a:rPr lang="pt-BR" altLang="ru-RU" dirty="0"/>
              <a:t>S1 + n</a:t>
            </a:r>
          </a:p>
          <a:p>
            <a:r>
              <a:rPr lang="pt-BR" altLang="ru-RU" baseline="30000" dirty="0"/>
              <a:t>16</a:t>
            </a:r>
            <a:r>
              <a:rPr lang="pt-BR" altLang="ru-RU" dirty="0"/>
              <a:t>O</a:t>
            </a:r>
            <a:r>
              <a:rPr lang="ru-RU" altLang="ru-RU" dirty="0"/>
              <a:t> + </a:t>
            </a:r>
            <a:r>
              <a:rPr lang="ru-RU" altLang="ru-RU" baseline="30000" dirty="0"/>
              <a:t>1</a:t>
            </a:r>
            <a:r>
              <a:rPr lang="pt-BR" altLang="ru-RU" baseline="30000" dirty="0"/>
              <a:t>6</a:t>
            </a:r>
            <a:r>
              <a:rPr lang="pt-BR" altLang="ru-RU" dirty="0"/>
              <a:t>O </a:t>
            </a:r>
            <a:r>
              <a:rPr lang="ru-RU" altLang="ru-RU" dirty="0">
                <a:sym typeface="Symbol" panose="05050102010706020507" pitchFamily="18" charset="2"/>
              </a:rPr>
              <a:t></a:t>
            </a:r>
            <a:r>
              <a:rPr lang="en-US" altLang="ru-RU" dirty="0">
                <a:sym typeface="Symbol" panose="05050102010706020507" pitchFamily="18" charset="2"/>
              </a:rPr>
              <a:t> </a:t>
            </a:r>
            <a:r>
              <a:rPr lang="pt-BR" altLang="ru-RU" baseline="30000" dirty="0"/>
              <a:t>30</a:t>
            </a:r>
            <a:r>
              <a:rPr lang="pt-BR" altLang="ru-RU" dirty="0"/>
              <a:t>Si + </a:t>
            </a:r>
            <a:r>
              <a:rPr lang="pt-BR" altLang="ru-RU" baseline="30000" dirty="0"/>
              <a:t>1</a:t>
            </a:r>
            <a:r>
              <a:rPr lang="pt-BR" altLang="ru-RU" dirty="0"/>
              <a:t>H + </a:t>
            </a:r>
            <a:r>
              <a:rPr lang="pt-BR" altLang="ru-RU" baseline="30000" dirty="0"/>
              <a:t>1</a:t>
            </a:r>
            <a:r>
              <a:rPr lang="pt-BR" altLang="ru-RU" dirty="0"/>
              <a:t>H</a:t>
            </a:r>
          </a:p>
          <a:p>
            <a:r>
              <a:rPr lang="pt-BR" altLang="ru-RU" baseline="30000" dirty="0"/>
              <a:t>16</a:t>
            </a:r>
            <a:r>
              <a:rPr lang="pt-BR" altLang="ru-RU" dirty="0"/>
              <a:t>O</a:t>
            </a:r>
            <a:r>
              <a:rPr lang="ru-RU" altLang="ru-RU" dirty="0"/>
              <a:t> + </a:t>
            </a:r>
            <a:r>
              <a:rPr lang="ru-RU" altLang="ru-RU" baseline="30000" dirty="0"/>
              <a:t>1</a:t>
            </a:r>
            <a:r>
              <a:rPr lang="pt-BR" altLang="ru-RU" baseline="30000" dirty="0"/>
              <a:t>6</a:t>
            </a:r>
            <a:r>
              <a:rPr lang="pt-BR" altLang="ru-RU" dirty="0"/>
              <a:t>O </a:t>
            </a:r>
            <a:r>
              <a:rPr lang="ru-RU" altLang="ru-RU" dirty="0">
                <a:sym typeface="Symbol" panose="05050102010706020507" pitchFamily="18" charset="2"/>
              </a:rPr>
              <a:t></a:t>
            </a:r>
            <a:r>
              <a:rPr lang="en-US" altLang="ru-RU" dirty="0">
                <a:sym typeface="Symbol" panose="05050102010706020507" pitchFamily="18" charset="2"/>
              </a:rPr>
              <a:t> </a:t>
            </a:r>
            <a:r>
              <a:rPr lang="pt-BR" altLang="ru-RU" baseline="30000" dirty="0"/>
              <a:t>30</a:t>
            </a:r>
            <a:r>
              <a:rPr lang="pt-BR" altLang="ru-RU" dirty="0"/>
              <a:t>P + </a:t>
            </a:r>
            <a:r>
              <a:rPr lang="pt-BR" altLang="ru-RU" baseline="30000" dirty="0"/>
              <a:t>2</a:t>
            </a:r>
            <a:r>
              <a:rPr lang="pt-BR" altLang="ru-RU" dirty="0"/>
              <a:t>H</a:t>
            </a:r>
            <a:endParaRPr lang="ru-RU" alt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7F08FC-FF5A-46CE-B435-6F88678A5D72}"/>
              </a:ext>
            </a:extLst>
          </p:cNvPr>
          <p:cNvSpPr/>
          <p:nvPr/>
        </p:nvSpPr>
        <p:spPr>
          <a:xfrm>
            <a:off x="755576" y="3846115"/>
            <a:ext cx="2080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/>
              <a:t>Горение кислорода</a:t>
            </a:r>
            <a:endParaRPr lang="en-US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6560439-4C4F-4026-81C9-ECD01E5731A3}"/>
              </a:ext>
            </a:extLst>
          </p:cNvPr>
          <p:cNvSpPr/>
          <p:nvPr/>
        </p:nvSpPr>
        <p:spPr>
          <a:xfrm>
            <a:off x="3995936" y="3846115"/>
            <a:ext cx="1891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/>
              <a:t>Горение кремния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59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latin typeface="Arial" pitchFamily="34" charset="0"/>
                <a:cs typeface="Arial" pitchFamily="34" charset="0"/>
              </a:rPr>
              <a:t>Горение кремния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500063" y="1357313"/>
            <a:ext cx="8229600" cy="4525962"/>
          </a:xfrm>
        </p:spPr>
        <p:txBody>
          <a:bodyPr>
            <a:normAutofit fontScale="92500"/>
          </a:bodyPr>
          <a:lstStyle/>
          <a:p>
            <a:r>
              <a:rPr lang="ru-RU" altLang="ru-RU" dirty="0">
                <a:latin typeface="Arial" pitchFamily="34" charset="0"/>
                <a:cs typeface="Arial" pitchFamily="34" charset="0"/>
              </a:rPr>
              <a:t>Прямой реакции </a:t>
            </a:r>
            <a:r>
              <a:rPr lang="en-US" altLang="ru-RU" baseline="30000" dirty="0">
                <a:latin typeface="Arial" pitchFamily="34" charset="0"/>
                <a:cs typeface="Arial" pitchFamily="34" charset="0"/>
              </a:rPr>
              <a:t>28</a:t>
            </a:r>
            <a:r>
              <a:rPr lang="en-US" altLang="ru-RU" dirty="0">
                <a:latin typeface="Arial" pitchFamily="34" charset="0"/>
                <a:cs typeface="Arial" pitchFamily="34" charset="0"/>
              </a:rPr>
              <a:t>Si + </a:t>
            </a:r>
            <a:r>
              <a:rPr lang="en-US" altLang="ru-RU" baseline="30000" dirty="0">
                <a:latin typeface="Arial" pitchFamily="34" charset="0"/>
                <a:cs typeface="Arial" pitchFamily="34" charset="0"/>
              </a:rPr>
              <a:t>28</a:t>
            </a:r>
            <a:r>
              <a:rPr lang="en-US" altLang="ru-RU" dirty="0">
                <a:latin typeface="Arial" pitchFamily="34" charset="0"/>
                <a:cs typeface="Arial" pitchFamily="34" charset="0"/>
              </a:rPr>
              <a:t>Si 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нет</a:t>
            </a:r>
          </a:p>
          <a:p>
            <a:r>
              <a:rPr lang="ru-RU" altLang="ru-RU" dirty="0">
                <a:latin typeface="Arial" pitchFamily="34" charset="0"/>
                <a:cs typeface="Arial" pitchFamily="34" charset="0"/>
              </a:rPr>
              <a:t>Происходит через </a:t>
            </a:r>
            <a:r>
              <a:rPr lang="ru-RU" altLang="ru-RU" dirty="0" err="1">
                <a:latin typeface="Arial" pitchFamily="34" charset="0"/>
                <a:cs typeface="Arial" pitchFamily="34" charset="0"/>
              </a:rPr>
              <a:t>фотодезинтеграцию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: разрушение кремния снова обогащает смесь ядрами гелия</a:t>
            </a:r>
          </a:p>
          <a:p>
            <a:r>
              <a:rPr lang="ru-RU" altLang="ru-RU" dirty="0">
                <a:latin typeface="Arial" pitchFamily="34" charset="0"/>
                <a:cs typeface="Arial" pitchFamily="34" charset="0"/>
              </a:rPr>
              <a:t>Последовательное поглощение ядер гелия ядрами углерода, кислорода, неона и пр. заканчивается образованием </a:t>
            </a:r>
            <a:r>
              <a:rPr lang="ru-RU" altLang="ru-RU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никеля, железа, кобальта </a:t>
            </a:r>
            <a:r>
              <a:rPr lang="ru-RU" altLang="ru-RU" dirty="0">
                <a:latin typeface="Arial" pitchFamily="34" charset="0"/>
                <a:cs typeface="Arial" pitchFamily="34" charset="0"/>
              </a:rPr>
              <a:t>и других элементов железного пика</a:t>
            </a:r>
          </a:p>
        </p:txBody>
      </p:sp>
    </p:spTree>
    <p:extLst>
      <p:ext uri="{BB962C8B-B14F-4D97-AF65-F5344CB8AC3E}">
        <p14:creationId xmlns:p14="http://schemas.microsoft.com/office/powerpoint/2010/main" val="2867878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4170"/>
            <a:ext cx="8925209" cy="59071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88" y="2060849"/>
            <a:ext cx="4778126" cy="288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4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82" y="620688"/>
            <a:ext cx="8703831" cy="5760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09" y="1952835"/>
            <a:ext cx="693858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65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96925"/>
          </a:xfrm>
        </p:spPr>
        <p:txBody>
          <a:bodyPr/>
          <a:lstStyle/>
          <a:p>
            <a:r>
              <a:rPr lang="ru-RU" altLang="ru-RU" sz="3600">
                <a:latin typeface="Arial" pitchFamily="34" charset="0"/>
                <a:cs typeface="Arial" pitchFamily="34" charset="0"/>
              </a:rPr>
              <a:t>Итог для звёзд 13 и 75 масс Солнца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14288" y="1341438"/>
            <a:ext cx="9144000" cy="3643312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latin typeface="Arial" pitchFamily="34" charset="0"/>
                <a:cs typeface="Arial" pitchFamily="34" charset="0"/>
              </a:rPr>
              <a:t>Горение водорода в ядре (13 млн лет, 3 млн лет)</a:t>
            </a:r>
          </a:p>
          <a:p>
            <a:pPr eaLnBrk="1" hangingPunct="1"/>
            <a:r>
              <a:rPr lang="ru-RU" altLang="ru-RU" sz="2400" dirty="0">
                <a:latin typeface="Arial" pitchFamily="34" charset="0"/>
                <a:cs typeface="Arial" pitchFamily="34" charset="0"/>
              </a:rPr>
              <a:t>Горение гелия в ядре (2.7 млн лет, 0.5 млн лет)</a:t>
            </a:r>
          </a:p>
          <a:p>
            <a:pPr eaLnBrk="1" hangingPunct="1"/>
            <a:r>
              <a:rPr lang="ru-RU" altLang="ru-RU" sz="2400" dirty="0">
                <a:latin typeface="Arial" pitchFamily="34" charset="0"/>
                <a:cs typeface="Arial" pitchFamily="34" charset="0"/>
              </a:rPr>
              <a:t>Горение углерода в ядре (2.8 </a:t>
            </a:r>
            <a:r>
              <a:rPr lang="ru-RU" altLang="ru-RU" sz="2400" dirty="0" err="1">
                <a:latin typeface="Arial" pitchFamily="34" charset="0"/>
                <a:cs typeface="Arial" pitchFamily="34" charset="0"/>
              </a:rPr>
              <a:t>тыс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 лет, 1 </a:t>
            </a:r>
            <a:r>
              <a:rPr lang="ru-RU" altLang="ru-RU" sz="2400" dirty="0" err="1">
                <a:latin typeface="Arial" pitchFamily="34" charset="0"/>
                <a:cs typeface="Arial" pitchFamily="34" charset="0"/>
              </a:rPr>
              <a:t>тыс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 лет)</a:t>
            </a:r>
          </a:p>
          <a:p>
            <a:pPr eaLnBrk="1" hangingPunct="1"/>
            <a:r>
              <a:rPr lang="ru-RU" altLang="ru-RU" sz="2400" dirty="0">
                <a:latin typeface="Arial" pitchFamily="34" charset="0"/>
                <a:cs typeface="Arial" pitchFamily="34" charset="0"/>
              </a:rPr>
              <a:t>Горение неона в ядре (0.3 года, 0.57 года)</a:t>
            </a:r>
          </a:p>
          <a:p>
            <a:pPr eaLnBrk="1" hangingPunct="1"/>
            <a:r>
              <a:rPr lang="ru-RU" altLang="ru-RU" sz="2400" dirty="0">
                <a:latin typeface="Arial" pitchFamily="34" charset="0"/>
                <a:cs typeface="Arial" pitchFamily="34" charset="0"/>
              </a:rPr>
              <a:t>Горение кислорода в ядре (4.8 года, 0.9 года)</a:t>
            </a:r>
          </a:p>
          <a:p>
            <a:pPr eaLnBrk="1" hangingPunct="1"/>
            <a:r>
              <a:rPr lang="ru-RU" altLang="ru-RU" sz="2400" dirty="0">
                <a:latin typeface="Arial" pitchFamily="34" charset="0"/>
                <a:cs typeface="Arial" pitchFamily="34" charset="0"/>
              </a:rPr>
              <a:t>Горение кремния в ядре (18 дней, 2 дня)</a:t>
            </a:r>
          </a:p>
          <a:p>
            <a:r>
              <a:rPr lang="ru-RU" altLang="ru-RU" sz="2400" dirty="0">
                <a:latin typeface="Arial" pitchFamily="34" charset="0"/>
                <a:cs typeface="Arial" pitchFamily="34" charset="0"/>
              </a:rPr>
              <a:t>Звезда состоит из нескольких оболочек, окружающих железное ядро</a:t>
            </a:r>
          </a:p>
        </p:txBody>
      </p:sp>
    </p:spTree>
    <p:extLst>
      <p:ext uri="{BB962C8B-B14F-4D97-AF65-F5344CB8AC3E}">
        <p14:creationId xmlns:p14="http://schemas.microsoft.com/office/powerpoint/2010/main" val="539039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«Луковичная» структура</a:t>
            </a:r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5048179" cy="515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711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ru-RU" altLang="ru-RU" sz="3600">
                <a:latin typeface="Arial" pitchFamily="34" charset="0"/>
                <a:cs typeface="Arial" pitchFamily="34" charset="0"/>
              </a:rPr>
              <a:t>Особенности эволюции массивных звёзд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4248150"/>
          </a:xfrm>
        </p:spPr>
        <p:txBody>
          <a:bodyPr/>
          <a:lstStyle/>
          <a:p>
            <a:r>
              <a:rPr lang="ru-RU" altLang="ru-RU" sz="2400">
                <a:latin typeface="Arial" pitchFamily="34" charset="0"/>
                <a:cs typeface="Arial" pitchFamily="34" charset="0"/>
              </a:rPr>
              <a:t>Высокая светимость приводит к потере вещества — звёздному ветру</a:t>
            </a:r>
          </a:p>
          <a:p>
            <a:r>
              <a:rPr lang="ru-RU" altLang="ru-RU" sz="2400">
                <a:latin typeface="Arial" pitchFamily="34" charset="0"/>
                <a:cs typeface="Arial" pitchFamily="34" charset="0"/>
              </a:rPr>
              <a:t>Сложный химический состав оболочек вкупе с мощным излучением приводит к возникновению неустойчивостей (Дж. Калер — звезда не находит себе места)</a:t>
            </a:r>
          </a:p>
          <a:p>
            <a:r>
              <a:rPr lang="ru-RU" altLang="ru-RU" sz="2400">
                <a:latin typeface="Arial" pitchFamily="34" charset="0"/>
                <a:cs typeface="Arial" pitchFamily="34" charset="0"/>
              </a:rPr>
              <a:t>У некоторых звёзд вращение на центробежном пределе</a:t>
            </a:r>
          </a:p>
          <a:p>
            <a:r>
              <a:rPr lang="ru-RU" altLang="ru-RU" sz="2400">
                <a:latin typeface="Arial" pitchFamily="34" charset="0"/>
                <a:cs typeface="Arial" pitchFamily="34" charset="0"/>
              </a:rPr>
              <a:t>Картина эволюции осложняется частичным перемешиванием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43413"/>
            <a:ext cx="3529012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998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/>
              <a:t>Звёзды должны рождаться сейчас!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1124744"/>
            <a:ext cx="5832648" cy="4525963"/>
          </a:xfrm>
        </p:spPr>
        <p:txBody>
          <a:bodyPr>
            <a:normAutofit/>
          </a:bodyPr>
          <a:lstStyle/>
          <a:p>
            <a:r>
              <a:rPr lang="ru-RU" dirty="0"/>
              <a:t>Уточнение моделей внутреннего строения звёзд и их эволюции — массивные звёзды не могут жить долго (омоложение?)</a:t>
            </a:r>
          </a:p>
          <a:p>
            <a:r>
              <a:rPr lang="ru-RU" dirty="0"/>
              <a:t>Распад звёздных ассоциаций (</a:t>
            </a:r>
            <a:r>
              <a:rPr lang="en-US" dirty="0"/>
              <a:t>D-</a:t>
            </a:r>
            <a:r>
              <a:rPr lang="ru-RU" dirty="0"/>
              <a:t>тела Амбарцумяна)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73016"/>
            <a:ext cx="2574032" cy="257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5B4C2-228C-4E70-999D-AF79E6F6432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07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71438" y="1785938"/>
            <a:ext cx="4429125" cy="1143000"/>
          </a:xfrm>
        </p:spPr>
        <p:txBody>
          <a:bodyPr>
            <a:normAutofit fontScale="90000"/>
          </a:bodyPr>
          <a:lstStyle/>
          <a:p>
            <a:r>
              <a:rPr lang="ru-RU" altLang="ru-RU" sz="3600"/>
              <a:t>Массивные звезды на диаграмме ГР</a:t>
            </a:r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xfrm>
            <a:off x="285750" y="3071813"/>
            <a:ext cx="4071938" cy="1928812"/>
          </a:xfrm>
        </p:spPr>
        <p:txBody>
          <a:bodyPr/>
          <a:lstStyle/>
          <a:p>
            <a:r>
              <a:rPr lang="ru-RU" altLang="ru-RU" sz="2000"/>
              <a:t>Голубые сверхгиганты</a:t>
            </a:r>
          </a:p>
          <a:p>
            <a:r>
              <a:rPr lang="ru-RU" altLang="ru-RU" sz="2000"/>
              <a:t>Желтые сверхгиганты (редки)</a:t>
            </a:r>
          </a:p>
          <a:p>
            <a:r>
              <a:rPr lang="ru-RU" altLang="ru-RU" sz="2000"/>
              <a:t>Красные сверхгиганты</a:t>
            </a:r>
          </a:p>
          <a:p>
            <a:r>
              <a:rPr lang="ru-RU" altLang="ru-RU" sz="2000"/>
              <a:t>Яркие голубые переменные</a:t>
            </a:r>
          </a:p>
          <a:p>
            <a:r>
              <a:rPr lang="ru-RU" altLang="ru-RU" sz="2000"/>
              <a:t>Звезды Вольфа-Райе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88"/>
            <a:ext cx="4572000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929313" y="428625"/>
            <a:ext cx="1571625" cy="1357313"/>
          </a:xfrm>
          <a:prstGeom prst="roundRect">
            <a:avLst/>
          </a:prstGeom>
          <a:solidFill>
            <a:srgbClr val="FFC000">
              <a:alpha val="50196"/>
            </a:srgbClr>
          </a:solidFill>
          <a:ln>
            <a:solidFill>
              <a:srgbClr val="385D8A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00938" y="428625"/>
            <a:ext cx="642937" cy="1357313"/>
          </a:xfrm>
          <a:prstGeom prst="roundRect">
            <a:avLst/>
          </a:prstGeom>
          <a:solidFill>
            <a:schemeClr val="accent6">
              <a:lumMod val="75000"/>
              <a:alpha val="50196"/>
            </a:schemeClr>
          </a:solidFill>
          <a:ln>
            <a:solidFill>
              <a:srgbClr val="385D8A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0625" y="428625"/>
            <a:ext cx="928688" cy="1357313"/>
          </a:xfrm>
          <a:prstGeom prst="roundRect">
            <a:avLst/>
          </a:prstGeom>
          <a:solidFill>
            <a:srgbClr val="00B0F0">
              <a:alpha val="50196"/>
            </a:srgbClr>
          </a:solidFill>
          <a:ln>
            <a:solidFill>
              <a:srgbClr val="385D8A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29125" y="428625"/>
            <a:ext cx="571500" cy="1357313"/>
          </a:xfrm>
          <a:prstGeom prst="roundRect">
            <a:avLst/>
          </a:prstGeom>
          <a:solidFill>
            <a:srgbClr val="FFFFFF">
              <a:alpha val="69020"/>
            </a:srgbClr>
          </a:solidFill>
          <a:ln>
            <a:solidFill>
              <a:srgbClr val="385D8A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72063" y="357188"/>
            <a:ext cx="1214437" cy="214312"/>
          </a:xfrm>
          <a:prstGeom prst="roundRect">
            <a:avLst/>
          </a:prstGeom>
          <a:solidFill>
            <a:srgbClr val="3333FF">
              <a:alpha val="50196"/>
            </a:srgbClr>
          </a:solidFill>
          <a:ln>
            <a:solidFill>
              <a:srgbClr val="1003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222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642938"/>
          </a:xfrm>
        </p:spPr>
        <p:txBody>
          <a:bodyPr/>
          <a:lstStyle/>
          <a:p>
            <a:r>
              <a:rPr lang="ru-RU" altLang="ru-RU" sz="3600"/>
              <a:t>Голубые сверхгиганты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142875" y="642938"/>
            <a:ext cx="4714875" cy="1714500"/>
          </a:xfrm>
        </p:spPr>
        <p:txBody>
          <a:bodyPr>
            <a:normAutofit lnSpcReduction="10000"/>
          </a:bodyPr>
          <a:lstStyle/>
          <a:p>
            <a:r>
              <a:rPr lang="ru-RU" altLang="ru-RU" sz="2400"/>
              <a:t>Дзета Змееносца</a:t>
            </a:r>
          </a:p>
          <a:p>
            <a:r>
              <a:rPr lang="ru-RU" altLang="ru-RU" sz="2400"/>
              <a:t>Ригель</a:t>
            </a:r>
          </a:p>
          <a:p>
            <a:r>
              <a:rPr lang="ru-RU" altLang="ru-RU" sz="2400"/>
              <a:t>Альнитак</a:t>
            </a:r>
          </a:p>
          <a:p>
            <a:r>
              <a:rPr lang="ru-RU" altLang="ru-RU" sz="2400"/>
              <a:t>Скопление Трапеция</a:t>
            </a:r>
          </a:p>
        </p:txBody>
      </p:sp>
      <p:pic>
        <p:nvPicPr>
          <p:cNvPr id="23556" name="Picture 10" descr="http://www.allthesky.com/nebulae/big/orion2-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693738"/>
            <a:ext cx="4094162" cy="61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587625"/>
            <a:ext cx="36433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Большая туманность Ориона глазами телескопа VL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5054600"/>
            <a:ext cx="22860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86563" y="4286250"/>
            <a:ext cx="285750" cy="214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0800000">
            <a:off x="4214813" y="2643188"/>
            <a:ext cx="2571750" cy="16430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4214813" y="4500563"/>
            <a:ext cx="2571750" cy="5000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7000875" y="4857750"/>
            <a:ext cx="214313" cy="214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единительная линия 15"/>
          <p:cNvCxnSpPr>
            <a:endCxn id="14" idx="0"/>
          </p:cNvCxnSpPr>
          <p:nvPr/>
        </p:nvCxnSpPr>
        <p:spPr>
          <a:xfrm flipV="1">
            <a:off x="4214813" y="4857750"/>
            <a:ext cx="2894012" cy="2143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4214813" y="5072063"/>
            <a:ext cx="2786062" cy="17145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591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54050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Красные сверхгиганты</a:t>
            </a:r>
          </a:p>
        </p:txBody>
      </p:sp>
      <p:pic>
        <p:nvPicPr>
          <p:cNvPr id="24580" name="Picture 4" descr="http://www.astro.illinois.edu/~jkaler/sow/muce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86250"/>
            <a:ext cx="48291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285750" y="928688"/>
            <a:ext cx="3543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itchFamily="34" charset="0"/>
              </a:rPr>
              <a:t>Бетельгейзе (альфа Ориона)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itchFamily="34" charset="0"/>
              </a:rPr>
              <a:t>Антарес (альфа Скорпиона)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itchFamily="34" charset="0"/>
              </a:rPr>
              <a:t>Гранатовая звезда (мю Цефея)</a:t>
            </a:r>
            <a:endParaRPr lang="en-US" altLang="ru-RU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Arial" pitchFamily="34" charset="0"/>
              </a:rPr>
              <a:t>VY </a:t>
            </a:r>
            <a:r>
              <a:rPr lang="en-US" altLang="ru-RU" sz="1800" dirty="0" err="1">
                <a:latin typeface="Arial" pitchFamily="34" charset="0"/>
              </a:rPr>
              <a:t>CMa</a:t>
            </a:r>
            <a:endParaRPr lang="ru-RU" altLang="ru-RU" sz="1800" dirty="0">
              <a:latin typeface="Arial" pitchFamily="34" charset="0"/>
            </a:endParaRPr>
          </a:p>
        </p:txBody>
      </p:sp>
      <p:sp>
        <p:nvSpPr>
          <p:cNvPr id="24582" name="Прямоугольник 6"/>
          <p:cNvSpPr>
            <a:spLocks noChangeArrowheads="1"/>
          </p:cNvSpPr>
          <p:nvPr/>
        </p:nvSpPr>
        <p:spPr bwMode="auto">
          <a:xfrm>
            <a:off x="2428875" y="5572125"/>
            <a:ext cx="2500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/>
              <a:t>Percy, Wilson, and Henry </a:t>
            </a:r>
            <a:r>
              <a:rPr lang="ru-RU" altLang="ru-RU" sz="1200"/>
              <a:t>(</a:t>
            </a:r>
            <a:r>
              <a:rPr lang="en-US" altLang="ru-RU" sz="1200"/>
              <a:t>2001</a:t>
            </a:r>
            <a:r>
              <a:rPr lang="ru-RU" altLang="ru-RU" sz="1200"/>
              <a:t>)</a:t>
            </a:r>
          </a:p>
        </p:txBody>
      </p:sp>
      <p:pic>
        <p:nvPicPr>
          <p:cNvPr id="24583" name="Picture 6" descr="Mu Cephei, the Garnet St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928688"/>
            <a:ext cx="25717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4"/>
          <p:cNvSpPr txBox="1">
            <a:spLocks noChangeArrowheads="1"/>
          </p:cNvSpPr>
          <p:nvPr/>
        </p:nvSpPr>
        <p:spPr bwMode="auto">
          <a:xfrm>
            <a:off x="467544" y="6191250"/>
            <a:ext cx="4768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FF0000"/>
                </a:solidFill>
                <a:latin typeface="Arial" pitchFamily="34" charset="0"/>
              </a:rPr>
              <a:t>Самые большие звезды</a:t>
            </a:r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8" b="11960"/>
          <a:stretch/>
        </p:blipFill>
        <p:spPr bwMode="auto">
          <a:xfrm>
            <a:off x="537910" y="2128838"/>
            <a:ext cx="4497874" cy="215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4402854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280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824656"/>
            <a:ext cx="3379242" cy="234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785813"/>
          </a:xfrm>
        </p:spPr>
        <p:txBody>
          <a:bodyPr/>
          <a:lstStyle/>
          <a:p>
            <a:r>
              <a:rPr lang="ru-RU" altLang="ru-RU" sz="3600"/>
              <a:t>Яркие голубые переменные (</a:t>
            </a:r>
            <a:r>
              <a:rPr lang="en-US" altLang="ru-RU" sz="3600"/>
              <a:t>LBV</a:t>
            </a:r>
            <a:r>
              <a:rPr lang="ru-RU" altLang="ru-RU" sz="3600"/>
              <a:t>)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0" y="928688"/>
            <a:ext cx="3071813" cy="2071687"/>
          </a:xfrm>
        </p:spPr>
        <p:txBody>
          <a:bodyPr/>
          <a:lstStyle/>
          <a:p>
            <a:r>
              <a:rPr lang="en-US" altLang="ru-RU" sz="2000"/>
              <a:t>P </a:t>
            </a:r>
            <a:r>
              <a:rPr lang="ru-RU" altLang="ru-RU" sz="2000"/>
              <a:t>Лебедя</a:t>
            </a:r>
          </a:p>
          <a:p>
            <a:r>
              <a:rPr lang="ru-RU" altLang="ru-RU" sz="2000"/>
              <a:t>Звезда Пистолет</a:t>
            </a:r>
          </a:p>
          <a:p>
            <a:r>
              <a:rPr lang="en-US" altLang="ru-RU" sz="2000"/>
              <a:t>S </a:t>
            </a:r>
            <a:r>
              <a:rPr lang="ru-RU" altLang="ru-RU" sz="2000"/>
              <a:t>Золотой Рыбы</a:t>
            </a:r>
          </a:p>
          <a:p>
            <a:r>
              <a:rPr lang="en-US" altLang="ru-RU" sz="2000"/>
              <a:t>LBV 1806-20</a:t>
            </a:r>
            <a:endParaRPr lang="ru-RU" altLang="ru-RU" sz="2000"/>
          </a:p>
          <a:p>
            <a:r>
              <a:rPr lang="ru-RU" altLang="ru-RU" sz="2000"/>
              <a:t>Эта Киля</a:t>
            </a:r>
          </a:p>
        </p:txBody>
      </p:sp>
      <p:pic>
        <p:nvPicPr>
          <p:cNvPr id="25604" name="Picture 2" descr="http://www.jb.man.ac.uk/public/AList/EtaCari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071563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 descr="File:Pistol star and nebul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000500"/>
            <a:ext cx="25003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0" y="4572000"/>
            <a:ext cx="2500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FF0000"/>
                </a:solidFill>
                <a:latin typeface="Arial" pitchFamily="34" charset="0"/>
              </a:rPr>
              <a:t>Самые яркие и массивные звёзды</a:t>
            </a:r>
          </a:p>
        </p:txBody>
      </p:sp>
      <p:pic>
        <p:nvPicPr>
          <p:cNvPr id="2560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4500563"/>
            <a:ext cx="3500437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3948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Ветер Бетельгейзе</a:t>
            </a: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276872"/>
            <a:ext cx="66675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783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ru-RU" altLang="ru-RU"/>
              <a:t>Звёзды Вольфа-Райе</a:t>
            </a: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500063" y="928688"/>
            <a:ext cx="8229600" cy="3643312"/>
          </a:xfrm>
        </p:spPr>
        <p:txBody>
          <a:bodyPr/>
          <a:lstStyle/>
          <a:p>
            <a:r>
              <a:rPr lang="ru-RU" altLang="ru-RU" sz="2400"/>
              <a:t>Эмиссионные линии гелия, азота (</a:t>
            </a:r>
            <a:r>
              <a:rPr lang="en-US" altLang="ru-RU" sz="2400"/>
              <a:t>WN</a:t>
            </a:r>
            <a:r>
              <a:rPr lang="ru-RU" altLang="ru-RU" sz="2400"/>
              <a:t>), углерода</a:t>
            </a:r>
            <a:r>
              <a:rPr lang="en-US" altLang="ru-RU" sz="2400"/>
              <a:t> (WC)</a:t>
            </a:r>
            <a:r>
              <a:rPr lang="ru-RU" altLang="ru-RU" sz="2400"/>
              <a:t>, кислорода (</a:t>
            </a:r>
            <a:r>
              <a:rPr lang="en-US" altLang="ru-RU" sz="2400"/>
              <a:t>WO</a:t>
            </a:r>
            <a:r>
              <a:rPr lang="ru-RU" altLang="ru-RU" sz="2400"/>
              <a:t>)</a:t>
            </a:r>
          </a:p>
          <a:p>
            <a:r>
              <a:rPr lang="ru-RU" altLang="ru-RU" sz="2400"/>
              <a:t>Линии водорода отсутствуют или слабы</a:t>
            </a:r>
          </a:p>
          <a:p>
            <a:r>
              <a:rPr lang="ru-RU" altLang="ru-RU" sz="2400"/>
              <a:t>Интенсивная потеря вещества</a:t>
            </a:r>
          </a:p>
          <a:p>
            <a:r>
              <a:rPr lang="ru-RU" altLang="ru-RU" sz="2400"/>
              <a:t>Большие светимости и поверхностные температуры (до 100000 К)</a:t>
            </a:r>
            <a:endParaRPr lang="en-US" altLang="ru-RU" sz="2400"/>
          </a:p>
          <a:p>
            <a:r>
              <a:rPr lang="ru-RU" altLang="ru-RU" sz="2400"/>
              <a:t>Распределены как О-звёзды</a:t>
            </a:r>
          </a:p>
          <a:p>
            <a:r>
              <a:rPr lang="ru-RU" altLang="ru-RU" sz="2400"/>
              <a:t>Массы от нескольких масс Солнца</a:t>
            </a:r>
          </a:p>
        </p:txBody>
      </p:sp>
      <p:pic>
        <p:nvPicPr>
          <p:cNvPr id="27652" name="Picture 2" descr="File:Wolf rayet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429000"/>
            <a:ext cx="2643188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663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13"/>
          <p:cNvGraphicFramePr>
            <a:graphicFrameLocks noChangeAspect="1"/>
          </p:cNvGraphicFramePr>
          <p:nvPr/>
        </p:nvGraphicFramePr>
        <p:xfrm>
          <a:off x="2411413" y="765175"/>
          <a:ext cx="6408737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CorelDRAW" r:id="rId4" imgW="6248160" imgH="4746960" progId="CorelDraw.Graphic.11">
                  <p:embed/>
                </p:oleObj>
              </mc:Choice>
              <mc:Fallback>
                <p:oleObj name="CorelDRAW" r:id="rId4" imgW="6248160" imgH="4746960" progId="CorelDraw.Graphic.11">
                  <p:embed/>
                  <p:pic>
                    <p:nvPicPr>
                      <p:cNvPr id="2253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765175"/>
                        <a:ext cx="6408737" cy="485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138"/>
          </a:xfrm>
        </p:spPr>
        <p:txBody>
          <a:bodyPr/>
          <a:lstStyle/>
          <a:p>
            <a:r>
              <a:rPr lang="ru-RU" altLang="ru-RU" sz="3600">
                <a:latin typeface="Arial" pitchFamily="34" charset="0"/>
                <a:cs typeface="Arial" pitchFamily="34" charset="0"/>
              </a:rPr>
              <a:t>Эволюционные треки массивных звёзд</a:t>
            </a: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1619250" y="5380038"/>
            <a:ext cx="58578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m &gt; 85 M</a:t>
            </a:r>
            <a:r>
              <a:rPr lang="en-US" altLang="ru-RU" sz="1800" baseline="-25000">
                <a:solidFill>
                  <a:srgbClr val="3333FF"/>
                </a:solidFill>
                <a:latin typeface="Arial" pitchFamily="34" charset="0"/>
              </a:rPr>
              <a:t>o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:	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LBV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WN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WC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 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en-US" altLang="ru-RU" sz="1800">
                <a:solidFill>
                  <a:srgbClr val="FF0000"/>
                </a:solidFill>
                <a:latin typeface="Arial" pitchFamily="34" charset="0"/>
              </a:rPr>
              <a:t>SN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40 &gt; m &gt; 85 M</a:t>
            </a:r>
            <a:r>
              <a:rPr lang="en-US" altLang="ru-RU" sz="1800" baseline="-25000">
                <a:solidFill>
                  <a:srgbClr val="3333FF"/>
                </a:solidFill>
                <a:latin typeface="Arial" pitchFamily="34" charset="0"/>
              </a:rPr>
              <a:t>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: 	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WN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WC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en-US" altLang="ru-RU" sz="1800">
                <a:solidFill>
                  <a:srgbClr val="FF0000"/>
                </a:solidFill>
                <a:latin typeface="Arial" pitchFamily="34" charset="0"/>
              </a:rPr>
              <a:t>SN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25 &gt; m &gt; 40 M</a:t>
            </a:r>
            <a:r>
              <a:rPr lang="en-US" altLang="ru-RU" sz="1800" baseline="-25000">
                <a:solidFill>
                  <a:srgbClr val="3333FF"/>
                </a:solidFill>
                <a:latin typeface="Arial" pitchFamily="34" charset="0"/>
              </a:rPr>
              <a:t>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: 	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RSG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WN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WC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en-US" altLang="ru-RU" sz="1800">
                <a:solidFill>
                  <a:srgbClr val="FF0000"/>
                </a:solidFill>
                <a:latin typeface="Arial" pitchFamily="34" charset="0"/>
              </a:rPr>
              <a:t>SN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20 &gt; m &gt; 25 M</a:t>
            </a:r>
            <a:r>
              <a:rPr lang="en-US" altLang="ru-RU" sz="1800" baseline="-25000">
                <a:solidFill>
                  <a:srgbClr val="3333FF"/>
                </a:solidFill>
                <a:latin typeface="Arial" pitchFamily="34" charset="0"/>
              </a:rPr>
              <a:t>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: 	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RSG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WN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en-US" altLang="ru-RU" sz="1800">
                <a:solidFill>
                  <a:srgbClr val="FF0000"/>
                </a:solidFill>
                <a:latin typeface="Arial" pitchFamily="34" charset="0"/>
              </a:rPr>
              <a:t>SN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10 &gt; m &gt; 20 M</a:t>
            </a:r>
            <a:r>
              <a:rPr lang="en-US" altLang="ru-RU" sz="1800" baseline="-25000">
                <a:solidFill>
                  <a:srgbClr val="3333FF"/>
                </a:solidFill>
                <a:latin typeface="Arial" pitchFamily="34" charset="0"/>
              </a:rPr>
              <a:t>o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: 	OB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RSG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BSG 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altLang="ru-RU" sz="180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en-US" altLang="ru-RU" sz="1800">
                <a:solidFill>
                  <a:srgbClr val="FF0000"/>
                </a:solidFill>
                <a:latin typeface="Arial" pitchFamily="34" charset="0"/>
              </a:rPr>
              <a:t>SN</a:t>
            </a:r>
          </a:p>
        </p:txBody>
      </p:sp>
      <p:sp>
        <p:nvSpPr>
          <p:cNvPr id="9" name="Пятно 2 8"/>
          <p:cNvSpPr/>
          <p:nvPr/>
        </p:nvSpPr>
        <p:spPr>
          <a:xfrm>
            <a:off x="7740650" y="2565400"/>
            <a:ext cx="357188" cy="4286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ятно 2 9"/>
          <p:cNvSpPr/>
          <p:nvPr/>
        </p:nvSpPr>
        <p:spPr>
          <a:xfrm>
            <a:off x="2771775" y="1700213"/>
            <a:ext cx="357188" cy="4286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ятно 2 10"/>
          <p:cNvSpPr/>
          <p:nvPr/>
        </p:nvSpPr>
        <p:spPr>
          <a:xfrm>
            <a:off x="5508625" y="2060575"/>
            <a:ext cx="357188" cy="4286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6" name="TextBox 12"/>
          <p:cNvSpPr txBox="1">
            <a:spLocks noChangeArrowheads="1"/>
          </p:cNvSpPr>
          <p:nvPr/>
        </p:nvSpPr>
        <p:spPr bwMode="auto">
          <a:xfrm>
            <a:off x="44450" y="1844675"/>
            <a:ext cx="2411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FF0000"/>
                </a:solidFill>
                <a:latin typeface="Arial" pitchFamily="34" charset="0"/>
              </a:rPr>
              <a:t>Основной фактор</a:t>
            </a:r>
            <a:r>
              <a:rPr lang="en-US" altLang="ru-RU" sz="200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en-US" altLang="ru-RU" sz="2000">
                <a:solidFill>
                  <a:srgbClr val="FF0000"/>
                </a:solidFill>
                <a:latin typeface="Arial" pitchFamily="34" charset="0"/>
              </a:rPr>
            </a:br>
            <a:r>
              <a:rPr lang="ru-RU" altLang="ru-RU" sz="2000">
                <a:solidFill>
                  <a:srgbClr val="FF0000"/>
                </a:solidFill>
                <a:latin typeface="Arial" pitchFamily="34" charset="0"/>
              </a:rPr>
              <a:t>— потеря массы</a:t>
            </a:r>
          </a:p>
        </p:txBody>
      </p:sp>
    </p:spTree>
    <p:extLst>
      <p:ext uri="{BB962C8B-B14F-4D97-AF65-F5344CB8AC3E}">
        <p14:creationId xmlns:p14="http://schemas.microsoft.com/office/powerpoint/2010/main" val="566617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Autofit/>
          </a:bodyPr>
          <a:lstStyle/>
          <a:p>
            <a:r>
              <a:rPr lang="ru-RU" sz="3200" dirty="0"/>
              <a:t>Периодическая система Д.И. Менделеева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A3EE1F4-BBC1-4F1D-A81A-A0A3DB11B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0000" y="1332000"/>
            <a:ext cx="8748000" cy="19155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B3795AA-D521-423F-8971-078EDA332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774" y="3638341"/>
            <a:ext cx="2557362" cy="25649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0A9DBB-A436-4286-B4FB-7883E83AB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243" y="3638340"/>
            <a:ext cx="2572279" cy="25649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4D7736-F7D6-48D0-B0E7-9D870AE713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638340"/>
            <a:ext cx="2632973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43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/>
              <a:t>Реакции с генерацией свободных нейтронов</a:t>
            </a:r>
          </a:p>
        </p:txBody>
      </p:sp>
      <p:sp>
        <p:nvSpPr>
          <p:cNvPr id="13315" name="Содержимое 2"/>
          <p:cNvSpPr>
            <a:spLocks noGrp="1"/>
          </p:cNvSpPr>
          <p:nvPr>
            <p:ph idx="4294967295"/>
          </p:nvPr>
        </p:nvSpPr>
        <p:spPr>
          <a:xfrm>
            <a:off x="539552" y="1785937"/>
            <a:ext cx="8280920" cy="35290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altLang="ru-RU" sz="2400" baseline="30000" dirty="0"/>
              <a:t>12</a:t>
            </a:r>
            <a:r>
              <a:rPr lang="pt-BR" altLang="ru-RU" sz="2400" dirty="0"/>
              <a:t>C</a:t>
            </a:r>
            <a:r>
              <a:rPr lang="ru-RU" altLang="ru-RU" sz="2400" dirty="0"/>
              <a:t> </a:t>
            </a:r>
            <a:r>
              <a:rPr lang="pt-BR" altLang="ru-RU" sz="2400" dirty="0"/>
              <a:t>+</a:t>
            </a:r>
            <a:r>
              <a:rPr lang="ru-RU" altLang="ru-RU" sz="2400" dirty="0"/>
              <a:t> </a:t>
            </a:r>
            <a:r>
              <a:rPr lang="pt-BR" altLang="ru-RU" sz="2400" baseline="30000" dirty="0"/>
              <a:t>12</a:t>
            </a:r>
            <a:r>
              <a:rPr lang="pt-BR" altLang="ru-RU" sz="2400" dirty="0"/>
              <a:t>C</a:t>
            </a:r>
            <a:r>
              <a:rPr lang="ru-RU" altLang="ru-RU" sz="2400" dirty="0">
                <a:sym typeface="Symbol" panose="05050102010706020507" pitchFamily="18" charset="2"/>
              </a:rPr>
              <a:t>  </a:t>
            </a:r>
            <a:r>
              <a:rPr lang="pt-BR" altLang="ru-RU" sz="2400" baseline="30000" dirty="0"/>
              <a:t>23</a:t>
            </a:r>
            <a:r>
              <a:rPr lang="pt-BR" altLang="ru-RU" sz="2400" dirty="0"/>
              <a:t>Mg</a:t>
            </a:r>
            <a:r>
              <a:rPr lang="ru-RU" altLang="ru-RU" sz="2400" dirty="0"/>
              <a:t> </a:t>
            </a:r>
            <a:r>
              <a:rPr lang="pt-BR" altLang="ru-RU" sz="2400" dirty="0"/>
              <a:t>+</a:t>
            </a:r>
            <a:r>
              <a:rPr lang="ru-RU" altLang="ru-RU" sz="2400" dirty="0"/>
              <a:t> </a:t>
            </a:r>
            <a:r>
              <a:rPr lang="pt-BR" altLang="ru-RU" sz="2400" dirty="0"/>
              <a:t>n</a:t>
            </a:r>
            <a:endParaRPr lang="ru-RU" altLang="ru-RU" sz="2400" dirty="0"/>
          </a:p>
          <a:p>
            <a:pPr marL="0" indent="0">
              <a:buNone/>
            </a:pPr>
            <a:r>
              <a:rPr lang="pt-BR" altLang="ru-RU" sz="2400" baseline="30000" dirty="0"/>
              <a:t>16</a:t>
            </a:r>
            <a:r>
              <a:rPr lang="pt-BR" altLang="ru-RU" sz="2400" dirty="0"/>
              <a:t>O</a:t>
            </a:r>
            <a:r>
              <a:rPr lang="ru-RU" altLang="ru-RU" sz="2400" dirty="0"/>
              <a:t> + </a:t>
            </a:r>
            <a:r>
              <a:rPr lang="ru-RU" altLang="ru-RU" sz="2400" baseline="30000" dirty="0"/>
              <a:t>1</a:t>
            </a:r>
            <a:r>
              <a:rPr lang="pt-BR" altLang="ru-RU" sz="2400" baseline="30000" dirty="0"/>
              <a:t>6</a:t>
            </a:r>
            <a:r>
              <a:rPr lang="pt-BR" altLang="ru-RU" sz="2400" dirty="0"/>
              <a:t>O </a:t>
            </a:r>
            <a:r>
              <a:rPr lang="ru-RU" altLang="ru-RU" sz="2400" dirty="0">
                <a:sym typeface="Symbol" panose="05050102010706020507" pitchFamily="18" charset="2"/>
              </a:rPr>
              <a:t></a:t>
            </a:r>
            <a:r>
              <a:rPr lang="en-US" altLang="ru-RU" sz="2400" dirty="0">
                <a:sym typeface="Symbol" panose="05050102010706020507" pitchFamily="18" charset="2"/>
              </a:rPr>
              <a:t> </a:t>
            </a:r>
            <a:r>
              <a:rPr lang="pt-BR" altLang="ru-RU" sz="2400" baseline="30000" dirty="0"/>
              <a:t>31</a:t>
            </a:r>
            <a:r>
              <a:rPr lang="pt-BR" altLang="ru-RU" sz="2400" dirty="0"/>
              <a:t>S + n</a:t>
            </a:r>
            <a:endParaRPr lang="en-US" altLang="ru-RU" sz="2400" dirty="0"/>
          </a:p>
          <a:p>
            <a:pPr marL="0" indent="0">
              <a:buNone/>
            </a:pPr>
            <a:r>
              <a:rPr lang="ru-RU" altLang="ru-RU" sz="2400" baseline="30000" dirty="0"/>
              <a:t>14</a:t>
            </a:r>
            <a:r>
              <a:rPr lang="en-US" altLang="ru-RU" sz="2400" dirty="0"/>
              <a:t>N + </a:t>
            </a:r>
            <a:r>
              <a:rPr lang="en-US" altLang="ru-RU" sz="2400" dirty="0">
                <a:latin typeface="Symbol" pitchFamily="18" charset="2"/>
              </a:rPr>
              <a:t>a</a:t>
            </a:r>
            <a:r>
              <a:rPr lang="en-US" altLang="ru-RU" sz="2400" dirty="0"/>
              <a:t> </a:t>
            </a:r>
            <a:r>
              <a:rPr lang="en-US" sz="2400" dirty="0">
                <a:latin typeface="Symbol" panose="05050102010706020507" pitchFamily="18" charset="2"/>
                <a:sym typeface="Symbol"/>
              </a:rPr>
              <a:t></a:t>
            </a:r>
            <a:r>
              <a:rPr lang="en-US" altLang="ru-RU" sz="2400" dirty="0"/>
              <a:t> </a:t>
            </a:r>
            <a:r>
              <a:rPr lang="en-US" altLang="ru-RU" sz="2400" baseline="30000" dirty="0"/>
              <a:t>18</a:t>
            </a:r>
            <a:r>
              <a:rPr lang="en-US" altLang="ru-RU" sz="2400" dirty="0"/>
              <a:t>F + e</a:t>
            </a:r>
            <a:r>
              <a:rPr lang="en-US" altLang="ru-RU" sz="2400" baseline="30000" dirty="0"/>
              <a:t>+</a:t>
            </a:r>
            <a:r>
              <a:rPr lang="en-US" altLang="ru-RU" sz="2400" dirty="0"/>
              <a:t> </a:t>
            </a:r>
            <a:r>
              <a:rPr lang="en-US" sz="2400" dirty="0">
                <a:latin typeface="Symbol" panose="05050102010706020507" pitchFamily="18" charset="2"/>
                <a:sym typeface="Symbol"/>
              </a:rPr>
              <a:t></a:t>
            </a:r>
            <a:r>
              <a:rPr lang="en-US" altLang="ru-RU" sz="2400" dirty="0"/>
              <a:t> </a:t>
            </a:r>
            <a:r>
              <a:rPr lang="en-US" altLang="ru-RU" sz="2400" baseline="30000" dirty="0"/>
              <a:t>18</a:t>
            </a:r>
            <a:r>
              <a:rPr lang="en-US" altLang="ru-RU" sz="2400" dirty="0"/>
              <a:t>O + </a:t>
            </a:r>
            <a:r>
              <a:rPr lang="en-US" altLang="ru-RU" sz="2400" dirty="0">
                <a:latin typeface="Symbol" pitchFamily="18" charset="2"/>
              </a:rPr>
              <a:t>a </a:t>
            </a:r>
            <a:r>
              <a:rPr lang="en-US" sz="2400" dirty="0">
                <a:latin typeface="Symbol" panose="05050102010706020507" pitchFamily="18" charset="2"/>
                <a:sym typeface="Symbol"/>
              </a:rPr>
              <a:t></a:t>
            </a:r>
            <a:r>
              <a:rPr lang="en-US" altLang="ru-RU" sz="2400" dirty="0"/>
              <a:t> </a:t>
            </a:r>
            <a:r>
              <a:rPr lang="en-US" altLang="ru-RU" sz="2400" baseline="30000" dirty="0"/>
              <a:t>22</a:t>
            </a:r>
            <a:r>
              <a:rPr lang="en-US" altLang="ru-RU" sz="2400" dirty="0"/>
              <a:t>Ne + </a:t>
            </a:r>
            <a:r>
              <a:rPr lang="en-US" altLang="ru-RU" sz="2400" dirty="0">
                <a:latin typeface="Symbol" pitchFamily="18" charset="2"/>
              </a:rPr>
              <a:t>a </a:t>
            </a:r>
            <a:r>
              <a:rPr lang="en-US" sz="2400" dirty="0">
                <a:latin typeface="Symbol" panose="05050102010706020507" pitchFamily="18" charset="2"/>
                <a:sym typeface="Symbol"/>
              </a:rPr>
              <a:t></a:t>
            </a:r>
            <a:r>
              <a:rPr lang="en-US" altLang="ru-RU" sz="2400" dirty="0"/>
              <a:t> </a:t>
            </a:r>
            <a:r>
              <a:rPr lang="en-US" altLang="ru-RU" sz="2400" baseline="30000" dirty="0"/>
              <a:t>25</a:t>
            </a:r>
            <a:r>
              <a:rPr lang="en-US" altLang="ru-RU" sz="2400" dirty="0"/>
              <a:t>Mg + n</a:t>
            </a:r>
          </a:p>
          <a:p>
            <a:pPr marL="0" indent="0">
              <a:buNone/>
            </a:pPr>
            <a:r>
              <a:rPr lang="ru-RU" altLang="ru-RU" sz="2400" baseline="30000" dirty="0"/>
              <a:t>1</a:t>
            </a:r>
            <a:r>
              <a:rPr lang="en-US" altLang="ru-RU" sz="2400" baseline="30000" dirty="0"/>
              <a:t>3</a:t>
            </a:r>
            <a:r>
              <a:rPr lang="en-US" altLang="ru-RU" sz="2400" dirty="0"/>
              <a:t>C + </a:t>
            </a:r>
            <a:r>
              <a:rPr lang="en-US" altLang="ru-RU" sz="2400" dirty="0">
                <a:latin typeface="Symbol" pitchFamily="18" charset="2"/>
              </a:rPr>
              <a:t>a</a:t>
            </a:r>
            <a:r>
              <a:rPr lang="en-US" altLang="ru-RU" sz="2400" dirty="0"/>
              <a:t> </a:t>
            </a:r>
            <a:r>
              <a:rPr lang="en-US" sz="2400" dirty="0">
                <a:latin typeface="Symbol" panose="05050102010706020507" pitchFamily="18" charset="2"/>
                <a:sym typeface="Symbol"/>
              </a:rPr>
              <a:t></a:t>
            </a:r>
            <a:r>
              <a:rPr lang="en-US" altLang="ru-RU" sz="2400" dirty="0"/>
              <a:t> </a:t>
            </a:r>
            <a:r>
              <a:rPr lang="en-US" altLang="ru-RU" sz="2400" baseline="30000" dirty="0"/>
              <a:t>16</a:t>
            </a:r>
            <a:r>
              <a:rPr lang="en-US" altLang="ru-RU" sz="2400" dirty="0"/>
              <a:t>O + n</a:t>
            </a:r>
          </a:p>
          <a:p>
            <a:pPr marL="0" indent="0">
              <a:buNone/>
            </a:pPr>
            <a:endParaRPr lang="ru-RU" altLang="ru-RU" sz="2400" dirty="0"/>
          </a:p>
        </p:txBody>
      </p:sp>
      <p:sp>
        <p:nvSpPr>
          <p:cNvPr id="13320" name="TextBox 7"/>
          <p:cNvSpPr txBox="1">
            <a:spLocks noChangeArrowheads="1"/>
          </p:cNvSpPr>
          <p:nvPr/>
        </p:nvSpPr>
        <p:spPr bwMode="auto">
          <a:xfrm>
            <a:off x="4071938" y="50720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CED47088-D941-49B2-8521-A441194475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5279" y="4005064"/>
          <a:ext cx="4775153" cy="240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CorelDRAW" r:id="rId4" imgW="3264016" imgH="1642410" progId="CorelDRAW.Graphic.11">
                  <p:embed/>
                </p:oleObj>
              </mc:Choice>
              <mc:Fallback>
                <p:oleObj name="CorelDRAW" r:id="rId4" imgW="3264016" imgH="1642410" progId="CorelDRAW.Graphic.11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xmlns="" id="{CED47088-D941-49B2-8521-A441194475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85279" y="4005064"/>
                        <a:ext cx="4775153" cy="24038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56AB255-E12A-4B93-9521-B044E2518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3758530"/>
            <a:ext cx="2983591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27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97" y="153129"/>
            <a:ext cx="7984151" cy="656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84151" cy="634082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S-</a:t>
            </a:r>
            <a:r>
              <a:rPr lang="ru-RU" dirty="0">
                <a:solidFill>
                  <a:schemeClr val="tx1"/>
                </a:solidFill>
              </a:rPr>
              <a:t>процесс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CE10213-696E-481B-A17F-19E7DE536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667" y="4234482"/>
            <a:ext cx="2516247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0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Свойства звёзд — врождённые и приобретённые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Светимость</a:t>
            </a:r>
          </a:p>
          <a:p>
            <a:r>
              <a:rPr lang="ru-RU" dirty="0"/>
              <a:t>Температура</a:t>
            </a:r>
          </a:p>
          <a:p>
            <a:r>
              <a:rPr lang="ru-RU" dirty="0"/>
              <a:t>Спектральный класс</a:t>
            </a:r>
          </a:p>
          <a:p>
            <a:r>
              <a:rPr lang="ru-RU" dirty="0"/>
              <a:t>Размер</a:t>
            </a:r>
          </a:p>
          <a:p>
            <a:r>
              <a:rPr lang="ru-RU" dirty="0"/>
              <a:t>Масса</a:t>
            </a:r>
          </a:p>
          <a:p>
            <a:r>
              <a:rPr lang="ru-RU" dirty="0"/>
              <a:t>Химический состав</a:t>
            </a:r>
          </a:p>
          <a:p>
            <a:r>
              <a:rPr lang="ru-RU" dirty="0"/>
              <a:t>Вращение</a:t>
            </a:r>
          </a:p>
          <a:p>
            <a:r>
              <a:rPr lang="ru-RU" dirty="0"/>
              <a:t>Магнитное поле</a:t>
            </a:r>
          </a:p>
          <a:p>
            <a:r>
              <a:rPr lang="ru-RU" dirty="0"/>
              <a:t>Кратность, скопления</a:t>
            </a:r>
          </a:p>
          <a:p>
            <a:r>
              <a:rPr lang="ru-RU" dirty="0"/>
              <a:t>Планетные системы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9021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363075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9280" y="5445224"/>
            <a:ext cx="339472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R-</a:t>
            </a:r>
            <a:r>
              <a:rPr lang="ru-RU" dirty="0">
                <a:solidFill>
                  <a:schemeClr val="bg1"/>
                </a:solidFill>
              </a:rPr>
              <a:t>процесс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347864" y="4797152"/>
            <a:ext cx="31683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 flipV="1">
            <a:off x="5868144" y="4221088"/>
            <a:ext cx="648072" cy="5760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868144" y="4221088"/>
            <a:ext cx="129614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6444208" y="3573016"/>
            <a:ext cx="720080" cy="64807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765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Вспышка сверхновой</a:t>
            </a:r>
            <a:br>
              <a:rPr lang="ru-RU" dirty="0"/>
            </a:br>
            <a:r>
              <a:rPr lang="ru-RU" dirty="0"/>
              <a:t>с коллапсом ядра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72816"/>
            <a:ext cx="6192688" cy="46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11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" y="0"/>
            <a:ext cx="9124870" cy="6858000"/>
          </a:xfrm>
          <a:prstGeom prst="rect">
            <a:avLst/>
          </a:prstGeom>
        </p:spPr>
      </p:pic>
      <p:pic>
        <p:nvPicPr>
          <p:cNvPr id="10242" name="Picture 2" descr="http://chandra.harvard.edu/edu/formal/snr/images/snr2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620688"/>
            <a:ext cx="583264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3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728663" y="115888"/>
            <a:ext cx="7772400" cy="720725"/>
          </a:xfrm>
        </p:spPr>
        <p:txBody>
          <a:bodyPr>
            <a:noAutofit/>
          </a:bodyPr>
          <a:lstStyle/>
          <a:p>
            <a:r>
              <a:rPr lang="ru-RU" altLang="ru-RU" sz="2800" dirty="0"/>
              <a:t>Вспышка сверхновой + взрывной </a:t>
            </a:r>
            <a:r>
              <a:rPr lang="ru-RU" altLang="ru-RU" sz="2800" dirty="0" err="1"/>
              <a:t>нуклеосинтез</a:t>
            </a:r>
            <a:endParaRPr lang="ru-RU" altLang="ru-RU" sz="2800" dirty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76700"/>
            <a:ext cx="34559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Рисунок 3" descr="sn1006c_c8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4108450"/>
            <a:ext cx="343376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074738"/>
            <a:ext cx="34067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81063"/>
            <a:ext cx="40671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922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DA2248-9EA3-4608-9B3F-A5AF30385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12" y="1415915"/>
            <a:ext cx="6984775" cy="51088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EACFD6-78B0-44B9-8BEA-53E54FAC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Элементы в остатке сверхновой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C27063-1B6E-4950-959C-C04501179524}"/>
              </a:ext>
            </a:extLst>
          </p:cNvPr>
          <p:cNvSpPr txBox="1"/>
          <p:nvPr/>
        </p:nvSpPr>
        <p:spPr>
          <a:xfrm>
            <a:off x="7236296" y="4653136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 A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87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ru-RU" dirty="0"/>
              <a:t>Круговорот вещества в природе</a:t>
            </a:r>
          </a:p>
        </p:txBody>
      </p:sp>
      <p:pic>
        <p:nvPicPr>
          <p:cNvPr id="3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357313"/>
            <a:ext cx="7196137" cy="5114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2617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803275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Химическая эволюция галактики</a:t>
            </a:r>
          </a:p>
        </p:txBody>
      </p:sp>
      <p:sp>
        <p:nvSpPr>
          <p:cNvPr id="56323" name="Объект 2"/>
          <p:cNvSpPr>
            <a:spLocks noGrp="1"/>
          </p:cNvSpPr>
          <p:nvPr>
            <p:ph idx="1"/>
          </p:nvPr>
        </p:nvSpPr>
        <p:spPr>
          <a:xfrm>
            <a:off x="684213" y="1268413"/>
            <a:ext cx="7772400" cy="4114800"/>
          </a:xfrm>
        </p:spPr>
        <p:txBody>
          <a:bodyPr/>
          <a:lstStyle/>
          <a:p>
            <a:r>
              <a:rPr lang="ru-RU" altLang="ru-RU"/>
              <a:t>Постепенное обогащение межзвёздной среды продуктами звёздного термоядерного и ядерного синтеза</a:t>
            </a:r>
          </a:p>
          <a:p>
            <a:endParaRPr lang="ru-RU" altLang="ru-RU"/>
          </a:p>
          <a:p>
            <a:r>
              <a:rPr lang="ru-RU" altLang="ru-RU"/>
              <a:t>Образование следующих поколений звёзд из обогащённого вещества</a:t>
            </a:r>
          </a:p>
        </p:txBody>
      </p:sp>
    </p:spTree>
    <p:extLst>
      <p:ext uri="{BB962C8B-B14F-4D97-AF65-F5344CB8AC3E}">
        <p14:creationId xmlns:p14="http://schemas.microsoft.com/office/powerpoint/2010/main" val="21655416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8C631E-FD23-4BBD-896B-133F9E5F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Химическая эволюция Галактики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5F410F-612F-485F-A989-9FDBDF4CC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772816"/>
            <a:ext cx="6660232" cy="47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694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2D5E8E-54C5-44E8-90A9-5FC01ACB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57" y="0"/>
            <a:ext cx="740128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506A12-C01A-4199-B675-13309BAFC12D}"/>
              </a:ext>
            </a:extLst>
          </p:cNvPr>
          <p:cNvSpPr txBox="1"/>
          <p:nvPr/>
        </p:nvSpPr>
        <p:spPr>
          <a:xfrm>
            <a:off x="4932040" y="2564904"/>
            <a:ext cx="321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Kobayashi</a:t>
            </a:r>
            <a:r>
              <a:rPr lang="ru-RU" dirty="0"/>
              <a:t> </a:t>
            </a:r>
            <a:r>
              <a:rPr lang="en-US" dirty="0"/>
              <a:t>&amp; </a:t>
            </a:r>
            <a:r>
              <a:rPr lang="en-US" dirty="0" err="1"/>
              <a:t>Nomoto</a:t>
            </a:r>
            <a:r>
              <a:rPr lang="en-US" dirty="0"/>
              <a:t> (2009)</a:t>
            </a:r>
          </a:p>
        </p:txBody>
      </p:sp>
    </p:spTree>
    <p:extLst>
      <p:ext uri="{BB962C8B-B14F-4D97-AF65-F5344CB8AC3E}">
        <p14:creationId xmlns:p14="http://schemas.microsoft.com/office/powerpoint/2010/main" val="18185545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Типы сверхновых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468313" y="981075"/>
          <a:ext cx="8496300" cy="5303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0118">
                <a:tc rowSpan="3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</a:t>
                      </a:r>
                      <a:r>
                        <a:rPr lang="ru-RU" sz="1800" dirty="0"/>
                        <a:t>,</a:t>
                      </a:r>
                      <a:r>
                        <a:rPr lang="ru-RU" sz="1800" baseline="0" dirty="0"/>
                        <a:t> нет линий водорода</a:t>
                      </a:r>
                      <a:endParaRPr lang="ru-RU" sz="1800" dirty="0"/>
                    </a:p>
                  </a:txBody>
                  <a:tcPr marL="91433" marR="91433" marT="45723" marB="45723"/>
                </a:tc>
                <a:tc gridSpan="3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 err="1"/>
                        <a:t>Ia</a:t>
                      </a:r>
                      <a:r>
                        <a:rPr lang="en-US" sz="1800" dirty="0"/>
                        <a:t> — </a:t>
                      </a:r>
                      <a:r>
                        <a:rPr lang="ru-RU" sz="1800" dirty="0"/>
                        <a:t>сильная линия поглощения </a:t>
                      </a:r>
                      <a:r>
                        <a:rPr lang="en-US" sz="1800" dirty="0"/>
                        <a:t>Si</a:t>
                      </a:r>
                      <a:r>
                        <a:rPr lang="en-US" sz="1800" baseline="30000" dirty="0"/>
                        <a:t>+</a:t>
                      </a:r>
                      <a:r>
                        <a:rPr lang="ru-RU" sz="1800" dirty="0"/>
                        <a:t/>
                      </a:r>
                      <a:br>
                        <a:rPr lang="ru-RU" sz="1800" dirty="0"/>
                      </a:br>
                      <a:r>
                        <a:rPr lang="ru-RU" sz="1800" dirty="0"/>
                        <a:t>на 615 </a:t>
                      </a:r>
                      <a:r>
                        <a:rPr lang="ru-RU" sz="1800" dirty="0" err="1"/>
                        <a:t>нм</a:t>
                      </a:r>
                      <a:endParaRPr lang="ru-RU" sz="1800" dirty="0"/>
                    </a:p>
                  </a:txBody>
                  <a:tcPr marL="91433" marR="91433" marT="45723" marB="45723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Термоядерные сверхновые</a:t>
                      </a:r>
                    </a:p>
                  </a:txBody>
                  <a:tcPr marL="91433" marR="91433" marT="45723" marB="4572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11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 err="1"/>
                        <a:t>Ib</a:t>
                      </a:r>
                      <a:r>
                        <a:rPr lang="en-US" sz="1800" dirty="0"/>
                        <a:t>/c — </a:t>
                      </a:r>
                      <a:r>
                        <a:rPr lang="ru-RU" sz="1800" dirty="0"/>
                        <a:t>линия </a:t>
                      </a:r>
                      <a:r>
                        <a:rPr lang="en-US" sz="1800" dirty="0"/>
                        <a:t>Si</a:t>
                      </a:r>
                      <a:r>
                        <a:rPr lang="en-US" sz="1800" baseline="30000" dirty="0"/>
                        <a:t>+</a:t>
                      </a:r>
                      <a:r>
                        <a:rPr lang="en-US" sz="1800" dirty="0"/>
                        <a:t> </a:t>
                      </a:r>
                      <a:r>
                        <a:rPr lang="ru-RU" sz="1800" dirty="0"/>
                        <a:t>слаба или отсутствует</a:t>
                      </a:r>
                    </a:p>
                  </a:txBody>
                  <a:tcPr marL="91433" marR="91433" marT="45723" marB="45723"/>
                </a:tc>
                <a:tc gridSpan="2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 err="1"/>
                        <a:t>Ib</a:t>
                      </a:r>
                      <a:r>
                        <a:rPr lang="en-US" sz="1800" dirty="0"/>
                        <a:t> — </a:t>
                      </a:r>
                      <a:r>
                        <a:rPr lang="ru-RU" sz="1800" dirty="0"/>
                        <a:t>линия</a:t>
                      </a:r>
                      <a:r>
                        <a:rPr lang="ru-RU" sz="1800" baseline="0" dirty="0"/>
                        <a:t> нейтрального гелия на 587,6 </a:t>
                      </a:r>
                      <a:r>
                        <a:rPr lang="ru-RU" sz="1800" baseline="0" dirty="0" err="1"/>
                        <a:t>нм</a:t>
                      </a:r>
                      <a:endParaRPr lang="ru-RU" sz="1800" dirty="0"/>
                    </a:p>
                  </a:txBody>
                  <a:tcPr marL="91433" marR="91433" marT="45723" marB="45723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r>
                        <a:rPr lang="ru-RU" sz="1800" dirty="0"/>
                        <a:t>Сверхновые с коллапсом ядра</a:t>
                      </a:r>
                      <a:r>
                        <a:rPr lang="en-US" sz="1800" dirty="0"/>
                        <a:t> (</a:t>
                      </a:r>
                      <a:r>
                        <a:rPr lang="ru-RU" sz="1800" dirty="0"/>
                        <a:t>только население </a:t>
                      </a:r>
                      <a:r>
                        <a:rPr lang="en-US" sz="1800" dirty="0"/>
                        <a:t>I </a:t>
                      </a:r>
                      <a:r>
                        <a:rPr lang="ru-RU" sz="1800" dirty="0"/>
                        <a:t>типа</a:t>
                      </a:r>
                      <a:r>
                        <a:rPr lang="en-US" sz="1800" dirty="0"/>
                        <a:t>)</a:t>
                      </a:r>
                      <a:endParaRPr lang="ru-RU" sz="1800" dirty="0"/>
                    </a:p>
                  </a:txBody>
                  <a:tcPr marL="91433" marR="91433" marT="45723" marB="4572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1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 err="1"/>
                        <a:t>Ic</a:t>
                      </a:r>
                      <a:r>
                        <a:rPr lang="en-US" sz="1800" dirty="0"/>
                        <a:t> — </a:t>
                      </a:r>
                      <a:r>
                        <a:rPr lang="ru-RU" sz="1800" dirty="0"/>
                        <a:t>линия гелия слаба или отсутствует</a:t>
                      </a:r>
                    </a:p>
                  </a:txBody>
                  <a:tcPr marL="91433" marR="91433" marT="45723" marB="4572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4455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II</a:t>
                      </a:r>
                      <a:r>
                        <a:rPr lang="ru-RU" sz="1800" dirty="0"/>
                        <a:t>,</a:t>
                      </a:r>
                      <a:r>
                        <a:rPr lang="ru-RU" sz="1800" baseline="0" dirty="0"/>
                        <a:t> есть линии водорода</a:t>
                      </a:r>
                      <a:endParaRPr lang="ru-RU" sz="1800" dirty="0"/>
                    </a:p>
                  </a:txBody>
                  <a:tcPr marL="91433" marR="91433" marT="45723" marB="45723"/>
                </a:tc>
                <a:tc rowSpan="3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II-P/L/N — </a:t>
                      </a:r>
                      <a:r>
                        <a:rPr lang="ru-RU" sz="1800" dirty="0"/>
                        <a:t> вид спектра не меняется</a:t>
                      </a:r>
                    </a:p>
                  </a:txBody>
                  <a:tcPr marL="91433" marR="91433" marT="45723" marB="45723"/>
                </a:tc>
                <a:tc rowSpan="2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II-P/L —</a:t>
                      </a:r>
                      <a:r>
                        <a:rPr lang="ru-RU" sz="1800" dirty="0"/>
                        <a:t>нет узких линий</a:t>
                      </a:r>
                    </a:p>
                  </a:txBody>
                  <a:tcPr marL="91433" marR="91433" marT="45723" marB="45723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II-P — </a:t>
                      </a:r>
                      <a:r>
                        <a:rPr lang="ru-RU" sz="1800" dirty="0"/>
                        <a:t>плато на кривой блеска</a:t>
                      </a:r>
                    </a:p>
                  </a:txBody>
                  <a:tcPr marL="91433" marR="91433" marT="45723" marB="45723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631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II-L — </a:t>
                      </a:r>
                      <a:r>
                        <a:rPr lang="ru-RU" sz="1800" dirty="0"/>
                        <a:t>линейное спадание блеска (в величинах)</a:t>
                      </a:r>
                    </a:p>
                  </a:txBody>
                  <a:tcPr marL="91433" marR="91433" marT="45723" marB="45723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7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/>
                        <a:t>II-N — </a:t>
                      </a:r>
                      <a:r>
                        <a:rPr lang="ru-RU" sz="1800" dirty="0"/>
                        <a:t>есть узкие линии</a:t>
                      </a:r>
                    </a:p>
                  </a:txBody>
                  <a:tcPr marL="91433" marR="91433" marT="45723" marB="45723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011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1800" dirty="0"/>
                        <a:t>Тип </a:t>
                      </a:r>
                      <a:r>
                        <a:rPr lang="en-US" sz="1800" dirty="0" err="1"/>
                        <a:t>IIb</a:t>
                      </a:r>
                      <a:r>
                        <a:rPr lang="en-US" sz="1800" dirty="0"/>
                        <a:t> — </a:t>
                      </a:r>
                      <a:r>
                        <a:rPr lang="ru-RU" sz="1800" dirty="0"/>
                        <a:t>спектр постепенно становится похож на </a:t>
                      </a:r>
                      <a:r>
                        <a:rPr lang="en-US" sz="1800" dirty="0" err="1"/>
                        <a:t>Ib</a:t>
                      </a:r>
                      <a:endParaRPr lang="ru-RU" sz="1800" dirty="0"/>
                    </a:p>
                  </a:txBody>
                  <a:tcPr marL="91433" marR="91433" marT="45723" marB="45723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669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Баланс гравитации и какого-нибудь давления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Тепловое давление (+ </a:t>
            </a:r>
            <a:r>
              <a:rPr lang="ru-RU" dirty="0" err="1"/>
              <a:t>давление</a:t>
            </a:r>
            <a:r>
              <a:rPr lang="ru-RU" dirty="0"/>
              <a:t> излучения) — звезда</a:t>
            </a:r>
          </a:p>
          <a:p>
            <a:r>
              <a:rPr lang="ru-RU" dirty="0"/>
              <a:t>Давление вырожденного электронного газа — коричневый карлик, белый карлик</a:t>
            </a:r>
          </a:p>
          <a:p>
            <a:pPr lvl="1"/>
            <a:r>
              <a:rPr lang="ru-RU" dirty="0"/>
              <a:t>Предел </a:t>
            </a:r>
            <a:r>
              <a:rPr lang="ru-RU" dirty="0" err="1"/>
              <a:t>Чандрасекара</a:t>
            </a:r>
            <a:r>
              <a:rPr lang="ru-RU" dirty="0"/>
              <a:t> 1.4 массы Солнца</a:t>
            </a:r>
          </a:p>
          <a:p>
            <a:r>
              <a:rPr lang="ru-RU" dirty="0"/>
              <a:t>Давление вырожденного нейтронного газа — нейтронная звезда</a:t>
            </a:r>
          </a:p>
          <a:p>
            <a:pPr lvl="1"/>
            <a:r>
              <a:rPr lang="ru-RU" dirty="0"/>
              <a:t>Предел Оппенгеймера-Волкова 2 массы Солнца</a:t>
            </a:r>
          </a:p>
          <a:p>
            <a:r>
              <a:rPr lang="ru-RU" dirty="0"/>
              <a:t>Баланса нет — чёрная дыра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dirty="0"/>
              <a:t>Взрывы на белых карликах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2900831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306" y="764704"/>
            <a:ext cx="5111730" cy="3168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1920" y="3356992"/>
            <a:ext cx="438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Предельная масса белого карлика 1.4 </a:t>
            </a:r>
            <a:r>
              <a:rPr lang="en-US" i="1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  <a:latin typeface="Wingdings" panose="05000000000000000000" pitchFamily="2" charset="2"/>
              </a:rPr>
              <a:t>¤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3" y="4365104"/>
            <a:ext cx="2901702" cy="1935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71" y="4077072"/>
            <a:ext cx="3810000" cy="2543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E28C21-545A-44A4-BD6A-D2BE8840EA09}"/>
              </a:ext>
            </a:extLst>
          </p:cNvPr>
          <p:cNvSpPr txBox="1"/>
          <p:nvPr/>
        </p:nvSpPr>
        <p:spPr>
          <a:xfrm>
            <a:off x="583825" y="6363670"/>
            <a:ext cx="266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…и вспышки новых звёзд</a:t>
            </a:r>
          </a:p>
        </p:txBody>
      </p:sp>
    </p:spTree>
    <p:extLst>
      <p:ext uri="{BB962C8B-B14F-4D97-AF65-F5344CB8AC3E}">
        <p14:creationId xmlns:p14="http://schemas.microsoft.com/office/powerpoint/2010/main" val="21309370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Катаклизмические переменные</a:t>
            </a: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382588" y="1308100"/>
            <a:ext cx="4475162" cy="3125788"/>
          </a:xfrm>
        </p:spPr>
        <p:txBody>
          <a:bodyPr/>
          <a:lstStyle/>
          <a:p>
            <a:r>
              <a:rPr lang="ru-RU" altLang="ru-RU"/>
              <a:t>Классические новые</a:t>
            </a:r>
          </a:p>
          <a:p>
            <a:r>
              <a:rPr lang="ru-RU" altLang="ru-RU"/>
              <a:t>Повторные новые</a:t>
            </a:r>
          </a:p>
          <a:p>
            <a:r>
              <a:rPr lang="ru-RU" altLang="ru-RU"/>
              <a:t>Поляры</a:t>
            </a:r>
          </a:p>
          <a:p>
            <a:r>
              <a:rPr lang="en-US" altLang="ru-RU"/>
              <a:t>AM CVn</a:t>
            </a:r>
            <a:endParaRPr lang="ru-RU" altLang="ru-RU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12875"/>
            <a:ext cx="34607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933825"/>
            <a:ext cx="35401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881438"/>
            <a:ext cx="216535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411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Теория звёздной эволюции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Теорема Рессела-Фогта</a:t>
            </a:r>
          </a:p>
        </p:txBody>
      </p:sp>
      <p:sp>
        <p:nvSpPr>
          <p:cNvPr id="5123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>
                <a:solidFill>
                  <a:srgbClr val="FF0000"/>
                </a:solidFill>
              </a:rPr>
              <a:t>Эволюция одиночной звезды полностью определяется её </a:t>
            </a:r>
            <a:r>
              <a:rPr lang="ru-RU" altLang="ru-RU" b="1" i="1">
                <a:solidFill>
                  <a:srgbClr val="FF0000"/>
                </a:solidFill>
              </a:rPr>
              <a:t>начальной</a:t>
            </a:r>
            <a:r>
              <a:rPr lang="ru-RU" altLang="ru-RU" b="1">
                <a:solidFill>
                  <a:srgbClr val="FF0000"/>
                </a:solidFill>
              </a:rPr>
              <a:t> массой и </a:t>
            </a:r>
            <a:r>
              <a:rPr lang="ru-RU" altLang="ru-RU" b="1" i="1">
                <a:solidFill>
                  <a:srgbClr val="FF0000"/>
                </a:solidFill>
              </a:rPr>
              <a:t>начальным</a:t>
            </a:r>
            <a:r>
              <a:rPr lang="ru-RU" altLang="ru-RU" b="1">
                <a:solidFill>
                  <a:srgbClr val="FF0000"/>
                </a:solidFill>
              </a:rPr>
              <a:t> химическим составом</a:t>
            </a:r>
          </a:p>
          <a:p>
            <a:r>
              <a:rPr lang="ru-RU" altLang="ru-RU"/>
              <a:t>Положение звезды на диаграмме ГР определяется её начальной массой, начальным химическим составом и возрастом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5616" y="5548590"/>
            <a:ext cx="583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Звезда «не помнит» того, что с ней было до её рождения</a:t>
            </a:r>
          </a:p>
        </p:txBody>
      </p:sp>
    </p:spTree>
    <p:extLst>
      <p:ext uri="{BB962C8B-B14F-4D97-AF65-F5344CB8AC3E}">
        <p14:creationId xmlns:p14="http://schemas.microsoft.com/office/powerpoint/2010/main" val="3273951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/>
              <a:t>Основные этапы звёздной эволюции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1116014" y="1989138"/>
            <a:ext cx="6768354" cy="3297237"/>
          </a:xfrm>
        </p:spPr>
        <p:txBody>
          <a:bodyPr/>
          <a:lstStyle/>
          <a:p>
            <a:r>
              <a:rPr lang="ru-RU" altLang="ru-RU" dirty="0"/>
              <a:t>Главная последовательность</a:t>
            </a:r>
          </a:p>
          <a:p>
            <a:r>
              <a:rPr lang="ru-RU" altLang="ru-RU" dirty="0"/>
              <a:t>Ветвь гигантов</a:t>
            </a:r>
          </a:p>
          <a:p>
            <a:r>
              <a:rPr lang="ru-RU" altLang="ru-RU" dirty="0"/>
              <a:t>Выброс вещества в межзвёздную среду</a:t>
            </a:r>
          </a:p>
          <a:p>
            <a:r>
              <a:rPr lang="ru-RU" altLang="ru-RU" dirty="0"/>
              <a:t>Компактный объект</a:t>
            </a: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1116013" y="5373688"/>
            <a:ext cx="6994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Можно добавить время в уравнения, описывающие строение звезды</a:t>
            </a:r>
          </a:p>
        </p:txBody>
      </p:sp>
    </p:spTree>
    <p:extLst>
      <p:ext uri="{BB962C8B-B14F-4D97-AF65-F5344CB8AC3E}">
        <p14:creationId xmlns:p14="http://schemas.microsoft.com/office/powerpoint/2010/main" val="14774442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1379</Words>
  <Application>Microsoft Office PowerPoint</Application>
  <PresentationFormat>Экран (4:3)</PresentationFormat>
  <Paragraphs>286</Paragraphs>
  <Slides>61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3" baseType="lpstr">
      <vt:lpstr>Тема Office</vt:lpstr>
      <vt:lpstr>CorelDRAW</vt:lpstr>
      <vt:lpstr>Общая астрофизика</vt:lpstr>
      <vt:lpstr>Начало XX века</vt:lpstr>
      <vt:lpstr>1930-е и 1940-е годы XX века</vt:lpstr>
      <vt:lpstr>Звёзды должны рождаться сейчас!</vt:lpstr>
      <vt:lpstr>Свойства звёзд — врождённые и приобретённые</vt:lpstr>
      <vt:lpstr>Баланс гравитации и какого-нибудь давления</vt:lpstr>
      <vt:lpstr>Теория звёздной эволюции</vt:lpstr>
      <vt:lpstr>Теорема Рессела-Фогта</vt:lpstr>
      <vt:lpstr>Основные этапы звёздной эволюции</vt:lpstr>
      <vt:lpstr>Звёздная эволюция — горение термоядерного топлива</vt:lpstr>
      <vt:lpstr>Начальная главная последовательность (ZAMS)</vt:lpstr>
      <vt:lpstr>Некоторые параметры</vt:lpstr>
      <vt:lpstr>Время жизни на главной последовательности</vt:lpstr>
      <vt:lpstr>Исчерпание водорода</vt:lpstr>
      <vt:lpstr>Презентация PowerPoint</vt:lpstr>
      <vt:lpstr>Эволюция звёзд минимальных масс (&lt; 0.5 M¤)</vt:lpstr>
      <vt:lpstr>Эволюция звёзд солнечного типа</vt:lpstr>
      <vt:lpstr>Слоевой источник</vt:lpstr>
      <vt:lpstr>Эволюция звёзд солнечного типа</vt:lpstr>
      <vt:lpstr>Эволюция звёзд солнечного типа</vt:lpstr>
      <vt:lpstr>Эволюция звёзд солнечного типа</vt:lpstr>
      <vt:lpstr>Презентация PowerPoint</vt:lpstr>
      <vt:lpstr>Презентация PowerPoint</vt:lpstr>
      <vt:lpstr>Возрасты звёздных скоплений</vt:lpstr>
      <vt:lpstr>Презентация PowerPoint</vt:lpstr>
      <vt:lpstr>Изохроны</vt:lpstr>
      <vt:lpstr>Периодическая система Д.И. Менделеева</vt:lpstr>
      <vt:lpstr>Термоядерные реакции и тепло</vt:lpstr>
      <vt:lpstr>Презентация PowerPoint</vt:lpstr>
      <vt:lpstr>Презентация PowerPoint</vt:lpstr>
      <vt:lpstr>Финал звезды промежуточной массы</vt:lpstr>
      <vt:lpstr>Периодическая система Д.И. Менделеева</vt:lpstr>
      <vt:lpstr>Звёзды с массой более 10 масс Солнца</vt:lpstr>
      <vt:lpstr>Горение кремния</vt:lpstr>
      <vt:lpstr>Презентация PowerPoint</vt:lpstr>
      <vt:lpstr>Презентация PowerPoint</vt:lpstr>
      <vt:lpstr>Итог для звёзд 13 и 75 масс Солнца</vt:lpstr>
      <vt:lpstr>«Луковичная» структура</vt:lpstr>
      <vt:lpstr>Особенности эволюции массивных звёзд</vt:lpstr>
      <vt:lpstr>Массивные звезды на диаграмме ГР</vt:lpstr>
      <vt:lpstr>Голубые сверхгиганты</vt:lpstr>
      <vt:lpstr>Красные сверхгиганты</vt:lpstr>
      <vt:lpstr>Яркие голубые переменные (LBV)</vt:lpstr>
      <vt:lpstr>Ветер Бетельгейзе</vt:lpstr>
      <vt:lpstr>Звёзды Вольфа-Райе</vt:lpstr>
      <vt:lpstr>Эволюционные треки массивных звёзд</vt:lpstr>
      <vt:lpstr>Периодическая система Д.И. Менделеева</vt:lpstr>
      <vt:lpstr>Реакции с генерацией свободных нейтронов</vt:lpstr>
      <vt:lpstr>S-процесс</vt:lpstr>
      <vt:lpstr>R-процесс</vt:lpstr>
      <vt:lpstr>Вспышка сверхновой с коллапсом ядра</vt:lpstr>
      <vt:lpstr>Презентация PowerPoint</vt:lpstr>
      <vt:lpstr>Вспышка сверхновой + взрывной нуклеосинтез</vt:lpstr>
      <vt:lpstr>Элементы в остатке сверхновой</vt:lpstr>
      <vt:lpstr>Круговорот вещества в природе</vt:lpstr>
      <vt:lpstr>Химическая эволюция галактики</vt:lpstr>
      <vt:lpstr>Химическая эволюция Галактики</vt:lpstr>
      <vt:lpstr>Презентация PowerPoint</vt:lpstr>
      <vt:lpstr>Типы сверхновых</vt:lpstr>
      <vt:lpstr>Взрывы на белых карликах</vt:lpstr>
      <vt:lpstr>Катаклизмические переменные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астрофизика</dc:title>
  <dc:creator>dw</dc:creator>
  <cp:lastModifiedBy>Пользователь</cp:lastModifiedBy>
  <cp:revision>22</cp:revision>
  <dcterms:created xsi:type="dcterms:W3CDTF">2017-10-20T07:16:33Z</dcterms:created>
  <dcterms:modified xsi:type="dcterms:W3CDTF">2019-10-09T09:01:51Z</dcterms:modified>
</cp:coreProperties>
</file>