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2"/>
  </p:notesMasterIdLst>
  <p:sldIdLst>
    <p:sldId id="256" r:id="rId2"/>
    <p:sldId id="289" r:id="rId3"/>
    <p:sldId id="290" r:id="rId4"/>
    <p:sldId id="291" r:id="rId5"/>
    <p:sldId id="280" r:id="rId6"/>
    <p:sldId id="292" r:id="rId7"/>
    <p:sldId id="293" r:id="rId8"/>
    <p:sldId id="294" r:id="rId9"/>
    <p:sldId id="295" r:id="rId10"/>
    <p:sldId id="360" r:id="rId11"/>
    <p:sldId id="364" r:id="rId12"/>
    <p:sldId id="365" r:id="rId13"/>
    <p:sldId id="296" r:id="rId14"/>
    <p:sldId id="297" r:id="rId15"/>
    <p:sldId id="298" r:id="rId16"/>
    <p:sldId id="299" r:id="rId17"/>
    <p:sldId id="300" r:id="rId18"/>
    <p:sldId id="301" r:id="rId19"/>
    <p:sldId id="496" r:id="rId20"/>
    <p:sldId id="302" r:id="rId21"/>
    <p:sldId id="303" r:id="rId22"/>
    <p:sldId id="304" r:id="rId23"/>
    <p:sldId id="305" r:id="rId24"/>
    <p:sldId id="306" r:id="rId25"/>
    <p:sldId id="307" r:id="rId26"/>
    <p:sldId id="308" r:id="rId27"/>
    <p:sldId id="309" r:id="rId28"/>
    <p:sldId id="310" r:id="rId29"/>
    <p:sldId id="311" r:id="rId30"/>
    <p:sldId id="312" r:id="rId31"/>
    <p:sldId id="313" r:id="rId32"/>
    <p:sldId id="314" r:id="rId33"/>
    <p:sldId id="315" r:id="rId34"/>
    <p:sldId id="316" r:id="rId35"/>
    <p:sldId id="317" r:id="rId36"/>
    <p:sldId id="318" r:id="rId37"/>
    <p:sldId id="319" r:id="rId38"/>
    <p:sldId id="320" r:id="rId39"/>
    <p:sldId id="321" r:id="rId40"/>
    <p:sldId id="322" r:id="rId41"/>
    <p:sldId id="260" r:id="rId42"/>
    <p:sldId id="261" r:id="rId43"/>
    <p:sldId id="262" r:id="rId44"/>
    <p:sldId id="263" r:id="rId45"/>
    <p:sldId id="264" r:id="rId46"/>
    <p:sldId id="265" r:id="rId47"/>
    <p:sldId id="266" r:id="rId48"/>
    <p:sldId id="267" r:id="rId49"/>
    <p:sldId id="268" r:id="rId50"/>
    <p:sldId id="269" r:id="rId51"/>
    <p:sldId id="270" r:id="rId52"/>
    <p:sldId id="271" r:id="rId53"/>
    <p:sldId id="272" r:id="rId54"/>
    <p:sldId id="273" r:id="rId55"/>
    <p:sldId id="274" r:id="rId56"/>
    <p:sldId id="275" r:id="rId57"/>
    <p:sldId id="276" r:id="rId58"/>
    <p:sldId id="277" r:id="rId59"/>
    <p:sldId id="278" r:id="rId60"/>
    <p:sldId id="279" r:id="rId61"/>
    <p:sldId id="281" r:id="rId62"/>
    <p:sldId id="282" r:id="rId63"/>
    <p:sldId id="283" r:id="rId64"/>
    <p:sldId id="284" r:id="rId65"/>
    <p:sldId id="285" r:id="rId66"/>
    <p:sldId id="286" r:id="rId67"/>
    <p:sldId id="287" r:id="rId68"/>
    <p:sldId id="288" r:id="rId69"/>
    <p:sldId id="497" r:id="rId70"/>
    <p:sldId id="346" r:id="rId71"/>
    <p:sldId id="443" r:id="rId72"/>
    <p:sldId id="444" r:id="rId73"/>
    <p:sldId id="440" r:id="rId74"/>
    <p:sldId id="445" r:id="rId75"/>
    <p:sldId id="347" r:id="rId76"/>
    <p:sldId id="498" r:id="rId77"/>
    <p:sldId id="446" r:id="rId78"/>
    <p:sldId id="499" r:id="rId79"/>
    <p:sldId id="500" r:id="rId80"/>
    <p:sldId id="501" r:id="rId81"/>
    <p:sldId id="502" r:id="rId82"/>
    <p:sldId id="503" r:id="rId83"/>
    <p:sldId id="504" r:id="rId84"/>
    <p:sldId id="428" r:id="rId85"/>
    <p:sldId id="349" r:id="rId86"/>
    <p:sldId id="505" r:id="rId87"/>
    <p:sldId id="351" r:id="rId88"/>
    <p:sldId id="447" r:id="rId89"/>
    <p:sldId id="350" r:id="rId90"/>
    <p:sldId id="352" r:id="rId91"/>
    <p:sldId id="353" r:id="rId92"/>
    <p:sldId id="354" r:id="rId93"/>
    <p:sldId id="355" r:id="rId94"/>
    <p:sldId id="356" r:id="rId95"/>
    <p:sldId id="358" r:id="rId96"/>
    <p:sldId id="427" r:id="rId97"/>
    <p:sldId id="448" r:id="rId98"/>
    <p:sldId id="366" r:id="rId99"/>
    <p:sldId id="383" r:id="rId100"/>
    <p:sldId id="384" r:id="rId101"/>
    <p:sldId id="385" r:id="rId102"/>
    <p:sldId id="332" r:id="rId103"/>
    <p:sldId id="506" r:id="rId104"/>
    <p:sldId id="507" r:id="rId105"/>
    <p:sldId id="845" r:id="rId106"/>
    <p:sldId id="391" r:id="rId107"/>
    <p:sldId id="392" r:id="rId108"/>
    <p:sldId id="395" r:id="rId109"/>
    <p:sldId id="396" r:id="rId110"/>
    <p:sldId id="393" r:id="rId111"/>
    <p:sldId id="394" r:id="rId112"/>
    <p:sldId id="397" r:id="rId113"/>
    <p:sldId id="398" r:id="rId114"/>
    <p:sldId id="399" r:id="rId115"/>
    <p:sldId id="400" r:id="rId116"/>
    <p:sldId id="401" r:id="rId117"/>
    <p:sldId id="402" r:id="rId118"/>
    <p:sldId id="408" r:id="rId119"/>
    <p:sldId id="409" r:id="rId120"/>
    <p:sldId id="457" r:id="rId1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9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4" Type="http://schemas.openxmlformats.org/officeDocument/2006/relationships/image" Target="../media/image39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0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6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0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wmf"/><Relationship Id="rId2" Type="http://schemas.openxmlformats.org/officeDocument/2006/relationships/image" Target="../media/image172.wmf"/><Relationship Id="rId1" Type="http://schemas.openxmlformats.org/officeDocument/2006/relationships/image" Target="../media/image171.wmf"/><Relationship Id="rId5" Type="http://schemas.openxmlformats.org/officeDocument/2006/relationships/image" Target="../media/image175.wmf"/><Relationship Id="rId4" Type="http://schemas.openxmlformats.org/officeDocument/2006/relationships/image" Target="../media/image174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8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9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0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image" Target="../media/image118.emf"/><Relationship Id="rId1" Type="http://schemas.openxmlformats.org/officeDocument/2006/relationships/image" Target="../media/image11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image" Target="../media/image12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image" Target="../media/image1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348409-715A-47CF-A74E-DC1C6F8C41B4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0BA853-A697-4C78-B962-DF41487B2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50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361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26214406-FF2E-4ED9-8E03-0E54C062697D}" type="slidenum">
              <a:rPr lang="ru-RU" altLang="ru-RU" smtClean="0"/>
              <a:pPr eaLnBrk="1" hangingPunct="1"/>
              <a:t>33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1198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42613F1-46E3-468D-8D8C-E0B2C7C5D049}" type="slidenum">
              <a:rPr lang="ru-RU" altLang="ru-RU" smtClean="0"/>
              <a:pPr eaLnBrk="1" hangingPunct="1">
                <a:spcBef>
                  <a:spcPct val="0"/>
                </a:spcBef>
              </a:pPr>
              <a:t>64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135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C47628AE-D0E7-43BC-8AAF-FDC467A4D922}" type="slidenum">
              <a:rPr lang="ru-RU" altLang="ru-RU" smtClean="0"/>
              <a:pPr eaLnBrk="1" hangingPunct="1"/>
              <a:t>103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250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48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52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839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628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15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99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83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674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69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43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0D7F8-6DDF-4EBA-A354-4DD0A335605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45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7" Type="http://schemas.openxmlformats.org/officeDocument/2006/relationships/image" Target="../media/image160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37.bin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64.wm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59.wmf"/><Relationship Id="rId4" Type="http://schemas.openxmlformats.org/officeDocument/2006/relationships/image" Target="../media/image165.em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59.wmf"/><Relationship Id="rId5" Type="http://schemas.openxmlformats.org/officeDocument/2006/relationships/image" Target="../media/image166.emf"/><Relationship Id="rId4" Type="http://schemas.openxmlformats.org/officeDocument/2006/relationships/oleObject" Target="../embeddings/oleObject40.bin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70.wmf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wmf"/><Relationship Id="rId3" Type="http://schemas.openxmlformats.org/officeDocument/2006/relationships/oleObject" Target="../embeddings/oleObject42.bin"/><Relationship Id="rId7" Type="http://schemas.openxmlformats.org/officeDocument/2006/relationships/oleObject" Target="../embeddings/oleObject44.bin"/><Relationship Id="rId12" Type="http://schemas.openxmlformats.org/officeDocument/2006/relationships/image" Target="../media/image175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72.wmf"/><Relationship Id="rId11" Type="http://schemas.openxmlformats.org/officeDocument/2006/relationships/oleObject" Target="../embeddings/oleObject46.bin"/><Relationship Id="rId5" Type="http://schemas.openxmlformats.org/officeDocument/2006/relationships/oleObject" Target="../embeddings/oleObject43.bin"/><Relationship Id="rId10" Type="http://schemas.openxmlformats.org/officeDocument/2006/relationships/image" Target="../media/image174.wmf"/><Relationship Id="rId4" Type="http://schemas.openxmlformats.org/officeDocument/2006/relationships/image" Target="../media/image171.wmf"/><Relationship Id="rId9" Type="http://schemas.openxmlformats.org/officeDocument/2006/relationships/oleObject" Target="../embeddings/oleObject45.bin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178.wmf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179.wmf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180.wmf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181.wmf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84.png"/><Relationship Id="rId5" Type="http://schemas.openxmlformats.org/officeDocument/2006/relationships/image" Target="../media/image183.jpeg"/><Relationship Id="rId4" Type="http://schemas.openxmlformats.org/officeDocument/2006/relationships/image" Target="../media/image182.wmf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7.pn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9.wmf"/><Relationship Id="rId4" Type="http://schemas.openxmlformats.org/officeDocument/2006/relationships/image" Target="../media/image36.wmf"/><Relationship Id="rId9" Type="http://schemas.openxmlformats.org/officeDocument/2006/relationships/oleObject" Target="../embeddings/oleObject4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emf"/><Relationship Id="rId7" Type="http://schemas.openxmlformats.org/officeDocument/2006/relationships/image" Target="../media/image66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wmf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0.png"/><Relationship Id="rId3" Type="http://schemas.openxmlformats.org/officeDocument/2006/relationships/image" Target="../media/image72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11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oleObject" Target="../embeddings/oleObject5.bin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microsoft.com/office/2007/relationships/hdphoto" Target="../media/hdphoto1.wdp"/><Relationship Id="rId5" Type="http://schemas.openxmlformats.org/officeDocument/2006/relationships/image" Target="../media/image76.png"/><Relationship Id="rId4" Type="http://schemas.openxmlformats.org/officeDocument/2006/relationships/image" Target="../media/image75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87.wmf"/><Relationship Id="rId4" Type="http://schemas.openxmlformats.org/officeDocument/2006/relationships/oleObject" Target="../embeddings/oleObject6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90.png"/><Relationship Id="rId4" Type="http://schemas.openxmlformats.org/officeDocument/2006/relationships/image" Target="../media/image89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w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sv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e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8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17.emf"/><Relationship Id="rId9" Type="http://schemas.openxmlformats.org/officeDocument/2006/relationships/image" Target="../media/image120.w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21.emf"/><Relationship Id="rId4" Type="http://schemas.openxmlformats.org/officeDocument/2006/relationships/oleObject" Target="../embeddings/oleObject11.bin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7" Type="http://schemas.openxmlformats.org/officeDocument/2006/relationships/image" Target="../media/image122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121.emf"/><Relationship Id="rId4" Type="http://schemas.openxmlformats.org/officeDocument/2006/relationships/oleObject" Target="../embeddings/oleObject12.bin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2" Type="http://schemas.openxmlformats.org/officeDocument/2006/relationships/image" Target="../media/image123.wmf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7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13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133.png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132.png"/><Relationship Id="rId4" Type="http://schemas.openxmlformats.org/officeDocument/2006/relationships/image" Target="../media/image131.emf"/><Relationship Id="rId9" Type="http://schemas.openxmlformats.org/officeDocument/2006/relationships/oleObject" Target="../embeddings/oleObject19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emf"/><Relationship Id="rId13" Type="http://schemas.openxmlformats.org/officeDocument/2006/relationships/oleObject" Target="../embeddings/oleObject26.bin"/><Relationship Id="rId18" Type="http://schemas.openxmlformats.org/officeDocument/2006/relationships/oleObject" Target="../embeddings/oleObject31.bin"/><Relationship Id="rId3" Type="http://schemas.openxmlformats.org/officeDocument/2006/relationships/image" Target="../media/image140.png"/><Relationship Id="rId21" Type="http://schemas.openxmlformats.org/officeDocument/2006/relationships/oleObject" Target="../embeddings/oleObject34.bin"/><Relationship Id="rId7" Type="http://schemas.openxmlformats.org/officeDocument/2006/relationships/oleObject" Target="../embeddings/oleObject21.bin"/><Relationship Id="rId12" Type="http://schemas.openxmlformats.org/officeDocument/2006/relationships/oleObject" Target="../embeddings/oleObject25.bin"/><Relationship Id="rId17" Type="http://schemas.openxmlformats.org/officeDocument/2006/relationships/oleObject" Target="../embeddings/oleObject30.bin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29.bin"/><Relationship Id="rId20" Type="http://schemas.openxmlformats.org/officeDocument/2006/relationships/oleObject" Target="../embeddings/oleObject33.bin"/><Relationship Id="rId1" Type="http://schemas.openxmlformats.org/officeDocument/2006/relationships/vmlDrawing" Target="../drawings/vmlDrawing9.vml"/><Relationship Id="rId6" Type="http://schemas.openxmlformats.org/officeDocument/2006/relationships/image" Target="../media/image118.emf"/><Relationship Id="rId11" Type="http://schemas.openxmlformats.org/officeDocument/2006/relationships/oleObject" Target="../embeddings/oleObject24.bin"/><Relationship Id="rId5" Type="http://schemas.openxmlformats.org/officeDocument/2006/relationships/oleObject" Target="../embeddings/oleObject20.bin"/><Relationship Id="rId15" Type="http://schemas.openxmlformats.org/officeDocument/2006/relationships/oleObject" Target="../embeddings/oleObject28.bin"/><Relationship Id="rId23" Type="http://schemas.openxmlformats.org/officeDocument/2006/relationships/oleObject" Target="../embeddings/oleObject36.bin"/><Relationship Id="rId10" Type="http://schemas.openxmlformats.org/officeDocument/2006/relationships/oleObject" Target="../embeddings/oleObject23.bin"/><Relationship Id="rId19" Type="http://schemas.openxmlformats.org/officeDocument/2006/relationships/oleObject" Target="../embeddings/oleObject32.bin"/><Relationship Id="rId4" Type="http://schemas.openxmlformats.org/officeDocument/2006/relationships/image" Target="../media/image141.png"/><Relationship Id="rId9" Type="http://schemas.openxmlformats.org/officeDocument/2006/relationships/oleObject" Target="../embeddings/oleObject22.bin"/><Relationship Id="rId14" Type="http://schemas.openxmlformats.org/officeDocument/2006/relationships/oleObject" Target="../embeddings/oleObject27.bin"/><Relationship Id="rId22" Type="http://schemas.openxmlformats.org/officeDocument/2006/relationships/oleObject" Target="../embeddings/oleObject35.bin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sv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wmf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Общая астрофизика</a:t>
            </a:r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Межзвёздная среда и звездообразование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932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692150"/>
          </a:xfrm>
        </p:spPr>
        <p:txBody>
          <a:bodyPr/>
          <a:lstStyle/>
          <a:p>
            <a:pPr eaLnBrk="1" hangingPunct="1"/>
            <a:r>
              <a:rPr lang="ru-RU" altLang="ru-RU" sz="3200"/>
              <a:t>Спектроскопия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480" y="2133600"/>
            <a:ext cx="609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480" y="981075"/>
            <a:ext cx="60960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480" y="3502025"/>
            <a:ext cx="60960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5892899" y="1377305"/>
            <a:ext cx="14215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chemeClr val="bg1"/>
                </a:solidFill>
                <a:latin typeface="Arial" charset="0"/>
                <a:cs typeface="Arial" charset="0"/>
              </a:rPr>
              <a:t>Водород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5028629" y="3965051"/>
            <a:ext cx="1227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chemeClr val="bg1"/>
                </a:solidFill>
                <a:latin typeface="Arial" charset="0"/>
                <a:cs typeface="Arial" charset="0"/>
              </a:rPr>
              <a:t>Натрий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4020517" y="2564904"/>
            <a:ext cx="12661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latin typeface="Arial" charset="0"/>
                <a:cs typeface="Arial" charset="0"/>
              </a:rPr>
              <a:t>Солнце</a:t>
            </a: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2699792" y="4365104"/>
            <a:ext cx="27098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chemeClr val="bg1"/>
                </a:solidFill>
              </a:rPr>
              <a:t>http://optics.ifmo.ru</a:t>
            </a: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3708400" y="4724400"/>
            <a:ext cx="3887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Arial" charset="0"/>
                <a:cs typeface="Arial" charset="0"/>
              </a:rPr>
              <a:t>Фраунгоферовы линии</a:t>
            </a:r>
          </a:p>
        </p:txBody>
      </p:sp>
      <p:sp>
        <p:nvSpPr>
          <p:cNvPr id="10252" name="Rectangle 12"/>
          <p:cNvSpPr>
            <a:spLocks noChangeArrowheads="1"/>
          </p:cNvSpPr>
          <p:nvPr/>
        </p:nvSpPr>
        <p:spPr bwMode="auto">
          <a:xfrm>
            <a:off x="395288" y="5303838"/>
            <a:ext cx="457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/>
              <a:t>Уильям </a:t>
            </a:r>
            <a:r>
              <a:rPr lang="ru-RU" altLang="ru-RU" sz="2400" dirty="0" err="1"/>
              <a:t>Волластон</a:t>
            </a:r>
            <a:r>
              <a:rPr lang="ru-RU" altLang="ru-RU" sz="2400" dirty="0"/>
              <a:t> — 1802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/>
              <a:t>Йозеф Фраунгофер — 1814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/>
              <a:t>Кирхгоф, Бунзен — 1859–1862</a:t>
            </a:r>
          </a:p>
        </p:txBody>
      </p:sp>
      <p:pic>
        <p:nvPicPr>
          <p:cNvPr id="104450" name="Picture 2" descr="http://marina.yuha.ru/files/teachers/umeniya/images/pik12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4" y="123292"/>
            <a:ext cx="2596618" cy="337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81693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Заголовок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7772400" cy="1143000"/>
          </a:xfrm>
        </p:spPr>
        <p:txBody>
          <a:bodyPr/>
          <a:lstStyle/>
          <a:p>
            <a:r>
              <a:rPr lang="ru-RU" altLang="ru-RU"/>
              <a:t>Физическая модель</a:t>
            </a:r>
          </a:p>
        </p:txBody>
      </p:sp>
      <p:sp>
        <p:nvSpPr>
          <p:cNvPr id="4" name="TextBox 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023421" y="1268760"/>
            <a:ext cx="2310825" cy="794576"/>
          </a:xfrm>
          <a:prstGeom prst="rect">
            <a:avLst/>
          </a:prstGeom>
          <a:blipFill rotWithShape="1">
            <a:blip r:embed="rId3" cstate="print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ru-RU">
                <a:noFill/>
              </a:rPr>
              <a:t> </a:t>
            </a:r>
          </a:p>
        </p:txBody>
      </p:sp>
      <p:sp>
        <p:nvSpPr>
          <p:cNvPr id="5" name="TextBox 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482311" y="2204864"/>
            <a:ext cx="3393044" cy="883575"/>
          </a:xfrm>
          <a:prstGeom prst="rect">
            <a:avLst/>
          </a:prstGeom>
          <a:blipFill rotWithShape="1">
            <a:blip r:embed="rId4" cstate="print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ru-RU">
                <a:noFill/>
              </a:rPr>
              <a:t> </a:t>
            </a:r>
          </a:p>
        </p:txBody>
      </p:sp>
      <p:sp>
        <p:nvSpPr>
          <p:cNvPr id="6" name="TextBox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39552" y="3259183"/>
            <a:ext cx="5278561" cy="929678"/>
          </a:xfrm>
          <a:prstGeom prst="rect">
            <a:avLst/>
          </a:prstGeom>
          <a:blipFill rotWithShape="1">
            <a:blip r:embed="rId5" cstate="print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ru-RU">
                <a:noFill/>
              </a:rPr>
              <a:t> </a:t>
            </a:r>
          </a:p>
        </p:txBody>
      </p:sp>
      <p:graphicFrame>
        <p:nvGraphicFramePr>
          <p:cNvPr id="7170" name="Объект 12"/>
          <p:cNvGraphicFramePr>
            <a:graphicFrameLocks noChangeAspect="1"/>
          </p:cNvGraphicFramePr>
          <p:nvPr/>
        </p:nvGraphicFramePr>
        <p:xfrm>
          <a:off x="5889625" y="1835150"/>
          <a:ext cx="2038350" cy="208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" name="Формула" r:id="rId6" imgW="622030" imgH="634725" progId="Equation.3">
                  <p:embed/>
                </p:oleObj>
              </mc:Choice>
              <mc:Fallback>
                <p:oleObj name="Формула" r:id="rId6" imgW="622030" imgH="634725" progId="Equation.3">
                  <p:embed/>
                  <p:pic>
                    <p:nvPicPr>
                      <p:cNvPr id="7170" name="Объект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9625" y="1835150"/>
                        <a:ext cx="2038350" cy="2084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85948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Заголовок 3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706437"/>
          </a:xfrm>
        </p:spPr>
        <p:txBody>
          <a:bodyPr>
            <a:normAutofit fontScale="90000"/>
          </a:bodyPr>
          <a:lstStyle/>
          <a:p>
            <a:r>
              <a:rPr lang="ru-RU" altLang="ru-RU"/>
              <a:t>Внутреннее строение звезды</a:t>
            </a:r>
          </a:p>
        </p:txBody>
      </p:sp>
      <p:sp>
        <p:nvSpPr>
          <p:cNvPr id="8196" name="Содержимое 4"/>
          <p:cNvSpPr>
            <a:spLocks noGrp="1"/>
          </p:cNvSpPr>
          <p:nvPr>
            <p:ph idx="1"/>
          </p:nvPr>
        </p:nvSpPr>
        <p:spPr>
          <a:xfrm>
            <a:off x="395536" y="4725144"/>
            <a:ext cx="8229600" cy="1520825"/>
          </a:xfrm>
        </p:spPr>
        <p:txBody>
          <a:bodyPr/>
          <a:lstStyle/>
          <a:p>
            <a:r>
              <a:rPr lang="ru-RU" altLang="ru-RU" dirty="0"/>
              <a:t>Гидростатическое равновесие</a:t>
            </a:r>
          </a:p>
          <a:p>
            <a:r>
              <a:rPr lang="ru-RU" altLang="ru-RU" dirty="0"/>
              <a:t>Сохранение энергии</a:t>
            </a:r>
          </a:p>
        </p:txBody>
      </p:sp>
      <p:graphicFrame>
        <p:nvGraphicFramePr>
          <p:cNvPr id="8194" name="Объект 1"/>
          <p:cNvGraphicFramePr>
            <a:graphicFrameLocks noChangeAspect="1"/>
          </p:cNvGraphicFramePr>
          <p:nvPr/>
        </p:nvGraphicFramePr>
        <p:xfrm>
          <a:off x="1985963" y="1125538"/>
          <a:ext cx="4651375" cy="311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6" name="Формула" r:id="rId3" imgW="1803400" imgH="1206500" progId="Equation.3">
                  <p:embed/>
                </p:oleObj>
              </mc:Choice>
              <mc:Fallback>
                <p:oleObj name="Формула" r:id="rId3" imgW="1803400" imgH="1206500" progId="Equation.3">
                  <p:embed/>
                  <p:pic>
                    <p:nvPicPr>
                      <p:cNvPr id="8194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5963" y="1125538"/>
                        <a:ext cx="4651375" cy="3113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3540183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CC9DE4AF-EFFA-485D-B308-C588C91A381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1521" y="560811"/>
          <a:ext cx="8670764" cy="57572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0" name="CorelDRAW" r:id="rId3" imgW="5909698" imgH="3923640" progId="CorelDRAW.Graphic.11">
                  <p:embed/>
                </p:oleObj>
              </mc:Choice>
              <mc:Fallback>
                <p:oleObj name="CorelDRAW" r:id="rId3" imgW="5909698" imgH="3923640" progId="CorelDRAW.Graphic.11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CC9DE4AF-EFFA-485D-B308-C588C91A38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521" y="560811"/>
                        <a:ext cx="8670764" cy="57572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8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4932040" cy="1008856"/>
          </a:xfrm>
        </p:spPr>
        <p:txBody>
          <a:bodyPr>
            <a:noAutofit/>
          </a:bodyPr>
          <a:lstStyle/>
          <a:p>
            <a:pPr algn="l" eaLnBrk="1" hangingPunct="1"/>
            <a:r>
              <a:rPr lang="ru-RU" altLang="ru-RU" sz="3200" dirty="0"/>
              <a:t>«Горение» водорода:</a:t>
            </a:r>
            <a:br>
              <a:rPr lang="en-US" altLang="ru-RU" sz="3200" dirty="0"/>
            </a:br>
            <a:r>
              <a:rPr lang="ru-RU" altLang="ru-RU" sz="3200" dirty="0"/>
              <a:t>протон-протонный цикл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AE4A50-D37E-4F7F-8123-26F0D0F31D82}"/>
              </a:ext>
            </a:extLst>
          </p:cNvPr>
          <p:cNvSpPr txBox="1"/>
          <p:nvPr/>
        </p:nvSpPr>
        <p:spPr>
          <a:xfrm>
            <a:off x="539552" y="2829084"/>
            <a:ext cx="437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</a:t>
            </a:r>
            <a:endParaRPr lang="ru-RU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9C4494-2986-478A-BB67-DF2093E62D04}"/>
              </a:ext>
            </a:extLst>
          </p:cNvPr>
          <p:cNvSpPr txBox="1"/>
          <p:nvPr/>
        </p:nvSpPr>
        <p:spPr>
          <a:xfrm>
            <a:off x="2699792" y="1969612"/>
            <a:ext cx="7841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aseline="30000" dirty="0"/>
              <a:t>3</a:t>
            </a:r>
            <a:r>
              <a:rPr lang="en-US" sz="3200" dirty="0"/>
              <a:t>He</a:t>
            </a:r>
            <a:endParaRPr lang="ru-RU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19101D-F314-4394-A139-A5564B64FBF6}"/>
              </a:ext>
            </a:extLst>
          </p:cNvPr>
          <p:cNvSpPr txBox="1"/>
          <p:nvPr/>
        </p:nvSpPr>
        <p:spPr>
          <a:xfrm>
            <a:off x="3707904" y="1980129"/>
            <a:ext cx="7841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aseline="30000" dirty="0"/>
              <a:t>4</a:t>
            </a:r>
            <a:r>
              <a:rPr lang="en-US" sz="3200" dirty="0"/>
              <a:t>He</a:t>
            </a:r>
            <a:endParaRPr lang="ru-RU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37A647-D6E6-413F-85A2-01E4F5B7609C}"/>
              </a:ext>
            </a:extLst>
          </p:cNvPr>
          <p:cNvSpPr txBox="1"/>
          <p:nvPr/>
        </p:nvSpPr>
        <p:spPr>
          <a:xfrm>
            <a:off x="2627784" y="4036712"/>
            <a:ext cx="7841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aseline="30000" dirty="0"/>
              <a:t>3</a:t>
            </a:r>
            <a:r>
              <a:rPr lang="en-US" sz="3200" dirty="0"/>
              <a:t>He</a:t>
            </a:r>
            <a:endParaRPr lang="ru-RU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CA295D-1EE0-4E3F-AFA8-65BF4C590144}"/>
              </a:ext>
            </a:extLst>
          </p:cNvPr>
          <p:cNvSpPr txBox="1"/>
          <p:nvPr/>
        </p:nvSpPr>
        <p:spPr>
          <a:xfrm>
            <a:off x="467544" y="3861048"/>
            <a:ext cx="7841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aseline="30000" dirty="0"/>
              <a:t>3</a:t>
            </a:r>
            <a:r>
              <a:rPr lang="en-US" sz="3200" dirty="0"/>
              <a:t>He</a:t>
            </a:r>
            <a:endParaRPr lang="ru-RU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7AAF8B-A051-4015-86DE-FEE370930C37}"/>
              </a:ext>
            </a:extLst>
          </p:cNvPr>
          <p:cNvSpPr txBox="1"/>
          <p:nvPr/>
        </p:nvSpPr>
        <p:spPr>
          <a:xfrm>
            <a:off x="1681831" y="5487826"/>
            <a:ext cx="7841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aseline="30000" dirty="0"/>
              <a:t>4</a:t>
            </a:r>
            <a:r>
              <a:rPr lang="en-US" sz="3200" dirty="0"/>
              <a:t>He</a:t>
            </a:r>
            <a:endParaRPr lang="ru-RU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7A3B1C-F863-4A18-92AF-EFD6518C90ED}"/>
              </a:ext>
            </a:extLst>
          </p:cNvPr>
          <p:cNvSpPr txBox="1"/>
          <p:nvPr/>
        </p:nvSpPr>
        <p:spPr>
          <a:xfrm>
            <a:off x="5292080" y="5766472"/>
            <a:ext cx="7841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aseline="30000" dirty="0"/>
              <a:t>4</a:t>
            </a:r>
            <a:r>
              <a:rPr lang="en-US" sz="3200" dirty="0"/>
              <a:t>He</a:t>
            </a:r>
            <a:endParaRPr lang="ru-RU" sz="3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2800F2-56A9-46A1-A1E7-F339E66DD92F}"/>
              </a:ext>
            </a:extLst>
          </p:cNvPr>
          <p:cNvSpPr txBox="1"/>
          <p:nvPr/>
        </p:nvSpPr>
        <p:spPr>
          <a:xfrm>
            <a:off x="7740352" y="5916333"/>
            <a:ext cx="7841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aseline="30000" dirty="0"/>
              <a:t>4</a:t>
            </a:r>
            <a:r>
              <a:rPr lang="en-US" sz="3200" dirty="0"/>
              <a:t>He</a:t>
            </a:r>
            <a:endParaRPr lang="ru-RU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76575B-D91D-4F3A-8CAA-41FA05D931A4}"/>
              </a:ext>
            </a:extLst>
          </p:cNvPr>
          <p:cNvSpPr txBox="1"/>
          <p:nvPr/>
        </p:nvSpPr>
        <p:spPr>
          <a:xfrm>
            <a:off x="8108290" y="1854840"/>
            <a:ext cx="7841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aseline="30000" dirty="0"/>
              <a:t>4</a:t>
            </a:r>
            <a:r>
              <a:rPr lang="en-US" sz="3200" dirty="0"/>
              <a:t>He</a:t>
            </a:r>
            <a:endParaRPr lang="ru-RU" sz="3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8091BA-9825-4555-952C-51CF1DF6E852}"/>
              </a:ext>
            </a:extLst>
          </p:cNvPr>
          <p:cNvSpPr txBox="1"/>
          <p:nvPr/>
        </p:nvSpPr>
        <p:spPr>
          <a:xfrm>
            <a:off x="7956376" y="117307"/>
            <a:ext cx="7841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aseline="30000" dirty="0"/>
              <a:t>4</a:t>
            </a:r>
            <a:r>
              <a:rPr lang="en-US" sz="3200" dirty="0"/>
              <a:t>He</a:t>
            </a:r>
            <a:endParaRPr lang="ru-RU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CF4AD1-76EA-414F-A574-80153CC7AF9B}"/>
              </a:ext>
            </a:extLst>
          </p:cNvPr>
          <p:cNvSpPr txBox="1"/>
          <p:nvPr/>
        </p:nvSpPr>
        <p:spPr>
          <a:xfrm>
            <a:off x="5906170" y="2578866"/>
            <a:ext cx="7505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aseline="30000" dirty="0"/>
              <a:t>7</a:t>
            </a:r>
            <a:r>
              <a:rPr lang="en-US" sz="3200" dirty="0"/>
              <a:t>Be</a:t>
            </a:r>
            <a:endParaRPr lang="ru-RU" sz="3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3DFB74-537B-4475-9FE3-721577C2D9BF}"/>
              </a:ext>
            </a:extLst>
          </p:cNvPr>
          <p:cNvSpPr txBox="1"/>
          <p:nvPr/>
        </p:nvSpPr>
        <p:spPr>
          <a:xfrm>
            <a:off x="5155644" y="946832"/>
            <a:ext cx="7505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aseline="30000" dirty="0"/>
              <a:t>7</a:t>
            </a:r>
            <a:r>
              <a:rPr lang="en-US" sz="3200" dirty="0"/>
              <a:t>Be</a:t>
            </a:r>
            <a:endParaRPr lang="ru-RU" sz="3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0CA852-4AA4-4633-AD4E-3D7EEC62AFD1}"/>
              </a:ext>
            </a:extLst>
          </p:cNvPr>
          <p:cNvSpPr txBox="1"/>
          <p:nvPr/>
        </p:nvSpPr>
        <p:spPr>
          <a:xfrm>
            <a:off x="6034400" y="327928"/>
            <a:ext cx="5469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aseline="30000" dirty="0"/>
              <a:t>8</a:t>
            </a:r>
            <a:r>
              <a:rPr lang="en-US" sz="3200" dirty="0"/>
              <a:t>B</a:t>
            </a:r>
            <a:endParaRPr lang="ru-RU" sz="3200" dirty="0"/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EA216D3F-E749-4BA9-A499-9EE46C53EA8D}"/>
              </a:ext>
            </a:extLst>
          </p:cNvPr>
          <p:cNvGrpSpPr/>
          <p:nvPr/>
        </p:nvGrpSpPr>
        <p:grpSpPr>
          <a:xfrm>
            <a:off x="3569612" y="4576774"/>
            <a:ext cx="1506444" cy="1924334"/>
            <a:chOff x="751021" y="4024946"/>
            <a:chExt cx="1506444" cy="192433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2116BCCF-A5FB-4977-911E-030FCC3221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274" r="66425" b="6666"/>
            <a:stretch/>
          </p:blipFill>
          <p:spPr>
            <a:xfrm>
              <a:off x="751021" y="4024946"/>
              <a:ext cx="1506444" cy="192433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24" name="Стрелка вниз 16">
              <a:extLst>
                <a:ext uri="{FF2B5EF4-FFF2-40B4-BE49-F238E27FC236}">
                  <a16:creationId xmlns:a16="http://schemas.microsoft.com/office/drawing/2014/main" id="{DC9647EE-FC8E-4245-A3E7-20AFF1E438B6}"/>
                </a:ext>
              </a:extLst>
            </p:cNvPr>
            <p:cNvSpPr/>
            <p:nvPr/>
          </p:nvSpPr>
          <p:spPr>
            <a:xfrm>
              <a:off x="1308784" y="4529002"/>
              <a:ext cx="300609" cy="648072"/>
            </a:xfrm>
            <a:prstGeom prst="downArrow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8A5A3DC-67C4-448A-86FB-CB7CB1B6B282}"/>
              </a:ext>
            </a:extLst>
          </p:cNvPr>
          <p:cNvSpPr txBox="1"/>
          <p:nvPr/>
        </p:nvSpPr>
        <p:spPr>
          <a:xfrm>
            <a:off x="5436096" y="4068361"/>
            <a:ext cx="5918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aseline="30000" dirty="0"/>
              <a:t>7</a:t>
            </a:r>
            <a:r>
              <a:rPr lang="en-US" sz="3200" dirty="0"/>
              <a:t>Li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49715815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>
            <a:extLst>
              <a:ext uri="{FF2B5EF4-FFF2-40B4-BE49-F238E27FC236}">
                <a16:creationId xmlns:a16="http://schemas.microsoft.com/office/drawing/2014/main" id="{DBB51DDC-D46B-47D4-BB9E-649748ECE8C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20724" y="1505748"/>
          <a:ext cx="6443764" cy="4371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4" name="CorelDRAW" r:id="rId4" imgW="5316216" imgH="3607200" progId="CorelDRAW.Graphic.11">
                  <p:embed/>
                </p:oleObj>
              </mc:Choice>
              <mc:Fallback>
                <p:oleObj name="CorelDRAW" r:id="rId4" imgW="5316216" imgH="3607200" progId="CorelDRAW.Graphic.11">
                  <p:embed/>
                  <p:pic>
                    <p:nvPicPr>
                      <p:cNvPr id="15" name="Объект 14">
                        <a:extLst>
                          <a:ext uri="{FF2B5EF4-FFF2-40B4-BE49-F238E27FC236}">
                            <a16:creationId xmlns:a16="http://schemas.microsoft.com/office/drawing/2014/main" id="{DBB51DDC-D46B-47D4-BB9E-649748ECE8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20724" y="1505748"/>
                        <a:ext cx="6443764" cy="43715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10" name="Заголовок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29600" cy="796925"/>
          </a:xfrm>
        </p:spPr>
        <p:txBody>
          <a:bodyPr/>
          <a:lstStyle/>
          <a:p>
            <a:r>
              <a:rPr lang="ru-RU" altLang="ru-RU" dirty="0">
                <a:latin typeface="Arial" pitchFamily="34" charset="0"/>
                <a:cs typeface="Arial" pitchFamily="34" charset="0"/>
              </a:rPr>
              <a:t>Горение водорода: </a:t>
            </a:r>
            <a:r>
              <a:rPr lang="en-US" altLang="ru-RU" dirty="0">
                <a:latin typeface="Arial" pitchFamily="34" charset="0"/>
                <a:cs typeface="Arial" pitchFamily="34" charset="0"/>
              </a:rPr>
              <a:t>CNO-</a:t>
            </a:r>
            <a:r>
              <a:rPr lang="ru-RU" altLang="ru-RU" dirty="0">
                <a:latin typeface="Arial" pitchFamily="34" charset="0"/>
                <a:cs typeface="Arial" pitchFamily="34" charset="0"/>
              </a:rPr>
              <a:t>цикл</a:t>
            </a:r>
          </a:p>
        </p:txBody>
      </p:sp>
      <p:sp>
        <p:nvSpPr>
          <p:cNvPr id="68611" name="Содержимое 2"/>
          <p:cNvSpPr>
            <a:spLocks noGrp="1"/>
          </p:cNvSpPr>
          <p:nvPr>
            <p:ph idx="1"/>
          </p:nvPr>
        </p:nvSpPr>
        <p:spPr>
          <a:xfrm>
            <a:off x="0" y="1428750"/>
            <a:ext cx="2483768" cy="1828800"/>
          </a:xfrm>
        </p:spPr>
        <p:txBody>
          <a:bodyPr>
            <a:normAutofit/>
          </a:bodyPr>
          <a:lstStyle/>
          <a:p>
            <a:r>
              <a:rPr lang="ru-RU" altLang="ru-RU" sz="1600" dirty="0">
                <a:latin typeface="Arial" pitchFamily="34" charset="0"/>
                <a:cs typeface="Arial" pitchFamily="34" charset="0"/>
              </a:rPr>
              <a:t>На этапе горения водорода помимо гелия синтезируются также изотопы углерода, азота, кислорода и фтора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47C9E09F-8348-427F-B7EB-6F4AA3AD81BF}"/>
              </a:ext>
            </a:extLst>
          </p:cNvPr>
          <p:cNvGrpSpPr/>
          <p:nvPr/>
        </p:nvGrpSpPr>
        <p:grpSpPr>
          <a:xfrm>
            <a:off x="751021" y="4024946"/>
            <a:ext cx="1506444" cy="1924334"/>
            <a:chOff x="751021" y="4024946"/>
            <a:chExt cx="1506444" cy="1924334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274" r="66425" b="6666"/>
            <a:stretch/>
          </p:blipFill>
          <p:spPr>
            <a:xfrm>
              <a:off x="751021" y="4024946"/>
              <a:ext cx="1506444" cy="192433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7" name="Стрелка вниз 16"/>
            <p:cNvSpPr/>
            <p:nvPr/>
          </p:nvSpPr>
          <p:spPr>
            <a:xfrm>
              <a:off x="1308784" y="4529002"/>
              <a:ext cx="300609" cy="648072"/>
            </a:xfrm>
            <a:prstGeom prst="downArrow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28495052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/>
          <a:lstStyle/>
          <a:p>
            <a:r>
              <a:rPr lang="ru-RU" dirty="0"/>
              <a:t>Термоядерные реакции в звёздах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08" y="1009706"/>
            <a:ext cx="7195065" cy="573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73147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02955D-EE11-43DF-BF02-FA282EE564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1" t="20385" b="17465"/>
          <a:stretch/>
        </p:blipFill>
        <p:spPr>
          <a:xfrm>
            <a:off x="377504" y="2701255"/>
            <a:ext cx="8464491" cy="397638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A4F812-57EF-458F-9A1E-05EBA6919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1511"/>
            <a:ext cx="7886700" cy="1325563"/>
          </a:xfrm>
        </p:spPr>
        <p:txBody>
          <a:bodyPr/>
          <a:lstStyle/>
          <a:p>
            <a:pPr algn="l"/>
            <a:r>
              <a:rPr lang="ru-RU" dirty="0"/>
              <a:t>Перенос энергии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BDA1F8-FA30-4155-80D8-38CB85D17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151" y="1213229"/>
            <a:ext cx="5252032" cy="1325563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Лучистый перенос</a:t>
            </a:r>
          </a:p>
          <a:p>
            <a:r>
              <a:rPr lang="ru-RU" dirty="0"/>
              <a:t>Конвективный перенос (градиент температуры)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21BBFA5-DD31-4FDF-83E1-DD29DBA568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695" y="71511"/>
            <a:ext cx="2881414" cy="2881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187549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Лучистый перенос энергии</a:t>
            </a:r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87450" y="1773238"/>
          <a:ext cx="6619875" cy="403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6" name="Формула" r:id="rId3" imgW="2794000" imgH="1701800" progId="Equation.3">
                  <p:embed/>
                </p:oleObj>
              </mc:Choice>
              <mc:Fallback>
                <p:oleObj name="Формула" r:id="rId3" imgW="2794000" imgH="1701800" progId="Equation.3">
                  <p:embed/>
                  <p:pic>
                    <p:nvPicPr>
                      <p:cNvPr id="921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1773238"/>
                        <a:ext cx="6619875" cy="4032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386195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Конвективный перенос энергии</a:t>
            </a:r>
          </a:p>
        </p:txBody>
      </p:sp>
      <p:sp>
        <p:nvSpPr>
          <p:cNvPr id="6" name="Овал 5"/>
          <p:cNvSpPr/>
          <p:nvPr/>
        </p:nvSpPr>
        <p:spPr>
          <a:xfrm>
            <a:off x="900113" y="4868863"/>
            <a:ext cx="1800225" cy="18002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720725" y="1844675"/>
            <a:ext cx="2159000" cy="21605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1835150" y="4149725"/>
            <a:ext cx="0" cy="50323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242" name="Object 4"/>
          <p:cNvGraphicFramePr>
            <a:graphicFrameLocks noChangeAspect="1"/>
          </p:cNvGraphicFramePr>
          <p:nvPr/>
        </p:nvGraphicFramePr>
        <p:xfrm>
          <a:off x="1258888" y="5445125"/>
          <a:ext cx="1017587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4" name="Формула" r:id="rId3" imgW="304536" imgH="203024" progId="Equation.3">
                  <p:embed/>
                </p:oleObj>
              </mc:Choice>
              <mc:Fallback>
                <p:oleObj name="Формула" r:id="rId3" imgW="304536" imgH="203024" progId="Equation.3">
                  <p:embed/>
                  <p:pic>
                    <p:nvPicPr>
                      <p:cNvPr id="1024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5445125"/>
                        <a:ext cx="1017587" cy="677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3" name="Object 5"/>
          <p:cNvGraphicFramePr>
            <a:graphicFrameLocks noChangeAspect="1"/>
          </p:cNvGraphicFramePr>
          <p:nvPr/>
        </p:nvGraphicFramePr>
        <p:xfrm>
          <a:off x="2987675" y="5445125"/>
          <a:ext cx="1017588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5" name="Формула" r:id="rId5" imgW="304536" imgH="203024" progId="Equation.3">
                  <p:embed/>
                </p:oleObj>
              </mc:Choice>
              <mc:Fallback>
                <p:oleObj name="Формула" r:id="rId5" imgW="304536" imgH="203024" progId="Equation.3">
                  <p:embed/>
                  <p:pic>
                    <p:nvPicPr>
                      <p:cNvPr id="1024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5445125"/>
                        <a:ext cx="1017588" cy="677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4" name="Object 6"/>
          <p:cNvGraphicFramePr>
            <a:graphicFrameLocks noChangeAspect="1"/>
          </p:cNvGraphicFramePr>
          <p:nvPr/>
        </p:nvGraphicFramePr>
        <p:xfrm>
          <a:off x="1184275" y="2524125"/>
          <a:ext cx="131445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6" name="Формула" r:id="rId7" imgW="393529" imgH="228501" progId="Equation.3">
                  <p:embed/>
                </p:oleObj>
              </mc:Choice>
              <mc:Fallback>
                <p:oleObj name="Формула" r:id="rId7" imgW="393529" imgH="228501" progId="Equation.3">
                  <p:embed/>
                  <p:pic>
                    <p:nvPicPr>
                      <p:cNvPr id="1024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4275" y="2524125"/>
                        <a:ext cx="1314450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5" name="Object 7"/>
          <p:cNvGraphicFramePr>
            <a:graphicFrameLocks noChangeAspect="1"/>
          </p:cNvGraphicFramePr>
          <p:nvPr/>
        </p:nvGraphicFramePr>
        <p:xfrm>
          <a:off x="2952750" y="2565400"/>
          <a:ext cx="1230313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7" name="Формула" r:id="rId9" imgW="368140" imgH="203112" progId="Equation.3">
                  <p:embed/>
                </p:oleObj>
              </mc:Choice>
              <mc:Fallback>
                <p:oleObj name="Формула" r:id="rId9" imgW="368140" imgH="203112" progId="Equation.3">
                  <p:embed/>
                  <p:pic>
                    <p:nvPicPr>
                      <p:cNvPr id="1024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2750" y="2565400"/>
                        <a:ext cx="1230313" cy="677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6" name="Object 8"/>
          <p:cNvGraphicFramePr>
            <a:graphicFrameLocks noChangeAspect="1"/>
          </p:cNvGraphicFramePr>
          <p:nvPr/>
        </p:nvGraphicFramePr>
        <p:xfrm>
          <a:off x="4572000" y="1622425"/>
          <a:ext cx="3952875" cy="497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8" name="Формула" r:id="rId11" imgW="2159000" imgH="2717800" progId="Equation.3">
                  <p:embed/>
                </p:oleObj>
              </mc:Choice>
              <mc:Fallback>
                <p:oleObj name="Формула" r:id="rId11" imgW="2159000" imgH="2717800" progId="Equation.3">
                  <p:embed/>
                  <p:pic>
                    <p:nvPicPr>
                      <p:cNvPr id="1024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622425"/>
                        <a:ext cx="3952875" cy="4975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2970951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altLang="ru-RU" dirty="0"/>
              <a:t>Конвекция</a:t>
            </a:r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96975"/>
            <a:ext cx="7561262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061222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/>
              <a:t>Внутреннее строение Солнца</a:t>
            </a:r>
          </a:p>
        </p:txBody>
      </p:sp>
      <p:pic>
        <p:nvPicPr>
          <p:cNvPr id="72707" name="Picture 5" descr="f1803-SunIntern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16113"/>
            <a:ext cx="5127625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-14288"/>
            <a:ext cx="6858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926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864840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dirty="0"/>
              <a:t>Линии поглощения и излучения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67942"/>
            <a:ext cx="7947230" cy="465334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5B4C2-228C-4E70-999D-AF79E6F6432F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08448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50106"/>
          </a:xfrm>
        </p:spPr>
        <p:txBody>
          <a:bodyPr/>
          <a:lstStyle/>
          <a:p>
            <a:r>
              <a:rPr lang="ru-RU" altLang="ru-RU" dirty="0"/>
              <a:t>Итоговые уравнения</a:t>
            </a:r>
          </a:p>
        </p:txBody>
      </p:sp>
      <p:graphicFrame>
        <p:nvGraphicFramePr>
          <p:cNvPr id="11266" name="Объект 1"/>
          <p:cNvGraphicFramePr>
            <a:graphicFrameLocks noChangeAspect="1"/>
          </p:cNvGraphicFramePr>
          <p:nvPr/>
        </p:nvGraphicFramePr>
        <p:xfrm>
          <a:off x="1516063" y="1112838"/>
          <a:ext cx="5748337" cy="5195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4" name="Формула" r:id="rId3" imgW="2362200" imgH="2133600" progId="Equation.3">
                  <p:embed/>
                </p:oleObj>
              </mc:Choice>
              <mc:Fallback>
                <p:oleObj name="Формула" r:id="rId3" imgW="2362200" imgH="2133600" progId="Equation.3">
                  <p:embed/>
                  <p:pic>
                    <p:nvPicPr>
                      <p:cNvPr id="11266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6063" y="1112838"/>
                        <a:ext cx="5748337" cy="51958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7715422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Давление излучения и </a:t>
            </a:r>
            <a:r>
              <a:rPr lang="ru-RU" dirty="0" err="1"/>
              <a:t>эддингтоновская</a:t>
            </a:r>
            <a:r>
              <a:rPr lang="ru-RU" dirty="0"/>
              <a:t> светимость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2474583" y="1923547"/>
          <a:ext cx="4362450" cy="357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8" name="Формула" r:id="rId3" imgW="1485900" imgH="1219200" progId="Equation.3">
                  <p:embed/>
                </p:oleObj>
              </mc:Choice>
              <mc:Fallback>
                <p:oleObj name="Формула" r:id="rId3" imgW="1485900" imgH="1219200" progId="Equation.3">
                  <p:embed/>
                  <p:pic>
                    <p:nvPicPr>
                      <p:cNvPr id="3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4583" y="1923547"/>
                        <a:ext cx="4362450" cy="3578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707065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Центральные параметры</a:t>
            </a:r>
          </a:p>
        </p:txBody>
      </p:sp>
      <p:graphicFrame>
        <p:nvGraphicFramePr>
          <p:cNvPr id="12290" name="Объект 1"/>
          <p:cNvGraphicFramePr>
            <a:graphicFrameLocks noChangeAspect="1"/>
          </p:cNvGraphicFramePr>
          <p:nvPr/>
        </p:nvGraphicFramePr>
        <p:xfrm>
          <a:off x="2339975" y="1628775"/>
          <a:ext cx="4060825" cy="421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2" name="Формула" r:id="rId3" imgW="1663700" imgH="1701800" progId="Equation.3">
                  <p:embed/>
                </p:oleObj>
              </mc:Choice>
              <mc:Fallback>
                <p:oleObj name="Формула" r:id="rId3" imgW="1663700" imgH="1701800" progId="Equation.3">
                  <p:embed/>
                  <p:pic>
                    <p:nvPicPr>
                      <p:cNvPr id="1229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1628775"/>
                        <a:ext cx="4060825" cy="4210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2" name="TextBox 3"/>
          <p:cNvSpPr txBox="1">
            <a:spLocks noChangeArrowheads="1"/>
          </p:cNvSpPr>
          <p:nvPr/>
        </p:nvSpPr>
        <p:spPr bwMode="auto">
          <a:xfrm>
            <a:off x="6011863" y="6021388"/>
            <a:ext cx="2984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/>
              <a:t>Kippenhahn &amp; Weigert (1996)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9868648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Соотношения параметров</a:t>
            </a:r>
          </a:p>
        </p:txBody>
      </p:sp>
      <p:graphicFrame>
        <p:nvGraphicFramePr>
          <p:cNvPr id="13314" name="Объект 1"/>
          <p:cNvGraphicFramePr>
            <a:graphicFrameLocks noChangeAspect="1"/>
          </p:cNvGraphicFramePr>
          <p:nvPr/>
        </p:nvGraphicFramePr>
        <p:xfrm>
          <a:off x="239713" y="1889125"/>
          <a:ext cx="8796337" cy="332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6" name="Формула" r:id="rId3" imgW="3962400" imgH="1498600" progId="Equation.3">
                  <p:embed/>
                </p:oleObj>
              </mc:Choice>
              <mc:Fallback>
                <p:oleObj name="Формула" r:id="rId3" imgW="3962400" imgH="1498600" progId="Equation.3">
                  <p:embed/>
                  <p:pic>
                    <p:nvPicPr>
                      <p:cNvPr id="13314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713" y="1889125"/>
                        <a:ext cx="8796337" cy="3328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6011863" y="6021388"/>
            <a:ext cx="1835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/>
              <a:t>Choudhuri (2010)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4764778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490537"/>
          </a:xfrm>
        </p:spPr>
        <p:txBody>
          <a:bodyPr>
            <a:normAutofit fontScale="90000"/>
          </a:bodyPr>
          <a:lstStyle/>
          <a:p>
            <a:r>
              <a:rPr lang="ru-RU" altLang="ru-RU"/>
              <a:t>Уравнение состояния</a:t>
            </a:r>
          </a:p>
        </p:txBody>
      </p:sp>
      <p:sp>
        <p:nvSpPr>
          <p:cNvPr id="14340" name="Объект 2"/>
          <p:cNvSpPr>
            <a:spLocks noGrp="1"/>
          </p:cNvSpPr>
          <p:nvPr>
            <p:ph idx="1"/>
          </p:nvPr>
        </p:nvSpPr>
        <p:spPr>
          <a:xfrm>
            <a:off x="468313" y="908050"/>
            <a:ext cx="8229600" cy="2949575"/>
          </a:xfrm>
        </p:spPr>
        <p:txBody>
          <a:bodyPr/>
          <a:lstStyle/>
          <a:p>
            <a:r>
              <a:rPr lang="ru-RU" altLang="ru-RU"/>
              <a:t>Уравнение состояния идеального газа</a:t>
            </a:r>
          </a:p>
          <a:p>
            <a:r>
              <a:rPr lang="ru-RU" altLang="ru-RU"/>
              <a:t>Уравнение состояния вырожденного электронного газа</a:t>
            </a:r>
          </a:p>
          <a:p>
            <a:r>
              <a:rPr lang="ru-RU" altLang="ru-RU"/>
              <a:t>Уравнение состояния вырожденного нейтронного газа</a:t>
            </a:r>
          </a:p>
        </p:txBody>
      </p:sp>
    </p:spTree>
    <p:extLst>
      <p:ext uri="{BB962C8B-B14F-4D97-AF65-F5344CB8AC3E}">
        <p14:creationId xmlns:p14="http://schemas.microsoft.com/office/powerpoint/2010/main" val="350301803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Заголовок 3"/>
          <p:cNvSpPr>
            <a:spLocks noGrp="1"/>
          </p:cNvSpPr>
          <p:nvPr>
            <p:ph type="title"/>
          </p:nvPr>
        </p:nvSpPr>
        <p:spPr>
          <a:xfrm>
            <a:off x="431924" y="116632"/>
            <a:ext cx="8229600" cy="777875"/>
          </a:xfrm>
        </p:spPr>
        <p:txBody>
          <a:bodyPr/>
          <a:lstStyle/>
          <a:p>
            <a:r>
              <a:rPr lang="ru-RU" altLang="ru-RU" dirty="0"/>
              <a:t>Вырожденный газ</a:t>
            </a:r>
          </a:p>
        </p:txBody>
      </p:sp>
      <p:graphicFrame>
        <p:nvGraphicFramePr>
          <p:cNvPr id="15362" name="Объект 4"/>
          <p:cNvGraphicFramePr>
            <a:graphicFrameLocks noChangeAspect="1"/>
          </p:cNvGraphicFramePr>
          <p:nvPr/>
        </p:nvGraphicFramePr>
        <p:xfrm>
          <a:off x="323528" y="845616"/>
          <a:ext cx="5208588" cy="2430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0" name="Формула" r:id="rId3" imgW="3048000" imgH="1422400" progId="Equation.3">
                  <p:embed/>
                </p:oleObj>
              </mc:Choice>
              <mc:Fallback>
                <p:oleObj name="Формула" r:id="rId3" imgW="3048000" imgH="1422400" progId="Equation.3">
                  <p:embed/>
                  <p:pic>
                    <p:nvPicPr>
                      <p:cNvPr id="15362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845616"/>
                        <a:ext cx="5208588" cy="2430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4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060848"/>
            <a:ext cx="3571875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284984"/>
            <a:ext cx="2592288" cy="2873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6170961"/>
            <a:ext cx="7084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Давление вырожденного газа способно поддерживать массивные и компактные объекты</a:t>
            </a:r>
          </a:p>
          <a:p>
            <a:r>
              <a:rPr lang="ru-RU" sz="1400" dirty="0"/>
              <a:t>Вырождение снимается при повышении температуры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87624" y="3717032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n</a:t>
            </a:r>
            <a:r>
              <a:rPr lang="en-US" baseline="-25000" dirty="0"/>
              <a:t>e</a:t>
            </a:r>
            <a:r>
              <a:rPr lang="en-US" dirty="0"/>
              <a:t> = 10</a:t>
            </a:r>
            <a:r>
              <a:rPr lang="en-US" baseline="30000" dirty="0"/>
              <a:t>28</a:t>
            </a:r>
            <a:r>
              <a:rPr lang="en-US" dirty="0"/>
              <a:t> </a:t>
            </a:r>
            <a:r>
              <a:rPr lang="ru-RU" dirty="0"/>
              <a:t>см</a:t>
            </a:r>
            <a:r>
              <a:rPr lang="ru-RU" baseline="30000" dirty="0"/>
              <a:t>–3</a:t>
            </a:r>
          </a:p>
        </p:txBody>
      </p:sp>
    </p:spTree>
    <p:extLst>
      <p:ext uri="{BB962C8B-B14F-4D97-AF65-F5344CB8AC3E}">
        <p14:creationId xmlns:p14="http://schemas.microsoft.com/office/powerpoint/2010/main" val="70272783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Заголовок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29600" cy="725488"/>
          </a:xfrm>
        </p:spPr>
        <p:txBody>
          <a:bodyPr>
            <a:normAutofit fontScale="90000"/>
          </a:bodyPr>
          <a:lstStyle/>
          <a:p>
            <a:pPr algn="r"/>
            <a:r>
              <a:rPr lang="ru-RU" altLang="ru-RU"/>
              <a:t>Белые карлики</a:t>
            </a:r>
          </a:p>
        </p:txBody>
      </p:sp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1643063"/>
            <a:ext cx="3275013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85750"/>
            <a:ext cx="3457575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184525"/>
            <a:ext cx="3714750" cy="34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TextBox 5"/>
          <p:cNvSpPr txBox="1">
            <a:spLocks noChangeArrowheads="1"/>
          </p:cNvSpPr>
          <p:nvPr/>
        </p:nvSpPr>
        <p:spPr bwMode="auto">
          <a:xfrm>
            <a:off x="5746750" y="5900738"/>
            <a:ext cx="23542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dirty="0"/>
              <a:t>Предел </a:t>
            </a:r>
            <a:r>
              <a:rPr lang="ru-RU" altLang="ru-RU" dirty="0" err="1"/>
              <a:t>Чандрасекара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45129214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Коричневые карлики</a:t>
            </a:r>
          </a:p>
        </p:txBody>
      </p:sp>
      <p:sp>
        <p:nvSpPr>
          <p:cNvPr id="73731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116138"/>
          </a:xfrm>
        </p:spPr>
        <p:txBody>
          <a:bodyPr/>
          <a:lstStyle/>
          <a:p>
            <a:r>
              <a:rPr lang="ru-RU" altLang="ru-RU" dirty="0"/>
              <a:t>Предел </a:t>
            </a:r>
            <a:r>
              <a:rPr lang="ru-RU" altLang="ru-RU" dirty="0" err="1"/>
              <a:t>Кумара</a:t>
            </a:r>
            <a:r>
              <a:rPr lang="ru-RU" altLang="ru-RU" dirty="0"/>
              <a:t> (1963) 0.0</a:t>
            </a:r>
            <a:r>
              <a:rPr lang="en-US" altLang="ru-RU" dirty="0"/>
              <a:t>8</a:t>
            </a:r>
            <a:r>
              <a:rPr lang="ru-RU" altLang="ru-RU" dirty="0"/>
              <a:t> массы Солнца (</a:t>
            </a:r>
            <a:r>
              <a:rPr lang="en-US" altLang="ru-RU" dirty="0"/>
              <a:t>8</a:t>
            </a:r>
            <a:r>
              <a:rPr lang="ru-RU" altLang="ru-RU" dirty="0"/>
              <a:t>0 масс Юпитера)</a:t>
            </a:r>
          </a:p>
          <a:p>
            <a:r>
              <a:rPr lang="ru-RU" altLang="ru-RU" dirty="0"/>
              <a:t>Коричневые карлики — Джил </a:t>
            </a:r>
            <a:r>
              <a:rPr lang="ru-RU" altLang="ru-RU" dirty="0" err="1"/>
              <a:t>Тартер</a:t>
            </a:r>
            <a:r>
              <a:rPr lang="ru-RU" altLang="ru-RU" dirty="0"/>
              <a:t> (1975)</a:t>
            </a:r>
          </a:p>
          <a:p>
            <a:endParaRPr lang="ru-RU" altLang="ru-RU" dirty="0"/>
          </a:p>
        </p:txBody>
      </p:sp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600450"/>
            <a:ext cx="2257425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4509120"/>
            <a:ext cx="35491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Горение дейтерия!</a:t>
            </a:r>
          </a:p>
        </p:txBody>
      </p:sp>
    </p:spTree>
    <p:extLst>
      <p:ext uri="{BB962C8B-B14F-4D97-AF65-F5344CB8AC3E}">
        <p14:creationId xmlns:p14="http://schemas.microsoft.com/office/powerpoint/2010/main" val="24612930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Нейтронные звёзды</a:t>
            </a:r>
          </a:p>
        </p:txBody>
      </p:sp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428750"/>
            <a:ext cx="76200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TextBox 3"/>
          <p:cNvSpPr txBox="1">
            <a:spLocks noChangeArrowheads="1"/>
          </p:cNvSpPr>
          <p:nvPr/>
        </p:nvSpPr>
        <p:spPr bwMode="auto">
          <a:xfrm>
            <a:off x="4857750" y="6000750"/>
            <a:ext cx="3300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/>
              <a:t>Предел Оппенгеймера-Волкова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Чёрная дыра</a:t>
            </a:r>
          </a:p>
        </p:txBody>
      </p:sp>
      <p:sp>
        <p:nvSpPr>
          <p:cNvPr id="3" name="Овал 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339752" y="1738603"/>
            <a:ext cx="4320000" cy="4320480"/>
          </a:xfrm>
          <a:prstGeom prst="ellipse">
            <a:avLst/>
          </a:prstGeom>
          <a:blipFill rotWithShape="1">
            <a:blip r:embed="rId2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pPr>
              <a:defRPr/>
            </a:pPr>
            <a:r>
              <a:rPr lang="ru-RU">
                <a:noFill/>
              </a:rPr>
              <a:t> 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473585" y="116632"/>
            <a:ext cx="8229600" cy="778098"/>
          </a:xfrm>
        </p:spPr>
        <p:txBody>
          <a:bodyPr/>
          <a:lstStyle/>
          <a:p>
            <a:r>
              <a:rPr lang="ru-RU" altLang="ru-RU" dirty="0"/>
              <a:t>Спектральный анализ</a:t>
            </a:r>
          </a:p>
        </p:txBody>
      </p:sp>
      <p:pic>
        <p:nvPicPr>
          <p:cNvPr id="19459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274" y="836712"/>
            <a:ext cx="8896222" cy="5931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78" y="5445223"/>
            <a:ext cx="904591" cy="1307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960655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Баланс гравитации и какого-нибудь давления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Тепловое давление (+ </a:t>
            </a:r>
            <a:r>
              <a:rPr lang="ru-RU" dirty="0" err="1"/>
              <a:t>давление</a:t>
            </a:r>
            <a:r>
              <a:rPr lang="ru-RU" dirty="0"/>
              <a:t> излучения) — звезда</a:t>
            </a:r>
          </a:p>
          <a:p>
            <a:r>
              <a:rPr lang="ru-RU" dirty="0"/>
              <a:t>Давление вырожденного электронного газа — коричневый карлик, белый карлик</a:t>
            </a:r>
          </a:p>
          <a:p>
            <a:pPr lvl="1"/>
            <a:r>
              <a:rPr lang="ru-RU" dirty="0"/>
              <a:t>Предел </a:t>
            </a:r>
            <a:r>
              <a:rPr lang="ru-RU" dirty="0" err="1"/>
              <a:t>Чандрасекара</a:t>
            </a:r>
            <a:r>
              <a:rPr lang="ru-RU" dirty="0"/>
              <a:t> 1.4 массы Солнца</a:t>
            </a:r>
          </a:p>
          <a:p>
            <a:r>
              <a:rPr lang="ru-RU" dirty="0"/>
              <a:t>Давление вырожденного нейтронного газа — нейтронная звезда</a:t>
            </a:r>
          </a:p>
          <a:p>
            <a:pPr lvl="1"/>
            <a:r>
              <a:rPr lang="ru-RU" dirty="0"/>
              <a:t>Предел Оппенгеймера-Волкова 2 массы Солнца</a:t>
            </a:r>
          </a:p>
          <a:p>
            <a:r>
              <a:rPr lang="ru-RU" dirty="0"/>
              <a:t>Баланса нет — чёрная дыра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Заголовок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772400" cy="649287"/>
          </a:xfrm>
        </p:spPr>
        <p:txBody>
          <a:bodyPr>
            <a:normAutofit fontScale="90000"/>
          </a:bodyPr>
          <a:lstStyle/>
          <a:p>
            <a:pPr algn="r"/>
            <a:r>
              <a:rPr lang="ru-RU" altLang="ru-RU"/>
              <a:t>Уильям Хаггинс</a:t>
            </a:r>
          </a:p>
        </p:txBody>
      </p:sp>
      <p:sp>
        <p:nvSpPr>
          <p:cNvPr id="57347" name="Прямоугольник 2"/>
          <p:cNvSpPr>
            <a:spLocks noChangeArrowheads="1"/>
          </p:cNvSpPr>
          <p:nvPr/>
        </p:nvSpPr>
        <p:spPr bwMode="auto">
          <a:xfrm>
            <a:off x="179512" y="260648"/>
            <a:ext cx="4392488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sz="1600" dirty="0"/>
              <a:t>Вскоре я почувствовал лёгкую неудовлетворённость от рутинного характера обычной астрономической работы и начал задумываться о возможности исследования неба в новом направлении или новыми методами</a:t>
            </a:r>
            <a:r>
              <a:rPr lang="en-US" altLang="ru-RU" sz="1600" dirty="0"/>
              <a:t>. </a:t>
            </a:r>
            <a:r>
              <a:rPr lang="ru-RU" altLang="ru-RU" sz="1600" dirty="0"/>
              <a:t>Именно в это время … до меня дошла весть о великом открытии Кирхгофа, позволившем ему посредством интерпретации фраунгоферовых линий постичь истинную природу и химический состав Солнца</a:t>
            </a:r>
            <a:r>
              <a:rPr lang="en-US" altLang="ru-RU" sz="1600" dirty="0"/>
              <a:t>.</a:t>
            </a:r>
          </a:p>
          <a:p>
            <a:pPr eaLnBrk="1" hangingPunct="1"/>
            <a:endParaRPr lang="en-US" altLang="ru-RU" sz="1600" dirty="0"/>
          </a:p>
          <a:p>
            <a:pPr eaLnBrk="1" hangingPunct="1"/>
            <a:r>
              <a:rPr lang="ru-RU" altLang="ru-RU" sz="1600" dirty="0"/>
              <a:t>Для меня эта новость стала родником в сухой стране, исполненной жажды</a:t>
            </a:r>
            <a:r>
              <a:rPr lang="en-US" altLang="ru-RU" sz="1600" dirty="0"/>
              <a:t>. </a:t>
            </a:r>
            <a:r>
              <a:rPr lang="ru-RU" altLang="ru-RU" sz="1600" dirty="0"/>
              <a:t>Наконец-то мне был явлен способ работы, бывший целью моих неопределённых исканий, — а именно распространение новых методов исследования Солнца на другие небесные тела</a:t>
            </a:r>
            <a:r>
              <a:rPr lang="en-US" altLang="ru-RU" sz="1600" dirty="0"/>
              <a:t>.</a:t>
            </a:r>
            <a:r>
              <a:rPr lang="ru-RU" altLang="ru-RU" sz="1600" dirty="0"/>
              <a:t> Меня охватило вдохновение: я чувствовал, что теперь в моих силах снять покров, которым никем ранее не снимался. В мои руки словно бы вложили ключ, позволяющий открыть дверь, которую до той поры считали навеки закрытой для человека. Под этим покровом и за этой дверью скрывалась тайна истинной природы небесных тел</a:t>
            </a:r>
            <a:r>
              <a:rPr lang="en-US" altLang="ru-RU" sz="1600" dirty="0"/>
              <a:t>.</a:t>
            </a:r>
            <a:endParaRPr lang="ru-RU" altLang="ru-RU" sz="1600" dirty="0"/>
          </a:p>
        </p:txBody>
      </p:sp>
      <p:pic>
        <p:nvPicPr>
          <p:cNvPr id="5734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125538"/>
            <a:ext cx="428625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5B4C2-228C-4E70-999D-AF79E6F6432F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163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850106"/>
          </a:xfrm>
        </p:spPr>
        <p:txBody>
          <a:bodyPr>
            <a:normAutofit/>
          </a:bodyPr>
          <a:lstStyle/>
          <a:p>
            <a:r>
              <a:rPr lang="ru-RU" dirty="0"/>
              <a:t>Спектроскопия туманностей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1985735" cy="186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807" y="1268760"/>
            <a:ext cx="6136503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25144"/>
            <a:ext cx="8741806" cy="1213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47664" y="6124654"/>
            <a:ext cx="5745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Светящаяся жидкость Гершеля — обычный горячий газ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5B4C2-228C-4E70-999D-AF79E6F6432F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3320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936104"/>
          </a:xfrm>
        </p:spPr>
        <p:txBody>
          <a:bodyPr/>
          <a:lstStyle/>
          <a:p>
            <a:r>
              <a:rPr lang="ru-RU" dirty="0"/>
              <a:t>Спектроскопия туманностей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68" y="1196752"/>
            <a:ext cx="571500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412776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68" y="4437112"/>
            <a:ext cx="571500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133" y="4437112"/>
            <a:ext cx="2796518" cy="217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7452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Ещё один ключевой аспект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59632" y="1484784"/>
            <a:ext cx="6696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Звёзды не могут светить вечно. В них должен быть источник энергии, который однажды начал работать и однажды иссякнет — закон сохранения энергии!</a:t>
            </a:r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778519"/>
            <a:ext cx="5112568" cy="383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5B4C2-228C-4E70-999D-AF79E6F6432F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0589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>
          <a:xfrm>
            <a:off x="107503" y="115888"/>
            <a:ext cx="8785671" cy="864840"/>
          </a:xfrm>
        </p:spPr>
        <p:txBody>
          <a:bodyPr>
            <a:normAutofit/>
          </a:bodyPr>
          <a:lstStyle/>
          <a:p>
            <a:r>
              <a:rPr lang="ru-RU" altLang="ru-RU" sz="3600" dirty="0"/>
              <a:t>Источник солнечной и звёздной энергии</a:t>
            </a: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534054" y="980728"/>
            <a:ext cx="8229600" cy="17573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Char char="•"/>
              <a:defRPr/>
            </a:pPr>
            <a:r>
              <a:rPr lang="ru-RU" dirty="0" err="1"/>
              <a:t>Юлиус</a:t>
            </a:r>
            <a:r>
              <a:rPr lang="ru-RU" dirty="0"/>
              <a:t> Майер</a:t>
            </a:r>
            <a:r>
              <a:rPr lang="en-US" dirty="0"/>
              <a:t>, </a:t>
            </a:r>
            <a:r>
              <a:rPr lang="ru-RU" dirty="0"/>
              <a:t>Джеймс </a:t>
            </a:r>
            <a:r>
              <a:rPr lang="ru-RU" dirty="0" err="1"/>
              <a:t>Уотерстон</a:t>
            </a:r>
            <a:r>
              <a:rPr lang="ru-RU" dirty="0"/>
              <a:t>, Кельвин, Гельмгольц — звёзды светятся за счёт падения вещества</a:t>
            </a:r>
          </a:p>
        </p:txBody>
      </p:sp>
      <p:pic>
        <p:nvPicPr>
          <p:cNvPr id="10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076700"/>
            <a:ext cx="1808163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TextBox 10"/>
          <p:cNvSpPr txBox="1">
            <a:spLocks noChangeArrowheads="1"/>
          </p:cNvSpPr>
          <p:nvPr/>
        </p:nvSpPr>
        <p:spPr bwMode="auto">
          <a:xfrm>
            <a:off x="642938" y="3714750"/>
            <a:ext cx="16698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dirty="0" err="1">
                <a:latin typeface="Arial" pitchFamily="34" charset="0"/>
              </a:rPr>
              <a:t>Юлиус</a:t>
            </a:r>
            <a:r>
              <a:rPr lang="ru-RU" altLang="ru-RU" dirty="0">
                <a:latin typeface="Arial" pitchFamily="34" charset="0"/>
              </a:rPr>
              <a:t> Майер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5B4C2-228C-4E70-999D-AF79E6F6432F}" type="slidenum">
              <a:rPr lang="ru-RU" smtClean="0"/>
              <a:pPr/>
              <a:t>17</a:t>
            </a:fld>
            <a:endParaRPr lang="ru-RU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540" y="2276872"/>
            <a:ext cx="3888432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429000"/>
            <a:ext cx="22288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1632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>
          <a:xfrm>
            <a:off x="107503" y="115888"/>
            <a:ext cx="8785671" cy="864840"/>
          </a:xfrm>
        </p:spPr>
        <p:txBody>
          <a:bodyPr>
            <a:normAutofit/>
          </a:bodyPr>
          <a:lstStyle/>
          <a:p>
            <a:r>
              <a:rPr lang="ru-RU" altLang="ru-RU" sz="3600" dirty="0"/>
              <a:t>Источник солнечной и звёздной энергии</a:t>
            </a:r>
          </a:p>
        </p:txBody>
      </p:sp>
      <p:pic>
        <p:nvPicPr>
          <p:cNvPr id="13926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384738"/>
            <a:ext cx="4976785" cy="3583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5B4C2-228C-4E70-999D-AF79E6F6432F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1933575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436811" y="1842914"/>
            <a:ext cx="17732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dirty="0">
                <a:latin typeface="Arial" pitchFamily="34" charset="0"/>
              </a:rPr>
              <a:t>Джеймс Джинс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72110" y="5517232"/>
            <a:ext cx="66842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FFC000"/>
                </a:solidFill>
              </a:rPr>
              <a:t>Гравитационная неустойчивость</a:t>
            </a:r>
          </a:p>
        </p:txBody>
      </p:sp>
    </p:spTree>
    <p:extLst>
      <p:ext uri="{BB962C8B-B14F-4D97-AF65-F5344CB8AC3E}">
        <p14:creationId xmlns:p14="http://schemas.microsoft.com/office/powerpoint/2010/main" val="7861997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2700"/>
            <a:ext cx="8856984" cy="125606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/>
              <a:t>Гравитационная неустойчивость (Джинса)</a:t>
            </a:r>
          </a:p>
        </p:txBody>
      </p:sp>
      <p:graphicFrame>
        <p:nvGraphicFramePr>
          <p:cNvPr id="9218" name="Объект 3"/>
          <p:cNvGraphicFramePr>
            <a:graphicFrameLocks noChangeAspect="1"/>
          </p:cNvGraphicFramePr>
          <p:nvPr/>
        </p:nvGraphicFramePr>
        <p:xfrm>
          <a:off x="468313" y="1844675"/>
          <a:ext cx="2303462" cy="2347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" name="Формула" r:id="rId3" imgW="1346200" imgH="1371600" progId="Equation.3">
                  <p:embed/>
                </p:oleObj>
              </mc:Choice>
              <mc:Fallback>
                <p:oleObj name="Формула" r:id="rId3" imgW="1346200" imgH="1371600" progId="Equation.3">
                  <p:embed/>
                  <p:pic>
                    <p:nvPicPr>
                      <p:cNvPr id="9218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844675"/>
                        <a:ext cx="2303462" cy="2347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9" name="Объект 4"/>
          <p:cNvGraphicFramePr>
            <a:graphicFrameLocks noChangeAspect="1"/>
          </p:cNvGraphicFramePr>
          <p:nvPr/>
        </p:nvGraphicFramePr>
        <p:xfrm>
          <a:off x="3924300" y="2062163"/>
          <a:ext cx="2879725" cy="165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" name="Формула" r:id="rId5" imgW="1727200" imgH="990600" progId="Equation.3">
                  <p:embed/>
                </p:oleObj>
              </mc:Choice>
              <mc:Fallback>
                <p:oleObj name="Формула" r:id="rId5" imgW="1727200" imgH="990600" progId="Equation.3">
                  <p:embed/>
                  <p:pic>
                    <p:nvPicPr>
                      <p:cNvPr id="9219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2062163"/>
                        <a:ext cx="2879725" cy="1654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0" name="Объект 5"/>
          <p:cNvGraphicFramePr>
            <a:graphicFrameLocks noChangeAspect="1"/>
          </p:cNvGraphicFramePr>
          <p:nvPr/>
        </p:nvGraphicFramePr>
        <p:xfrm>
          <a:off x="5133181" y="1358479"/>
          <a:ext cx="2952750" cy="41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4" name="Формула" r:id="rId7" imgW="1625600" imgH="228600" progId="Equation.3">
                  <p:embed/>
                </p:oleObj>
              </mc:Choice>
              <mc:Fallback>
                <p:oleObj name="Формула" r:id="rId7" imgW="1625600" imgH="228600" progId="Equation.3">
                  <p:embed/>
                  <p:pic>
                    <p:nvPicPr>
                      <p:cNvPr id="9220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3181" y="1358479"/>
                        <a:ext cx="2952750" cy="41433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1" name="Объект 6"/>
          <p:cNvGraphicFramePr>
            <a:graphicFrameLocks noChangeAspect="1"/>
          </p:cNvGraphicFramePr>
          <p:nvPr/>
        </p:nvGraphicFramePr>
        <p:xfrm>
          <a:off x="1527175" y="4476750"/>
          <a:ext cx="3771900" cy="212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5" name="Формула" r:id="rId9" imgW="2362200" imgH="1333500" progId="Equation.3">
                  <p:embed/>
                </p:oleObj>
              </mc:Choice>
              <mc:Fallback>
                <p:oleObj name="Формула" r:id="rId9" imgW="2362200" imgH="1333500" progId="Equation.3">
                  <p:embed/>
                  <p:pic>
                    <p:nvPicPr>
                      <p:cNvPr id="9221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7175" y="4476750"/>
                        <a:ext cx="3771900" cy="2124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Стрелка вправо 7"/>
          <p:cNvSpPr/>
          <p:nvPr/>
        </p:nvSpPr>
        <p:spPr>
          <a:xfrm>
            <a:off x="2771775" y="2636838"/>
            <a:ext cx="863600" cy="5048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224" name="TextBox 8"/>
          <p:cNvSpPr txBox="1">
            <a:spLocks noChangeArrowheads="1"/>
          </p:cNvSpPr>
          <p:nvPr/>
        </p:nvSpPr>
        <p:spPr bwMode="auto">
          <a:xfrm>
            <a:off x="468313" y="1358479"/>
            <a:ext cx="3116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dirty="0"/>
              <a:t>Однородная статичная среда:</a:t>
            </a:r>
          </a:p>
        </p:txBody>
      </p:sp>
      <p:sp>
        <p:nvSpPr>
          <p:cNvPr id="9225" name="TextBox 9"/>
          <p:cNvSpPr txBox="1">
            <a:spLocks noChangeArrowheads="1"/>
          </p:cNvSpPr>
          <p:nvPr/>
        </p:nvSpPr>
        <p:spPr bwMode="auto">
          <a:xfrm>
            <a:off x="5795963" y="5084763"/>
            <a:ext cx="1627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/>
              <a:t>Длина Джинса</a:t>
            </a:r>
          </a:p>
        </p:txBody>
      </p:sp>
      <p:sp>
        <p:nvSpPr>
          <p:cNvPr id="9226" name="TextBox 10"/>
          <p:cNvSpPr txBox="1">
            <a:spLocks noChangeArrowheads="1"/>
          </p:cNvSpPr>
          <p:nvPr/>
        </p:nvSpPr>
        <p:spPr bwMode="auto">
          <a:xfrm>
            <a:off x="5822950" y="5957888"/>
            <a:ext cx="16144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/>
              <a:t>Масса Джинса</a:t>
            </a:r>
          </a:p>
        </p:txBody>
      </p:sp>
    </p:spTree>
    <p:extLst>
      <p:ext uri="{BB962C8B-B14F-4D97-AF65-F5344CB8AC3E}">
        <p14:creationId xmlns:p14="http://schemas.microsoft.com/office/powerpoint/2010/main" val="3738985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76213"/>
            <a:ext cx="9753600" cy="650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619672" y="3477491"/>
          <a:ext cx="609600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6773">
                <a:tc>
                  <a:txBody>
                    <a:bodyPr/>
                    <a:lstStyle/>
                    <a:p>
                      <a:r>
                        <a:rPr lang="ru-RU" sz="1400" dirty="0"/>
                        <a:t>Одномоментно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Протяжённо во времени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83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И создал Бог два светила великие: светило большее, для управления днём, и светило меньшее, для управления ночью, и звёзды;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и поставил их Бог на тверди небесной, чтобы светить на землю, и управлять днём и ночью, и отделять свет от тьмы. И увидел Бог, что это хорошо. И был вечер, и было утро: день четвёртый.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Древний Египет, мифы Древней Греции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5B4C2-228C-4E70-999D-AF79E6F6432F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293096"/>
            <a:ext cx="2335536" cy="185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03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613" y="0"/>
            <a:ext cx="60213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title"/>
          </p:nvPr>
        </p:nvSpPr>
        <p:spPr>
          <a:xfrm>
            <a:off x="107504" y="125760"/>
            <a:ext cx="2952576" cy="1143000"/>
          </a:xfrm>
        </p:spPr>
        <p:txBody>
          <a:bodyPr/>
          <a:lstStyle/>
          <a:p>
            <a:pPr algn="l" eaLnBrk="1" hangingPunct="1"/>
            <a:r>
              <a:rPr lang="ru-RU" sz="2000" dirty="0"/>
              <a:t>Диаграмма </a:t>
            </a:r>
            <a:r>
              <a:rPr lang="ru-RU" sz="2000" dirty="0" err="1"/>
              <a:t>Герцпшрунга</a:t>
            </a:r>
            <a:r>
              <a:rPr lang="ru-RU" sz="2000" dirty="0"/>
              <a:t>-Рассела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23528" y="1268537"/>
            <a:ext cx="2654300" cy="3024559"/>
          </a:xfrm>
        </p:spPr>
        <p:txBody>
          <a:bodyPr/>
          <a:lstStyle/>
          <a:p>
            <a:pPr eaLnBrk="1" hangingPunct="1"/>
            <a:r>
              <a:rPr lang="ru-RU" sz="2000" dirty="0"/>
              <a:t>Связь цвета (температуры) и светимости</a:t>
            </a:r>
            <a:endParaRPr lang="ru-RU" sz="2000" b="1" dirty="0"/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508500"/>
            <a:ext cx="1373188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508500"/>
            <a:ext cx="1347787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0" y="6491288"/>
            <a:ext cx="1742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800" dirty="0"/>
              <a:t>Э. </a:t>
            </a:r>
            <a:r>
              <a:rPr lang="ru-RU" sz="1800" dirty="0" err="1"/>
              <a:t>Герцшпрунг</a:t>
            </a:r>
            <a:endParaRPr lang="ru-RU" sz="1800" dirty="0"/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1835696" y="6491288"/>
            <a:ext cx="11702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800" dirty="0"/>
              <a:t>Г. Рассел</a:t>
            </a:r>
          </a:p>
        </p:txBody>
      </p:sp>
    </p:spTree>
    <p:extLst>
      <p:ext uri="{BB962C8B-B14F-4D97-AF65-F5344CB8AC3E}">
        <p14:creationId xmlns:p14="http://schemas.microsoft.com/office/powerpoint/2010/main" val="34514025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Начало </a:t>
            </a:r>
            <a:r>
              <a:rPr lang="en-US" dirty="0"/>
              <a:t>XX </a:t>
            </a:r>
            <a:r>
              <a:rPr lang="ru-RU" dirty="0"/>
              <a:t>века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701008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Звёзды образуются непрерывно</a:t>
            </a:r>
          </a:p>
          <a:p>
            <a:r>
              <a:rPr lang="ru-RU" dirty="0"/>
              <a:t>Источник энергии — гравитационное сжатие (возраст Солнца примерно 30 млн. лет)</a:t>
            </a:r>
          </a:p>
          <a:p>
            <a:r>
              <a:rPr lang="ru-RU" dirty="0"/>
              <a:t>Механизм образования — гравитационная неустойчивость</a:t>
            </a:r>
          </a:p>
          <a:p>
            <a:r>
              <a:rPr lang="ru-RU" dirty="0"/>
              <a:t>Исходный материал</a:t>
            </a:r>
            <a:br>
              <a:rPr lang="ru-RU" dirty="0"/>
            </a:br>
            <a:r>
              <a:rPr lang="ru-RU" dirty="0"/>
              <a:t>неясен, но, возможно, есть</a:t>
            </a:r>
            <a:br>
              <a:rPr lang="ru-RU" dirty="0"/>
            </a:br>
            <a:r>
              <a:rPr lang="ru-RU" dirty="0"/>
              <a:t>связь с туманностями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5B4C2-228C-4E70-999D-AF79E6F6432F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" t="-1649" r="24207" b="1649"/>
          <a:stretch/>
        </p:blipFill>
        <p:spPr bwMode="auto">
          <a:xfrm>
            <a:off x="5436096" y="3978159"/>
            <a:ext cx="2890745" cy="264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462745" y="6375126"/>
            <a:ext cx="8640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NASA</a:t>
            </a:r>
            <a:r>
              <a:rPr lang="ru-RU" sz="1000" dirty="0">
                <a:solidFill>
                  <a:schemeClr val="bg1"/>
                </a:solidFill>
              </a:rPr>
              <a:t> </a:t>
            </a:r>
            <a:r>
              <a:rPr lang="en-US" sz="1000" dirty="0">
                <a:solidFill>
                  <a:schemeClr val="bg1"/>
                </a:solidFill>
              </a:rPr>
              <a:t>&amp; ESA</a:t>
            </a:r>
          </a:p>
        </p:txBody>
      </p:sp>
    </p:spTree>
    <p:extLst>
      <p:ext uri="{BB962C8B-B14F-4D97-AF65-F5344CB8AC3E}">
        <p14:creationId xmlns:p14="http://schemas.microsoft.com/office/powerpoint/2010/main" val="30814834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908050"/>
            <a:ext cx="7423150" cy="583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Заголовок 1"/>
          <p:cNvSpPr>
            <a:spLocks noGrp="1"/>
          </p:cNvSpPr>
          <p:nvPr>
            <p:ph type="title"/>
          </p:nvPr>
        </p:nvSpPr>
        <p:spPr>
          <a:xfrm>
            <a:off x="611188" y="-30163"/>
            <a:ext cx="7772400" cy="1143001"/>
          </a:xfrm>
        </p:spPr>
        <p:txBody>
          <a:bodyPr/>
          <a:lstStyle/>
          <a:p>
            <a:r>
              <a:rPr lang="ru-RU" altLang="ru-RU" dirty="0"/>
              <a:t>Тёмные и светлые туманности</a:t>
            </a:r>
          </a:p>
        </p:txBody>
      </p:sp>
    </p:spTree>
    <p:extLst>
      <p:ext uri="{BB962C8B-B14F-4D97-AF65-F5344CB8AC3E}">
        <p14:creationId xmlns:p14="http://schemas.microsoft.com/office/powerpoint/2010/main" val="34758507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611188" y="260350"/>
            <a:ext cx="7772400" cy="658813"/>
          </a:xfrm>
        </p:spPr>
        <p:txBody>
          <a:bodyPr>
            <a:normAutofit fontScale="90000"/>
          </a:bodyPr>
          <a:lstStyle/>
          <a:p>
            <a:r>
              <a:rPr lang="ru-RU" altLang="ru-RU" dirty="0"/>
              <a:t>Тёмные туманности и глобулы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916113"/>
            <a:ext cx="4811712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981075"/>
            <a:ext cx="496887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581525"/>
            <a:ext cx="1993900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87678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661988" y="115888"/>
            <a:ext cx="7772400" cy="649287"/>
          </a:xfrm>
        </p:spPr>
        <p:txBody>
          <a:bodyPr/>
          <a:lstStyle/>
          <a:p>
            <a:r>
              <a:rPr lang="ru-RU" altLang="ru-RU" sz="2400" dirty="0"/>
              <a:t>Светлые </a:t>
            </a:r>
            <a:r>
              <a:rPr lang="en-US" altLang="ru-RU" sz="2400" dirty="0"/>
              <a:t>(</a:t>
            </a:r>
            <a:r>
              <a:rPr lang="ru-RU" altLang="ru-RU" sz="2400" dirty="0"/>
              <a:t>отражательные, эмиссионные</a:t>
            </a:r>
            <a:r>
              <a:rPr lang="en-US" altLang="ru-RU" sz="2400" dirty="0"/>
              <a:t>) </a:t>
            </a:r>
            <a:r>
              <a:rPr lang="ru-RU" altLang="ru-RU" sz="2400" dirty="0"/>
              <a:t>туманности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782638"/>
            <a:ext cx="7283450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2"/>
          <p:cNvSpPr txBox="1">
            <a:spLocks noChangeArrowheads="1"/>
          </p:cNvSpPr>
          <p:nvPr/>
        </p:nvSpPr>
        <p:spPr bwMode="auto">
          <a:xfrm>
            <a:off x="611188" y="5589588"/>
            <a:ext cx="83534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/>
              <a:t>Все тёмные туманности похожи друг на друга. Каждая светлая туманность светла по-своему.</a:t>
            </a:r>
          </a:p>
        </p:txBody>
      </p:sp>
    </p:spTree>
    <p:extLst>
      <p:ext uri="{BB962C8B-B14F-4D97-AF65-F5344CB8AC3E}">
        <p14:creationId xmlns:p14="http://schemas.microsoft.com/office/powerpoint/2010/main" val="2340082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/>
              <a:t>Отражательные туманности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54" y="908720"/>
            <a:ext cx="7416824" cy="5348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6882" y="6294046"/>
            <a:ext cx="8224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Slipher</a:t>
            </a:r>
            <a:r>
              <a:rPr lang="en-US" sz="1600" dirty="0"/>
              <a:t> (1912): </a:t>
            </a:r>
            <a:r>
              <a:rPr lang="ru-RU" sz="1600" dirty="0"/>
              <a:t>туманность состоит из вещества, подобного веществу колец Сатурна и комет.</a:t>
            </a:r>
          </a:p>
        </p:txBody>
      </p:sp>
    </p:spTree>
    <p:extLst>
      <p:ext uri="{BB962C8B-B14F-4D97-AF65-F5344CB8AC3E}">
        <p14:creationId xmlns:p14="http://schemas.microsoft.com/office/powerpoint/2010/main" val="10812738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755650" y="115888"/>
            <a:ext cx="7772400" cy="576262"/>
          </a:xfrm>
        </p:spPr>
        <p:txBody>
          <a:bodyPr>
            <a:normAutofit fontScale="90000"/>
          </a:bodyPr>
          <a:lstStyle/>
          <a:p>
            <a:r>
              <a:rPr lang="ru-RU" altLang="ru-RU" dirty="0"/>
              <a:t>Светлые туманности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5"/>
          <a:stretch>
            <a:fillRect/>
          </a:stretch>
        </p:blipFill>
        <p:spPr bwMode="auto">
          <a:xfrm>
            <a:off x="468313" y="981075"/>
            <a:ext cx="2447925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" r="10432"/>
          <a:stretch>
            <a:fillRect/>
          </a:stretch>
        </p:blipFill>
        <p:spPr bwMode="auto">
          <a:xfrm>
            <a:off x="3059113" y="850900"/>
            <a:ext cx="28575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25" y="850900"/>
            <a:ext cx="26765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09988"/>
            <a:ext cx="3889375" cy="28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50" y="3709988"/>
            <a:ext cx="4265613" cy="28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5"/>
          <p:cNvGrpSpPr>
            <a:grpSpLocks/>
          </p:cNvGrpSpPr>
          <p:nvPr/>
        </p:nvGrpSpPr>
        <p:grpSpPr bwMode="auto">
          <a:xfrm>
            <a:off x="4859338" y="4005263"/>
            <a:ext cx="3600450" cy="2232025"/>
            <a:chOff x="4860032" y="4005064"/>
            <a:chExt cx="3600400" cy="2232248"/>
          </a:xfrm>
        </p:grpSpPr>
        <p:cxnSp>
          <p:nvCxnSpPr>
            <p:cNvPr id="3" name="Прямая соединительная линия 2"/>
            <p:cNvCxnSpPr/>
            <p:nvPr/>
          </p:nvCxnSpPr>
          <p:spPr>
            <a:xfrm>
              <a:off x="4860032" y="4005064"/>
              <a:ext cx="3600400" cy="223224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 flipH="1">
              <a:off x="4860032" y="4005064"/>
              <a:ext cx="3168606" cy="223224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962025"/>
            <a:ext cx="8318500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462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179389" y="115888"/>
            <a:ext cx="3960564" cy="865187"/>
          </a:xfrm>
        </p:spPr>
        <p:txBody>
          <a:bodyPr/>
          <a:lstStyle/>
          <a:p>
            <a:pPr algn="l"/>
            <a:r>
              <a:rPr lang="ru-RU" altLang="ru-RU" sz="2400" dirty="0"/>
              <a:t>Компактные и диффузные туманности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3892550" cy="507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516806" y="1914374"/>
            <a:ext cx="664689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599109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684213" y="333375"/>
            <a:ext cx="7772400" cy="801688"/>
          </a:xfrm>
        </p:spPr>
        <p:txBody>
          <a:bodyPr/>
          <a:lstStyle/>
          <a:p>
            <a:r>
              <a:rPr lang="ru-RU" altLang="ru-RU"/>
              <a:t>Эффект Доплера</a:t>
            </a:r>
          </a:p>
        </p:txBody>
      </p:sp>
      <p:pic>
        <p:nvPicPr>
          <p:cNvPr id="34820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1125538"/>
            <a:ext cx="7558087" cy="241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34821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17553"/>
            <a:ext cx="3738562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Example of Doppler Shift using car hor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33412" y="3801389"/>
            <a:ext cx="3650555" cy="273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9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517525" y="346869"/>
            <a:ext cx="8229600" cy="7778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3600" dirty="0"/>
              <a:t>Эффект Доплера в двойных звёздных системах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844824"/>
            <a:ext cx="4730061" cy="350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5B4C2-228C-4E70-999D-AF79E6F6432F}" type="slidenum">
              <a:rPr lang="ru-RU" smtClean="0"/>
              <a:pPr/>
              <a:t>29</a:t>
            </a:fld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467544" y="2276872"/>
            <a:ext cx="316835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2195736" y="2132856"/>
            <a:ext cx="288032" cy="28803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691680" y="2277966"/>
            <a:ext cx="504056" cy="50405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5" t="31464" r="35510" b="34268"/>
          <a:stretch>
            <a:fillRect/>
          </a:stretch>
        </p:blipFill>
        <p:spPr bwMode="auto">
          <a:xfrm>
            <a:off x="566666" y="3599615"/>
            <a:ext cx="2754083" cy="2475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9314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/>
              <a:t>Ключевой аспект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03648" y="836712"/>
            <a:ext cx="6696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Чтобы образование звёзд могло происходить «сейчас», необходим «строительный материал», то есть, вещество, которое могло бы превращаться в звёзды, — закон сохранения массы!</a:t>
            </a:r>
          </a:p>
        </p:txBody>
      </p:sp>
      <p:pic>
        <p:nvPicPr>
          <p:cNvPr id="5" name="Рисунок 4" descr="milkyway_lund_big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2"/>
          <a:stretch>
            <a:fillRect/>
          </a:stretch>
        </p:blipFill>
        <p:spPr bwMode="auto">
          <a:xfrm>
            <a:off x="0" y="2228964"/>
            <a:ext cx="914400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5B4C2-228C-4E70-999D-AF79E6F6432F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517525" y="58738"/>
            <a:ext cx="8229600" cy="777875"/>
          </a:xfrm>
        </p:spPr>
        <p:txBody>
          <a:bodyPr/>
          <a:lstStyle/>
          <a:p>
            <a:pPr eaLnBrk="1" hangingPunct="1"/>
            <a:r>
              <a:rPr lang="ru-RU" altLang="ru-RU" sz="3600" dirty="0"/>
              <a:t>Открытие межзвёздного</a:t>
            </a:r>
            <a:r>
              <a:rPr lang="en-US" altLang="ru-RU" sz="3600" dirty="0"/>
              <a:t> </a:t>
            </a:r>
            <a:r>
              <a:rPr lang="ru-RU" altLang="ru-RU" sz="3600" dirty="0"/>
              <a:t>газа</a:t>
            </a: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1162050"/>
            <a:ext cx="3763963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1700213"/>
            <a:ext cx="47926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2900363"/>
            <a:ext cx="492442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3914775"/>
            <a:ext cx="4792663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Прямоугольник 2"/>
          <p:cNvSpPr>
            <a:spLocks noChangeArrowheads="1"/>
          </p:cNvSpPr>
          <p:nvPr/>
        </p:nvSpPr>
        <p:spPr bwMode="auto">
          <a:xfrm>
            <a:off x="6350" y="708025"/>
            <a:ext cx="53070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 err="1">
                <a:latin typeface="Times New Roman" pitchFamily="18" charset="0"/>
              </a:rPr>
              <a:t>Йоханнес</a:t>
            </a:r>
            <a:r>
              <a:rPr lang="ru-RU" altLang="ru-RU" sz="2400" dirty="0">
                <a:latin typeface="Times New Roman" pitchFamily="18" charset="0"/>
              </a:rPr>
              <a:t> </a:t>
            </a:r>
            <a:r>
              <a:rPr lang="ru-RU" altLang="ru-RU" sz="2400" dirty="0" err="1">
                <a:latin typeface="Times New Roman" pitchFamily="18" charset="0"/>
              </a:rPr>
              <a:t>Хартман</a:t>
            </a:r>
            <a:r>
              <a:rPr lang="nl-NL" altLang="ru-RU" sz="2400" dirty="0">
                <a:latin typeface="Times New Roman" pitchFamily="18" charset="0"/>
              </a:rPr>
              <a:t>, 1904</a:t>
            </a:r>
            <a:r>
              <a:rPr lang="ru-RU" altLang="ru-RU" sz="2400" dirty="0">
                <a:latin typeface="Times New Roman" pitchFamily="18" charset="0"/>
              </a:rPr>
              <a:t>, </a:t>
            </a:r>
            <a:r>
              <a:rPr lang="nl-NL" altLang="ru-RU" sz="2400" dirty="0">
                <a:latin typeface="Times New Roman" pitchFamily="18" charset="0"/>
              </a:rPr>
              <a:t>ApJ</a:t>
            </a:r>
            <a:r>
              <a:rPr lang="ru-RU" altLang="ru-RU" sz="2400" dirty="0">
                <a:latin typeface="Times New Roman" pitchFamily="18" charset="0"/>
              </a:rPr>
              <a:t>, </a:t>
            </a:r>
            <a:r>
              <a:rPr lang="nl-NL" altLang="ru-RU" sz="2400" dirty="0">
                <a:latin typeface="Times New Roman" pitchFamily="18" charset="0"/>
              </a:rPr>
              <a:t>19</a:t>
            </a:r>
            <a:r>
              <a:rPr lang="ru-RU" altLang="ru-RU" sz="2400" dirty="0">
                <a:latin typeface="Times New Roman" pitchFamily="18" charset="0"/>
              </a:rPr>
              <a:t>, </a:t>
            </a:r>
            <a:r>
              <a:rPr lang="nl-NL" altLang="ru-RU" sz="2400" dirty="0">
                <a:latin typeface="Times New Roman" pitchFamily="18" charset="0"/>
              </a:rPr>
              <a:t>268</a:t>
            </a:r>
          </a:p>
        </p:txBody>
      </p:sp>
      <p:grpSp>
        <p:nvGrpSpPr>
          <p:cNvPr id="3" name="Группа 12"/>
          <p:cNvGrpSpPr/>
          <p:nvPr/>
        </p:nvGrpSpPr>
        <p:grpSpPr>
          <a:xfrm>
            <a:off x="5364088" y="980728"/>
            <a:ext cx="3529012" cy="2663825"/>
            <a:chOff x="5332413" y="2205335"/>
            <a:chExt cx="3529012" cy="2663825"/>
          </a:xfrm>
        </p:grpSpPr>
        <p:sp>
          <p:nvSpPr>
            <p:cNvPr id="30728" name="Rectangle 12"/>
            <p:cNvSpPr>
              <a:spLocks noChangeArrowheads="1"/>
            </p:cNvSpPr>
            <p:nvPr/>
          </p:nvSpPr>
          <p:spPr bwMode="auto">
            <a:xfrm>
              <a:off x="5332413" y="2205335"/>
              <a:ext cx="3529012" cy="26638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400">
                <a:latin typeface="Times New Roman" pitchFamily="18" charset="0"/>
              </a:endParaRPr>
            </a:p>
          </p:txBody>
        </p:sp>
        <p:pic>
          <p:nvPicPr>
            <p:cNvPr id="30729" name="Picture 9" descr="ca2h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5" t="6247" r="8470" b="6567"/>
            <a:stretch>
              <a:fillRect/>
            </a:stretch>
          </p:blipFill>
          <p:spPr bwMode="auto">
            <a:xfrm>
              <a:off x="5364163" y="2205335"/>
              <a:ext cx="3382962" cy="2619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3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88" y="5206862"/>
            <a:ext cx="4100513" cy="159028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0733" name="TextBox 12"/>
          <p:cNvSpPr txBox="1">
            <a:spLocks noChangeArrowheads="1"/>
          </p:cNvSpPr>
          <p:nvPr/>
        </p:nvSpPr>
        <p:spPr bwMode="auto">
          <a:xfrm>
            <a:off x="357188" y="2357438"/>
            <a:ext cx="4643437" cy="20320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Times New Roman" pitchFamily="18" charset="0"/>
              </a:rPr>
              <a:t>Линия кальция не испытывает периодических смещений, вызванных орбитальным движением звезды… Мы приходим к выводу, что источником поглощения является облако кальциевого пара на луче зрения между Солнцем и</a:t>
            </a:r>
            <a:br>
              <a:rPr lang="en-US" altLang="ru-RU" sz="1800" dirty="0">
                <a:latin typeface="Times New Roman" pitchFamily="18" charset="0"/>
              </a:rPr>
            </a:br>
            <a:r>
              <a:rPr lang="en-US" altLang="ru-RU" sz="1800" dirty="0">
                <a:latin typeface="Symbol" pitchFamily="18" charset="2"/>
              </a:rPr>
              <a:t>d</a:t>
            </a:r>
            <a:r>
              <a:rPr lang="en-US" altLang="ru-RU" sz="1800" dirty="0">
                <a:latin typeface="Times New Roman" pitchFamily="18" charset="0"/>
              </a:rPr>
              <a:t> </a:t>
            </a:r>
            <a:r>
              <a:rPr lang="ru-RU" altLang="ru-RU" sz="1800" dirty="0">
                <a:latin typeface="Times New Roman" pitchFamily="18" charset="0"/>
              </a:rPr>
              <a:t>Ориона.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838" y="3688469"/>
            <a:ext cx="3497262" cy="3108679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5B4C2-228C-4E70-999D-AF79E6F6432F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1325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n-US" dirty="0"/>
              <a:t>Mein </a:t>
            </a:r>
            <a:r>
              <a:rPr lang="en-US" dirty="0" err="1"/>
              <a:t>Gott</a:t>
            </a:r>
            <a:r>
              <a:rPr lang="en-US" dirty="0"/>
              <a:t>, da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ein</a:t>
            </a:r>
            <a:r>
              <a:rPr lang="en-US" dirty="0"/>
              <a:t> Loch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Himmel</a:t>
            </a:r>
            <a:r>
              <a:rPr lang="en-US" dirty="0"/>
              <a:t>!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3" t="10913" r="3624" b="8090"/>
          <a:stretch/>
        </p:blipFill>
        <p:spPr bwMode="auto">
          <a:xfrm>
            <a:off x="1727684" y="885365"/>
            <a:ext cx="5832648" cy="5131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6021288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Edward Emerson Barnard.</a:t>
            </a:r>
            <a:r>
              <a:rPr lang="en-US" i="1" dirty="0"/>
              <a:t> Photographic Atlas of Selected Regions of the Milky Way</a:t>
            </a:r>
            <a:br>
              <a:rPr lang="en-US" dirty="0"/>
            </a:br>
            <a:r>
              <a:rPr lang="en-US" dirty="0"/>
              <a:t>© Georgia Institute of Technology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5B4C2-228C-4E70-999D-AF79E6F6432F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808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190500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96952"/>
            <a:ext cx="3663851" cy="3663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578" y="2986220"/>
            <a:ext cx="4914900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0621" y="3068960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M39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44408" y="6165304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M11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548680"/>
            <a:ext cx="5781684" cy="1143000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/>
              <a:t>Межзвёздное поглощение и покраснение света</a:t>
            </a:r>
          </a:p>
        </p:txBody>
      </p:sp>
    </p:spTree>
    <p:extLst>
      <p:ext uri="{BB962C8B-B14F-4D97-AF65-F5344CB8AC3E}">
        <p14:creationId xmlns:p14="http://schemas.microsoft.com/office/powerpoint/2010/main" val="39685960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Заголовок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512887"/>
          </a:xfrm>
        </p:spPr>
        <p:txBody>
          <a:bodyPr/>
          <a:lstStyle/>
          <a:p>
            <a:r>
              <a:rPr lang="ru-RU" altLang="ru-RU" dirty="0"/>
              <a:t>Геометрические расстояния</a:t>
            </a:r>
          </a:p>
        </p:txBody>
      </p:sp>
      <p:sp>
        <p:nvSpPr>
          <p:cNvPr id="93187" name="Содержимое 2"/>
          <p:cNvSpPr>
            <a:spLocks noGrp="1"/>
          </p:cNvSpPr>
          <p:nvPr>
            <p:ph idx="1"/>
          </p:nvPr>
        </p:nvSpPr>
        <p:spPr>
          <a:xfrm>
            <a:off x="251544" y="1684442"/>
            <a:ext cx="5616575" cy="4525963"/>
          </a:xfrm>
        </p:spPr>
        <p:txBody>
          <a:bodyPr/>
          <a:lstStyle/>
          <a:p>
            <a:r>
              <a:rPr lang="ru-RU" altLang="ru-RU" dirty="0"/>
              <a:t>Солнце</a:t>
            </a:r>
          </a:p>
          <a:p>
            <a:r>
              <a:rPr lang="ru-RU" altLang="ru-RU" dirty="0"/>
              <a:t>Звёзды: Браге, Брэдли, Струве (1837, Вега), Бессель (1838, 61 Лебедя), </a:t>
            </a:r>
            <a:r>
              <a:rPr lang="ru-RU" altLang="ru-RU" dirty="0" err="1"/>
              <a:t>Гендерсон</a:t>
            </a:r>
            <a:r>
              <a:rPr lang="ru-RU" altLang="ru-RU" dirty="0"/>
              <a:t> (1839, </a:t>
            </a:r>
            <a:r>
              <a:rPr lang="en-US" altLang="ru-RU" dirty="0">
                <a:latin typeface="Symbol" pitchFamily="18" charset="2"/>
              </a:rPr>
              <a:t>a</a:t>
            </a:r>
            <a:r>
              <a:rPr lang="en-US" altLang="ru-RU" dirty="0"/>
              <a:t> </a:t>
            </a:r>
            <a:r>
              <a:rPr lang="ru-RU" altLang="ru-RU" dirty="0"/>
              <a:t>Центавра)</a:t>
            </a:r>
          </a:p>
        </p:txBody>
      </p:sp>
      <p:pic>
        <p:nvPicPr>
          <p:cNvPr id="9318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984" y="1773238"/>
            <a:ext cx="2576512" cy="493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3" y="4725144"/>
            <a:ext cx="2567121" cy="1925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725144"/>
            <a:ext cx="1080120" cy="81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ый треугольник 3"/>
          <p:cNvSpPr/>
          <p:nvPr/>
        </p:nvSpPr>
        <p:spPr>
          <a:xfrm flipH="1">
            <a:off x="2915816" y="4797152"/>
            <a:ext cx="3024336" cy="1512168"/>
          </a:xfrm>
          <a:prstGeom prst="rt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940152" y="5373216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</a:t>
            </a:r>
            <a:endParaRPr lang="ru-RU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0" y="6279703"/>
            <a:ext cx="263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r</a:t>
            </a:r>
            <a:endParaRPr lang="ru-RU" i="1" dirty="0"/>
          </a:p>
        </p:txBody>
      </p:sp>
      <p:sp>
        <p:nvSpPr>
          <p:cNvPr id="8" name="Дуга 7"/>
          <p:cNvSpPr/>
          <p:nvPr/>
        </p:nvSpPr>
        <p:spPr>
          <a:xfrm>
            <a:off x="3402058" y="6057670"/>
            <a:ext cx="89821" cy="257210"/>
          </a:xfrm>
          <a:custGeom>
            <a:avLst/>
            <a:gdLst>
              <a:gd name="connsiteX0" fmla="*/ 72008 w 144016"/>
              <a:gd name="connsiteY0" fmla="*/ 0 h 360040"/>
              <a:gd name="connsiteX1" fmla="*/ 144016 w 144016"/>
              <a:gd name="connsiteY1" fmla="*/ 180020 h 360040"/>
              <a:gd name="connsiteX2" fmla="*/ 72008 w 144016"/>
              <a:gd name="connsiteY2" fmla="*/ 180020 h 360040"/>
              <a:gd name="connsiteX3" fmla="*/ 72008 w 144016"/>
              <a:gd name="connsiteY3" fmla="*/ 0 h 360040"/>
              <a:gd name="connsiteX0" fmla="*/ 72008 w 144016"/>
              <a:gd name="connsiteY0" fmla="*/ 0 h 360040"/>
              <a:gd name="connsiteX1" fmla="*/ 144016 w 144016"/>
              <a:gd name="connsiteY1" fmla="*/ 180020 h 360040"/>
              <a:gd name="connsiteX0" fmla="*/ 0 w 72008"/>
              <a:gd name="connsiteY0" fmla="*/ 0 h 221584"/>
              <a:gd name="connsiteX1" fmla="*/ 72008 w 72008"/>
              <a:gd name="connsiteY1" fmla="*/ 180020 h 221584"/>
              <a:gd name="connsiteX2" fmla="*/ 0 w 72008"/>
              <a:gd name="connsiteY2" fmla="*/ 180020 h 221584"/>
              <a:gd name="connsiteX3" fmla="*/ 0 w 72008"/>
              <a:gd name="connsiteY3" fmla="*/ 0 h 221584"/>
              <a:gd name="connsiteX0" fmla="*/ 0 w 72008"/>
              <a:gd name="connsiteY0" fmla="*/ 0 h 221584"/>
              <a:gd name="connsiteX1" fmla="*/ 72008 w 72008"/>
              <a:gd name="connsiteY1" fmla="*/ 221584 h 221584"/>
              <a:gd name="connsiteX0" fmla="*/ 17813 w 89821"/>
              <a:gd name="connsiteY0" fmla="*/ 35626 h 257210"/>
              <a:gd name="connsiteX1" fmla="*/ 89821 w 89821"/>
              <a:gd name="connsiteY1" fmla="*/ 215646 h 257210"/>
              <a:gd name="connsiteX2" fmla="*/ 17813 w 89821"/>
              <a:gd name="connsiteY2" fmla="*/ 215646 h 257210"/>
              <a:gd name="connsiteX3" fmla="*/ 17813 w 89821"/>
              <a:gd name="connsiteY3" fmla="*/ 35626 h 257210"/>
              <a:gd name="connsiteX0" fmla="*/ 0 w 89821"/>
              <a:gd name="connsiteY0" fmla="*/ 0 h 257210"/>
              <a:gd name="connsiteX1" fmla="*/ 89821 w 89821"/>
              <a:gd name="connsiteY1" fmla="*/ 257210 h 257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9821" h="257210" stroke="0" extrusionOk="0">
                <a:moveTo>
                  <a:pt x="17813" y="35626"/>
                </a:moveTo>
                <a:cubicBezTo>
                  <a:pt x="57582" y="35626"/>
                  <a:pt x="89821" y="116224"/>
                  <a:pt x="89821" y="215646"/>
                </a:cubicBezTo>
                <a:lnTo>
                  <a:pt x="17813" y="215646"/>
                </a:lnTo>
                <a:lnTo>
                  <a:pt x="17813" y="35626"/>
                </a:lnTo>
                <a:close/>
              </a:path>
              <a:path w="89821" h="257210" fill="none">
                <a:moveTo>
                  <a:pt x="0" y="0"/>
                </a:moveTo>
                <a:cubicBezTo>
                  <a:pt x="39769" y="0"/>
                  <a:pt x="89821" y="157788"/>
                  <a:pt x="89821" y="25721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433342" y="5877272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α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065901" y="5724610"/>
                <a:ext cx="12146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𝑟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𝐿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bg1"/>
                          </a:solidFill>
                          <a:latin typeface="Cambria Math"/>
                        </a:rPr>
                        <m:t>ctg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𝛼</m:t>
                      </m:r>
                    </m:oMath>
                  </m:oMathPara>
                </a14:m>
                <a:endParaRPr lang="ru-RU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5901" y="5724610"/>
                <a:ext cx="1214628" cy="369332"/>
              </a:xfrm>
              <a:prstGeom prst="rect">
                <a:avLst/>
              </a:prstGeom>
              <a:blipFill rotWithShape="1">
                <a:blip r:embed="rId6" cstate="print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963622" y="1412776"/>
                <a:ext cx="2456698" cy="6613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𝑟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𝑅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tg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⇒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𝑟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(пк)=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′′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ru-RU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3622" y="1412776"/>
                <a:ext cx="2456698" cy="661335"/>
              </a:xfrm>
              <a:prstGeom prst="rect">
                <a:avLst/>
              </a:prstGeom>
              <a:blipFill rotWithShape="1">
                <a:blip r:embed="rId7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4149461" y="5795972"/>
                <a:ext cx="12146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𝑟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𝐿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chemeClr val="tx1"/>
                          </a:solidFill>
                          <a:latin typeface="Cambria Math"/>
                        </a:rPr>
                        <m:t>ctg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𝛼</m:t>
                      </m:r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9461" y="5795972"/>
                <a:ext cx="1214627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116022" y="1565176"/>
                <a:ext cx="2456698" cy="6613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𝑟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𝑅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tg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⇒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𝑟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(пк)=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′′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022" y="1565176"/>
                <a:ext cx="2456698" cy="66133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88766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223962"/>
          </a:xfrm>
        </p:spPr>
        <p:txBody>
          <a:bodyPr/>
          <a:lstStyle/>
          <a:p>
            <a:r>
              <a:rPr lang="ru-RU" altLang="ru-RU"/>
              <a:t>Фотометрические расстояния</a:t>
            </a:r>
          </a:p>
        </p:txBody>
      </p:sp>
      <p:sp>
        <p:nvSpPr>
          <p:cNvPr id="18436" name="Содержимое 2"/>
          <p:cNvSpPr>
            <a:spLocks noGrp="1"/>
          </p:cNvSpPr>
          <p:nvPr>
            <p:ph idx="1"/>
          </p:nvPr>
        </p:nvSpPr>
        <p:spPr>
          <a:xfrm>
            <a:off x="820416" y="1339900"/>
            <a:ext cx="8144072" cy="3097212"/>
          </a:xfrm>
        </p:spPr>
        <p:txBody>
          <a:bodyPr/>
          <a:lstStyle/>
          <a:p>
            <a:r>
              <a:rPr lang="ru-RU" altLang="ru-RU" dirty="0"/>
              <a:t>Выводятся из сравнения видимой и истинной яркости</a:t>
            </a:r>
          </a:p>
          <a:p>
            <a:r>
              <a:rPr lang="ru-RU" altLang="ru-RU" dirty="0"/>
              <a:t>Требуют наличия «стандартных свечей»</a:t>
            </a:r>
          </a:p>
        </p:txBody>
      </p:sp>
      <p:graphicFrame>
        <p:nvGraphicFramePr>
          <p:cNvPr id="18434" name="Объект 1"/>
          <p:cNvGraphicFramePr>
            <a:graphicFrameLocks noChangeAspect="1"/>
          </p:cNvGraphicFramePr>
          <p:nvPr/>
        </p:nvGraphicFramePr>
        <p:xfrm>
          <a:off x="1896762" y="4132235"/>
          <a:ext cx="2301875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Формула" r:id="rId3" imgW="1091726" imgH="203112" progId="Equation.3">
                  <p:embed/>
                </p:oleObj>
              </mc:Choice>
              <mc:Fallback>
                <p:oleObj name="Формула" r:id="rId3" imgW="1091726" imgH="203112" progId="Equation.3">
                  <p:embed/>
                  <p:pic>
                    <p:nvPicPr>
                      <p:cNvPr id="18434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6762" y="4132235"/>
                        <a:ext cx="2301875" cy="428625"/>
                      </a:xfrm>
                      <a:prstGeom prst="rect">
                        <a:avLst/>
                      </a:prstGeom>
                      <a:solidFill>
                        <a:srgbClr val="558ED5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7" name="TextBox 2"/>
          <p:cNvSpPr txBox="1">
            <a:spLocks noChangeArrowheads="1"/>
          </p:cNvSpPr>
          <p:nvPr/>
        </p:nvSpPr>
        <p:spPr bwMode="auto">
          <a:xfrm>
            <a:off x="1842262" y="3545830"/>
            <a:ext cx="2101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dirty="0"/>
              <a:t>Модуль расстояния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814281"/>
            <a:ext cx="2448272" cy="1836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814281"/>
            <a:ext cx="2448272" cy="1836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01141" y="5132218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Абсолютная звёздная величина</a:t>
            </a:r>
          </a:p>
        </p:txBody>
      </p:sp>
      <p:cxnSp>
        <p:nvCxnSpPr>
          <p:cNvPr id="4" name="Соединительная линия уступом 3"/>
          <p:cNvCxnSpPr/>
          <p:nvPr/>
        </p:nvCxnSpPr>
        <p:spPr>
          <a:xfrm rot="16200000" flipV="1">
            <a:off x="5960827" y="4181963"/>
            <a:ext cx="1118503" cy="975970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utoShape 7" descr="{\displaystyle M_{\mathrm {bol,\star } }-M_{\mathrm {bol,\odot } }=-2.5\log _{10}\left({\frac {L_{\star }}{L_{\odot }}}\right)}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781883" y="3427025"/>
                <a:ext cx="2327880" cy="6725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𝑀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⨀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−2.5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lg</m:t>
                          </m:r>
                        </m:fName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𝐿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⨀</m:t>
                                  </m:r>
                                </m:sub>
                              </m:sSub>
                            </m:den>
                          </m:f>
                        </m:e>
                      </m:func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1883" y="3427025"/>
                <a:ext cx="2327880" cy="67255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30310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8" y="726080"/>
            <a:ext cx="9005382" cy="5871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6" r="11580" b="3725"/>
          <a:stretch>
            <a:fillRect/>
          </a:stretch>
        </p:blipFill>
        <p:spPr bwMode="auto">
          <a:xfrm>
            <a:off x="25583" y="3861047"/>
            <a:ext cx="3183575" cy="2974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6" name="Заголовок 1"/>
          <p:cNvSpPr>
            <a:spLocks noGrp="1"/>
          </p:cNvSpPr>
          <p:nvPr>
            <p:ph type="title"/>
          </p:nvPr>
        </p:nvSpPr>
        <p:spPr>
          <a:xfrm>
            <a:off x="179388" y="115888"/>
            <a:ext cx="8856662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ru-RU" dirty="0"/>
              <a:t>Фотометрические расстояния до </a:t>
            </a:r>
            <a:r>
              <a:rPr lang="ru-RU" altLang="ru-RU" dirty="0">
                <a:solidFill>
                  <a:schemeClr val="bg1"/>
                </a:solidFill>
              </a:rPr>
              <a:t>звёздных скоплений</a:t>
            </a:r>
          </a:p>
        </p:txBody>
      </p:sp>
    </p:spTree>
    <p:extLst>
      <p:ext uri="{BB962C8B-B14F-4D97-AF65-F5344CB8AC3E}">
        <p14:creationId xmlns:p14="http://schemas.microsoft.com/office/powerpoint/2010/main" val="42800000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8294511" cy="576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82752" y="2556042"/>
            <a:ext cx="1701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Trumpler</a:t>
            </a:r>
            <a:r>
              <a:rPr lang="en-US" dirty="0"/>
              <a:t> (1930)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403012" y="548680"/>
            <a:ext cx="3745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Излучение звёзд в РЗС испытывает поглощение примерно 0,7</a:t>
            </a:r>
            <a:r>
              <a:rPr lang="en-US" sz="1800" baseline="30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</a:t>
            </a:r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на </a:t>
            </a:r>
            <a:r>
              <a:rPr lang="ru-RU" sz="1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кпк</a:t>
            </a:r>
            <a:r>
              <a:rPr lang="ru-RU" sz="1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18526" y="133181"/>
            <a:ext cx="2745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rgbClr val="FF0000"/>
                </a:solidFill>
              </a:rPr>
              <a:t>Поглощение селективно — показатель цвета возрастает примерно на 0,3</a:t>
            </a:r>
            <a:r>
              <a:rPr lang="en-US" sz="1800" baseline="30000" dirty="0">
                <a:solidFill>
                  <a:srgbClr val="FF0000"/>
                </a:solidFill>
              </a:rPr>
              <a:t>m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ru-RU" sz="1800" dirty="0">
                <a:solidFill>
                  <a:srgbClr val="FF0000"/>
                </a:solidFill>
              </a:rPr>
              <a:t>на </a:t>
            </a:r>
            <a:r>
              <a:rPr lang="ru-RU" sz="1800" dirty="0" err="1">
                <a:solidFill>
                  <a:srgbClr val="FF0000"/>
                </a:solidFill>
              </a:rPr>
              <a:t>кпк</a:t>
            </a:r>
            <a:r>
              <a:rPr lang="ru-RU" sz="18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20445" y="5806124"/>
            <a:ext cx="6552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/>
              <a:t>Межзвёздное ослабление света вызывается мелкими пылинками массой 10</a:t>
            </a:r>
            <a:r>
              <a:rPr lang="ru-RU" sz="1800" baseline="30000" dirty="0"/>
              <a:t>–19</a:t>
            </a:r>
            <a:r>
              <a:rPr lang="ru-RU" sz="1800" dirty="0"/>
              <a:t> г или более и пространственной плотностью порядка 10</a:t>
            </a:r>
            <a:r>
              <a:rPr lang="ru-RU" sz="1800" baseline="30000" dirty="0"/>
              <a:t>–23</a:t>
            </a:r>
            <a:r>
              <a:rPr lang="ru-RU" sz="1800" dirty="0"/>
              <a:t> г на см</a:t>
            </a:r>
            <a:r>
              <a:rPr lang="ru-RU" sz="1800" baseline="30000" dirty="0"/>
              <a:t>3</a:t>
            </a:r>
            <a:r>
              <a:rPr lang="ru-RU" sz="1800" dirty="0"/>
              <a:t>.</a:t>
            </a:r>
          </a:p>
        </p:txBody>
      </p:sp>
      <p:cxnSp>
        <p:nvCxnSpPr>
          <p:cNvPr id="8" name="Соединительная линия уступом 7"/>
          <p:cNvCxnSpPr/>
          <p:nvPr/>
        </p:nvCxnSpPr>
        <p:spPr>
          <a:xfrm rot="16200000" flipH="1">
            <a:off x="6986682" y="1811234"/>
            <a:ext cx="1872208" cy="499227"/>
          </a:xfrm>
          <a:prstGeom prst="bentConnector3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12604" y="3095382"/>
            <a:ext cx="1121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E(B – V)</a:t>
            </a:r>
            <a:endParaRPr lang="ru-RU" sz="2000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2987824" y="1268760"/>
            <a:ext cx="0" cy="3600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730959" y="1628800"/>
            <a:ext cx="515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baseline="-25000" dirty="0"/>
              <a:t>V</a:t>
            </a:r>
            <a:endParaRPr lang="ru-RU" sz="2800" baseline="-250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207" y="3114855"/>
            <a:ext cx="2846238" cy="213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38674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/>
              <a:t>Возраст Земли и ограничения на источники солнечной энергии</a:t>
            </a:r>
          </a:p>
        </p:txBody>
      </p:sp>
      <p:sp>
        <p:nvSpPr>
          <p:cNvPr id="3481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dirty="0"/>
              <a:t>Оценки Галлея, Линнея, Кювье: эрозия, солёность, ископаемые — десятки-сотни тысяч лет</a:t>
            </a:r>
          </a:p>
          <a:p>
            <a:r>
              <a:rPr lang="ru-RU" altLang="ru-RU" dirty="0"/>
              <a:t>Оценки Бюффона (75000 лет), Фурье (100 млн. лет), Кельвин (20-100 млн. лет): остывание Земли</a:t>
            </a:r>
          </a:p>
          <a:p>
            <a:r>
              <a:rPr lang="ru-RU" altLang="ru-RU" dirty="0"/>
              <a:t>Артур Холмс: геохронология, радиоактивная датировка (миллиарды лет)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5B4C2-228C-4E70-999D-AF79E6F6432F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91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468313" y="141288"/>
            <a:ext cx="8229600" cy="623887"/>
          </a:xfrm>
        </p:spPr>
        <p:txBody>
          <a:bodyPr>
            <a:normAutofit fontScale="90000"/>
          </a:bodyPr>
          <a:lstStyle/>
          <a:p>
            <a:r>
              <a:rPr lang="ru-RU" altLang="ru-RU" dirty="0"/>
              <a:t>Термоядерные реакции</a:t>
            </a:r>
          </a:p>
        </p:txBody>
      </p:sp>
      <p:sp>
        <p:nvSpPr>
          <p:cNvPr id="35843" name="Rectangle 17"/>
          <p:cNvSpPr txBox="1">
            <a:spLocks noChangeArrowheads="1"/>
          </p:cNvSpPr>
          <p:nvPr/>
        </p:nvSpPr>
        <p:spPr bwMode="auto">
          <a:xfrm>
            <a:off x="468313" y="908050"/>
            <a:ext cx="6624637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ru-RU" altLang="ru-RU" sz="2000" b="1" dirty="0"/>
              <a:t>Химия?			3 · 10</a:t>
            </a:r>
            <a:r>
              <a:rPr lang="ru-RU" altLang="ru-RU" sz="2000" b="1" baseline="30000" dirty="0"/>
              <a:t>11</a:t>
            </a:r>
            <a:r>
              <a:rPr lang="ru-RU" altLang="ru-RU" sz="2000" b="1" dirty="0"/>
              <a:t> эрг/г (уголь)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ru-RU" altLang="ru-RU" sz="2000" b="1" dirty="0"/>
              <a:t>Гравитация?			10</a:t>
            </a:r>
            <a:r>
              <a:rPr lang="ru-RU" altLang="ru-RU" sz="2000" b="1" baseline="30000" dirty="0"/>
              <a:t>15</a:t>
            </a:r>
            <a:r>
              <a:rPr lang="ru-RU" altLang="ru-RU" sz="2000" b="1" dirty="0"/>
              <a:t> эрг/г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ru-RU" altLang="ru-RU" sz="2000" b="1" dirty="0"/>
              <a:t>Радиоактивность?		8 · 10</a:t>
            </a:r>
            <a:r>
              <a:rPr lang="ru-RU" altLang="ru-RU" sz="2000" b="1" baseline="30000" dirty="0"/>
              <a:t>17</a:t>
            </a:r>
            <a:r>
              <a:rPr lang="ru-RU" altLang="ru-RU" sz="2000" b="1" dirty="0"/>
              <a:t> эрг/г (</a:t>
            </a:r>
            <a:r>
              <a:rPr lang="ru-RU" altLang="ru-RU" sz="2000" b="1" baseline="30000" dirty="0"/>
              <a:t>235</a:t>
            </a:r>
            <a:r>
              <a:rPr lang="en-US" altLang="ru-RU" sz="2000" b="1" dirty="0"/>
              <a:t>U</a:t>
            </a:r>
            <a:r>
              <a:rPr lang="ru-RU" altLang="ru-RU" sz="2000" b="1" dirty="0"/>
              <a:t>)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ru-RU" altLang="ru-RU" sz="2000" b="1" u="sng" dirty="0"/>
              <a:t>Термоядерные реакции	6 · 10</a:t>
            </a:r>
            <a:r>
              <a:rPr lang="ru-RU" altLang="ru-RU" sz="2000" b="1" u="sng" baseline="30000" dirty="0"/>
              <a:t>18</a:t>
            </a:r>
            <a:r>
              <a:rPr lang="ru-RU" altLang="ru-RU" sz="2000" b="1" u="sng" dirty="0"/>
              <a:t> эрг/г</a:t>
            </a:r>
          </a:p>
        </p:txBody>
      </p:sp>
      <p:pic>
        <p:nvPicPr>
          <p:cNvPr id="35844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781300"/>
            <a:ext cx="2435225" cy="321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2565400"/>
            <a:ext cx="2805113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581525"/>
            <a:ext cx="205740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781300"/>
            <a:ext cx="1985962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8" name="Text Box 18"/>
          <p:cNvSpPr txBox="1">
            <a:spLocks noChangeArrowheads="1"/>
          </p:cNvSpPr>
          <p:nvPr/>
        </p:nvSpPr>
        <p:spPr bwMode="auto">
          <a:xfrm>
            <a:off x="7164388" y="1196975"/>
            <a:ext cx="14874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rgbClr val="FF3300"/>
                </a:solidFill>
                <a:latin typeface="Arial" pitchFamily="34" charset="0"/>
              </a:rPr>
              <a:t>Надо:</a:t>
            </a:r>
            <a:br>
              <a:rPr lang="ru-RU" altLang="ru-RU" b="1" dirty="0">
                <a:solidFill>
                  <a:srgbClr val="FF3300"/>
                </a:solidFill>
                <a:latin typeface="Arial" pitchFamily="34" charset="0"/>
              </a:rPr>
            </a:br>
            <a:r>
              <a:rPr lang="ru-RU" altLang="ru-RU" b="1" dirty="0">
                <a:solidFill>
                  <a:srgbClr val="FF3300"/>
                </a:solidFill>
                <a:latin typeface="Arial" pitchFamily="34" charset="0"/>
              </a:rPr>
              <a:t>3 · 10</a:t>
            </a:r>
            <a:r>
              <a:rPr lang="ru-RU" altLang="ru-RU" b="1" baseline="30000" dirty="0">
                <a:solidFill>
                  <a:srgbClr val="FF3300"/>
                </a:solidFill>
                <a:latin typeface="Arial" pitchFamily="34" charset="0"/>
              </a:rPr>
              <a:t>17 </a:t>
            </a:r>
            <a:r>
              <a:rPr lang="ru-RU" altLang="ru-RU" b="1" dirty="0">
                <a:solidFill>
                  <a:srgbClr val="FF3300"/>
                </a:solidFill>
                <a:latin typeface="Arial" pitchFamily="34" charset="0"/>
              </a:rPr>
              <a:t>эрг/г</a:t>
            </a:r>
          </a:p>
        </p:txBody>
      </p:sp>
      <p:sp>
        <p:nvSpPr>
          <p:cNvPr id="35850" name="TextBox 1"/>
          <p:cNvSpPr txBox="1">
            <a:spLocks noChangeArrowheads="1"/>
          </p:cNvSpPr>
          <p:nvPr/>
        </p:nvSpPr>
        <p:spPr bwMode="auto">
          <a:xfrm>
            <a:off x="5891006" y="5661248"/>
            <a:ext cx="22813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2800" b="1" dirty="0">
                <a:solidFill>
                  <a:srgbClr val="FF0000"/>
                </a:solidFill>
              </a:rPr>
              <a:t>Где водород?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5B4C2-228C-4E70-999D-AF79E6F6432F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9420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/>
              <a:t>1930-</a:t>
            </a:r>
            <a:r>
              <a:rPr lang="ru-RU" dirty="0"/>
              <a:t>е и 1940-е годы </a:t>
            </a:r>
            <a:r>
              <a:rPr lang="en-US" dirty="0"/>
              <a:t>XX </a:t>
            </a:r>
            <a:r>
              <a:rPr lang="ru-RU" dirty="0"/>
              <a:t>века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52736"/>
            <a:ext cx="8712968" cy="5472608"/>
          </a:xfrm>
        </p:spPr>
        <p:txBody>
          <a:bodyPr>
            <a:noAutofit/>
          </a:bodyPr>
          <a:lstStyle/>
          <a:p>
            <a:r>
              <a:rPr lang="ru-RU" sz="2800" dirty="0"/>
              <a:t>Межзвёздная среда есть, она состоит из небольшого количества пыли и газа, распределение её очень неоднородно, но в целом плотность слишком мала, чтобы обеспечить гравитационную неустойчивость в Галактическом диске</a:t>
            </a:r>
            <a:endParaRPr lang="en-US" sz="2800" dirty="0"/>
          </a:p>
          <a:p>
            <a:r>
              <a:rPr lang="ru-RU" sz="2800" dirty="0"/>
              <a:t>Звёзды — в отличие от межзвёздной среды — состоят, главным образом, из водорода</a:t>
            </a:r>
          </a:p>
          <a:p>
            <a:r>
              <a:rPr lang="ru-RU" sz="2800" dirty="0"/>
              <a:t>Источник звёздной энергии — термоядерные реакции</a:t>
            </a:r>
          </a:p>
          <a:p>
            <a:r>
              <a:rPr lang="ru-RU" sz="2800" dirty="0"/>
              <a:t>Звёзды образовались одновременно и очень давно (сразу после Большого Взрыва), в совершенно иной Вселенной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5B4C2-228C-4E70-999D-AF79E6F6432F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668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milkyway_lund_big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2"/>
          <a:stretch>
            <a:fillRect/>
          </a:stretch>
        </p:blipFill>
        <p:spPr bwMode="auto">
          <a:xfrm>
            <a:off x="0" y="2228964"/>
            <a:ext cx="914400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96773"/>
            <a:ext cx="3276972" cy="18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013" y="3970337"/>
            <a:ext cx="2180483" cy="2771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50106"/>
          </a:xfrm>
        </p:spPr>
        <p:txBody>
          <a:bodyPr>
            <a:normAutofit/>
          </a:bodyPr>
          <a:lstStyle/>
          <a:p>
            <a:pPr algn="l"/>
            <a:r>
              <a:rPr lang="ru-RU" dirty="0"/>
              <a:t>Галилео Галилей</a:t>
            </a:r>
          </a:p>
        </p:txBody>
      </p:sp>
      <p:pic>
        <p:nvPicPr>
          <p:cNvPr id="13517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9" t="4700"/>
          <a:stretch/>
        </p:blipFill>
        <p:spPr bwMode="auto">
          <a:xfrm rot="18909683">
            <a:off x="1507971" y="2345906"/>
            <a:ext cx="3309206" cy="3090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5B4C2-228C-4E70-999D-AF79E6F6432F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91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5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dirty="0"/>
              <a:t>Звёзды должны рождаться сейчас!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9" y="1124744"/>
            <a:ext cx="5832648" cy="4525963"/>
          </a:xfrm>
        </p:spPr>
        <p:txBody>
          <a:bodyPr>
            <a:normAutofit/>
          </a:bodyPr>
          <a:lstStyle/>
          <a:p>
            <a:r>
              <a:rPr lang="ru-RU" dirty="0"/>
              <a:t>Уточнение моделей внутреннего строения звёзд и их эволюции — массивные звёзды не могут жить долго (омоложение?)</a:t>
            </a:r>
          </a:p>
          <a:p>
            <a:r>
              <a:rPr lang="ru-RU" dirty="0"/>
              <a:t>Распад звёздных ассоциаций (</a:t>
            </a:r>
            <a:r>
              <a:rPr lang="en-US" dirty="0"/>
              <a:t>D-</a:t>
            </a:r>
            <a:r>
              <a:rPr lang="ru-RU" dirty="0"/>
              <a:t>тела Амбарцумяна)</a:t>
            </a:r>
          </a:p>
        </p:txBody>
      </p:sp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573016"/>
            <a:ext cx="2574032" cy="257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5B4C2-228C-4E70-999D-AF79E6F6432F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3072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Свойства звёзд — врождённые и приобретённые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Светимость</a:t>
            </a:r>
          </a:p>
          <a:p>
            <a:r>
              <a:rPr lang="ru-RU" dirty="0"/>
              <a:t>Температура</a:t>
            </a:r>
          </a:p>
          <a:p>
            <a:r>
              <a:rPr lang="ru-RU" dirty="0"/>
              <a:t>Спектральный класс</a:t>
            </a:r>
          </a:p>
          <a:p>
            <a:r>
              <a:rPr lang="ru-RU" dirty="0"/>
              <a:t>Размер</a:t>
            </a:r>
          </a:p>
          <a:p>
            <a:r>
              <a:rPr lang="ru-RU" dirty="0"/>
              <a:t>Масса</a:t>
            </a:r>
          </a:p>
          <a:p>
            <a:r>
              <a:rPr lang="ru-RU" dirty="0"/>
              <a:t>Химический состав</a:t>
            </a:r>
          </a:p>
          <a:p>
            <a:r>
              <a:rPr lang="ru-RU" dirty="0"/>
              <a:t>Вращение</a:t>
            </a:r>
          </a:p>
          <a:p>
            <a:r>
              <a:rPr lang="ru-RU" dirty="0"/>
              <a:t>Магнитное поле</a:t>
            </a:r>
          </a:p>
          <a:p>
            <a:r>
              <a:rPr lang="ru-RU" dirty="0"/>
              <a:t>Кратность, скопления</a:t>
            </a:r>
          </a:p>
          <a:p>
            <a:r>
              <a:rPr lang="ru-RU" dirty="0"/>
              <a:t>Планетные системы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19021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613" y="0"/>
            <a:ext cx="60213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ru-RU" sz="2000"/>
              <a:t>Йеркская</a:t>
            </a:r>
            <a:br>
              <a:rPr lang="ru-RU" sz="2000"/>
            </a:br>
            <a:r>
              <a:rPr lang="ru-RU" sz="2000"/>
              <a:t>классификация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68313" y="1052513"/>
            <a:ext cx="8229600" cy="4525962"/>
          </a:xfrm>
        </p:spPr>
        <p:txBody>
          <a:bodyPr/>
          <a:lstStyle/>
          <a:p>
            <a:pPr eaLnBrk="1" hangingPunct="1"/>
            <a:r>
              <a:rPr lang="ru-RU" sz="2000"/>
              <a:t>Сверхгиганты</a:t>
            </a:r>
          </a:p>
          <a:p>
            <a:pPr eaLnBrk="1" hangingPunct="1"/>
            <a:r>
              <a:rPr lang="ru-RU" sz="2000"/>
              <a:t>Гиганты</a:t>
            </a:r>
          </a:p>
          <a:p>
            <a:pPr eaLnBrk="1" hangingPunct="1"/>
            <a:r>
              <a:rPr lang="ru-RU" sz="2000"/>
              <a:t>Субгиганты</a:t>
            </a:r>
          </a:p>
          <a:p>
            <a:pPr eaLnBrk="1" hangingPunct="1"/>
            <a:r>
              <a:rPr lang="ru-RU" sz="2000"/>
              <a:t>Карлики</a:t>
            </a:r>
          </a:p>
          <a:p>
            <a:pPr eaLnBrk="1" hangingPunct="1"/>
            <a:r>
              <a:rPr lang="ru-RU" sz="2000"/>
              <a:t>Субкарлики</a:t>
            </a:r>
          </a:p>
          <a:p>
            <a:pPr eaLnBrk="1" hangingPunct="1"/>
            <a:r>
              <a:rPr lang="ru-RU" sz="2000"/>
              <a:t>Белые карлики</a:t>
            </a:r>
          </a:p>
          <a:p>
            <a:pPr eaLnBrk="1" hangingPunct="1"/>
            <a:r>
              <a:rPr lang="ru-RU" sz="2000" b="1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6793591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928688"/>
            <a:ext cx="8778875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Заголовок 2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796925"/>
          </a:xfrm>
        </p:spPr>
        <p:txBody>
          <a:bodyPr/>
          <a:lstStyle/>
          <a:p>
            <a:pPr algn="l"/>
            <a:r>
              <a:rPr lang="ru-RU" altLang="ru-RU" dirty="0"/>
              <a:t>Размер</a:t>
            </a: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/>
        </p:nvGraphicFramePr>
        <p:xfrm>
          <a:off x="6372200" y="188640"/>
          <a:ext cx="2079231" cy="504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Формула" r:id="rId4" imgW="838080" imgH="203040" progId="Equation.3">
                  <p:embed/>
                </p:oleObj>
              </mc:Choice>
              <mc:Fallback>
                <p:oleObj name="Формула" r:id="rId4" imgW="8380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00" y="188640"/>
                        <a:ext cx="2079231" cy="5040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685630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882775" cy="1143000"/>
          </a:xfrm>
        </p:spPr>
        <p:txBody>
          <a:bodyPr/>
          <a:lstStyle/>
          <a:p>
            <a:pPr algn="l"/>
            <a:r>
              <a:rPr lang="ru-RU" altLang="ru-RU"/>
              <a:t>Масса</a:t>
            </a:r>
          </a:p>
        </p:txBody>
      </p:sp>
      <p:sp>
        <p:nvSpPr>
          <p:cNvPr id="21508" name="Объект 2"/>
          <p:cNvSpPr>
            <a:spLocks noGrp="1"/>
          </p:cNvSpPr>
          <p:nvPr>
            <p:ph idx="1"/>
          </p:nvPr>
        </p:nvSpPr>
        <p:spPr>
          <a:xfrm>
            <a:off x="5364087" y="1759836"/>
            <a:ext cx="3604875" cy="2317236"/>
          </a:xfrm>
        </p:spPr>
        <p:txBody>
          <a:bodyPr/>
          <a:lstStyle/>
          <a:p>
            <a:r>
              <a:rPr lang="ru-RU" altLang="ru-RU" sz="2000" dirty="0"/>
              <a:t>В двойных системах — из третьего закона Кеплера (</a:t>
            </a:r>
            <a:r>
              <a:rPr lang="en-US" altLang="ru-RU" sz="2000" dirty="0"/>
              <a:t>sin </a:t>
            </a:r>
            <a:r>
              <a:rPr lang="en-US" altLang="ru-RU" sz="2000" i="1" dirty="0" err="1"/>
              <a:t>i</a:t>
            </a:r>
            <a:r>
              <a:rPr lang="ru-RU" altLang="ru-RU" sz="2000" dirty="0"/>
              <a:t>)</a:t>
            </a:r>
          </a:p>
        </p:txBody>
      </p:sp>
      <p:graphicFrame>
        <p:nvGraphicFramePr>
          <p:cNvPr id="21506" name="Объект 1"/>
          <p:cNvGraphicFramePr>
            <a:graphicFrameLocks noChangeAspect="1"/>
          </p:cNvGraphicFramePr>
          <p:nvPr/>
        </p:nvGraphicFramePr>
        <p:xfrm>
          <a:off x="5435600" y="333375"/>
          <a:ext cx="3278188" cy="1001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Формула" r:id="rId3" imgW="1371600" imgH="419100" progId="Equation.3">
                  <p:embed/>
                </p:oleObj>
              </mc:Choice>
              <mc:Fallback>
                <p:oleObj name="Формула" r:id="rId3" imgW="13716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333375"/>
                        <a:ext cx="3278188" cy="1001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539" name="Picture 3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844824"/>
            <a:ext cx="4966069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79838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468313" y="44450"/>
            <a:ext cx="8229600" cy="504825"/>
          </a:xfrm>
        </p:spPr>
        <p:txBody>
          <a:bodyPr>
            <a:normAutofit fontScale="90000"/>
          </a:bodyPr>
          <a:lstStyle/>
          <a:p>
            <a:r>
              <a:rPr lang="ru-RU" altLang="ru-RU" sz="3200"/>
              <a:t>Соотношения между параметрами звёзд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286125"/>
            <a:ext cx="2116138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одержимое 4"/>
          <p:cNvSpPr>
            <a:spLocks/>
          </p:cNvSpPr>
          <p:nvPr/>
        </p:nvSpPr>
        <p:spPr bwMode="auto">
          <a:xfrm>
            <a:off x="638175" y="549275"/>
            <a:ext cx="4500563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ru-RU" dirty="0">
                <a:latin typeface="Arial" charset="0"/>
                <a:cs typeface="Arial" charset="0"/>
              </a:rPr>
              <a:t>Масса-светимость</a:t>
            </a:r>
            <a:endParaRPr lang="en-US" dirty="0">
              <a:latin typeface="Arial" charset="0"/>
              <a:cs typeface="Arial" charset="0"/>
            </a:endParaRPr>
          </a:p>
          <a:p>
            <a:pPr marL="742950" lvl="1" indent="-285750" eaLnBrk="0" hangingPunct="0">
              <a:spcBef>
                <a:spcPct val="20000"/>
              </a:spcBef>
              <a:buFont typeface="Courier New" pitchFamily="49" charset="0"/>
              <a:buChar char="o"/>
              <a:defRPr/>
            </a:pPr>
            <a:r>
              <a:rPr lang="en-US" i="1" dirty="0">
                <a:latin typeface="Arial" charset="0"/>
                <a:cs typeface="Arial" charset="0"/>
              </a:rPr>
              <a:t>L</a:t>
            </a:r>
            <a:r>
              <a:rPr lang="en-US" dirty="0">
                <a:latin typeface="Arial" charset="0"/>
                <a:cs typeface="Arial" charset="0"/>
              </a:rPr>
              <a:t> ~ </a:t>
            </a:r>
            <a:r>
              <a:rPr lang="en-US" i="1" dirty="0">
                <a:latin typeface="Arial" charset="0"/>
                <a:cs typeface="Arial" charset="0"/>
              </a:rPr>
              <a:t>M</a:t>
            </a:r>
            <a:r>
              <a:rPr lang="en-US" baseline="30000" dirty="0">
                <a:latin typeface="Arial" charset="0"/>
                <a:cs typeface="Arial" charset="0"/>
              </a:rPr>
              <a:t> </a:t>
            </a:r>
            <a:r>
              <a:rPr lang="ru-RU" baseline="30000" dirty="0">
                <a:latin typeface="Arial" charset="0"/>
                <a:cs typeface="Arial" charset="0"/>
              </a:rPr>
              <a:t>2</a:t>
            </a:r>
            <a:r>
              <a:rPr lang="en-US" baseline="30000" dirty="0">
                <a:latin typeface="Arial" charset="0"/>
                <a:cs typeface="Arial" charset="0"/>
              </a:rPr>
              <a:t>.</a:t>
            </a:r>
            <a:r>
              <a:rPr lang="ru-RU" baseline="30000" dirty="0">
                <a:latin typeface="Arial" charset="0"/>
                <a:cs typeface="Arial" charset="0"/>
              </a:rPr>
              <a:t>7</a:t>
            </a:r>
            <a:r>
              <a:rPr lang="ru-RU" dirty="0">
                <a:latin typeface="Arial" charset="0"/>
                <a:cs typeface="Arial" charset="0"/>
              </a:rPr>
              <a:t> (0</a:t>
            </a:r>
            <a:r>
              <a:rPr lang="en-US" dirty="0">
                <a:latin typeface="Arial" charset="0"/>
                <a:cs typeface="Arial" charset="0"/>
              </a:rPr>
              <a:t>.</a:t>
            </a:r>
            <a:r>
              <a:rPr lang="ru-RU" dirty="0">
                <a:latin typeface="Arial" charset="0"/>
                <a:cs typeface="Arial" charset="0"/>
              </a:rPr>
              <a:t>1</a:t>
            </a:r>
            <a:r>
              <a:rPr lang="en-US" dirty="0">
                <a:latin typeface="Arial" charset="0"/>
                <a:cs typeface="Arial" charset="0"/>
              </a:rPr>
              <a:t> </a:t>
            </a:r>
            <a:r>
              <a:rPr lang="en-US" i="1" dirty="0">
                <a:latin typeface="Arial" charset="0"/>
                <a:cs typeface="Arial" charset="0"/>
              </a:rPr>
              <a:t>M</a:t>
            </a:r>
            <a:r>
              <a:rPr lang="en-US" baseline="-25000" dirty="0">
                <a:latin typeface="Wingdings" pitchFamily="2" charset="2"/>
                <a:cs typeface="Arial" charset="0"/>
              </a:rPr>
              <a:t>¤</a:t>
            </a:r>
            <a:r>
              <a:rPr lang="ru-RU" dirty="0">
                <a:latin typeface="Arial" charset="0"/>
                <a:cs typeface="Arial" charset="0"/>
              </a:rPr>
              <a:t>)</a:t>
            </a:r>
            <a:endParaRPr lang="en-US" baseline="30000" dirty="0">
              <a:latin typeface="Arial" charset="0"/>
              <a:cs typeface="Arial" charset="0"/>
            </a:endParaRPr>
          </a:p>
          <a:p>
            <a:pPr marL="742950" lvl="1" indent="-285750" eaLnBrk="0" hangingPunct="0">
              <a:spcBef>
                <a:spcPct val="20000"/>
              </a:spcBef>
              <a:buFont typeface="Courier New" pitchFamily="49" charset="0"/>
              <a:buChar char="o"/>
              <a:defRPr/>
            </a:pPr>
            <a:r>
              <a:rPr lang="en-US" i="1" dirty="0">
                <a:latin typeface="Arial" charset="0"/>
                <a:cs typeface="Arial" charset="0"/>
              </a:rPr>
              <a:t>L</a:t>
            </a:r>
            <a:r>
              <a:rPr lang="en-US" dirty="0">
                <a:latin typeface="Arial" charset="0"/>
                <a:cs typeface="Arial" charset="0"/>
              </a:rPr>
              <a:t> ~ </a:t>
            </a:r>
            <a:r>
              <a:rPr lang="en-US" i="1" dirty="0">
                <a:latin typeface="Arial" charset="0"/>
                <a:cs typeface="Arial" charset="0"/>
              </a:rPr>
              <a:t>M</a:t>
            </a:r>
            <a:r>
              <a:rPr lang="en-US" baseline="30000" dirty="0">
                <a:latin typeface="Arial" charset="0"/>
                <a:cs typeface="Arial" charset="0"/>
              </a:rPr>
              <a:t> 4.7</a:t>
            </a:r>
            <a:r>
              <a:rPr lang="ru-RU" dirty="0">
                <a:latin typeface="Arial" charset="0"/>
                <a:cs typeface="Arial" charset="0"/>
              </a:rPr>
              <a:t> (1</a:t>
            </a:r>
            <a:r>
              <a:rPr lang="en-US" dirty="0">
                <a:latin typeface="Arial" charset="0"/>
                <a:cs typeface="Arial" charset="0"/>
              </a:rPr>
              <a:t> </a:t>
            </a:r>
            <a:r>
              <a:rPr lang="en-US" i="1" dirty="0">
                <a:latin typeface="Arial" charset="0"/>
                <a:cs typeface="Arial" charset="0"/>
              </a:rPr>
              <a:t>M</a:t>
            </a:r>
            <a:r>
              <a:rPr lang="en-US" baseline="-25000" dirty="0">
                <a:latin typeface="Wingdings" pitchFamily="2" charset="2"/>
                <a:cs typeface="Arial" charset="0"/>
              </a:rPr>
              <a:t>¤</a:t>
            </a:r>
            <a:r>
              <a:rPr lang="ru-RU" dirty="0">
                <a:latin typeface="Arial" charset="0"/>
                <a:cs typeface="Arial" charset="0"/>
              </a:rPr>
              <a:t>)</a:t>
            </a:r>
            <a:endParaRPr lang="en-US" baseline="30000" dirty="0">
              <a:latin typeface="Arial" charset="0"/>
              <a:cs typeface="Arial" charset="0"/>
            </a:endParaRPr>
          </a:p>
          <a:p>
            <a:pPr marL="742950" lvl="1" indent="-285750" eaLnBrk="0" hangingPunct="0">
              <a:spcBef>
                <a:spcPct val="20000"/>
              </a:spcBef>
              <a:buFont typeface="Courier New" pitchFamily="49" charset="0"/>
              <a:buChar char="o"/>
              <a:defRPr/>
            </a:pPr>
            <a:r>
              <a:rPr lang="en-US" i="1" dirty="0">
                <a:latin typeface="Arial" charset="0"/>
                <a:cs typeface="Arial" charset="0"/>
              </a:rPr>
              <a:t>L</a:t>
            </a:r>
            <a:r>
              <a:rPr lang="en-US" dirty="0">
                <a:latin typeface="Arial" charset="0"/>
                <a:cs typeface="Arial" charset="0"/>
              </a:rPr>
              <a:t> ~ </a:t>
            </a:r>
            <a:r>
              <a:rPr lang="en-US" i="1" dirty="0">
                <a:latin typeface="Arial" charset="0"/>
                <a:cs typeface="Arial" charset="0"/>
              </a:rPr>
              <a:t>M</a:t>
            </a:r>
            <a:r>
              <a:rPr lang="en-US" baseline="30000" dirty="0">
                <a:latin typeface="Arial" charset="0"/>
                <a:cs typeface="Arial" charset="0"/>
              </a:rPr>
              <a:t> 3.1</a:t>
            </a:r>
            <a:r>
              <a:rPr lang="ru-RU" dirty="0">
                <a:latin typeface="Arial" charset="0"/>
                <a:cs typeface="Arial" charset="0"/>
              </a:rPr>
              <a:t> (1</a:t>
            </a:r>
            <a:r>
              <a:rPr lang="en-US" dirty="0">
                <a:latin typeface="Arial" charset="0"/>
                <a:cs typeface="Arial" charset="0"/>
              </a:rPr>
              <a:t>0 </a:t>
            </a:r>
            <a:r>
              <a:rPr lang="en-US" i="1" dirty="0">
                <a:latin typeface="Arial" charset="0"/>
                <a:cs typeface="Arial" charset="0"/>
              </a:rPr>
              <a:t>M</a:t>
            </a:r>
            <a:r>
              <a:rPr lang="en-US" baseline="-25000" dirty="0">
                <a:latin typeface="Wingdings" pitchFamily="2" charset="2"/>
                <a:cs typeface="Arial" charset="0"/>
              </a:rPr>
              <a:t>¤</a:t>
            </a:r>
            <a:r>
              <a:rPr lang="ru-RU" dirty="0">
                <a:latin typeface="Arial" charset="0"/>
                <a:cs typeface="Arial" charset="0"/>
              </a:rPr>
              <a:t>)</a:t>
            </a:r>
            <a:endParaRPr lang="en-US" baseline="30000" dirty="0">
              <a:latin typeface="Arial" charset="0"/>
              <a:cs typeface="Arial" charset="0"/>
            </a:endParaRPr>
          </a:p>
          <a:p>
            <a:pPr marL="742950" lvl="1" indent="-285750" eaLnBrk="0" hangingPunct="0">
              <a:spcBef>
                <a:spcPct val="20000"/>
              </a:spcBef>
              <a:buFont typeface="Courier New" pitchFamily="49" charset="0"/>
              <a:buChar char="o"/>
              <a:defRPr/>
            </a:pPr>
            <a:r>
              <a:rPr lang="en-US" i="1" dirty="0">
                <a:latin typeface="Arial" charset="0"/>
                <a:cs typeface="Arial" charset="0"/>
              </a:rPr>
              <a:t>L</a:t>
            </a:r>
            <a:r>
              <a:rPr lang="en-US" dirty="0">
                <a:latin typeface="Arial" charset="0"/>
                <a:cs typeface="Arial" charset="0"/>
              </a:rPr>
              <a:t> ~ </a:t>
            </a:r>
            <a:r>
              <a:rPr lang="en-US" i="1" dirty="0">
                <a:latin typeface="Arial" charset="0"/>
                <a:cs typeface="Arial" charset="0"/>
              </a:rPr>
              <a:t>M</a:t>
            </a:r>
            <a:r>
              <a:rPr lang="en-US" baseline="30000" dirty="0">
                <a:latin typeface="Arial" charset="0"/>
                <a:cs typeface="Arial" charset="0"/>
              </a:rPr>
              <a:t> 1.6</a:t>
            </a:r>
            <a:r>
              <a:rPr lang="ru-RU" dirty="0">
                <a:latin typeface="Arial" charset="0"/>
                <a:cs typeface="Arial" charset="0"/>
              </a:rPr>
              <a:t> (1</a:t>
            </a:r>
            <a:r>
              <a:rPr lang="en-US" dirty="0">
                <a:latin typeface="Arial" charset="0"/>
                <a:cs typeface="Arial" charset="0"/>
              </a:rPr>
              <a:t>00 </a:t>
            </a:r>
            <a:r>
              <a:rPr lang="en-US" i="1" dirty="0">
                <a:latin typeface="Arial" charset="0"/>
                <a:cs typeface="Arial" charset="0"/>
              </a:rPr>
              <a:t>M</a:t>
            </a:r>
            <a:r>
              <a:rPr lang="en-US" baseline="-25000" dirty="0">
                <a:latin typeface="Wingdings" pitchFamily="2" charset="2"/>
                <a:cs typeface="Arial" charset="0"/>
              </a:rPr>
              <a:t>¤</a:t>
            </a:r>
            <a:r>
              <a:rPr lang="ru-RU" dirty="0">
                <a:latin typeface="Arial" charset="0"/>
                <a:cs typeface="Arial" charset="0"/>
              </a:rPr>
              <a:t>)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ru-RU" dirty="0">
                <a:latin typeface="Arial" charset="0"/>
                <a:cs typeface="Arial" charset="0"/>
              </a:rPr>
              <a:t>Радиус — светимость</a:t>
            </a:r>
          </a:p>
          <a:p>
            <a:pPr marL="800100" lvl="1" indent="-342900" eaLnBrk="0" hangingPunct="0">
              <a:spcBef>
                <a:spcPct val="20000"/>
              </a:spcBef>
              <a:buFont typeface="Courier New" pitchFamily="49" charset="0"/>
              <a:buChar char="o"/>
              <a:defRPr/>
            </a:pPr>
            <a:r>
              <a:rPr lang="en-US" i="1" dirty="0">
                <a:latin typeface="Arial" charset="0"/>
                <a:cs typeface="Arial" charset="0"/>
              </a:rPr>
              <a:t>L</a:t>
            </a:r>
            <a:r>
              <a:rPr lang="en-US" dirty="0">
                <a:latin typeface="Arial" charset="0"/>
                <a:cs typeface="Arial" charset="0"/>
              </a:rPr>
              <a:t> ~ </a:t>
            </a:r>
            <a:r>
              <a:rPr lang="en-US" i="1" dirty="0">
                <a:latin typeface="Arial" charset="0"/>
                <a:cs typeface="Arial" charset="0"/>
              </a:rPr>
              <a:t>R</a:t>
            </a:r>
            <a:r>
              <a:rPr lang="en-US" baseline="30000" dirty="0">
                <a:latin typeface="Arial" charset="0"/>
                <a:cs typeface="Arial" charset="0"/>
              </a:rPr>
              <a:t> 5.2</a:t>
            </a:r>
            <a:endParaRPr lang="ru-RU" dirty="0">
              <a:latin typeface="Arial" charset="0"/>
              <a:cs typeface="Arial" charset="0"/>
            </a:endParaRPr>
          </a:p>
        </p:txBody>
      </p:sp>
      <p:pic>
        <p:nvPicPr>
          <p:cNvPr id="2458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905125"/>
            <a:ext cx="3889375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5" y="549275"/>
            <a:ext cx="354330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82379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Теорема Рассела-Фогта</a:t>
            </a:r>
          </a:p>
        </p:txBody>
      </p:sp>
      <p:sp>
        <p:nvSpPr>
          <p:cNvPr id="2355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b="1">
                <a:solidFill>
                  <a:srgbClr val="FF0000"/>
                </a:solidFill>
              </a:rPr>
              <a:t>Эволюция одиночной звезды полностью определяется её </a:t>
            </a:r>
            <a:r>
              <a:rPr lang="ru-RU" altLang="ru-RU" b="1" i="1">
                <a:solidFill>
                  <a:srgbClr val="FF0000"/>
                </a:solidFill>
              </a:rPr>
              <a:t>начальной</a:t>
            </a:r>
            <a:r>
              <a:rPr lang="ru-RU" altLang="ru-RU" b="1">
                <a:solidFill>
                  <a:srgbClr val="FF0000"/>
                </a:solidFill>
              </a:rPr>
              <a:t> массой и </a:t>
            </a:r>
            <a:r>
              <a:rPr lang="ru-RU" altLang="ru-RU" b="1" i="1">
                <a:solidFill>
                  <a:srgbClr val="FF0000"/>
                </a:solidFill>
              </a:rPr>
              <a:t>начальным</a:t>
            </a:r>
            <a:r>
              <a:rPr lang="ru-RU" altLang="ru-RU" b="1">
                <a:solidFill>
                  <a:srgbClr val="FF0000"/>
                </a:solidFill>
              </a:rPr>
              <a:t> химическим составом</a:t>
            </a:r>
          </a:p>
          <a:p>
            <a:r>
              <a:rPr lang="ru-RU" altLang="ru-RU"/>
              <a:t>Положение звезды на диаграмме ГР определяется её начальной массой, начальным химическим составом и возрастом</a:t>
            </a:r>
          </a:p>
        </p:txBody>
      </p:sp>
    </p:spTree>
    <p:extLst>
      <p:ext uri="{BB962C8B-B14F-4D97-AF65-F5344CB8AC3E}">
        <p14:creationId xmlns:p14="http://schemas.microsoft.com/office/powerpoint/2010/main" val="8238273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836613"/>
          </a:xfrm>
        </p:spPr>
        <p:txBody>
          <a:bodyPr/>
          <a:lstStyle/>
          <a:p>
            <a:pPr eaLnBrk="1" hangingPunct="1"/>
            <a:r>
              <a:rPr lang="ru-RU" altLang="ru-RU" dirty="0"/>
              <a:t>Химический состав Солнца и МЗС</a:t>
            </a:r>
          </a:p>
        </p:txBody>
      </p:sp>
      <p:sp>
        <p:nvSpPr>
          <p:cNvPr id="36867" name="Текст 3"/>
          <p:cNvSpPr>
            <a:spLocks noGrp="1"/>
          </p:cNvSpPr>
          <p:nvPr>
            <p:ph type="body" idx="1"/>
          </p:nvPr>
        </p:nvSpPr>
        <p:spPr>
          <a:xfrm>
            <a:off x="457200" y="908050"/>
            <a:ext cx="4040188" cy="639763"/>
          </a:xfrm>
        </p:spPr>
        <p:txBody>
          <a:bodyPr/>
          <a:lstStyle/>
          <a:p>
            <a:pPr eaLnBrk="1" hangingPunct="1"/>
            <a:r>
              <a:rPr lang="ru-RU" altLang="ru-RU" dirty="0"/>
              <a:t>Солнце</a:t>
            </a: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sz="half" idx="2"/>
          </p:nvPr>
        </p:nvGraphicFramePr>
        <p:xfrm>
          <a:off x="457200" y="1547813"/>
          <a:ext cx="4040188" cy="40798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0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0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98">
                <a:tc>
                  <a:txBody>
                    <a:bodyPr/>
                    <a:lstStyle/>
                    <a:p>
                      <a:r>
                        <a:rPr lang="ru-RU" sz="1800" dirty="0"/>
                        <a:t>Элемент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Содержание</a:t>
                      </a: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H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  <a:endParaRPr lang="ru-RU" sz="18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He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0.1</a:t>
                      </a:r>
                      <a:endParaRPr lang="ru-RU" sz="18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C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2.7 · 10</a:t>
                      </a:r>
                      <a:r>
                        <a:rPr lang="en-US" sz="1800" baseline="30000" dirty="0"/>
                        <a:t>–4</a:t>
                      </a:r>
                      <a:endParaRPr lang="ru-RU" sz="1800" baseline="300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N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6.8 · 10</a:t>
                      </a:r>
                      <a:r>
                        <a:rPr lang="en-US" sz="1800" baseline="30000" dirty="0"/>
                        <a:t>–5</a:t>
                      </a:r>
                      <a:endParaRPr lang="ru-RU" sz="1800" baseline="300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O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4.9 · 10</a:t>
                      </a:r>
                      <a:r>
                        <a:rPr lang="en-US" sz="1800" baseline="30000" dirty="0"/>
                        <a:t>–4</a:t>
                      </a:r>
                      <a:endParaRPr lang="ru-RU" sz="1800" baseline="300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S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1.3 · 10</a:t>
                      </a:r>
                      <a:r>
                        <a:rPr lang="en-US" sz="1800" baseline="30000" dirty="0"/>
                        <a:t>–5</a:t>
                      </a:r>
                      <a:endParaRPr lang="ru-RU" sz="1800" baseline="300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Si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3.2 · 10</a:t>
                      </a:r>
                      <a:r>
                        <a:rPr lang="en-US" sz="1800" baseline="30000" dirty="0"/>
                        <a:t>–5</a:t>
                      </a:r>
                      <a:endParaRPr lang="ru-RU" sz="1800" baseline="300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Mg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4.0 · 10</a:t>
                      </a:r>
                      <a:r>
                        <a:rPr lang="en-US" sz="1800" baseline="30000" dirty="0"/>
                        <a:t>–5</a:t>
                      </a:r>
                      <a:endParaRPr lang="ru-RU" sz="18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Fe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3.2 · 10</a:t>
                      </a:r>
                      <a:r>
                        <a:rPr lang="en-US" sz="1800" baseline="30000" dirty="0"/>
                        <a:t>–5</a:t>
                      </a:r>
                      <a:endParaRPr lang="ru-RU" sz="18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Na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1.7 · 10</a:t>
                      </a:r>
                      <a:r>
                        <a:rPr lang="en-US" sz="1800" baseline="30000" dirty="0"/>
                        <a:t>–6</a:t>
                      </a:r>
                      <a:endParaRPr lang="ru-RU" sz="18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6906" name="Текст 5"/>
          <p:cNvSpPr>
            <a:spLocks noGrp="1"/>
          </p:cNvSpPr>
          <p:nvPr>
            <p:ph type="body" sz="quarter" idx="3"/>
          </p:nvPr>
        </p:nvSpPr>
        <p:spPr>
          <a:xfrm>
            <a:off x="4645025" y="908050"/>
            <a:ext cx="4041775" cy="639763"/>
          </a:xfrm>
        </p:spPr>
        <p:txBody>
          <a:bodyPr/>
          <a:lstStyle/>
          <a:p>
            <a:pPr eaLnBrk="1" hangingPunct="1"/>
            <a:r>
              <a:rPr lang="ru-RU" altLang="ru-RU" dirty="0"/>
              <a:t>Межзвёздный газ</a:t>
            </a: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sz="quarter" idx="4"/>
          </p:nvPr>
        </p:nvGraphicFramePr>
        <p:xfrm>
          <a:off x="4645025" y="1547813"/>
          <a:ext cx="4041776" cy="40798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0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0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98">
                <a:tc>
                  <a:txBody>
                    <a:bodyPr/>
                    <a:lstStyle/>
                    <a:p>
                      <a:r>
                        <a:rPr lang="ru-RU" sz="1800" dirty="0"/>
                        <a:t>Элемент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Содержание</a:t>
                      </a: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H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  <a:endParaRPr lang="ru-RU" sz="18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He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0.1–0.14</a:t>
                      </a:r>
                      <a:endParaRPr lang="ru-RU" sz="18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C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7.9 · 10</a:t>
                      </a:r>
                      <a:r>
                        <a:rPr lang="en-US" sz="1800" baseline="30000" dirty="0"/>
                        <a:t>–5</a:t>
                      </a:r>
                      <a:endParaRPr lang="ru-RU" sz="18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N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2.5 · 10</a:t>
                      </a:r>
                      <a:r>
                        <a:rPr lang="en-US" sz="1800" baseline="30000" dirty="0"/>
                        <a:t>–5</a:t>
                      </a:r>
                      <a:endParaRPr lang="ru-RU" sz="18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O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1.8 · 10</a:t>
                      </a:r>
                      <a:r>
                        <a:rPr lang="en-US" sz="1800" baseline="30000" dirty="0"/>
                        <a:t>–4</a:t>
                      </a:r>
                      <a:endParaRPr lang="ru-RU" sz="18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S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9.1 · 10</a:t>
                      </a:r>
                      <a:r>
                        <a:rPr lang="en-US" sz="1800" baseline="30000" dirty="0"/>
                        <a:t>–8</a:t>
                      </a:r>
                      <a:endParaRPr lang="ru-RU" sz="18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Si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9.7 · 10</a:t>
                      </a:r>
                      <a:r>
                        <a:rPr lang="en-US" sz="1800" baseline="30000" dirty="0"/>
                        <a:t>–9</a:t>
                      </a:r>
                      <a:endParaRPr lang="en-US" sz="18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Mg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1.1 · 10</a:t>
                      </a:r>
                      <a:r>
                        <a:rPr lang="en-US" sz="1800" baseline="30000" dirty="0"/>
                        <a:t>–8</a:t>
                      </a:r>
                      <a:endParaRPr lang="ru-RU" sz="18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Fe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2.7 · 10</a:t>
                      </a:r>
                      <a:r>
                        <a:rPr lang="en-US" sz="1800" baseline="30000" dirty="0"/>
                        <a:t>–9</a:t>
                      </a:r>
                      <a:endParaRPr lang="ru-RU" sz="18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Na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2.3 · 10</a:t>
                      </a:r>
                      <a:r>
                        <a:rPr lang="en-US" sz="1800" baseline="30000" dirty="0"/>
                        <a:t>–9</a:t>
                      </a:r>
                      <a:endParaRPr lang="ru-RU" sz="18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6945" name="TextBox 9"/>
          <p:cNvSpPr txBox="1">
            <a:spLocks noChangeArrowheads="1"/>
          </p:cNvSpPr>
          <p:nvPr/>
        </p:nvSpPr>
        <p:spPr bwMode="auto">
          <a:xfrm>
            <a:off x="539750" y="5805488"/>
            <a:ext cx="2127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/>
              <a:t>Asplund et al. (2009)</a:t>
            </a:r>
            <a:endParaRPr lang="ru-RU" altLang="ru-RU" sz="2400"/>
          </a:p>
        </p:txBody>
      </p:sp>
    </p:spTree>
    <p:extLst>
      <p:ext uri="{BB962C8B-B14F-4D97-AF65-F5344CB8AC3E}">
        <p14:creationId xmlns:p14="http://schemas.microsoft.com/office/powerpoint/2010/main" val="25585161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" y="188640"/>
            <a:ext cx="8229600" cy="850106"/>
          </a:xfrm>
        </p:spPr>
        <p:txBody>
          <a:bodyPr/>
          <a:lstStyle/>
          <a:p>
            <a:r>
              <a:rPr lang="ru-RU" dirty="0"/>
              <a:t>Начальная функция масс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968178"/>
            <a:ext cx="6264696" cy="5419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55458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dirty="0"/>
              <a:t>Количество звёзд разных масс</a:t>
            </a:r>
          </a:p>
        </p:txBody>
      </p:sp>
      <p:sp>
        <p:nvSpPr>
          <p:cNvPr id="48131" name="Rectangle 3"/>
          <p:cNvSpPr>
            <a:spLocks noGrp="1"/>
          </p:cNvSpPr>
          <p:nvPr>
            <p:ph idx="1"/>
          </p:nvPr>
        </p:nvSpPr>
        <p:spPr>
          <a:xfrm>
            <a:off x="468313" y="1341438"/>
            <a:ext cx="8229600" cy="452596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ru-RU" altLang="ru-RU" b="1" dirty="0"/>
              <a:t>64-128 масс Солнца — 1 звезда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ru-RU" altLang="ru-RU" b="1" dirty="0"/>
              <a:t>32-64 масс Солнца — 2.55 звёзд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ru-RU" altLang="ru-RU" b="1" dirty="0"/>
              <a:t>16-32 масс Солнца — 6.5 звёзд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ru-RU" altLang="ru-RU" b="1" dirty="0"/>
              <a:t>8-16 масс Солнца — 16.6 звёзд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ru-RU" altLang="ru-RU" b="1" dirty="0"/>
              <a:t>4-8 масс Солнца — 42 звезды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ru-RU" altLang="ru-RU" b="1" dirty="0"/>
              <a:t>2-4 масс Солнца — 108 звёзд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ru-RU" altLang="ru-RU" b="1" dirty="0"/>
              <a:t>1-2 масс Солнца — 275 звёзд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ru-RU" altLang="ru-RU" b="1" dirty="0"/>
              <a:t>0.5-1 массы Солнца — 700 звёзд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ru-RU" altLang="ru-RU" b="1" dirty="0"/>
              <a:t>0.1-0.5 массы Солнца — 9000 звёзд</a:t>
            </a: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2771775" y="6308725"/>
            <a:ext cx="32988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C000"/>
                </a:solidFill>
                <a:latin typeface="Arial" pitchFamily="34" charset="0"/>
              </a:rPr>
              <a:t>Для функции Солпитера</a:t>
            </a:r>
          </a:p>
        </p:txBody>
      </p:sp>
    </p:spTree>
    <p:extLst>
      <p:ext uri="{BB962C8B-B14F-4D97-AF65-F5344CB8AC3E}">
        <p14:creationId xmlns:p14="http://schemas.microsoft.com/office/powerpoint/2010/main" val="490298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78098"/>
          </a:xfrm>
        </p:spPr>
        <p:txBody>
          <a:bodyPr/>
          <a:lstStyle/>
          <a:p>
            <a:r>
              <a:rPr lang="ru-RU" dirty="0"/>
              <a:t>Исаак Ньютон</a:t>
            </a:r>
          </a:p>
        </p:txBody>
      </p:sp>
      <p:pic>
        <p:nvPicPr>
          <p:cNvPr id="136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40" y="980728"/>
            <a:ext cx="7741295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5B4C2-228C-4E70-999D-AF79E6F6432F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6187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Определение НФМ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1772816"/>
            <a:ext cx="7704856" cy="3888432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Невозможно определить НФМ</a:t>
            </a:r>
          </a:p>
          <a:p>
            <a:r>
              <a:rPr lang="ru-RU" dirty="0"/>
              <a:t>Эффекты эволюции (в скоплениях)</a:t>
            </a:r>
          </a:p>
          <a:p>
            <a:r>
              <a:rPr lang="ru-RU" dirty="0"/>
              <a:t>История звездообразования</a:t>
            </a:r>
          </a:p>
          <a:p>
            <a:r>
              <a:rPr lang="ru-RU" dirty="0"/>
              <a:t>Невозможно определить современную ФМ; можно определить только функцию светимостей, и только при известном расстоянии</a:t>
            </a:r>
          </a:p>
          <a:p>
            <a:r>
              <a:rPr lang="ru-RU" dirty="0"/>
              <a:t>Двойственность (кратность )</a:t>
            </a:r>
          </a:p>
        </p:txBody>
      </p:sp>
    </p:spTree>
    <p:extLst>
      <p:ext uri="{BB962C8B-B14F-4D97-AF65-F5344CB8AC3E}">
        <p14:creationId xmlns:p14="http://schemas.microsoft.com/office/powerpoint/2010/main" val="13511418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Общий вид НФМ</a:t>
            </a:r>
          </a:p>
        </p:txBody>
      </p:sp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340768"/>
            <a:ext cx="6229350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031809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НФМ: современные данные</a:t>
            </a: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556792"/>
            <a:ext cx="6192688" cy="5029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539868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Универсальность НФМ</a:t>
            </a: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772816"/>
            <a:ext cx="6984776" cy="4826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72266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Пределы звёздных масс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Нижний предел — предел </a:t>
            </a:r>
            <a:r>
              <a:rPr lang="ru-RU" dirty="0" err="1"/>
              <a:t>Кумара</a:t>
            </a:r>
            <a:r>
              <a:rPr lang="ru-RU" dirty="0"/>
              <a:t> (коричневые карлики, 0.08 массы Солнца)</a:t>
            </a:r>
          </a:p>
          <a:p>
            <a:r>
              <a:rPr lang="ru-RU" dirty="0"/>
              <a:t>Верхний предел — существует ли он?</a:t>
            </a:r>
          </a:p>
        </p:txBody>
      </p:sp>
    </p:spTree>
    <p:extLst>
      <p:ext uri="{BB962C8B-B14F-4D97-AF65-F5344CB8AC3E}">
        <p14:creationId xmlns:p14="http://schemas.microsoft.com/office/powerpoint/2010/main" val="23556842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>
            <a:normAutofit fontScale="90000"/>
          </a:bodyPr>
          <a:lstStyle/>
          <a:p>
            <a:r>
              <a:rPr lang="ru-RU" altLang="ru-RU"/>
              <a:t>Звёздные скопления</a:t>
            </a: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52525"/>
            <a:ext cx="3095625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128713"/>
            <a:ext cx="4794250" cy="359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70288"/>
            <a:ext cx="309562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Box 1"/>
          <p:cNvSpPr txBox="1">
            <a:spLocks noChangeArrowheads="1"/>
          </p:cNvSpPr>
          <p:nvPr/>
        </p:nvSpPr>
        <p:spPr bwMode="auto">
          <a:xfrm>
            <a:off x="4211638" y="5118100"/>
            <a:ext cx="3352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Одинаковый химический состав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Одинаковый возраст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Одинаковое расстояние</a:t>
            </a:r>
          </a:p>
        </p:txBody>
      </p:sp>
    </p:spTree>
    <p:extLst>
      <p:ext uri="{BB962C8B-B14F-4D97-AF65-F5344CB8AC3E}">
        <p14:creationId xmlns:p14="http://schemas.microsoft.com/office/powerpoint/2010/main" val="32224750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1714500"/>
            <a:ext cx="8874125" cy="343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8245" name="Rectangle 5"/>
          <p:cNvSpPr>
            <a:spLocks noChangeArrowheads="1"/>
          </p:cNvSpPr>
          <p:nvPr/>
        </p:nvSpPr>
        <p:spPr bwMode="auto">
          <a:xfrm>
            <a:off x="539750" y="5445125"/>
            <a:ext cx="26319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b="1" dirty="0" err="1"/>
              <a:t>Hanson</a:t>
            </a:r>
            <a:r>
              <a:rPr lang="ru-RU" b="1" dirty="0"/>
              <a:t> </a:t>
            </a:r>
            <a:r>
              <a:rPr lang="en-US" b="1" dirty="0"/>
              <a:t>&amp; </a:t>
            </a:r>
            <a:r>
              <a:rPr lang="ru-RU" b="1" dirty="0" err="1"/>
              <a:t>Popescu</a:t>
            </a:r>
            <a:r>
              <a:rPr lang="ru-RU" b="1" dirty="0"/>
              <a:t> (2007)</a:t>
            </a:r>
          </a:p>
        </p:txBody>
      </p:sp>
      <p:sp>
        <p:nvSpPr>
          <p:cNvPr id="138246" name="Rectangle 6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4000">
                <a:solidFill>
                  <a:srgbClr val="3333FF"/>
                </a:solidFill>
                <a:latin typeface="Arial" pitchFamily="34" charset="0"/>
              </a:rPr>
              <a:t>Сверхскопления в Млечном Пути</a:t>
            </a:r>
          </a:p>
        </p:txBody>
      </p:sp>
    </p:spTree>
    <p:extLst>
      <p:ext uri="{BB962C8B-B14F-4D97-AF65-F5344CB8AC3E}">
        <p14:creationId xmlns:p14="http://schemas.microsoft.com/office/powerpoint/2010/main" val="25833287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6" name="Rectangle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777875"/>
          </a:xfrm>
        </p:spPr>
        <p:txBody>
          <a:bodyPr/>
          <a:lstStyle/>
          <a:p>
            <a:r>
              <a:rPr lang="ru-RU" sz="4000" dirty="0">
                <a:solidFill>
                  <a:srgbClr val="3333FF"/>
                </a:solidFill>
                <a:latin typeface="Arial" pitchFamily="34" charset="0"/>
              </a:rPr>
              <a:t>Чему равна максимальная масса?</a:t>
            </a:r>
          </a:p>
        </p:txBody>
      </p:sp>
      <p:pic>
        <p:nvPicPr>
          <p:cNvPr id="12595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196975"/>
            <a:ext cx="5567363" cy="541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61174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849312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/>
              <a:t>Вращение</a:t>
            </a:r>
          </a:p>
        </p:txBody>
      </p:sp>
      <p:pic>
        <p:nvPicPr>
          <p:cNvPr id="5734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61" y="1052736"/>
            <a:ext cx="6696075" cy="511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вал 1"/>
          <p:cNvSpPr/>
          <p:nvPr/>
        </p:nvSpPr>
        <p:spPr>
          <a:xfrm>
            <a:off x="5148263" y="4797425"/>
            <a:ext cx="215900" cy="215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39552" y="5984583"/>
            <a:ext cx="3407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Проблема углового момента</a:t>
            </a:r>
          </a:p>
        </p:txBody>
      </p:sp>
    </p:spTree>
    <p:extLst>
      <p:ext uri="{BB962C8B-B14F-4D97-AF65-F5344CB8AC3E}">
        <p14:creationId xmlns:p14="http://schemas.microsoft.com/office/powerpoint/2010/main" val="15210239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>
          <a:xfrm>
            <a:off x="406400" y="3175"/>
            <a:ext cx="8229600" cy="7207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altLang="ru-RU" dirty="0"/>
              <a:t>Вращение и магнитное поле</a:t>
            </a:r>
          </a:p>
        </p:txBody>
      </p:sp>
      <p:grpSp>
        <p:nvGrpSpPr>
          <p:cNvPr id="56323" name="Группа 2"/>
          <p:cNvGrpSpPr>
            <a:grpSpLocks/>
          </p:cNvGrpSpPr>
          <p:nvPr/>
        </p:nvGrpSpPr>
        <p:grpSpPr bwMode="auto">
          <a:xfrm>
            <a:off x="468312" y="896938"/>
            <a:ext cx="8064129" cy="5700414"/>
            <a:chOff x="683568" y="1268760"/>
            <a:chExt cx="6853572" cy="4689812"/>
          </a:xfrm>
        </p:grpSpPr>
        <p:pic>
          <p:nvPicPr>
            <p:cNvPr id="56324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030" y="1268760"/>
              <a:ext cx="6155110" cy="4219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325" name="TextBox 1"/>
            <p:cNvSpPr txBox="1">
              <a:spLocks noChangeArrowheads="1"/>
            </p:cNvSpPr>
            <p:nvPr/>
          </p:nvSpPr>
          <p:spPr bwMode="auto">
            <a:xfrm>
              <a:off x="3203848" y="5589240"/>
              <a:ext cx="265367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800">
                  <a:solidFill>
                    <a:srgbClr val="FFC000"/>
                  </a:solidFill>
                  <a:latin typeface="Arial" pitchFamily="34" charset="0"/>
                </a:rPr>
                <a:t>Период вращения, дни</a:t>
              </a:r>
            </a:p>
          </p:txBody>
        </p:sp>
        <p:sp>
          <p:nvSpPr>
            <p:cNvPr id="56326" name="TextBox 4"/>
            <p:cNvSpPr txBox="1">
              <a:spLocks noChangeArrowheads="1"/>
            </p:cNvSpPr>
            <p:nvPr/>
          </p:nvSpPr>
          <p:spPr bwMode="auto">
            <a:xfrm rot="-5400000">
              <a:off x="-510060" y="3193755"/>
              <a:ext cx="27565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800">
                  <a:solidFill>
                    <a:srgbClr val="FFC000"/>
                  </a:solidFill>
                  <a:latin typeface="Arial" pitchFamily="34" charset="0"/>
                </a:rPr>
                <a:t>Масса в массах Солнца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0050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000" y="275136"/>
            <a:ext cx="8229600" cy="777600"/>
          </a:xfrm>
        </p:spPr>
        <p:txBody>
          <a:bodyPr>
            <a:noAutofit/>
          </a:bodyPr>
          <a:lstStyle/>
          <a:p>
            <a:r>
              <a:rPr lang="ru-RU" sz="3200" dirty="0"/>
              <a:t>Из письма Исаака Ньютона Ричарду Бентли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303015"/>
            <a:ext cx="7632848" cy="507831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/>
              <a:t>10 декабря </a:t>
            </a:r>
            <a:r>
              <a:rPr lang="en-US" b="1" dirty="0"/>
              <a:t>16</a:t>
            </a:r>
            <a:r>
              <a:rPr lang="ru-RU" b="1" dirty="0"/>
              <a:t>9</a:t>
            </a:r>
            <a:r>
              <a:rPr lang="en-US" b="1" dirty="0"/>
              <a:t>2</a:t>
            </a:r>
            <a:r>
              <a:rPr lang="ru-RU" b="1" dirty="0"/>
              <a:t> года</a:t>
            </a:r>
            <a:r>
              <a:rPr lang="en-US" b="1" dirty="0"/>
              <a:t>:</a:t>
            </a:r>
            <a:endParaRPr lang="ru-RU" b="1" dirty="0"/>
          </a:p>
          <a:p>
            <a:r>
              <a:rPr lang="ru-RU" dirty="0"/>
              <a:t>Если бы вещество было равномерно распределено по бесконечному пространству</a:t>
            </a:r>
            <a:r>
              <a:rPr lang="en-US" dirty="0"/>
              <a:t>, </a:t>
            </a:r>
            <a:r>
              <a:rPr lang="ru-RU" dirty="0"/>
              <a:t>оно не скучилось бы в одну массу, но часть его скучилась бы в одну массу, часть — в другую, с тем чтобы образовать бесконечное количество больших масс, разбросанных на большие расстояния друг от друга во всём этом бесконечном пространстве</a:t>
            </a:r>
            <a:r>
              <a:rPr lang="en-US" dirty="0"/>
              <a:t>. </a:t>
            </a:r>
            <a:r>
              <a:rPr lang="ru-RU" dirty="0"/>
              <a:t>Так могли образоваться Солнце и неподвижные звёзды, в предположении, что вещество было светящимся</a:t>
            </a:r>
            <a:r>
              <a:rPr lang="en-US" dirty="0"/>
              <a:t>. </a:t>
            </a:r>
            <a:r>
              <a:rPr lang="ru-RU" dirty="0"/>
              <a:t>Но как вещество могло разделиться на две разновидности, так что одна из разновидностей больше подошла для создания светящегося тела, скучиться в одну массу и образовать Солнце, а остальное вещество, подходящее для формирования тёмного тела, скучилось не в одно тело, как светящаяся материя, но во много маленьких?</a:t>
            </a:r>
            <a:r>
              <a:rPr lang="en-US" dirty="0"/>
              <a:t> </a:t>
            </a:r>
            <a:r>
              <a:rPr lang="ru-RU" dirty="0"/>
              <a:t>Или же Солнце изначально было тёмным, как планеты, или же планеты изначально были светящимися, как Солнце? Как могло одно Солнце превратиться в светящееся тело, тогда как остальные остались тёмными, или как могли остальные тела стать тёмными, тогда как Солнце не изменилось? Я не думаю, что это объяснимо исключительно естественными причинами, и </a:t>
            </a:r>
            <a:r>
              <a:rPr lang="ru-RU" i="1" dirty="0"/>
              <a:t>вынужден приписать это мысли и побуждению намеренной воли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5B4C2-228C-4E70-999D-AF79E6F6432F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Двойственность (кратность)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5554960" cy="4349079"/>
          </a:xfrm>
        </p:spPr>
        <p:txBody>
          <a:bodyPr>
            <a:normAutofit/>
          </a:bodyPr>
          <a:lstStyle/>
          <a:p>
            <a:r>
              <a:rPr lang="ru-RU" dirty="0" err="1"/>
              <a:t>О-звёзды</a:t>
            </a:r>
            <a:r>
              <a:rPr lang="ru-RU" dirty="0"/>
              <a:t> — 100% (на начальном этапе)</a:t>
            </a:r>
          </a:p>
          <a:p>
            <a:r>
              <a:rPr lang="en-US" dirty="0"/>
              <a:t>G-</a:t>
            </a:r>
            <a:r>
              <a:rPr lang="ru-RU" dirty="0"/>
              <a:t>звёзды — 60%</a:t>
            </a:r>
          </a:p>
          <a:p>
            <a:r>
              <a:rPr lang="en-US" dirty="0"/>
              <a:t>M-</a:t>
            </a:r>
            <a:r>
              <a:rPr lang="ru-RU" dirty="0"/>
              <a:t>звёзды — 30%</a:t>
            </a:r>
          </a:p>
          <a:p>
            <a:r>
              <a:rPr lang="ru-RU" dirty="0" err="1"/>
              <a:t>Субзвёздные</a:t>
            </a:r>
            <a:r>
              <a:rPr lang="ru-RU" dirty="0"/>
              <a:t> объекты — 20% и ниже</a:t>
            </a:r>
          </a:p>
        </p:txBody>
      </p:sp>
      <p:pic>
        <p:nvPicPr>
          <p:cNvPr id="134146" name="Picture 2" descr="http://www.perezmedia.net/beltofvenus/archives/images/2006/img2006092501_Zeta80UMA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484784"/>
            <a:ext cx="3333750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4188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Планетные системы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Почти у всех</a:t>
            </a:r>
            <a:r>
              <a:rPr lang="en-US" dirty="0"/>
              <a:t> </a:t>
            </a:r>
            <a:r>
              <a:rPr lang="ru-RU" dirty="0"/>
              <a:t>звёзд малых масс есть планетные системы</a:t>
            </a:r>
          </a:p>
          <a:p>
            <a:r>
              <a:rPr lang="ru-RU" dirty="0"/>
              <a:t>Планетные системы предпочтительно обнаруживаются у звёзд высокой </a:t>
            </a:r>
            <a:r>
              <a:rPr lang="ru-RU" dirty="0" err="1"/>
              <a:t>металличности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63153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/>
              <a:t>Строение Галактики</a:t>
            </a:r>
          </a:p>
        </p:txBody>
      </p:sp>
      <p:pic>
        <p:nvPicPr>
          <p:cNvPr id="5" name="Рисунок 4" descr="milkyway_lund_big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2"/>
          <a:stretch>
            <a:fillRect/>
          </a:stretch>
        </p:blipFill>
        <p:spPr bwMode="auto">
          <a:xfrm>
            <a:off x="0" y="2228964"/>
            <a:ext cx="914400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F5B4C2-228C-4E70-999D-AF79E6F6432F}" type="slidenum">
              <a:rPr lang="ru-RU" smtClean="0"/>
              <a:pPr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8332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Строение Галактики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42215"/>
            <a:ext cx="7056784" cy="5471161"/>
          </a:xfrm>
        </p:spPr>
      </p:pic>
    </p:spTree>
    <p:extLst>
      <p:ext uri="{BB962C8B-B14F-4D97-AF65-F5344CB8AC3E}">
        <p14:creationId xmlns:p14="http://schemas.microsoft.com/office/powerpoint/2010/main" val="349094601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00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/>
              <a:t>Галактика и место Солнца в ней</a:t>
            </a:r>
          </a:p>
        </p:txBody>
      </p:sp>
      <p:sp>
        <p:nvSpPr>
          <p:cNvPr id="5123" name="Содержимое 5"/>
          <p:cNvSpPr>
            <a:spLocks noGrp="1"/>
          </p:cNvSpPr>
          <p:nvPr>
            <p:ph idx="1"/>
          </p:nvPr>
        </p:nvSpPr>
        <p:spPr>
          <a:xfrm>
            <a:off x="107504" y="1074737"/>
            <a:ext cx="4900613" cy="5500688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ru-RU" altLang="ru-RU" sz="2000" i="1" dirty="0">
                <a:solidFill>
                  <a:schemeClr val="bg1">
                    <a:lumMod val="50000"/>
                  </a:schemeClr>
                </a:solidFill>
              </a:rPr>
              <a:t>Гало</a:t>
            </a:r>
            <a:r>
              <a:rPr lang="ru-RU" altLang="ru-RU" sz="2000" dirty="0">
                <a:solidFill>
                  <a:schemeClr val="bg1">
                    <a:lumMod val="50000"/>
                  </a:schemeClr>
                </a:solidFill>
              </a:rPr>
              <a:t> — сферическая подсистема, десятки </a:t>
            </a:r>
            <a:r>
              <a:rPr lang="ru-RU" altLang="ru-RU" sz="2000" dirty="0" err="1">
                <a:solidFill>
                  <a:schemeClr val="bg1">
                    <a:lumMod val="50000"/>
                  </a:schemeClr>
                </a:solidFill>
              </a:rPr>
              <a:t>кпк</a:t>
            </a:r>
            <a:r>
              <a:rPr lang="ru-RU" altLang="ru-RU" sz="2000" dirty="0">
                <a:solidFill>
                  <a:schemeClr val="bg1">
                    <a:lumMod val="50000"/>
                  </a:schemeClr>
                </a:solidFill>
              </a:rPr>
              <a:t>, примерно 10</a:t>
            </a:r>
            <a:r>
              <a:rPr lang="ru-RU" altLang="ru-RU" sz="2000" baseline="30000" dirty="0">
                <a:solidFill>
                  <a:schemeClr val="bg1">
                    <a:lumMod val="50000"/>
                  </a:schemeClr>
                </a:solidFill>
              </a:rPr>
              <a:t>9</a:t>
            </a:r>
            <a:r>
              <a:rPr lang="ru-RU" altLang="ru-RU" sz="2000" dirty="0">
                <a:solidFill>
                  <a:schemeClr val="bg1">
                    <a:lumMod val="50000"/>
                  </a:schemeClr>
                </a:solidFill>
              </a:rPr>
              <a:t> масс Солнца, шаровые скопления, старые </a:t>
            </a:r>
            <a:r>
              <a:rPr lang="ru-RU" altLang="ru-RU" sz="2000" dirty="0" err="1">
                <a:solidFill>
                  <a:schemeClr val="bg1">
                    <a:lumMod val="50000"/>
                  </a:schemeClr>
                </a:solidFill>
              </a:rPr>
              <a:t>малометалличные</a:t>
            </a:r>
            <a:r>
              <a:rPr lang="ru-RU" altLang="ru-RU" sz="2000" dirty="0">
                <a:solidFill>
                  <a:schemeClr val="bg1">
                    <a:lumMod val="50000"/>
                  </a:schemeClr>
                </a:solidFill>
              </a:rPr>
              <a:t> звезды, в т. ч., экстремально низкой металличности</a:t>
            </a:r>
          </a:p>
          <a:p>
            <a:pPr eaLnBrk="1" hangingPunct="1"/>
            <a:r>
              <a:rPr lang="ru-RU" altLang="ru-RU" sz="2000" i="1" dirty="0" err="1">
                <a:solidFill>
                  <a:schemeClr val="bg1">
                    <a:lumMod val="50000"/>
                  </a:schemeClr>
                </a:solidFill>
              </a:rPr>
              <a:t>Балдж</a:t>
            </a:r>
            <a:r>
              <a:rPr lang="ru-RU" altLang="ru-RU" sz="2000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altLang="ru-RU" sz="2000" dirty="0">
                <a:solidFill>
                  <a:schemeClr val="bg1">
                    <a:lumMod val="50000"/>
                  </a:schemeClr>
                </a:solidFill>
              </a:rPr>
              <a:t>— несколько </a:t>
            </a:r>
            <a:r>
              <a:rPr lang="ru-RU" altLang="ru-RU" sz="2000" dirty="0" err="1">
                <a:solidFill>
                  <a:schemeClr val="bg1">
                    <a:lumMod val="50000"/>
                  </a:schemeClr>
                </a:solidFill>
              </a:rPr>
              <a:t>кпк</a:t>
            </a:r>
            <a:r>
              <a:rPr lang="ru-RU" altLang="ru-RU" sz="2000" dirty="0">
                <a:solidFill>
                  <a:schemeClr val="bg1">
                    <a:lumMod val="50000"/>
                  </a:schemeClr>
                </a:solidFill>
              </a:rPr>
              <a:t>, примерно</a:t>
            </a:r>
            <a:br>
              <a:rPr lang="ru-RU" altLang="ru-RU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altLang="ru-RU" sz="2000" dirty="0">
                <a:solidFill>
                  <a:schemeClr val="bg1">
                    <a:lumMod val="50000"/>
                  </a:schemeClr>
                </a:solidFill>
              </a:rPr>
              <a:t>10</a:t>
            </a:r>
            <a:r>
              <a:rPr lang="ru-RU" altLang="ru-RU" sz="2000" baseline="30000" dirty="0">
                <a:solidFill>
                  <a:schemeClr val="bg1">
                    <a:lumMod val="50000"/>
                  </a:schemeClr>
                </a:solidFill>
              </a:rPr>
              <a:t>10</a:t>
            </a:r>
            <a:r>
              <a:rPr lang="ru-RU" altLang="ru-RU" sz="2000" dirty="0">
                <a:solidFill>
                  <a:schemeClr val="bg1">
                    <a:lumMod val="50000"/>
                  </a:schemeClr>
                </a:solidFill>
              </a:rPr>
              <a:t> масс Солнца, звезды различных спектральных классов и </a:t>
            </a:r>
            <a:r>
              <a:rPr lang="ru-RU" altLang="ru-RU" sz="2000" dirty="0" err="1">
                <a:solidFill>
                  <a:schemeClr val="bg1">
                    <a:lumMod val="50000"/>
                  </a:schemeClr>
                </a:solidFill>
              </a:rPr>
              <a:t>металличностей</a:t>
            </a:r>
            <a:endParaRPr lang="ru-RU" altLang="ru-RU" sz="2000" dirty="0">
              <a:solidFill>
                <a:schemeClr val="bg1">
                  <a:lumMod val="50000"/>
                </a:schemeClr>
              </a:solidFill>
            </a:endParaRPr>
          </a:p>
          <a:p>
            <a:pPr eaLnBrk="1" hangingPunct="1"/>
            <a:r>
              <a:rPr lang="ru-RU" altLang="ru-RU" sz="2000" i="1" dirty="0">
                <a:solidFill>
                  <a:schemeClr val="bg1">
                    <a:lumMod val="50000"/>
                  </a:schemeClr>
                </a:solidFill>
              </a:rPr>
              <a:t>Толстый диск </a:t>
            </a:r>
            <a:r>
              <a:rPr lang="ru-RU" altLang="ru-RU" sz="2000" dirty="0">
                <a:solidFill>
                  <a:schemeClr val="bg1">
                    <a:lumMod val="50000"/>
                  </a:schemeClr>
                </a:solidFill>
              </a:rPr>
              <a:t>— шкала высот порядка</a:t>
            </a:r>
            <a:br>
              <a:rPr lang="ru-RU" altLang="ru-RU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altLang="ru-RU" sz="2000" dirty="0">
                <a:solidFill>
                  <a:schemeClr val="bg1">
                    <a:lumMod val="50000"/>
                  </a:schemeClr>
                </a:solidFill>
              </a:rPr>
              <a:t>1–1.5 </a:t>
            </a:r>
            <a:r>
              <a:rPr lang="ru-RU" altLang="ru-RU" sz="2000" dirty="0" err="1">
                <a:solidFill>
                  <a:schemeClr val="bg1">
                    <a:lumMod val="50000"/>
                  </a:schemeClr>
                </a:solidFill>
              </a:rPr>
              <a:t>кпк</a:t>
            </a:r>
            <a:r>
              <a:rPr lang="ru-RU" altLang="ru-RU" sz="2000" dirty="0">
                <a:solidFill>
                  <a:schemeClr val="bg1">
                    <a:lumMod val="50000"/>
                  </a:schemeClr>
                </a:solidFill>
              </a:rPr>
              <a:t>, примерно 10</a:t>
            </a:r>
            <a:r>
              <a:rPr lang="en-US" altLang="ru-RU" sz="2000" baseline="30000" dirty="0">
                <a:solidFill>
                  <a:schemeClr val="bg1">
                    <a:lumMod val="50000"/>
                  </a:schemeClr>
                </a:solidFill>
              </a:rPr>
              <a:t>10</a:t>
            </a:r>
            <a:r>
              <a:rPr lang="ru-RU" altLang="ru-RU" sz="2000" dirty="0">
                <a:solidFill>
                  <a:schemeClr val="bg1">
                    <a:lumMod val="50000"/>
                  </a:schemeClr>
                </a:solidFill>
              </a:rPr>
              <a:t> масс Солнца</a:t>
            </a:r>
          </a:p>
          <a:p>
            <a:pPr eaLnBrk="1" hangingPunct="1"/>
            <a:r>
              <a:rPr lang="ru-RU" altLang="ru-RU" sz="2000" b="1" i="1" dirty="0"/>
              <a:t>Тонкий диск </a:t>
            </a:r>
            <a:r>
              <a:rPr lang="ru-RU" altLang="ru-RU" sz="2000" b="1" dirty="0"/>
              <a:t>— шкала высот порядка</a:t>
            </a:r>
            <a:br>
              <a:rPr lang="ru-RU" altLang="ru-RU" sz="2000" b="1" dirty="0"/>
            </a:br>
            <a:r>
              <a:rPr lang="ru-RU" altLang="ru-RU" sz="2000" b="1" dirty="0"/>
              <a:t>100–700 </a:t>
            </a:r>
            <a:r>
              <a:rPr lang="ru-RU" altLang="ru-RU" sz="2000" b="1" dirty="0" err="1"/>
              <a:t>пк</a:t>
            </a:r>
            <a:r>
              <a:rPr lang="ru-RU" altLang="ru-RU" sz="2000" b="1" dirty="0"/>
              <a:t>, примерно 10</a:t>
            </a:r>
            <a:r>
              <a:rPr lang="ru-RU" altLang="ru-RU" sz="2000" b="1" baseline="30000" dirty="0"/>
              <a:t>11</a:t>
            </a:r>
            <a:r>
              <a:rPr lang="ru-RU" altLang="ru-RU" sz="2000" b="1" dirty="0"/>
              <a:t> масс Солнца, радиус не менее 20 </a:t>
            </a:r>
            <a:r>
              <a:rPr lang="ru-RU" altLang="ru-RU" sz="2000" b="1" dirty="0" err="1"/>
              <a:t>кпк</a:t>
            </a:r>
            <a:endParaRPr lang="ru-RU" altLang="ru-RU" sz="2000" b="1" dirty="0"/>
          </a:p>
          <a:p>
            <a:pPr eaLnBrk="1" hangingPunct="1"/>
            <a:r>
              <a:rPr lang="ru-RU" altLang="ru-RU" sz="2000" b="1" i="1" dirty="0">
                <a:solidFill>
                  <a:schemeClr val="accent5">
                    <a:lumMod val="75000"/>
                  </a:schemeClr>
                </a:solidFill>
              </a:rPr>
              <a:t>Солнце </a:t>
            </a:r>
            <a:r>
              <a:rPr lang="ru-RU" altLang="ru-RU" sz="2000" b="1" dirty="0">
                <a:solidFill>
                  <a:schemeClr val="accent5">
                    <a:lumMod val="75000"/>
                  </a:schemeClr>
                </a:solidFill>
              </a:rPr>
              <a:t>— звезда диска, 8 </a:t>
            </a:r>
            <a:r>
              <a:rPr lang="ru-RU" altLang="ru-RU" sz="2000" b="1" dirty="0" err="1">
                <a:solidFill>
                  <a:schemeClr val="accent5">
                    <a:lumMod val="75000"/>
                  </a:schemeClr>
                </a:solidFill>
              </a:rPr>
              <a:t>кпк</a:t>
            </a:r>
            <a:br>
              <a:rPr lang="ru-RU" altLang="ru-RU" sz="20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altLang="ru-RU" sz="2000" b="1" dirty="0">
                <a:solidFill>
                  <a:schemeClr val="accent5">
                    <a:lumMod val="75000"/>
                  </a:schemeClr>
                </a:solidFill>
              </a:rPr>
              <a:t>от центра Галактики, 10 </a:t>
            </a:r>
            <a:r>
              <a:rPr lang="ru-RU" altLang="ru-RU" sz="2000" b="1" dirty="0" err="1">
                <a:solidFill>
                  <a:schemeClr val="accent5">
                    <a:lumMod val="75000"/>
                  </a:schemeClr>
                </a:solidFill>
              </a:rPr>
              <a:t>пк</a:t>
            </a:r>
            <a:r>
              <a:rPr lang="ru-RU" altLang="ru-RU" sz="2000" b="1" dirty="0">
                <a:solidFill>
                  <a:schemeClr val="accent5">
                    <a:lumMod val="75000"/>
                  </a:schemeClr>
                </a:solidFill>
              </a:rPr>
              <a:t> над плоскостью диска</a:t>
            </a:r>
          </a:p>
          <a:p>
            <a:pPr eaLnBrk="1" hangingPunct="1">
              <a:buFontTx/>
              <a:buNone/>
            </a:pPr>
            <a:endParaRPr lang="ru-RU" altLang="ru-RU" sz="2000" dirty="0"/>
          </a:p>
        </p:txBody>
      </p:sp>
      <p:pic>
        <p:nvPicPr>
          <p:cNvPr id="5124" name="Picture 6" descr="http://cass.ucsd.edu/public/tutorial/images/m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620713"/>
            <a:ext cx="3824287" cy="595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42997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2400" cy="792088"/>
          </a:xfrm>
        </p:spPr>
        <p:txBody>
          <a:bodyPr/>
          <a:lstStyle/>
          <a:p>
            <a:r>
              <a:rPr lang="ru-RU" dirty="0"/>
              <a:t>Виды галактик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71798"/>
            <a:ext cx="7128792" cy="58707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449" y="3064229"/>
            <a:ext cx="1317878" cy="148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146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Спиральные галактики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93" y="1916832"/>
            <a:ext cx="5510712" cy="47208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50784" y="2647128"/>
            <a:ext cx="4720844" cy="326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407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4624"/>
            <a:ext cx="7772400" cy="731168"/>
          </a:xfrm>
        </p:spPr>
        <p:txBody>
          <a:bodyPr>
            <a:normAutofit fontScale="90000"/>
          </a:bodyPr>
          <a:lstStyle/>
          <a:p>
            <a:r>
              <a:rPr lang="ru-RU" dirty="0"/>
              <a:t>Спиральная структура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830759"/>
            <a:ext cx="6264696" cy="5915638"/>
          </a:xfrm>
        </p:spPr>
      </p:pic>
    </p:spTree>
    <p:extLst>
      <p:ext uri="{BB962C8B-B14F-4D97-AF65-F5344CB8AC3E}">
        <p14:creationId xmlns:p14="http://schemas.microsoft.com/office/powerpoint/2010/main" val="256864132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Химический состав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Исходный и приобретённый</a:t>
            </a:r>
          </a:p>
          <a:p>
            <a:r>
              <a:rPr lang="ru-RU" dirty="0"/>
              <a:t>Доминирующие элементы — водород и гелий («металлы» — менее 2%)</a:t>
            </a:r>
          </a:p>
          <a:p>
            <a:r>
              <a:rPr lang="ru-RU" dirty="0"/>
              <a:t>Разница в содержании металлов между диском и гало (вертикальный градиент металличности?)</a:t>
            </a:r>
          </a:p>
          <a:p>
            <a:r>
              <a:rPr lang="ru-RU" dirty="0"/>
              <a:t>Горизонтальный градиент </a:t>
            </a:r>
            <a:r>
              <a:rPr lang="ru-RU" dirty="0" err="1"/>
              <a:t>металличности</a:t>
            </a:r>
            <a:endParaRPr lang="ru-RU" dirty="0"/>
          </a:p>
          <a:p>
            <a:r>
              <a:rPr lang="ru-RU" dirty="0"/>
              <a:t>Зависимость «масса-</a:t>
            </a:r>
            <a:r>
              <a:rPr lang="ru-RU" dirty="0" err="1"/>
              <a:t>металличность</a:t>
            </a:r>
            <a:r>
              <a:rPr lang="ru-RU" dirty="0"/>
              <a:t>» у галактик</a:t>
            </a:r>
          </a:p>
        </p:txBody>
      </p:sp>
    </p:spTree>
    <p:extLst>
      <p:ext uri="{BB962C8B-B14F-4D97-AF65-F5344CB8AC3E}">
        <p14:creationId xmlns:p14="http://schemas.microsoft.com/office/powerpoint/2010/main" val="39862359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06090"/>
          </a:xfrm>
        </p:spPr>
        <p:txBody>
          <a:bodyPr>
            <a:noAutofit/>
          </a:bodyPr>
          <a:lstStyle/>
          <a:p>
            <a:r>
              <a:rPr lang="ru-RU" sz="3200" dirty="0"/>
              <a:t>Периодическая система Д.И. Менделеева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7D4561A-F9AE-42A7-B4C7-D37628CBE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0000" y="701493"/>
            <a:ext cx="8748000" cy="45997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4522B2-EC59-4736-B82E-E8392778F343}"/>
              </a:ext>
            </a:extLst>
          </p:cNvPr>
          <p:cNvSpPr txBox="1"/>
          <p:nvPr/>
        </p:nvSpPr>
        <p:spPr>
          <a:xfrm>
            <a:off x="864217" y="5496412"/>
            <a:ext cx="7452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Свойства химических элементов, а также формы и свойства образуемых ими простых веществ и соединений находятся в периодической зависимости </a:t>
            </a:r>
            <a:r>
              <a:rPr lang="ru-RU" b="1" dirty="0"/>
              <a:t>от величины зарядов ядер их атомов</a:t>
            </a:r>
            <a:r>
              <a:rPr lang="ru-RU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341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3"/>
          <p:cNvSpPr>
            <a:spLocks noGrp="1"/>
          </p:cNvSpPr>
          <p:nvPr>
            <p:ph type="title"/>
          </p:nvPr>
        </p:nvSpPr>
        <p:spPr>
          <a:xfrm>
            <a:off x="4859338" y="44450"/>
            <a:ext cx="4198937" cy="720254"/>
          </a:xfrm>
        </p:spPr>
        <p:txBody>
          <a:bodyPr/>
          <a:lstStyle/>
          <a:p>
            <a:pPr eaLnBrk="1" hangingPunct="1"/>
            <a:r>
              <a:rPr lang="ru-RU" altLang="ru-RU" sz="3200" dirty="0"/>
              <a:t>Мир туманностей</a:t>
            </a:r>
          </a:p>
        </p:txBody>
      </p:sp>
      <p:sp>
        <p:nvSpPr>
          <p:cNvPr id="13315" name="Объект 1"/>
          <p:cNvSpPr>
            <a:spLocks noGrp="1"/>
          </p:cNvSpPr>
          <p:nvPr>
            <p:ph idx="1"/>
          </p:nvPr>
        </p:nvSpPr>
        <p:spPr>
          <a:xfrm>
            <a:off x="5004048" y="1340768"/>
            <a:ext cx="3836987" cy="1800200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1800" dirty="0" err="1"/>
              <a:t>Мессье</a:t>
            </a:r>
            <a:r>
              <a:rPr lang="ru-RU" altLang="ru-RU" sz="1800" dirty="0"/>
              <a:t> (1774)</a:t>
            </a:r>
            <a:r>
              <a:rPr lang="en-US" altLang="ru-RU" sz="1800" dirty="0"/>
              <a:t> — </a:t>
            </a:r>
            <a:r>
              <a:rPr lang="ru-RU" altLang="ru-RU" sz="1800" dirty="0"/>
              <a:t>каталог </a:t>
            </a:r>
            <a:r>
              <a:rPr lang="ru-RU" altLang="ru-RU" sz="1800" dirty="0" err="1"/>
              <a:t>Мессье</a:t>
            </a:r>
            <a:endParaRPr lang="ru-RU" altLang="ru-RU" sz="1800" dirty="0"/>
          </a:p>
          <a:p>
            <a:pPr eaLnBrk="1" hangingPunct="1"/>
            <a:r>
              <a:rPr lang="ru-RU" altLang="ru-RU" sz="1800" dirty="0"/>
              <a:t>В. Гершель (1786, 1789, 1802) — каталог </a:t>
            </a:r>
            <a:r>
              <a:rPr lang="en-US" altLang="ru-RU" sz="1800" dirty="0"/>
              <a:t>GC</a:t>
            </a:r>
            <a:r>
              <a:rPr lang="ru-RU" altLang="ru-RU" sz="1800" dirty="0"/>
              <a:t> (</a:t>
            </a:r>
            <a:r>
              <a:rPr lang="en-US" altLang="ru-RU" sz="1800" dirty="0"/>
              <a:t>General Catalogue of Nebulae and Clusters of Stars</a:t>
            </a:r>
            <a:r>
              <a:rPr lang="ru-RU" altLang="ru-RU" sz="1800" dirty="0"/>
              <a:t>)</a:t>
            </a:r>
          </a:p>
          <a:p>
            <a:pPr eaLnBrk="1" hangingPunct="1"/>
            <a:r>
              <a:rPr lang="ru-RU" altLang="ru-RU" sz="1800" dirty="0" err="1"/>
              <a:t>Дрейер</a:t>
            </a:r>
            <a:r>
              <a:rPr lang="ru-RU" altLang="ru-RU" sz="1800" dirty="0"/>
              <a:t> (1888</a:t>
            </a:r>
            <a:r>
              <a:rPr lang="en-US" altLang="ru-RU" sz="1800" dirty="0"/>
              <a:t>–1908</a:t>
            </a:r>
            <a:r>
              <a:rPr lang="ru-RU" altLang="ru-RU" sz="1800" dirty="0"/>
              <a:t>) — </a:t>
            </a:r>
            <a:r>
              <a:rPr lang="en-US" altLang="ru-RU" sz="1800" dirty="0"/>
              <a:t>NGC, IC</a:t>
            </a:r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9338" cy="690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5B4C2-228C-4E70-999D-AF79E6F6432F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14950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356992"/>
            <a:ext cx="4134421" cy="2758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244177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Химические элементы: современный взгляд</a:t>
            </a:r>
            <a:br>
              <a:rPr lang="ru-RU" dirty="0"/>
            </a:br>
            <a:r>
              <a:rPr lang="ru-RU" sz="2700" dirty="0"/>
              <a:t>Атомы, ионы, изотопы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18978B-37DF-4BE5-94F0-F911245066D5}"/>
              </a:ext>
            </a:extLst>
          </p:cNvPr>
          <p:cNvSpPr txBox="1"/>
          <p:nvPr/>
        </p:nvSpPr>
        <p:spPr>
          <a:xfrm>
            <a:off x="4867161" y="1556792"/>
            <a:ext cx="409732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Атом состоит из ядра, окружённого электронами</a:t>
            </a:r>
          </a:p>
          <a:p>
            <a:endParaRPr lang="ru-RU" dirty="0"/>
          </a:p>
          <a:p>
            <a:r>
              <a:rPr lang="ru-RU" dirty="0"/>
              <a:t>Ядро состоит из протонов и нейтронов</a:t>
            </a:r>
          </a:p>
          <a:p>
            <a:endParaRPr lang="ru-RU" dirty="0"/>
          </a:p>
          <a:p>
            <a:r>
              <a:rPr lang="ru-RU" dirty="0"/>
              <a:t>Химические свойства элемента зависят от количества </a:t>
            </a:r>
            <a:r>
              <a:rPr lang="ru-RU" u="sng" dirty="0"/>
              <a:t>электронов</a:t>
            </a:r>
            <a:r>
              <a:rPr lang="ru-RU" dirty="0"/>
              <a:t> в его атоме</a:t>
            </a:r>
          </a:p>
          <a:p>
            <a:endParaRPr lang="ru-RU" dirty="0"/>
          </a:p>
          <a:p>
            <a:r>
              <a:rPr lang="ru-RU" dirty="0"/>
              <a:t>Количество электронов в электрически нейтральном атоме равно количеству протонов в ядре</a:t>
            </a:r>
          </a:p>
          <a:p>
            <a:endParaRPr lang="ru-RU" dirty="0"/>
          </a:p>
          <a:p>
            <a:r>
              <a:rPr lang="ru-RU" dirty="0"/>
              <a:t>Ядро атома </a:t>
            </a:r>
            <a:r>
              <a:rPr lang="ru-RU" u="sng" dirty="0"/>
              <a:t>не принимает участия</a:t>
            </a:r>
            <a:br>
              <a:rPr lang="ru-RU" dirty="0"/>
            </a:br>
            <a:r>
              <a:rPr lang="ru-RU" dirty="0"/>
              <a:t>в химических  реакциях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1BCB48F0-0835-4DC2-98F6-7540B62D91E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7544" y="5966158"/>
          <a:ext cx="293687" cy="29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4" name="CorelDRAW" r:id="rId3" imgW="293635" imgH="293490" progId="CorelDRAW.Graphic.11">
                  <p:embed/>
                </p:oleObj>
              </mc:Choice>
              <mc:Fallback>
                <p:oleObj name="CorelDRAW" r:id="rId3" imgW="293635" imgH="293490" progId="CorelDRAW.Graphic.11">
                  <p:embed/>
                  <p:pic>
                    <p:nvPicPr>
                      <p:cNvPr id="7" name="Объект 6">
                        <a:extLst>
                          <a:ext uri="{FF2B5EF4-FFF2-40B4-BE49-F238E27FC236}">
                            <a16:creationId xmlns:a16="http://schemas.microsoft.com/office/drawing/2014/main" id="{1BCB48F0-0835-4DC2-98F6-7540B62D91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7544" y="5966158"/>
                        <a:ext cx="293687" cy="293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BF26DE05-EDED-4562-8E81-3A6B14344E9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8535" y="5636157"/>
          <a:ext cx="293687" cy="29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5" name="CorelDRAW" r:id="rId5" imgW="293635" imgH="293490" progId="CorelDRAW.Graphic.11">
                  <p:embed/>
                </p:oleObj>
              </mc:Choice>
              <mc:Fallback>
                <p:oleObj name="CorelDRAW" r:id="rId5" imgW="293635" imgH="293490" progId="CorelDRAW.Graphic.11">
                  <p:embed/>
                  <p:pic>
                    <p:nvPicPr>
                      <p:cNvPr id="9" name="Объект 8">
                        <a:extLst>
                          <a:ext uri="{FF2B5EF4-FFF2-40B4-BE49-F238E27FC236}">
                            <a16:creationId xmlns:a16="http://schemas.microsoft.com/office/drawing/2014/main" id="{BF26DE05-EDED-4562-8E81-3A6B14344E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8535" y="5636157"/>
                        <a:ext cx="293687" cy="293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32A70B2-8693-47A6-A53B-2A3CBAA1B788}"/>
              </a:ext>
            </a:extLst>
          </p:cNvPr>
          <p:cNvSpPr txBox="1"/>
          <p:nvPr/>
        </p:nvSpPr>
        <p:spPr>
          <a:xfrm>
            <a:off x="764199" y="5589189"/>
            <a:ext cx="1950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Протон (заряд +1)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77DBF8-F8A7-409D-97CD-F28ACD10539D}"/>
              </a:ext>
            </a:extLst>
          </p:cNvPr>
          <p:cNvSpPr txBox="1"/>
          <p:nvPr/>
        </p:nvSpPr>
        <p:spPr>
          <a:xfrm>
            <a:off x="761231" y="5928335"/>
            <a:ext cx="19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Нейтрон (заряд 0)</a:t>
            </a:r>
          </a:p>
        </p:txBody>
      </p:sp>
      <p:graphicFrame>
        <p:nvGraphicFramePr>
          <p:cNvPr id="15" name="Объект 14">
            <a:extLst>
              <a:ext uri="{FF2B5EF4-FFF2-40B4-BE49-F238E27FC236}">
                <a16:creationId xmlns:a16="http://schemas.microsoft.com/office/drawing/2014/main" id="{8F4041A2-28CF-4D4D-AB22-65EA6A4944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9455" y="6389361"/>
          <a:ext cx="169863" cy="16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6" name="CorelDRAW" r:id="rId7" imgW="170454" imgH="170370" progId="CorelDRAW.Graphic.11">
                  <p:embed/>
                </p:oleObj>
              </mc:Choice>
              <mc:Fallback>
                <p:oleObj name="CorelDRAW" r:id="rId7" imgW="170454" imgH="170370" progId="CorelDRAW.Graphic.11">
                  <p:embed/>
                  <p:pic>
                    <p:nvPicPr>
                      <p:cNvPr id="15" name="Объект 14">
                        <a:extLst>
                          <a:ext uri="{FF2B5EF4-FFF2-40B4-BE49-F238E27FC236}">
                            <a16:creationId xmlns:a16="http://schemas.microsoft.com/office/drawing/2014/main" id="{8F4041A2-28CF-4D4D-AB22-65EA6A4944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29455" y="6389361"/>
                        <a:ext cx="169863" cy="169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F32603F9-6373-4802-801E-D98ADBF780A7}"/>
              </a:ext>
            </a:extLst>
          </p:cNvPr>
          <p:cNvSpPr txBox="1"/>
          <p:nvPr/>
        </p:nvSpPr>
        <p:spPr>
          <a:xfrm>
            <a:off x="761231" y="6300028"/>
            <a:ext cx="2150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Электрон (заряд –1)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18D2AA7-ABDA-4B34-9D08-46B510E985A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02"/>
          <a:stretch/>
        </p:blipFill>
        <p:spPr>
          <a:xfrm>
            <a:off x="234485" y="1231459"/>
            <a:ext cx="4276803" cy="44644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299468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Химические элементы: современный взгляд</a:t>
            </a:r>
            <a:br>
              <a:rPr lang="ru-RU" dirty="0"/>
            </a:br>
            <a:r>
              <a:rPr lang="ru-RU" sz="2700" dirty="0"/>
              <a:t>Атомы, ионы, изотопы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4EE079-FAFC-409A-9E39-D90C1253A0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02"/>
          <a:stretch/>
        </p:blipFill>
        <p:spPr>
          <a:xfrm>
            <a:off x="234485" y="1231459"/>
            <a:ext cx="4276803" cy="4464496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FA5E780-0E03-4055-8EFC-9900053122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02"/>
          <a:stretch/>
        </p:blipFill>
        <p:spPr>
          <a:xfrm>
            <a:off x="4687688" y="1231462"/>
            <a:ext cx="4276800" cy="446449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32D462-5DE7-48AE-94DE-480CA05F6802}"/>
              </a:ext>
            </a:extLst>
          </p:cNvPr>
          <p:cNvSpPr txBox="1"/>
          <p:nvPr/>
        </p:nvSpPr>
        <p:spPr>
          <a:xfrm>
            <a:off x="414873" y="5836621"/>
            <a:ext cx="42768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Изотопы — атомы с одинаковым числом протонов и разным числом нейтронов (например </a:t>
            </a:r>
            <a:r>
              <a:rPr lang="en-US" baseline="30000" dirty="0"/>
              <a:t>12</a:t>
            </a:r>
            <a:r>
              <a:rPr lang="en-US" dirty="0"/>
              <a:t>C, </a:t>
            </a:r>
            <a:r>
              <a:rPr lang="en-US" baseline="30000" dirty="0"/>
              <a:t>13</a:t>
            </a:r>
            <a:r>
              <a:rPr lang="en-US" dirty="0"/>
              <a:t>C, </a:t>
            </a:r>
            <a:r>
              <a:rPr lang="en-US" baseline="30000" dirty="0"/>
              <a:t>14</a:t>
            </a:r>
            <a:r>
              <a:rPr lang="en-US" dirty="0"/>
              <a:t>C</a:t>
            </a:r>
            <a:r>
              <a:rPr lang="ru-RU" dirty="0"/>
              <a:t>)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BA21D28B-B771-418D-9F2E-DDBAF4068F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11274" y="3377126"/>
          <a:ext cx="342000" cy="34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CorelDRAW" r:id="rId4" imgW="293201" imgH="293689" progId="CorelDRAW.Graphic.11">
                  <p:embed/>
                </p:oleObj>
              </mc:Choice>
              <mc:Fallback>
                <p:oleObj name="CorelDRAW" r:id="rId4" imgW="293201" imgH="293689" progId="CorelDRAW.Graphic.11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BA21D28B-B771-418D-9F2E-DDBAF4068F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11274" y="3377126"/>
                        <a:ext cx="342000" cy="34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084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Химические элементы: современный взгляд</a:t>
            </a:r>
            <a:br>
              <a:rPr lang="ru-RU" dirty="0"/>
            </a:br>
            <a:r>
              <a:rPr lang="ru-RU" sz="2700" dirty="0"/>
              <a:t>Атомы, ионы, изотопы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4EE079-FAFC-409A-9E39-D90C1253A0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02"/>
          <a:stretch/>
        </p:blipFill>
        <p:spPr>
          <a:xfrm>
            <a:off x="234485" y="1231459"/>
            <a:ext cx="4276803" cy="4464496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32D462-5DE7-48AE-94DE-480CA05F6802}"/>
              </a:ext>
            </a:extLst>
          </p:cNvPr>
          <p:cNvSpPr txBox="1"/>
          <p:nvPr/>
        </p:nvSpPr>
        <p:spPr>
          <a:xfrm>
            <a:off x="414873" y="5836621"/>
            <a:ext cx="42768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Изотопы — атомы с одинаковым числом протонов и разным числом нейтронов (например </a:t>
            </a:r>
            <a:r>
              <a:rPr lang="en-US" baseline="30000" dirty="0"/>
              <a:t>12</a:t>
            </a:r>
            <a:r>
              <a:rPr lang="en-US" dirty="0"/>
              <a:t>C, </a:t>
            </a:r>
            <a:r>
              <a:rPr lang="en-US" baseline="30000" dirty="0"/>
              <a:t>13</a:t>
            </a:r>
            <a:r>
              <a:rPr lang="en-US" dirty="0"/>
              <a:t>C, </a:t>
            </a:r>
            <a:r>
              <a:rPr lang="en-US" baseline="30000" dirty="0"/>
              <a:t>14</a:t>
            </a:r>
            <a:r>
              <a:rPr lang="en-US" dirty="0"/>
              <a:t>C</a:t>
            </a:r>
            <a:r>
              <a:rPr lang="ru-RU" dirty="0"/>
              <a:t>)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BA21D28B-B771-418D-9F2E-DDBAF4068F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11274" y="3377126"/>
          <a:ext cx="342000" cy="34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6" name="CorelDRAW" r:id="rId4" imgW="293201" imgH="293689" progId="CorelDRAW.Graphic.11">
                  <p:embed/>
                </p:oleObj>
              </mc:Choice>
              <mc:Fallback>
                <p:oleObj name="CorelDRAW" r:id="rId4" imgW="293201" imgH="293689" progId="CorelDRAW.Graphic.11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BA21D28B-B771-418D-9F2E-DDBAF4068F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11274" y="3377126"/>
                        <a:ext cx="342000" cy="34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289B36E0-CBD9-4327-A951-E12741862E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80000" y="1511999"/>
          <a:ext cx="4284000" cy="3747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7" name="CorelDRAW" r:id="rId6" imgW="3970684" imgH="3473010" progId="CorelDRAW.Graphic.11">
                  <p:embed/>
                </p:oleObj>
              </mc:Choice>
              <mc:Fallback>
                <p:oleObj name="CorelDRAW" r:id="rId6" imgW="3970684" imgH="3473010" progId="CorelDRAW.Graphic.11">
                  <p:embed/>
                  <p:pic>
                    <p:nvPicPr>
                      <p:cNvPr id="8" name="Объект 7">
                        <a:extLst>
                          <a:ext uri="{FF2B5EF4-FFF2-40B4-BE49-F238E27FC236}">
                            <a16:creationId xmlns:a16="http://schemas.microsoft.com/office/drawing/2014/main" id="{289B36E0-CBD9-4327-A951-E12741862E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80000" y="1511999"/>
                        <a:ext cx="4284000" cy="37478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F412D51-B453-439D-B415-80275AEED73E}"/>
              </a:ext>
            </a:extLst>
          </p:cNvPr>
          <p:cNvSpPr txBox="1"/>
          <p:nvPr/>
        </p:nvSpPr>
        <p:spPr>
          <a:xfrm>
            <a:off x="4653813" y="5836621"/>
            <a:ext cx="42768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Ион — атом, лишённый одного или нескольких (в частности, всех) электронов (</a:t>
            </a:r>
            <a:r>
              <a:rPr lang="en-US" dirty="0"/>
              <a:t>C</a:t>
            </a:r>
            <a:r>
              <a:rPr lang="en-US" baseline="30000" dirty="0"/>
              <a:t>+</a:t>
            </a:r>
            <a:r>
              <a:rPr lang="en-US" dirty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597851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Химические элементы: современный взгляд</a:t>
            </a:r>
            <a:br>
              <a:rPr lang="ru-RU" dirty="0"/>
            </a:br>
            <a:r>
              <a:rPr lang="ru-RU" sz="2700" dirty="0"/>
              <a:t>Атомы, ионы, изотопы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14873" y="5836621"/>
            <a:ext cx="7829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Химическая история Вселенной — история изотопов. Разные изотопы одного и того же элемента могут иметь кардинально различное происхождение.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8" t="75908" r="23452"/>
          <a:stretch/>
        </p:blipFill>
        <p:spPr>
          <a:xfrm>
            <a:off x="5220072" y="1628800"/>
            <a:ext cx="1693866" cy="38164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13938" y="1979548"/>
            <a:ext cx="1944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Протий (</a:t>
            </a:r>
            <a:r>
              <a:rPr lang="ru-RU" baseline="30000" dirty="0"/>
              <a:t>1</a:t>
            </a:r>
            <a:r>
              <a:rPr lang="en-US" dirty="0"/>
              <a:t>H </a:t>
            </a:r>
            <a:r>
              <a:rPr lang="ru-RU" dirty="0"/>
              <a:t>или </a:t>
            </a:r>
            <a:r>
              <a:rPr lang="en-US" dirty="0"/>
              <a:t>H</a:t>
            </a:r>
            <a:r>
              <a:rPr lang="ru-RU" dirty="0"/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13938" y="3131676"/>
            <a:ext cx="2179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Дейтерий</a:t>
            </a:r>
            <a:r>
              <a:rPr lang="en-US" dirty="0"/>
              <a:t> (</a:t>
            </a:r>
            <a:r>
              <a:rPr lang="en-US" baseline="30000" dirty="0"/>
              <a:t>2</a:t>
            </a:r>
            <a:r>
              <a:rPr lang="en-US" dirty="0"/>
              <a:t>H </a:t>
            </a:r>
            <a:r>
              <a:rPr lang="ru-RU" dirty="0"/>
              <a:t>или </a:t>
            </a:r>
            <a:r>
              <a:rPr lang="en-US" dirty="0"/>
              <a:t>D)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913938" y="4437112"/>
            <a:ext cx="19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Тритий</a:t>
            </a:r>
            <a:r>
              <a:rPr lang="en-US" dirty="0"/>
              <a:t> (</a:t>
            </a:r>
            <a:r>
              <a:rPr lang="en-US" baseline="30000" dirty="0"/>
              <a:t>3</a:t>
            </a:r>
            <a:r>
              <a:rPr lang="en-US" dirty="0"/>
              <a:t>H </a:t>
            </a:r>
            <a:r>
              <a:rPr lang="ru-RU" dirty="0"/>
              <a:t>или </a:t>
            </a:r>
            <a:r>
              <a:rPr lang="en-US" dirty="0"/>
              <a:t>T)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81200FE-880C-4EA0-AA6A-DA7D44D1B9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02"/>
          <a:stretch/>
        </p:blipFill>
        <p:spPr>
          <a:xfrm>
            <a:off x="234485" y="1231459"/>
            <a:ext cx="4276803" cy="44644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042346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05ADC0-341E-487E-B218-F4A039796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Распад атомных ядер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BA7A49-3FD6-4059-AB0C-12B7778A4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556792"/>
            <a:ext cx="6096000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4956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10DA4EF-1041-47F2-8310-C76F6A7F2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4427" y="1526688"/>
            <a:ext cx="4156005" cy="25351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976" y="188640"/>
            <a:ext cx="4546848" cy="1143000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/>
              <a:t>(Не)устойчивость ядер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68" y="260647"/>
            <a:ext cx="4504456" cy="63723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19872" y="4221088"/>
            <a:ext cx="1571392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Symbol" panose="05050102010706020507" pitchFamily="18" charset="2"/>
              </a:rPr>
              <a:t>b</a:t>
            </a:r>
            <a:r>
              <a:rPr lang="en-US" sz="1300" baseline="30000" dirty="0"/>
              <a:t>+</a:t>
            </a:r>
          </a:p>
          <a:p>
            <a:r>
              <a:rPr lang="en-US" sz="1300" dirty="0">
                <a:latin typeface="Symbol" panose="05050102010706020507" pitchFamily="18" charset="2"/>
              </a:rPr>
              <a:t>b</a:t>
            </a:r>
            <a:r>
              <a:rPr lang="en-US" sz="1300" baseline="30000" dirty="0"/>
              <a:t>–</a:t>
            </a:r>
          </a:p>
          <a:p>
            <a:r>
              <a:rPr lang="en-US" sz="1300" dirty="0">
                <a:latin typeface="Symbol" panose="05050102010706020507" pitchFamily="18" charset="2"/>
              </a:rPr>
              <a:t>a</a:t>
            </a:r>
            <a:endParaRPr lang="ru-RU" sz="1300" dirty="0"/>
          </a:p>
          <a:p>
            <a:r>
              <a:rPr lang="ru-RU" sz="1300" dirty="0"/>
              <a:t>Кластерный распад</a:t>
            </a:r>
          </a:p>
          <a:p>
            <a:r>
              <a:rPr lang="ru-RU" sz="1300" dirty="0"/>
              <a:t>Протон</a:t>
            </a:r>
          </a:p>
          <a:p>
            <a:r>
              <a:rPr lang="ru-RU" sz="1300" dirty="0"/>
              <a:t>Нейтрон</a:t>
            </a:r>
          </a:p>
          <a:p>
            <a:r>
              <a:rPr lang="ru-RU" sz="1300" dirty="0"/>
              <a:t>Стабильный изотоп</a:t>
            </a:r>
          </a:p>
          <a:p>
            <a:r>
              <a:rPr lang="ru-RU" sz="1300" dirty="0"/>
              <a:t>Неизвестно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33233" y="2872487"/>
            <a:ext cx="20649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aseline="30000" dirty="0"/>
              <a:t>204</a:t>
            </a:r>
            <a:r>
              <a:rPr lang="ru-RU" dirty="0"/>
              <a:t>Pb (1.4 ± 0.6 %)</a:t>
            </a:r>
          </a:p>
          <a:p>
            <a:r>
              <a:rPr lang="ru-RU" baseline="30000" dirty="0"/>
              <a:t>206</a:t>
            </a:r>
            <a:r>
              <a:rPr lang="ru-RU" dirty="0"/>
              <a:t>Pb (24.1 ± 3.0 %)</a:t>
            </a:r>
          </a:p>
          <a:p>
            <a:r>
              <a:rPr lang="ru-RU" baseline="30000" dirty="0"/>
              <a:t>207</a:t>
            </a:r>
            <a:r>
              <a:rPr lang="ru-RU" dirty="0"/>
              <a:t>Pb (22.1 ± 5.0 %)</a:t>
            </a:r>
          </a:p>
          <a:p>
            <a:r>
              <a:rPr lang="ru-RU" baseline="30000" dirty="0"/>
              <a:t>208</a:t>
            </a:r>
            <a:r>
              <a:rPr lang="ru-RU" dirty="0"/>
              <a:t>Pb (52.4 ± 7.0 %)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770666-8CB5-40D7-9E0C-680FBD1181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52" t="13392" r="12507" b="2712"/>
          <a:stretch/>
        </p:blipFill>
        <p:spPr>
          <a:xfrm>
            <a:off x="5693296" y="4252907"/>
            <a:ext cx="2335088" cy="19527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C6A623-8086-4082-8456-C6297D179D3C}"/>
              </a:ext>
            </a:extLst>
          </p:cNvPr>
          <p:cNvSpPr txBox="1"/>
          <p:nvPr/>
        </p:nvSpPr>
        <p:spPr>
          <a:xfrm>
            <a:off x="6427380" y="6230929"/>
            <a:ext cx="1302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Висмут-209</a:t>
            </a:r>
          </a:p>
        </p:txBody>
      </p:sp>
    </p:spTree>
    <p:extLst>
      <p:ext uri="{BB962C8B-B14F-4D97-AF65-F5344CB8AC3E}">
        <p14:creationId xmlns:p14="http://schemas.microsoft.com/office/powerpoint/2010/main" val="196412701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Распространённость химических элементов: тело человека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323528" y="1628800"/>
          <a:ext cx="4032448" cy="509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2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37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Элемент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Процент массы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Процент атомов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Кислород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Углерод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Водород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63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Азот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0.58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Кальций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</a:t>
                      </a:r>
                      <a:r>
                        <a:rPr lang="en-US" dirty="0"/>
                        <a:t>.</a:t>
                      </a:r>
                      <a:r>
                        <a:rPr lang="ru-RU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0.24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Фосфор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0.14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Калий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0.033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Сера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0.038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Натрий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0.037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Хлор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0.024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Магний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0.007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Железо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0.006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0.00067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146243"/>
            <a:ext cx="2779776" cy="330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22123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36104"/>
          </a:xfrm>
        </p:spPr>
        <p:txBody>
          <a:bodyPr>
            <a:noAutofit/>
          </a:bodyPr>
          <a:lstStyle/>
          <a:p>
            <a:r>
              <a:rPr lang="ru-RU" sz="3200" dirty="0"/>
              <a:t>Распространённость химических элементов: земная кора (0.5% массы Земли)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323528" y="1628800"/>
          <a:ext cx="2818656" cy="509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2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Элемент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Процент массы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Кислород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49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Кремний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Алюминий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7.45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Железо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4.2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Кальций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3.25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Натрий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Калий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</a:t>
                      </a:r>
                      <a:r>
                        <a:rPr lang="en-US" dirty="0"/>
                        <a:t>.</a:t>
                      </a:r>
                      <a:r>
                        <a:rPr lang="ru-RU" dirty="0"/>
                        <a:t>3</a:t>
                      </a:r>
                      <a:r>
                        <a:rPr lang="en-US" dirty="0"/>
                        <a:t>5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Магний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</a:t>
                      </a:r>
                      <a:r>
                        <a:rPr lang="en-US" dirty="0"/>
                        <a:t>.</a:t>
                      </a:r>
                      <a:r>
                        <a:rPr lang="ru-RU" dirty="0"/>
                        <a:t>3</a:t>
                      </a:r>
                      <a:r>
                        <a:rPr lang="en-US" dirty="0"/>
                        <a:t>5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Водород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Титан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</a:t>
                      </a:r>
                      <a:r>
                        <a:rPr lang="ru-RU" dirty="0"/>
                        <a:t>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Углерод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</a:t>
                      </a:r>
                      <a:r>
                        <a:rPr lang="ru-RU" dirty="0"/>
                        <a:t>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Хлор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</a:t>
                      </a:r>
                      <a:r>
                        <a:rPr lang="ru-RU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268760"/>
            <a:ext cx="5132207" cy="3528392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419872" y="5085184"/>
          <a:ext cx="2471936" cy="1556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1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4623">
                <a:tc>
                  <a:txBody>
                    <a:bodyPr/>
                    <a:lstStyle/>
                    <a:p>
                      <a:r>
                        <a:rPr lang="ru-RU" sz="1200" dirty="0"/>
                        <a:t>Элемент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Процент массы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880">
                <a:tc>
                  <a:txBody>
                    <a:bodyPr/>
                    <a:lstStyle/>
                    <a:p>
                      <a:r>
                        <a:rPr lang="ru-RU" sz="1200" dirty="0"/>
                        <a:t>Азот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75.5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592">
                <a:tc>
                  <a:txBody>
                    <a:bodyPr/>
                    <a:lstStyle/>
                    <a:p>
                      <a:r>
                        <a:rPr lang="ru-RU" sz="1200" dirty="0"/>
                        <a:t>Кислород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23.1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ru-RU" sz="1200" dirty="0"/>
                        <a:t>Аргон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9736">
                <a:tc>
                  <a:txBody>
                    <a:bodyPr/>
                    <a:lstStyle/>
                    <a:p>
                      <a:r>
                        <a:rPr lang="ru-RU" sz="1200" dirty="0"/>
                        <a:t>Углекислый газ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6228184" y="5085184"/>
          <a:ext cx="2471936" cy="1556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1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4623">
                <a:tc>
                  <a:txBody>
                    <a:bodyPr/>
                    <a:lstStyle/>
                    <a:p>
                      <a:r>
                        <a:rPr lang="ru-RU" sz="1200" dirty="0"/>
                        <a:t>Элемент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Процент массы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880">
                <a:tc>
                  <a:txBody>
                    <a:bodyPr/>
                    <a:lstStyle/>
                    <a:p>
                      <a:r>
                        <a:rPr lang="ru-RU" sz="1200" dirty="0"/>
                        <a:t>Кислород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85.9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592">
                <a:tc>
                  <a:txBody>
                    <a:bodyPr/>
                    <a:lstStyle/>
                    <a:p>
                      <a:r>
                        <a:rPr lang="ru-RU" sz="1200" dirty="0"/>
                        <a:t>Водород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10.8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ru-RU" sz="1200" dirty="0"/>
                        <a:t>Хлор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1.9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9736">
                <a:tc>
                  <a:txBody>
                    <a:bodyPr/>
                    <a:lstStyle/>
                    <a:p>
                      <a:r>
                        <a:rPr lang="ru-RU" sz="1200" dirty="0"/>
                        <a:t>Натрий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1.1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430017" y="4797152"/>
            <a:ext cx="9259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/>
              <a:t>Атмосфера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38329" y="4797152"/>
            <a:ext cx="987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/>
              <a:t>Гидросфера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47864" y="5517232"/>
            <a:ext cx="2592288" cy="122413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145832" y="5517232"/>
            <a:ext cx="2674640" cy="122413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31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36104"/>
          </a:xfrm>
        </p:spPr>
        <p:txBody>
          <a:bodyPr>
            <a:noAutofit/>
          </a:bodyPr>
          <a:lstStyle/>
          <a:p>
            <a:r>
              <a:rPr lang="ru-RU" sz="3200" dirty="0"/>
              <a:t>Распространённость химических элементов: Земля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107504" y="1412776"/>
          <a:ext cx="3034680" cy="509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91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54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Элемент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Процент массы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Железо-56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Кислород-16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Кремний-28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Магний-24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Сера-32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Никель-58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Кальций-40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1.</a:t>
                      </a:r>
                      <a:r>
                        <a:rPr lang="en-US" dirty="0"/>
                        <a:t>5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Алюминий-27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</a:t>
                      </a:r>
                      <a:r>
                        <a:rPr lang="en-US" dirty="0"/>
                        <a:t>.</a:t>
                      </a:r>
                      <a:r>
                        <a:rPr lang="ru-RU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Хром-52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Фосфор-31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</a:t>
                      </a:r>
                      <a:r>
                        <a:rPr lang="ru-RU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Натрий-23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</a:t>
                      </a:r>
                      <a:r>
                        <a:rPr lang="ru-RU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Кобальт-59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</a:t>
                      </a:r>
                      <a:r>
                        <a:rPr lang="ru-RU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268760"/>
            <a:ext cx="54006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19013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6427" y="9055"/>
            <a:ext cx="4906888" cy="1305521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/>
              <a:t>Химический состав Солнца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159345" y="89141"/>
          <a:ext cx="3913014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10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19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Элемент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Процент массы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Водород</a:t>
                      </a:r>
                      <a:r>
                        <a:rPr lang="en-US" dirty="0"/>
                        <a:t>-1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73.7 (71.5)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/>
                        <a:t>Гелий</a:t>
                      </a:r>
                      <a:r>
                        <a:rPr lang="en-US" b="1" dirty="0"/>
                        <a:t>-4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25.1 (27.0)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/>
                        <a:t>Кислород</a:t>
                      </a:r>
                      <a:r>
                        <a:rPr lang="en-US" b="1" dirty="0"/>
                        <a:t>-16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0.56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/>
                        <a:t>Углерод</a:t>
                      </a:r>
                      <a:r>
                        <a:rPr lang="en-US" b="1" dirty="0"/>
                        <a:t>-12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0.24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/>
                        <a:t>Неон</a:t>
                      </a:r>
                      <a:r>
                        <a:rPr lang="en-US" b="1" dirty="0"/>
                        <a:t>-20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0.13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Железо</a:t>
                      </a:r>
                      <a:r>
                        <a:rPr lang="en-US" dirty="0"/>
                        <a:t>-56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0.08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0" dirty="0"/>
                        <a:t>Азот</a:t>
                      </a:r>
                      <a:r>
                        <a:rPr lang="en-US" b="0" dirty="0"/>
                        <a:t>-14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0.07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/>
                        <a:t>Кремний</a:t>
                      </a:r>
                      <a:r>
                        <a:rPr lang="en-US" b="1" dirty="0"/>
                        <a:t>-28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0.07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/>
                        <a:t>Магний</a:t>
                      </a:r>
                      <a:r>
                        <a:rPr lang="en-US" b="1" dirty="0"/>
                        <a:t>-24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0.07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/>
                        <a:t>Сера</a:t>
                      </a:r>
                      <a:r>
                        <a:rPr lang="en-US" b="1" dirty="0"/>
                        <a:t>-32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0.05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496657" y="1340768"/>
            <a:ext cx="1894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Альфа-элементы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B2B94B-74BF-4F22-8653-6069D7CDEF31}"/>
              </a:ext>
            </a:extLst>
          </p:cNvPr>
          <p:cNvSpPr txBox="1"/>
          <p:nvPr/>
        </p:nvSpPr>
        <p:spPr>
          <a:xfrm>
            <a:off x="4496657" y="3094821"/>
            <a:ext cx="4107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Число протонов равно числу нейтронов</a:t>
            </a:r>
          </a:p>
          <a:p>
            <a:r>
              <a:rPr lang="ru-RU" dirty="0"/>
              <a:t>Это число чётное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3451B853-09D9-4F6A-9531-8DAA4B2C0F2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92156" y="2595914"/>
          <a:ext cx="503237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4" name="CorelDRAW" r:id="rId3" imgW="502988" imgH="464940" progId="CorelDRAW.Graphic.11">
                  <p:embed/>
                </p:oleObj>
              </mc:Choice>
              <mc:Fallback>
                <p:oleObj name="CorelDRAW" r:id="rId3" imgW="502988" imgH="464940" progId="CorelDRAW.Graphic.11">
                  <p:embed/>
                  <p:pic>
                    <p:nvPicPr>
                      <p:cNvPr id="7" name="Объект 6">
                        <a:extLst>
                          <a:ext uri="{FF2B5EF4-FFF2-40B4-BE49-F238E27FC236}">
                            <a16:creationId xmlns:a16="http://schemas.microsoft.com/office/drawing/2014/main" id="{3451B853-09D9-4F6A-9531-8DAA4B2C0F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92156" y="2595914"/>
                        <a:ext cx="503237" cy="465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5D315F85-4A11-406B-8390-AAA183F55AE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71666" y="2582906"/>
          <a:ext cx="503237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5" name="CorelDRAW" r:id="rId5" imgW="502988" imgH="464940" progId="CorelDRAW.Graphic.11">
                  <p:embed/>
                </p:oleObj>
              </mc:Choice>
              <mc:Fallback>
                <p:oleObj name="CorelDRAW" r:id="rId5" imgW="502988" imgH="464940" progId="CorelDRAW.Graphic.11">
                  <p:embed/>
                  <p:pic>
                    <p:nvPicPr>
                      <p:cNvPr id="8" name="Объект 7">
                        <a:extLst>
                          <a:ext uri="{FF2B5EF4-FFF2-40B4-BE49-F238E27FC236}">
                            <a16:creationId xmlns:a16="http://schemas.microsoft.com/office/drawing/2014/main" id="{5D315F85-4A11-406B-8390-AAA183F55A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71666" y="2582906"/>
                        <a:ext cx="503237" cy="465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6C3D3527-0D26-45F8-9AE7-FBF5192C456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34549" y="1857221"/>
          <a:ext cx="503237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6" name="CorelDRAW" r:id="rId6" imgW="502988" imgH="464940" progId="CorelDRAW.Graphic.11">
                  <p:embed/>
                </p:oleObj>
              </mc:Choice>
              <mc:Fallback>
                <p:oleObj name="CorelDRAW" r:id="rId6" imgW="502988" imgH="464940" progId="CorelDRAW.Graphic.11">
                  <p:embed/>
                  <p:pic>
                    <p:nvPicPr>
                      <p:cNvPr id="9" name="Объект 8">
                        <a:extLst>
                          <a:ext uri="{FF2B5EF4-FFF2-40B4-BE49-F238E27FC236}">
                            <a16:creationId xmlns:a16="http://schemas.microsoft.com/office/drawing/2014/main" id="{6C3D3527-0D26-45F8-9AE7-FBF5192C45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34549" y="1857221"/>
                        <a:ext cx="503237" cy="465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113AE6CA-C206-4440-9781-CF3465674AC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54149" y="2354000"/>
          <a:ext cx="503237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7" name="CorelDRAW" r:id="rId7" imgW="502988" imgH="464940" progId="CorelDRAW.Graphic.11">
                  <p:embed/>
                </p:oleObj>
              </mc:Choice>
              <mc:Fallback>
                <p:oleObj name="CorelDRAW" r:id="rId7" imgW="502988" imgH="464940" progId="CorelDRAW.Graphic.11">
                  <p:embed/>
                  <p:pic>
                    <p:nvPicPr>
                      <p:cNvPr id="10" name="Объект 9">
                        <a:extLst>
                          <a:ext uri="{FF2B5EF4-FFF2-40B4-BE49-F238E27FC236}">
                            <a16:creationId xmlns:a16="http://schemas.microsoft.com/office/drawing/2014/main" id="{113AE6CA-C206-4440-9781-CF3465674A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54149" y="2354000"/>
                        <a:ext cx="503237" cy="465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036C97B9-A78F-4D31-B13C-1BB637D0FC1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06543" y="2350338"/>
          <a:ext cx="503237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8" name="CorelDRAW" r:id="rId8" imgW="502988" imgH="464940" progId="CorelDRAW.Graphic.11">
                  <p:embed/>
                </p:oleObj>
              </mc:Choice>
              <mc:Fallback>
                <p:oleObj name="CorelDRAW" r:id="rId8" imgW="502988" imgH="464940" progId="CorelDRAW.Graphic.11">
                  <p:embed/>
                  <p:pic>
                    <p:nvPicPr>
                      <p:cNvPr id="11" name="Объект 10">
                        <a:extLst>
                          <a:ext uri="{FF2B5EF4-FFF2-40B4-BE49-F238E27FC236}">
                            <a16:creationId xmlns:a16="http://schemas.microsoft.com/office/drawing/2014/main" id="{036C97B9-A78F-4D31-B13C-1BB637D0FC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06543" y="2350338"/>
                        <a:ext cx="503237" cy="465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EBF00AC0-0F1B-405F-8D52-258F1FEE12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55524" y="2035347"/>
          <a:ext cx="503237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9" name="CorelDRAW" r:id="rId9" imgW="502988" imgH="464940" progId="CorelDRAW.Graphic.11">
                  <p:embed/>
                </p:oleObj>
              </mc:Choice>
              <mc:Fallback>
                <p:oleObj name="CorelDRAW" r:id="rId9" imgW="502988" imgH="464940" progId="CorelDRAW.Graphic.11">
                  <p:embed/>
                  <p:pic>
                    <p:nvPicPr>
                      <p:cNvPr id="12" name="Объект 11">
                        <a:extLst>
                          <a:ext uri="{FF2B5EF4-FFF2-40B4-BE49-F238E27FC236}">
                            <a16:creationId xmlns:a16="http://schemas.microsoft.com/office/drawing/2014/main" id="{EBF00AC0-0F1B-405F-8D52-258F1FEE12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55524" y="2035347"/>
                        <a:ext cx="503237" cy="465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E6C4211C-A2FF-47A5-8AC2-EB746CAECEB5}"/>
              </a:ext>
            </a:extLst>
          </p:cNvPr>
          <p:cNvSpPr/>
          <p:nvPr/>
        </p:nvSpPr>
        <p:spPr>
          <a:xfrm>
            <a:off x="5711752" y="2322358"/>
            <a:ext cx="801130" cy="223845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Крест 13">
            <a:extLst>
              <a:ext uri="{FF2B5EF4-FFF2-40B4-BE49-F238E27FC236}">
                <a16:creationId xmlns:a16="http://schemas.microsoft.com/office/drawing/2014/main" id="{466B6576-6CC5-4269-BB2B-D6CA053437B3}"/>
              </a:ext>
            </a:extLst>
          </p:cNvPr>
          <p:cNvSpPr/>
          <p:nvPr/>
        </p:nvSpPr>
        <p:spPr>
          <a:xfrm>
            <a:off x="4922896" y="2390272"/>
            <a:ext cx="251619" cy="266142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37AE27-60EB-4592-8B4F-58D81B761136}"/>
              </a:ext>
            </a:extLst>
          </p:cNvPr>
          <p:cNvSpPr txBox="1"/>
          <p:nvPr/>
        </p:nvSpPr>
        <p:spPr>
          <a:xfrm>
            <a:off x="7759113" y="2092478"/>
            <a:ext cx="801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aseline="30000" dirty="0"/>
              <a:t>16</a:t>
            </a:r>
            <a:r>
              <a:rPr lang="en-US" sz="3600" dirty="0"/>
              <a:t>O</a:t>
            </a:r>
            <a:endParaRPr lang="ru-RU" sz="36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393F0D-D0C4-4CDA-BFCD-C4045D7DCE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91880" y="4374848"/>
            <a:ext cx="2254999" cy="222250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09C4AFB-1BF8-49DF-914D-3DA03B4C78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78505" y="4374848"/>
            <a:ext cx="2221887" cy="222250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D0AD0C2-E6A6-417F-AD6C-C29F39FC44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5083" y="4374847"/>
            <a:ext cx="2192781" cy="222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681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78098"/>
          </a:xfrm>
        </p:spPr>
        <p:txBody>
          <a:bodyPr/>
          <a:lstStyle/>
          <a:p>
            <a:r>
              <a:rPr lang="ru-RU" dirty="0"/>
              <a:t>Вильям Гершель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052736"/>
            <a:ext cx="6624736" cy="2088232"/>
          </a:xfrm>
        </p:spPr>
        <p:txBody>
          <a:bodyPr>
            <a:normAutofit fontScale="92500" lnSpcReduction="10000"/>
          </a:bodyPr>
          <a:lstStyle/>
          <a:p>
            <a:r>
              <a:rPr lang="ru-RU" sz="2800" dirty="0"/>
              <a:t>Галилей — все туманности разрешаются на звёзды.</a:t>
            </a:r>
          </a:p>
          <a:p>
            <a:r>
              <a:rPr lang="ru-RU" sz="2800" dirty="0"/>
              <a:t>Гершель — некоторые туманности отличны от звёзд (Полярные сияния? Зодиакальный свет?)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7544" y="6093296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W. Herschel. On Nebulous Stars, Properly So Called. Philosophical Transactions of the Royal Society of London, 1791, 81, 71-88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54898" y="3140968"/>
            <a:ext cx="6048028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И тем не менее мы наблюдаем, что внешние части оболочки почти столь же ярки, как и те, что расположены ближе к звезде, так что предполагаемая атмосфера не должна препятствовать распространению центральных лучей. Следовательно, если эта материя является самосветящейся, кажется более уместным считать, что звезда возникла в результате ее конденсации, нежели полагать, что она обязана звезде своим существованием.</a:t>
            </a:r>
          </a:p>
          <a:p>
            <a:r>
              <a:rPr lang="ru-RU" b="1" dirty="0"/>
              <a:t>В. Гершель. О туманных звёздах, справедливо так называемых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5B4C2-228C-4E70-999D-AF79E6F6432F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" t="1631" r="74459" b="2194"/>
          <a:stretch/>
        </p:blipFill>
        <p:spPr bwMode="auto">
          <a:xfrm>
            <a:off x="6948264" y="260648"/>
            <a:ext cx="1699491" cy="4342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/>
          </a:bodyPr>
          <a:lstStyle/>
          <a:p>
            <a:r>
              <a:rPr lang="ru-RU" sz="3600" dirty="0"/>
              <a:t>Химический состав Солнечной системы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724055"/>
            <a:ext cx="8713573" cy="3888432"/>
          </a:xfrm>
        </p:spPr>
      </p:pic>
      <p:sp>
        <p:nvSpPr>
          <p:cNvPr id="5" name="TextBox 4"/>
          <p:cNvSpPr txBox="1"/>
          <p:nvPr/>
        </p:nvSpPr>
        <p:spPr>
          <a:xfrm>
            <a:off x="5364088" y="1213301"/>
            <a:ext cx="28480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Содержание кремния принято</a:t>
            </a:r>
          </a:p>
          <a:p>
            <a:r>
              <a:rPr lang="ru-RU" sz="1600" dirty="0"/>
              <a:t>равным миллиону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23927" y="4221088"/>
            <a:ext cx="1766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Атомный номер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-567842" y="2442644"/>
            <a:ext cx="1720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log </a:t>
            </a:r>
            <a:r>
              <a:rPr lang="ru-RU" dirty="0"/>
              <a:t>содержания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25144"/>
            <a:ext cx="5688632" cy="1969142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009" y="4725144"/>
            <a:ext cx="2368987" cy="1969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71440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rmAutofit/>
          </a:bodyPr>
          <a:lstStyle/>
          <a:p>
            <a:r>
              <a:rPr lang="ru-RU" dirty="0"/>
              <a:t>Химический состав звёзд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8" b="16666"/>
          <a:stretch>
            <a:fillRect/>
          </a:stretch>
        </p:blipFill>
        <p:spPr bwMode="auto">
          <a:xfrm>
            <a:off x="3707904" y="908720"/>
            <a:ext cx="5292080" cy="5168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1" y="1124744"/>
            <a:ext cx="33478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Основные элементы в звёздах — водород и гелий</a:t>
            </a:r>
          </a:p>
          <a:p>
            <a:endParaRPr lang="ru-RU" dirty="0"/>
          </a:p>
          <a:p>
            <a:r>
              <a:rPr lang="ru-RU" dirty="0"/>
              <a:t>Химический состав звёзд астрономы называют </a:t>
            </a:r>
            <a:r>
              <a:rPr lang="ru-RU" u="sng" dirty="0"/>
              <a:t>металличностью</a:t>
            </a:r>
            <a:r>
              <a:rPr lang="ru-RU" dirty="0"/>
              <a:t>. Как следствие, все химические элементы тяжелее гелия в астрономии называются </a:t>
            </a:r>
            <a:r>
              <a:rPr lang="ru-RU" u="sng" dirty="0"/>
              <a:t>металлами</a:t>
            </a:r>
            <a:r>
              <a:rPr lang="ru-RU" dirty="0"/>
              <a:t>.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/>
              <a:t>Сверхметалличные</a:t>
            </a:r>
            <a:r>
              <a:rPr lang="ru-RU" dirty="0"/>
              <a:t> звёзды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Звёзды (экстремально) низкой металличности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Химически-пекулярные звёзды</a:t>
            </a:r>
          </a:p>
        </p:txBody>
      </p:sp>
      <p:pic>
        <p:nvPicPr>
          <p:cNvPr id="6" name="Picture 5" descr="http://images.astronet.ru/pubd/2008/01/24/0001225742/M31_halla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945" y="4977173"/>
            <a:ext cx="2754560" cy="1836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033476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558" y="168211"/>
            <a:ext cx="8229600" cy="720080"/>
          </a:xfrm>
        </p:spPr>
        <p:txBody>
          <a:bodyPr>
            <a:normAutofit/>
          </a:bodyPr>
          <a:lstStyle/>
          <a:p>
            <a:pPr algn="l"/>
            <a:r>
              <a:rPr lang="ru-RU" sz="3200" dirty="0"/>
              <a:t>Откуда взялся водород?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6214"/>
            <a:ext cx="4321578" cy="671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4A2864-0A24-445C-9738-7FD898D86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692" y="3252443"/>
            <a:ext cx="4188182" cy="2152585"/>
          </a:xfrm>
          <a:prstGeom prst="rect">
            <a:avLst/>
          </a:prstGeom>
        </p:spPr>
      </p:pic>
      <p:graphicFrame>
        <p:nvGraphicFramePr>
          <p:cNvPr id="19" name="Объект 18">
            <a:extLst>
              <a:ext uri="{FF2B5EF4-FFF2-40B4-BE49-F238E27FC236}">
                <a16:creationId xmlns:a16="http://schemas.microsoft.com/office/drawing/2014/main" id="{363F5670-1F85-47D8-ABA4-A7C9F32129E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24980" y="2875543"/>
          <a:ext cx="293687" cy="29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4" name="CorelDRAW" r:id="rId5" imgW="293635" imgH="293490" progId="CorelDRAW.Graphic.11">
                  <p:embed/>
                </p:oleObj>
              </mc:Choice>
              <mc:Fallback>
                <p:oleObj name="CorelDRAW" r:id="rId5" imgW="293635" imgH="293490" progId="CorelDRAW.Graphic.11">
                  <p:embed/>
                  <p:pic>
                    <p:nvPicPr>
                      <p:cNvPr id="19" name="Объект 18">
                        <a:extLst>
                          <a:ext uri="{FF2B5EF4-FFF2-40B4-BE49-F238E27FC236}">
                            <a16:creationId xmlns:a16="http://schemas.microsoft.com/office/drawing/2014/main" id="{363F5670-1F85-47D8-ABA4-A7C9F32129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4980" y="2875543"/>
                        <a:ext cx="293687" cy="293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Объект 25">
            <a:extLst>
              <a:ext uri="{FF2B5EF4-FFF2-40B4-BE49-F238E27FC236}">
                <a16:creationId xmlns:a16="http://schemas.microsoft.com/office/drawing/2014/main" id="{4A3FA111-C8F5-4E09-9ACB-7BD302F3291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95073" y="2232610"/>
          <a:ext cx="293687" cy="29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5" name="CorelDRAW" r:id="rId7" imgW="293635" imgH="293490" progId="CorelDRAW.Graphic.11">
                  <p:embed/>
                </p:oleObj>
              </mc:Choice>
              <mc:Fallback>
                <p:oleObj name="CorelDRAW" r:id="rId7" imgW="293635" imgH="293490" progId="CorelDRAW.Graphic.11">
                  <p:embed/>
                  <p:pic>
                    <p:nvPicPr>
                      <p:cNvPr id="26" name="Объект 25">
                        <a:extLst>
                          <a:ext uri="{FF2B5EF4-FFF2-40B4-BE49-F238E27FC236}">
                            <a16:creationId xmlns:a16="http://schemas.microsoft.com/office/drawing/2014/main" id="{4A3FA111-C8F5-4E09-9ACB-7BD302F329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95073" y="2232610"/>
                        <a:ext cx="293687" cy="293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Объект 27">
            <a:extLst>
              <a:ext uri="{FF2B5EF4-FFF2-40B4-BE49-F238E27FC236}">
                <a16:creationId xmlns:a16="http://schemas.microsoft.com/office/drawing/2014/main" id="{A0ACF255-A88E-4964-9F15-55D11898DB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95778" y="6396102"/>
          <a:ext cx="293687" cy="29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6" name="CorelDRAW" r:id="rId9" imgW="293635" imgH="293490" progId="CorelDRAW.Graphic.11">
                  <p:embed/>
                </p:oleObj>
              </mc:Choice>
              <mc:Fallback>
                <p:oleObj name="CorelDRAW" r:id="rId9" imgW="293635" imgH="293490" progId="CorelDRAW.Graphic.11">
                  <p:embed/>
                  <p:pic>
                    <p:nvPicPr>
                      <p:cNvPr id="28" name="Объект 27">
                        <a:extLst>
                          <a:ext uri="{FF2B5EF4-FFF2-40B4-BE49-F238E27FC236}">
                            <a16:creationId xmlns:a16="http://schemas.microsoft.com/office/drawing/2014/main" id="{A0ACF255-A88E-4964-9F15-55D11898DB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95778" y="6396102"/>
                        <a:ext cx="293687" cy="293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Объект 32">
            <a:extLst>
              <a:ext uri="{FF2B5EF4-FFF2-40B4-BE49-F238E27FC236}">
                <a16:creationId xmlns:a16="http://schemas.microsoft.com/office/drawing/2014/main" id="{9F2A6296-9B46-43D5-AAAD-1F6A9166FE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5306" y="1876504"/>
          <a:ext cx="293687" cy="29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7" name="CorelDRAW" r:id="rId10" imgW="293635" imgH="293490" progId="CorelDRAW.Graphic.11">
                  <p:embed/>
                </p:oleObj>
              </mc:Choice>
              <mc:Fallback>
                <p:oleObj name="CorelDRAW" r:id="rId10" imgW="293635" imgH="293490" progId="CorelDRAW.Graphic.11">
                  <p:embed/>
                  <p:pic>
                    <p:nvPicPr>
                      <p:cNvPr id="33" name="Объект 32">
                        <a:extLst>
                          <a:ext uri="{FF2B5EF4-FFF2-40B4-BE49-F238E27FC236}">
                            <a16:creationId xmlns:a16="http://schemas.microsoft.com/office/drawing/2014/main" id="{9F2A6296-9B46-43D5-AAAD-1F6A9166FE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35306" y="1876504"/>
                        <a:ext cx="293687" cy="293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F1C9AF8-5F94-4261-8CD1-0E50E4B7CF08}"/>
              </a:ext>
            </a:extLst>
          </p:cNvPr>
          <p:cNvSpPr txBox="1"/>
          <p:nvPr/>
        </p:nvSpPr>
        <p:spPr>
          <a:xfrm>
            <a:off x="611560" y="1484784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Ядра водорода — протоны — наряду с нейтронами являются первичным продуктом Большого Взрыва</a:t>
            </a:r>
          </a:p>
        </p:txBody>
      </p:sp>
      <p:graphicFrame>
        <p:nvGraphicFramePr>
          <p:cNvPr id="39" name="Объект 38">
            <a:extLst>
              <a:ext uri="{FF2B5EF4-FFF2-40B4-BE49-F238E27FC236}">
                <a16:creationId xmlns:a16="http://schemas.microsoft.com/office/drawing/2014/main" id="{ECDC6493-619E-4B8B-AF8B-52CFE9ECDC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34709" y="6274399"/>
          <a:ext cx="293687" cy="29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8" name="CorelDRAW" r:id="rId11" imgW="293635" imgH="293490" progId="CorelDRAW.Graphic.11">
                  <p:embed/>
                </p:oleObj>
              </mc:Choice>
              <mc:Fallback>
                <p:oleObj name="CorelDRAW" r:id="rId11" imgW="293635" imgH="293490" progId="CorelDRAW.Graphic.11">
                  <p:embed/>
                  <p:pic>
                    <p:nvPicPr>
                      <p:cNvPr id="39" name="Объект 38">
                        <a:extLst>
                          <a:ext uri="{FF2B5EF4-FFF2-40B4-BE49-F238E27FC236}">
                            <a16:creationId xmlns:a16="http://schemas.microsoft.com/office/drawing/2014/main" id="{ECDC6493-619E-4B8B-AF8B-52CFE9ECDC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34709" y="6274399"/>
                        <a:ext cx="293687" cy="293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Объект 39">
            <a:extLst>
              <a:ext uri="{FF2B5EF4-FFF2-40B4-BE49-F238E27FC236}">
                <a16:creationId xmlns:a16="http://schemas.microsoft.com/office/drawing/2014/main" id="{BCBEF360-30B6-41EA-957C-721A4F5CD39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05495" y="5720897"/>
          <a:ext cx="293687" cy="29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9" name="CorelDRAW" r:id="rId12" imgW="293635" imgH="293490" progId="CorelDRAW.Graphic.11">
                  <p:embed/>
                </p:oleObj>
              </mc:Choice>
              <mc:Fallback>
                <p:oleObj name="CorelDRAW" r:id="rId12" imgW="293635" imgH="293490" progId="CorelDRAW.Graphic.11">
                  <p:embed/>
                  <p:pic>
                    <p:nvPicPr>
                      <p:cNvPr id="40" name="Объект 39">
                        <a:extLst>
                          <a:ext uri="{FF2B5EF4-FFF2-40B4-BE49-F238E27FC236}">
                            <a16:creationId xmlns:a16="http://schemas.microsoft.com/office/drawing/2014/main" id="{BCBEF360-30B6-41EA-957C-721A4F5CD3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05495" y="5720897"/>
                        <a:ext cx="293687" cy="293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Объект 40">
            <a:extLst>
              <a:ext uri="{FF2B5EF4-FFF2-40B4-BE49-F238E27FC236}">
                <a16:creationId xmlns:a16="http://schemas.microsoft.com/office/drawing/2014/main" id="{DFC7A00A-08FF-41D5-B3E6-9B196500C8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5066" y="5574053"/>
          <a:ext cx="293687" cy="29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0" name="CorelDRAW" r:id="rId13" imgW="293635" imgH="293490" progId="CorelDRAW.Graphic.11">
                  <p:embed/>
                </p:oleObj>
              </mc:Choice>
              <mc:Fallback>
                <p:oleObj name="CorelDRAW" r:id="rId13" imgW="293635" imgH="293490" progId="CorelDRAW.Graphic.11">
                  <p:embed/>
                  <p:pic>
                    <p:nvPicPr>
                      <p:cNvPr id="41" name="Объект 40">
                        <a:extLst>
                          <a:ext uri="{FF2B5EF4-FFF2-40B4-BE49-F238E27FC236}">
                            <a16:creationId xmlns:a16="http://schemas.microsoft.com/office/drawing/2014/main" id="{DFC7A00A-08FF-41D5-B3E6-9B196500C8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5066" y="5574053"/>
                        <a:ext cx="293687" cy="293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Объект 41">
            <a:extLst>
              <a:ext uri="{FF2B5EF4-FFF2-40B4-BE49-F238E27FC236}">
                <a16:creationId xmlns:a16="http://schemas.microsoft.com/office/drawing/2014/main" id="{A87F62E5-6874-43C3-8934-EB669FADB4F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52272" y="6527310"/>
          <a:ext cx="293687" cy="29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1" name="CorelDRAW" r:id="rId14" imgW="293635" imgH="293490" progId="CorelDRAW.Graphic.11">
                  <p:embed/>
                </p:oleObj>
              </mc:Choice>
              <mc:Fallback>
                <p:oleObj name="CorelDRAW" r:id="rId14" imgW="293635" imgH="293490" progId="CorelDRAW.Graphic.11">
                  <p:embed/>
                  <p:pic>
                    <p:nvPicPr>
                      <p:cNvPr id="42" name="Объект 41">
                        <a:extLst>
                          <a:ext uri="{FF2B5EF4-FFF2-40B4-BE49-F238E27FC236}">
                            <a16:creationId xmlns:a16="http://schemas.microsoft.com/office/drawing/2014/main" id="{A87F62E5-6874-43C3-8934-EB669FADB4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52272" y="6527310"/>
                        <a:ext cx="293687" cy="293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Объект 42">
            <a:extLst>
              <a:ext uri="{FF2B5EF4-FFF2-40B4-BE49-F238E27FC236}">
                <a16:creationId xmlns:a16="http://schemas.microsoft.com/office/drawing/2014/main" id="{77536C63-DC25-4F08-A969-33167E9F228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05163" y="5757924"/>
          <a:ext cx="293687" cy="29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2" name="CorelDRAW" r:id="rId15" imgW="293635" imgH="293490" progId="CorelDRAW.Graphic.11">
                  <p:embed/>
                </p:oleObj>
              </mc:Choice>
              <mc:Fallback>
                <p:oleObj name="CorelDRAW" r:id="rId15" imgW="293635" imgH="293490" progId="CorelDRAW.Graphic.11">
                  <p:embed/>
                  <p:pic>
                    <p:nvPicPr>
                      <p:cNvPr id="43" name="Объект 42">
                        <a:extLst>
                          <a:ext uri="{FF2B5EF4-FFF2-40B4-BE49-F238E27FC236}">
                            <a16:creationId xmlns:a16="http://schemas.microsoft.com/office/drawing/2014/main" id="{77536C63-DC25-4F08-A969-33167E9F22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05163" y="5757924"/>
                        <a:ext cx="293687" cy="293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Объект 44">
            <a:extLst>
              <a:ext uri="{FF2B5EF4-FFF2-40B4-BE49-F238E27FC236}">
                <a16:creationId xmlns:a16="http://schemas.microsoft.com/office/drawing/2014/main" id="{6D2112EA-1D4B-4364-A9B1-9C62F9FE50F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51920" y="1223324"/>
          <a:ext cx="293687" cy="29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3" name="CorelDRAW" r:id="rId16" imgW="293635" imgH="293490" progId="CorelDRAW.Graphic.11">
                  <p:embed/>
                </p:oleObj>
              </mc:Choice>
              <mc:Fallback>
                <p:oleObj name="CorelDRAW" r:id="rId16" imgW="293635" imgH="293490" progId="CorelDRAW.Graphic.11">
                  <p:embed/>
                  <p:pic>
                    <p:nvPicPr>
                      <p:cNvPr id="45" name="Объект 44">
                        <a:extLst>
                          <a:ext uri="{FF2B5EF4-FFF2-40B4-BE49-F238E27FC236}">
                            <a16:creationId xmlns:a16="http://schemas.microsoft.com/office/drawing/2014/main" id="{6D2112EA-1D4B-4364-A9B1-9C62F9FE50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51920" y="1223324"/>
                        <a:ext cx="293687" cy="293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Объект 45">
            <a:extLst>
              <a:ext uri="{FF2B5EF4-FFF2-40B4-BE49-F238E27FC236}">
                <a16:creationId xmlns:a16="http://schemas.microsoft.com/office/drawing/2014/main" id="{2DE666A6-D41B-47A1-B74E-258209EAD0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94137" y="1235554"/>
          <a:ext cx="293687" cy="29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4" name="CorelDRAW" r:id="rId17" imgW="293635" imgH="293490" progId="CorelDRAW.Graphic.11">
                  <p:embed/>
                </p:oleObj>
              </mc:Choice>
              <mc:Fallback>
                <p:oleObj name="CorelDRAW" r:id="rId17" imgW="293635" imgH="293490" progId="CorelDRAW.Graphic.11">
                  <p:embed/>
                  <p:pic>
                    <p:nvPicPr>
                      <p:cNvPr id="46" name="Объект 45">
                        <a:extLst>
                          <a:ext uri="{FF2B5EF4-FFF2-40B4-BE49-F238E27FC236}">
                            <a16:creationId xmlns:a16="http://schemas.microsoft.com/office/drawing/2014/main" id="{2DE666A6-D41B-47A1-B74E-258209EAD0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94137" y="1235554"/>
                        <a:ext cx="293687" cy="293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Объект 47">
            <a:extLst>
              <a:ext uri="{FF2B5EF4-FFF2-40B4-BE49-F238E27FC236}">
                <a16:creationId xmlns:a16="http://schemas.microsoft.com/office/drawing/2014/main" id="{9052F1AB-CBA0-428C-B3CF-A41F50E946D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9423" y="2899547"/>
          <a:ext cx="293687" cy="29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5" name="CorelDRAW" r:id="rId18" imgW="293635" imgH="293490" progId="CorelDRAW.Graphic.11">
                  <p:embed/>
                </p:oleObj>
              </mc:Choice>
              <mc:Fallback>
                <p:oleObj name="CorelDRAW" r:id="rId18" imgW="293635" imgH="293490" progId="CorelDRAW.Graphic.11">
                  <p:embed/>
                  <p:pic>
                    <p:nvPicPr>
                      <p:cNvPr id="48" name="Объект 47">
                        <a:extLst>
                          <a:ext uri="{FF2B5EF4-FFF2-40B4-BE49-F238E27FC236}">
                            <a16:creationId xmlns:a16="http://schemas.microsoft.com/office/drawing/2014/main" id="{9052F1AB-CBA0-428C-B3CF-A41F50E946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9423" y="2899547"/>
                        <a:ext cx="293687" cy="293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Объект 48">
            <a:extLst>
              <a:ext uri="{FF2B5EF4-FFF2-40B4-BE49-F238E27FC236}">
                <a16:creationId xmlns:a16="http://schemas.microsoft.com/office/drawing/2014/main" id="{EC5C45F7-C848-4211-8F16-0B799455FE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78136" y="119762"/>
          <a:ext cx="293687" cy="29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6" name="CorelDRAW" r:id="rId19" imgW="293635" imgH="293490" progId="CorelDRAW.Graphic.11">
                  <p:embed/>
                </p:oleObj>
              </mc:Choice>
              <mc:Fallback>
                <p:oleObj name="CorelDRAW" r:id="rId19" imgW="293635" imgH="293490" progId="CorelDRAW.Graphic.11">
                  <p:embed/>
                  <p:pic>
                    <p:nvPicPr>
                      <p:cNvPr id="49" name="Объект 48">
                        <a:extLst>
                          <a:ext uri="{FF2B5EF4-FFF2-40B4-BE49-F238E27FC236}">
                            <a16:creationId xmlns:a16="http://schemas.microsoft.com/office/drawing/2014/main" id="{EC5C45F7-C848-4211-8F16-0B799455FE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78136" y="119762"/>
                        <a:ext cx="293687" cy="293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Объект 49">
            <a:extLst>
              <a:ext uri="{FF2B5EF4-FFF2-40B4-BE49-F238E27FC236}">
                <a16:creationId xmlns:a16="http://schemas.microsoft.com/office/drawing/2014/main" id="{B29B9110-C0C1-4C26-A0D5-B4FE1A35479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40617" y="2498643"/>
          <a:ext cx="293687" cy="29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7" name="CorelDRAW" r:id="rId20" imgW="293635" imgH="293490" progId="CorelDRAW.Graphic.11">
                  <p:embed/>
                </p:oleObj>
              </mc:Choice>
              <mc:Fallback>
                <p:oleObj name="CorelDRAW" r:id="rId20" imgW="293635" imgH="293490" progId="CorelDRAW.Graphic.11">
                  <p:embed/>
                  <p:pic>
                    <p:nvPicPr>
                      <p:cNvPr id="50" name="Объект 49">
                        <a:extLst>
                          <a:ext uri="{FF2B5EF4-FFF2-40B4-BE49-F238E27FC236}">
                            <a16:creationId xmlns:a16="http://schemas.microsoft.com/office/drawing/2014/main" id="{B29B9110-C0C1-4C26-A0D5-B4FE1A3547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40617" y="2498643"/>
                        <a:ext cx="293687" cy="293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Объект 50">
            <a:extLst>
              <a:ext uri="{FF2B5EF4-FFF2-40B4-BE49-F238E27FC236}">
                <a16:creationId xmlns:a16="http://schemas.microsoft.com/office/drawing/2014/main" id="{C114368D-F7E0-4B71-B954-3A6C2BA4486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52272" y="2675090"/>
          <a:ext cx="293687" cy="29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8" name="CorelDRAW" r:id="rId21" imgW="293635" imgH="293490" progId="CorelDRAW.Graphic.11">
                  <p:embed/>
                </p:oleObj>
              </mc:Choice>
              <mc:Fallback>
                <p:oleObj name="CorelDRAW" r:id="rId21" imgW="293635" imgH="293490" progId="CorelDRAW.Graphic.11">
                  <p:embed/>
                  <p:pic>
                    <p:nvPicPr>
                      <p:cNvPr id="51" name="Объект 50">
                        <a:extLst>
                          <a:ext uri="{FF2B5EF4-FFF2-40B4-BE49-F238E27FC236}">
                            <a16:creationId xmlns:a16="http://schemas.microsoft.com/office/drawing/2014/main" id="{C114368D-F7E0-4B71-B954-3A6C2BA448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52272" y="2675090"/>
                        <a:ext cx="293687" cy="293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Объект 53">
            <a:extLst>
              <a:ext uri="{FF2B5EF4-FFF2-40B4-BE49-F238E27FC236}">
                <a16:creationId xmlns:a16="http://schemas.microsoft.com/office/drawing/2014/main" id="{C1C1883E-3460-4D3A-A1C9-E4C58BC83FB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39359" y="153806"/>
          <a:ext cx="293687" cy="29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9" name="CorelDRAW" r:id="rId22" imgW="293635" imgH="293490" progId="CorelDRAW.Graphic.11">
                  <p:embed/>
                </p:oleObj>
              </mc:Choice>
              <mc:Fallback>
                <p:oleObj name="CorelDRAW" r:id="rId22" imgW="293635" imgH="293490" progId="CorelDRAW.Graphic.11">
                  <p:embed/>
                  <p:pic>
                    <p:nvPicPr>
                      <p:cNvPr id="54" name="Объект 53">
                        <a:extLst>
                          <a:ext uri="{FF2B5EF4-FFF2-40B4-BE49-F238E27FC236}">
                            <a16:creationId xmlns:a16="http://schemas.microsoft.com/office/drawing/2014/main" id="{C1C1883E-3460-4D3A-A1C9-E4C58BC83F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39359" y="153806"/>
                        <a:ext cx="293687" cy="293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Объект 54">
            <a:extLst>
              <a:ext uri="{FF2B5EF4-FFF2-40B4-BE49-F238E27FC236}">
                <a16:creationId xmlns:a16="http://schemas.microsoft.com/office/drawing/2014/main" id="{4AE16027-6331-49D2-AAEF-58BA67B1D04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8993" y="789340"/>
          <a:ext cx="293687" cy="29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0" name="CorelDRAW" r:id="rId23" imgW="293635" imgH="293490" progId="CorelDRAW.Graphic.11">
                  <p:embed/>
                </p:oleObj>
              </mc:Choice>
              <mc:Fallback>
                <p:oleObj name="CorelDRAW" r:id="rId23" imgW="293635" imgH="293490" progId="CorelDRAW.Graphic.11">
                  <p:embed/>
                  <p:pic>
                    <p:nvPicPr>
                      <p:cNvPr id="55" name="Объект 54">
                        <a:extLst>
                          <a:ext uri="{FF2B5EF4-FFF2-40B4-BE49-F238E27FC236}">
                            <a16:creationId xmlns:a16="http://schemas.microsoft.com/office/drawing/2014/main" id="{4AE16027-6331-49D2-AAEF-58BA67B1D0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8993" y="789340"/>
                        <a:ext cx="293687" cy="293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0222192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685800" y="115888"/>
            <a:ext cx="7772400" cy="1152525"/>
          </a:xfrm>
        </p:spPr>
        <p:txBody>
          <a:bodyPr>
            <a:normAutofit fontScale="90000"/>
          </a:bodyPr>
          <a:lstStyle/>
          <a:p>
            <a:r>
              <a:rPr lang="ru-RU" altLang="ru-RU" dirty="0"/>
              <a:t>Происхождение химических элементов: </a:t>
            </a:r>
            <a:r>
              <a:rPr lang="en-US" altLang="ru-RU" dirty="0" err="1">
                <a:latin typeface="Symbol" panose="05050102010706020507" pitchFamily="18" charset="2"/>
              </a:rPr>
              <a:t>abg</a:t>
            </a:r>
            <a:r>
              <a:rPr lang="en-US" altLang="ru-RU" dirty="0"/>
              <a:t>-</a:t>
            </a:r>
            <a:r>
              <a:rPr lang="ru-RU" altLang="ru-RU" dirty="0"/>
              <a:t>теория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12875"/>
            <a:ext cx="4454525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950" y="1400175"/>
            <a:ext cx="3989388" cy="531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36758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685800" y="115888"/>
            <a:ext cx="7772400" cy="1152525"/>
          </a:xfrm>
        </p:spPr>
        <p:txBody>
          <a:bodyPr>
            <a:normAutofit fontScale="90000"/>
          </a:bodyPr>
          <a:lstStyle/>
          <a:p>
            <a:r>
              <a:rPr lang="ru-RU" altLang="ru-RU" dirty="0"/>
              <a:t>Происхождение химических элементов: </a:t>
            </a:r>
            <a:r>
              <a:rPr lang="en-US" altLang="ru-RU" dirty="0" err="1">
                <a:latin typeface="Symbol" panose="05050102010706020507" pitchFamily="18" charset="2"/>
              </a:rPr>
              <a:t>abg</a:t>
            </a:r>
            <a:r>
              <a:rPr lang="en-US" altLang="ru-RU" dirty="0"/>
              <a:t>-</a:t>
            </a:r>
            <a:r>
              <a:rPr lang="ru-RU" altLang="ru-RU" dirty="0"/>
              <a:t>теория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12875"/>
            <a:ext cx="4454525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3BFE679-7E6C-4639-8848-1611C4812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1484783"/>
            <a:ext cx="3716078" cy="519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0821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Первые изотопы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aseline="30000" dirty="0"/>
              <a:t>1</a:t>
            </a:r>
            <a:r>
              <a:rPr lang="en-US" dirty="0"/>
              <a:t>H</a:t>
            </a:r>
          </a:p>
          <a:p>
            <a:r>
              <a:rPr lang="en-US" baseline="30000" dirty="0"/>
              <a:t>2</a:t>
            </a:r>
            <a:r>
              <a:rPr lang="en-US" dirty="0"/>
              <a:t>H (D)</a:t>
            </a:r>
          </a:p>
          <a:p>
            <a:r>
              <a:rPr lang="en-US" baseline="30000" dirty="0">
                <a:solidFill>
                  <a:srgbClr val="FFC000"/>
                </a:solidFill>
              </a:rPr>
              <a:t>3</a:t>
            </a:r>
            <a:r>
              <a:rPr lang="en-US" dirty="0">
                <a:solidFill>
                  <a:srgbClr val="FFC000"/>
                </a:solidFill>
              </a:rPr>
              <a:t>H (T</a:t>
            </a:r>
            <a:r>
              <a:rPr lang="ru-RU" dirty="0">
                <a:solidFill>
                  <a:srgbClr val="FFC000"/>
                </a:solidFill>
              </a:rPr>
              <a:t>, 12.32 года</a:t>
            </a:r>
            <a:r>
              <a:rPr lang="en-US" dirty="0">
                <a:solidFill>
                  <a:srgbClr val="FFC000"/>
                </a:solidFill>
              </a:rPr>
              <a:t>),</a:t>
            </a:r>
            <a:r>
              <a:rPr lang="en-US" dirty="0"/>
              <a:t> </a:t>
            </a:r>
            <a:r>
              <a:rPr lang="ru-RU" baseline="30000" dirty="0"/>
              <a:t>3</a:t>
            </a:r>
            <a:r>
              <a:rPr lang="en-US" dirty="0"/>
              <a:t>He</a:t>
            </a:r>
          </a:p>
          <a:p>
            <a:r>
              <a:rPr lang="en-US" baseline="30000" dirty="0"/>
              <a:t>4</a:t>
            </a:r>
            <a:r>
              <a:rPr lang="en-US" dirty="0"/>
              <a:t>He</a:t>
            </a:r>
          </a:p>
          <a:p>
            <a:r>
              <a:rPr lang="en-US" b="1" baseline="30000" dirty="0">
                <a:solidFill>
                  <a:srgbClr val="FFC000"/>
                </a:solidFill>
              </a:rPr>
              <a:t>5</a:t>
            </a:r>
            <a:r>
              <a:rPr lang="en-US" b="1" dirty="0">
                <a:solidFill>
                  <a:srgbClr val="FFC000"/>
                </a:solidFill>
              </a:rPr>
              <a:t>Li (</a:t>
            </a:r>
            <a:r>
              <a:rPr lang="ru-RU" b="1" dirty="0">
                <a:solidFill>
                  <a:srgbClr val="FFC000"/>
                </a:solidFill>
              </a:rPr>
              <a:t>3.7·10</a:t>
            </a:r>
            <a:r>
              <a:rPr lang="ru-RU" b="1" baseline="30000" dirty="0">
                <a:solidFill>
                  <a:srgbClr val="FFC000"/>
                </a:solidFill>
              </a:rPr>
              <a:t>−22</a:t>
            </a:r>
            <a:r>
              <a:rPr lang="ru-RU" b="1" dirty="0">
                <a:solidFill>
                  <a:srgbClr val="FFC000"/>
                </a:solidFill>
              </a:rPr>
              <a:t> с</a:t>
            </a:r>
            <a:r>
              <a:rPr lang="en-US" b="1" dirty="0">
                <a:solidFill>
                  <a:srgbClr val="FFC000"/>
                </a:solidFill>
              </a:rPr>
              <a:t>), </a:t>
            </a:r>
            <a:r>
              <a:rPr lang="en-US" b="1" baseline="30000" dirty="0">
                <a:solidFill>
                  <a:srgbClr val="FFC000"/>
                </a:solidFill>
              </a:rPr>
              <a:t>5</a:t>
            </a:r>
            <a:r>
              <a:rPr lang="en-US" b="1" dirty="0">
                <a:solidFill>
                  <a:srgbClr val="FFC000"/>
                </a:solidFill>
              </a:rPr>
              <a:t>He (</a:t>
            </a:r>
            <a:r>
              <a:rPr lang="ru-RU" b="1" dirty="0">
                <a:solidFill>
                  <a:srgbClr val="FFC000"/>
                </a:solidFill>
              </a:rPr>
              <a:t>7.0·10</a:t>
            </a:r>
            <a:r>
              <a:rPr lang="ru-RU" b="1" baseline="30000" dirty="0">
                <a:solidFill>
                  <a:srgbClr val="FFC000"/>
                </a:solidFill>
              </a:rPr>
              <a:t>−22</a:t>
            </a:r>
            <a:r>
              <a:rPr lang="ru-RU" b="1" dirty="0">
                <a:solidFill>
                  <a:srgbClr val="FFC000"/>
                </a:solidFill>
              </a:rPr>
              <a:t> с</a:t>
            </a:r>
            <a:r>
              <a:rPr lang="en-US" b="1" dirty="0">
                <a:solidFill>
                  <a:srgbClr val="FFC000"/>
                </a:solidFill>
              </a:rPr>
              <a:t>)</a:t>
            </a:r>
            <a:endParaRPr lang="ru-RU" b="1" dirty="0">
              <a:solidFill>
                <a:srgbClr val="FFC000"/>
              </a:solidFill>
            </a:endParaRPr>
          </a:p>
          <a:p>
            <a:r>
              <a:rPr lang="en-US" baseline="30000" dirty="0"/>
              <a:t>6</a:t>
            </a:r>
            <a:r>
              <a:rPr lang="en-US" dirty="0"/>
              <a:t>Li</a:t>
            </a:r>
          </a:p>
          <a:p>
            <a:r>
              <a:rPr lang="en-US" baseline="30000" dirty="0"/>
              <a:t>7</a:t>
            </a:r>
            <a:r>
              <a:rPr lang="en-US" dirty="0"/>
              <a:t>Li,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baseline="30000" dirty="0">
                <a:solidFill>
                  <a:srgbClr val="FFC000"/>
                </a:solidFill>
              </a:rPr>
              <a:t>7</a:t>
            </a:r>
            <a:r>
              <a:rPr lang="en-US" dirty="0">
                <a:solidFill>
                  <a:srgbClr val="FFC000"/>
                </a:solidFill>
              </a:rPr>
              <a:t>Be (53 </a:t>
            </a:r>
            <a:r>
              <a:rPr lang="ru-RU" dirty="0" err="1">
                <a:solidFill>
                  <a:srgbClr val="FFC000"/>
                </a:solidFill>
              </a:rPr>
              <a:t>сут</a:t>
            </a:r>
            <a:r>
              <a:rPr lang="en-US" dirty="0">
                <a:solidFill>
                  <a:srgbClr val="FFC000"/>
                </a:solidFill>
              </a:rPr>
              <a:t>)</a:t>
            </a:r>
          </a:p>
          <a:p>
            <a:r>
              <a:rPr lang="en-US" b="1" baseline="30000" dirty="0">
                <a:solidFill>
                  <a:srgbClr val="FFC000"/>
                </a:solidFill>
              </a:rPr>
              <a:t>8</a:t>
            </a:r>
            <a:r>
              <a:rPr lang="en-US" b="1" dirty="0">
                <a:solidFill>
                  <a:srgbClr val="FFC000"/>
                </a:solidFill>
              </a:rPr>
              <a:t>Be</a:t>
            </a:r>
            <a:r>
              <a:rPr lang="ru-RU" b="1" dirty="0">
                <a:solidFill>
                  <a:srgbClr val="FFC000"/>
                </a:solidFill>
              </a:rPr>
              <a:t> (6.7·10</a:t>
            </a:r>
            <a:r>
              <a:rPr lang="ru-RU" b="1" baseline="30000" dirty="0">
                <a:solidFill>
                  <a:srgbClr val="FFC000"/>
                </a:solidFill>
              </a:rPr>
              <a:t>−17</a:t>
            </a:r>
            <a:r>
              <a:rPr lang="ru-RU" b="1" dirty="0">
                <a:solidFill>
                  <a:srgbClr val="FFC000"/>
                </a:solidFill>
              </a:rPr>
              <a:t> с)</a:t>
            </a:r>
            <a:r>
              <a:rPr lang="en-US" b="1" dirty="0">
                <a:solidFill>
                  <a:srgbClr val="FFC000"/>
                </a:solidFill>
              </a:rPr>
              <a:t>, </a:t>
            </a:r>
            <a:r>
              <a:rPr lang="en-US" b="1" baseline="30000" dirty="0">
                <a:solidFill>
                  <a:srgbClr val="FFC000"/>
                </a:solidFill>
              </a:rPr>
              <a:t>8</a:t>
            </a:r>
            <a:r>
              <a:rPr lang="en-US" b="1" dirty="0">
                <a:solidFill>
                  <a:srgbClr val="FFC000"/>
                </a:solidFill>
              </a:rPr>
              <a:t>Li (</a:t>
            </a:r>
            <a:r>
              <a:rPr lang="ru-RU" b="1" dirty="0">
                <a:solidFill>
                  <a:srgbClr val="FFC000"/>
                </a:solidFill>
              </a:rPr>
              <a:t>840 </a:t>
            </a:r>
            <a:r>
              <a:rPr lang="ru-RU" b="1" dirty="0" err="1">
                <a:solidFill>
                  <a:srgbClr val="FFC000"/>
                </a:solidFill>
              </a:rPr>
              <a:t>мс</a:t>
            </a:r>
            <a:r>
              <a:rPr lang="en-US" b="1" dirty="0">
                <a:solidFill>
                  <a:srgbClr val="FFC000"/>
                </a:solidFill>
              </a:rPr>
              <a:t>)</a:t>
            </a:r>
          </a:p>
          <a:p>
            <a:r>
              <a:rPr lang="en-US" baseline="30000" dirty="0"/>
              <a:t>9</a:t>
            </a:r>
            <a:r>
              <a:rPr lang="en-US" dirty="0"/>
              <a:t>Be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809515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755650" y="115888"/>
            <a:ext cx="7772400" cy="720725"/>
          </a:xfrm>
        </p:spPr>
        <p:txBody>
          <a:bodyPr>
            <a:normAutofit fontScale="90000"/>
          </a:bodyPr>
          <a:lstStyle/>
          <a:p>
            <a:r>
              <a:rPr lang="ru-RU" altLang="ru-RU"/>
              <a:t>Первичный нуклеосинтез</a:t>
            </a:r>
          </a:p>
        </p:txBody>
      </p:sp>
      <p:sp>
        <p:nvSpPr>
          <p:cNvPr id="19461" name="TextBox 3"/>
          <p:cNvSpPr txBox="1">
            <a:spLocks noChangeArrowheads="1"/>
          </p:cNvSpPr>
          <p:nvPr/>
        </p:nvSpPr>
        <p:spPr bwMode="auto">
          <a:xfrm>
            <a:off x="1916122" y="6351711"/>
            <a:ext cx="53921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chemeClr val="bg1"/>
                </a:solidFill>
                <a:latin typeface="Times New Roman" pitchFamily="18" charset="0"/>
              </a:rPr>
              <a:t>Итог: водород, гелий, дейтерий, литий</a:t>
            </a:r>
          </a:p>
        </p:txBody>
      </p:sp>
      <p:pic>
        <p:nvPicPr>
          <p:cNvPr id="6" name="Рисунок 5" descr="Scheme_of_nuclear_reaction_chains_for_Big_Bang_nucleosynthesis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710" y="982058"/>
            <a:ext cx="5392182" cy="53921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110092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755650" y="115888"/>
            <a:ext cx="7772400" cy="720725"/>
          </a:xfrm>
        </p:spPr>
        <p:txBody>
          <a:bodyPr>
            <a:normAutofit fontScale="90000"/>
          </a:bodyPr>
          <a:lstStyle/>
          <a:p>
            <a:r>
              <a:rPr lang="ru-RU" altLang="ru-RU"/>
              <a:t>Первичный нуклеосинтез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1219200"/>
            <a:ext cx="70485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37D62FF-9277-467A-B30A-77388CD07DFD}"/>
                  </a:ext>
                </a:extLst>
              </p:cNvPr>
              <p:cNvSpPr txBox="1"/>
              <p:nvPr/>
            </p:nvSpPr>
            <p:spPr>
              <a:xfrm>
                <a:off x="4716016" y="5949280"/>
                <a:ext cx="2128916" cy="4112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/>
                          <a:ea typeface="Cambria Math"/>
                        </a:rPr>
                        <m:t>𝜂</m:t>
                      </m:r>
                      <m:r>
                        <a:rPr lang="ru-RU" b="0" i="1" baseline="-25000" smtClean="0">
                          <a:latin typeface="Cambria Math"/>
                          <a:ea typeface="Cambria Math"/>
                        </a:rPr>
                        <m:t>10</m:t>
                      </m:r>
                      <m:r>
                        <a:rPr lang="ru-RU" b="0" i="1" smtClean="0">
                          <a:latin typeface="Cambria Math"/>
                          <a:ea typeface="Cambria Math"/>
                        </a:rPr>
                        <m:t>≡</m:t>
                      </m:r>
                      <m:sSup>
                        <m:sSupPr>
                          <m:ctrlPr>
                            <a:rPr lang="ru-RU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ru-RU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ru-RU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sup>
                      </m:sSup>
                      <m:d>
                        <m:dPr>
                          <m:ctrlPr>
                            <a:rPr lang="ru-RU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𝑛</m:t>
                          </m:r>
                          <m:r>
                            <m:rPr>
                              <m:sty m:val="p"/>
                            </m:rPr>
                            <a:rPr lang="en-US" b="0" i="0" baseline="-25000" smtClean="0">
                              <a:latin typeface="Cambria Math"/>
                              <a:ea typeface="Cambria Math"/>
                            </a:rPr>
                            <m:t>B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ru-RU" baseline="30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37D62FF-9277-467A-B30A-77388CD07D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16" y="5949280"/>
                <a:ext cx="2128916" cy="411266"/>
              </a:xfrm>
              <a:prstGeom prst="rect">
                <a:avLst/>
              </a:prstGeom>
              <a:blipFill>
                <a:blip r:embed="rId3"/>
                <a:stretch>
                  <a:fillRect b="-7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E41998BE-00BC-4ABF-B3C4-2EA1EEC42E16}"/>
              </a:ext>
            </a:extLst>
          </p:cNvPr>
          <p:cNvCxnSpPr>
            <a:cxnSpLocks/>
            <a:stCxn id="4" idx="0"/>
          </p:cNvCxnSpPr>
          <p:nvPr/>
        </p:nvCxnSpPr>
        <p:spPr>
          <a:xfrm flipH="1" flipV="1">
            <a:off x="4355976" y="4509120"/>
            <a:ext cx="1424498" cy="14401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327440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755650" y="115888"/>
            <a:ext cx="7772400" cy="720725"/>
          </a:xfrm>
        </p:spPr>
        <p:txBody>
          <a:bodyPr>
            <a:normAutofit fontScale="90000"/>
          </a:bodyPr>
          <a:lstStyle/>
          <a:p>
            <a:r>
              <a:rPr lang="ru-RU" altLang="ru-RU"/>
              <a:t>Первичный нуклеосинтез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51181"/>
            <a:ext cx="8425042" cy="5408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056713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755650" y="115888"/>
            <a:ext cx="7772400" cy="720725"/>
          </a:xfrm>
        </p:spPr>
        <p:txBody>
          <a:bodyPr>
            <a:normAutofit fontScale="90000"/>
          </a:bodyPr>
          <a:lstStyle/>
          <a:p>
            <a:r>
              <a:rPr lang="ru-RU" altLang="ru-RU"/>
              <a:t>Первичный нуклеосинтез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114425"/>
            <a:ext cx="714375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9174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634082"/>
          </a:xfrm>
        </p:spPr>
        <p:txBody>
          <a:bodyPr>
            <a:normAutofit/>
          </a:bodyPr>
          <a:lstStyle/>
          <a:p>
            <a:r>
              <a:rPr lang="ru-RU" sz="3200" dirty="0"/>
              <a:t>Первый «научный» сценарий звездообразования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246567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3604954"/>
            <a:ext cx="15685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The Hubble Heritage Team (AURA/</a:t>
            </a:r>
            <a:r>
              <a:rPr lang="en-US" sz="1000" dirty="0" err="1">
                <a:solidFill>
                  <a:schemeClr val="bg1"/>
                </a:solidFill>
              </a:rPr>
              <a:t>STScI</a:t>
            </a:r>
            <a:r>
              <a:rPr lang="en-US" sz="1000" dirty="0">
                <a:solidFill>
                  <a:schemeClr val="bg1"/>
                </a:solidFill>
              </a:rPr>
              <a:t>/NASA)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149080"/>
            <a:ext cx="2393514" cy="2393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" t="-1649" r="24207" b="1649"/>
          <a:stretch/>
        </p:blipFill>
        <p:spPr bwMode="auto">
          <a:xfrm>
            <a:off x="4283968" y="1334971"/>
            <a:ext cx="2890745" cy="264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051720" y="6288266"/>
            <a:ext cx="8640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NASA</a:t>
            </a:r>
            <a:r>
              <a:rPr lang="ru-RU" sz="1000" dirty="0">
                <a:solidFill>
                  <a:schemeClr val="bg1"/>
                </a:solidFill>
              </a:rPr>
              <a:t> </a:t>
            </a:r>
            <a:r>
              <a:rPr lang="en-US" sz="1000" dirty="0">
                <a:solidFill>
                  <a:schemeClr val="bg1"/>
                </a:solidFill>
              </a:rPr>
              <a:t>&amp; ESA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310617" y="3731938"/>
            <a:ext cx="8640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NASA</a:t>
            </a:r>
            <a:r>
              <a:rPr lang="ru-RU" sz="1000" dirty="0">
                <a:solidFill>
                  <a:schemeClr val="bg1"/>
                </a:solidFill>
              </a:rPr>
              <a:t> </a:t>
            </a:r>
            <a:r>
              <a:rPr lang="en-US" sz="1000" dirty="0">
                <a:solidFill>
                  <a:schemeClr val="bg1"/>
                </a:solidFill>
              </a:rPr>
              <a:t>&amp; ESA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259886"/>
            <a:ext cx="3011298" cy="2171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олилиния 5"/>
          <p:cNvSpPr/>
          <p:nvPr/>
        </p:nvSpPr>
        <p:spPr>
          <a:xfrm>
            <a:off x="869132" y="4110273"/>
            <a:ext cx="923453" cy="1294646"/>
          </a:xfrm>
          <a:custGeom>
            <a:avLst/>
            <a:gdLst>
              <a:gd name="connsiteX0" fmla="*/ 0 w 941560"/>
              <a:gd name="connsiteY0" fmla="*/ 0 h 1303699"/>
              <a:gd name="connsiteX1" fmla="*/ 9053 w 941560"/>
              <a:gd name="connsiteY1" fmla="*/ 45268 h 1303699"/>
              <a:gd name="connsiteX2" fmla="*/ 27160 w 941560"/>
              <a:gd name="connsiteY2" fmla="*/ 307818 h 1303699"/>
              <a:gd name="connsiteX3" fmla="*/ 54320 w 941560"/>
              <a:gd name="connsiteY3" fmla="*/ 443620 h 1303699"/>
              <a:gd name="connsiteX4" fmla="*/ 63374 w 941560"/>
              <a:gd name="connsiteY4" fmla="*/ 479834 h 1303699"/>
              <a:gd name="connsiteX5" fmla="*/ 81481 w 941560"/>
              <a:gd name="connsiteY5" fmla="*/ 506994 h 1303699"/>
              <a:gd name="connsiteX6" fmla="*/ 108641 w 941560"/>
              <a:gd name="connsiteY6" fmla="*/ 570369 h 1303699"/>
              <a:gd name="connsiteX7" fmla="*/ 126748 w 941560"/>
              <a:gd name="connsiteY7" fmla="*/ 624689 h 1303699"/>
              <a:gd name="connsiteX8" fmla="*/ 144855 w 941560"/>
              <a:gd name="connsiteY8" fmla="*/ 660903 h 1303699"/>
              <a:gd name="connsiteX9" fmla="*/ 162962 w 941560"/>
              <a:gd name="connsiteY9" fmla="*/ 715224 h 1303699"/>
              <a:gd name="connsiteX10" fmla="*/ 181069 w 941560"/>
              <a:gd name="connsiteY10" fmla="*/ 751438 h 1303699"/>
              <a:gd name="connsiteX11" fmla="*/ 190122 w 941560"/>
              <a:gd name="connsiteY11" fmla="*/ 778598 h 1303699"/>
              <a:gd name="connsiteX12" fmla="*/ 226336 w 941560"/>
              <a:gd name="connsiteY12" fmla="*/ 832919 h 1303699"/>
              <a:gd name="connsiteX13" fmla="*/ 244443 w 941560"/>
              <a:gd name="connsiteY13" fmla="*/ 860079 h 1303699"/>
              <a:gd name="connsiteX14" fmla="*/ 271604 w 941560"/>
              <a:gd name="connsiteY14" fmla="*/ 878186 h 1303699"/>
              <a:gd name="connsiteX15" fmla="*/ 325924 w 941560"/>
              <a:gd name="connsiteY15" fmla="*/ 968721 h 1303699"/>
              <a:gd name="connsiteX16" fmla="*/ 425513 w 941560"/>
              <a:gd name="connsiteY16" fmla="*/ 1059256 h 1303699"/>
              <a:gd name="connsiteX17" fmla="*/ 461726 w 941560"/>
              <a:gd name="connsiteY17" fmla="*/ 1113577 h 1303699"/>
              <a:gd name="connsiteX18" fmla="*/ 488887 w 941560"/>
              <a:gd name="connsiteY18" fmla="*/ 1122630 h 1303699"/>
              <a:gd name="connsiteX19" fmla="*/ 543208 w 941560"/>
              <a:gd name="connsiteY19" fmla="*/ 1158844 h 1303699"/>
              <a:gd name="connsiteX20" fmla="*/ 597528 w 941560"/>
              <a:gd name="connsiteY20" fmla="*/ 1176951 h 1303699"/>
              <a:gd name="connsiteX21" fmla="*/ 679010 w 941560"/>
              <a:gd name="connsiteY21" fmla="*/ 1222218 h 1303699"/>
              <a:gd name="connsiteX22" fmla="*/ 742384 w 941560"/>
              <a:gd name="connsiteY22" fmla="*/ 1258432 h 1303699"/>
              <a:gd name="connsiteX23" fmla="*/ 769544 w 941560"/>
              <a:gd name="connsiteY23" fmla="*/ 1267485 h 1303699"/>
              <a:gd name="connsiteX24" fmla="*/ 851025 w 941560"/>
              <a:gd name="connsiteY24" fmla="*/ 1276539 h 1303699"/>
              <a:gd name="connsiteX25" fmla="*/ 923453 w 941560"/>
              <a:gd name="connsiteY25" fmla="*/ 1294646 h 1303699"/>
              <a:gd name="connsiteX26" fmla="*/ 941560 w 941560"/>
              <a:gd name="connsiteY26" fmla="*/ 1303699 h 1303699"/>
              <a:gd name="connsiteX0" fmla="*/ 0 w 941560"/>
              <a:gd name="connsiteY0" fmla="*/ 0 h 1303699"/>
              <a:gd name="connsiteX1" fmla="*/ 9053 w 941560"/>
              <a:gd name="connsiteY1" fmla="*/ 45268 h 1303699"/>
              <a:gd name="connsiteX2" fmla="*/ 27160 w 941560"/>
              <a:gd name="connsiteY2" fmla="*/ 307818 h 1303699"/>
              <a:gd name="connsiteX3" fmla="*/ 54320 w 941560"/>
              <a:gd name="connsiteY3" fmla="*/ 443620 h 1303699"/>
              <a:gd name="connsiteX4" fmla="*/ 63374 w 941560"/>
              <a:gd name="connsiteY4" fmla="*/ 479834 h 1303699"/>
              <a:gd name="connsiteX5" fmla="*/ 81481 w 941560"/>
              <a:gd name="connsiteY5" fmla="*/ 506994 h 1303699"/>
              <a:gd name="connsiteX6" fmla="*/ 108641 w 941560"/>
              <a:gd name="connsiteY6" fmla="*/ 570369 h 1303699"/>
              <a:gd name="connsiteX7" fmla="*/ 126748 w 941560"/>
              <a:gd name="connsiteY7" fmla="*/ 624689 h 1303699"/>
              <a:gd name="connsiteX8" fmla="*/ 144855 w 941560"/>
              <a:gd name="connsiteY8" fmla="*/ 660903 h 1303699"/>
              <a:gd name="connsiteX9" fmla="*/ 162962 w 941560"/>
              <a:gd name="connsiteY9" fmla="*/ 715224 h 1303699"/>
              <a:gd name="connsiteX10" fmla="*/ 181069 w 941560"/>
              <a:gd name="connsiteY10" fmla="*/ 751438 h 1303699"/>
              <a:gd name="connsiteX11" fmla="*/ 190122 w 941560"/>
              <a:gd name="connsiteY11" fmla="*/ 778598 h 1303699"/>
              <a:gd name="connsiteX12" fmla="*/ 226336 w 941560"/>
              <a:gd name="connsiteY12" fmla="*/ 832919 h 1303699"/>
              <a:gd name="connsiteX13" fmla="*/ 244443 w 941560"/>
              <a:gd name="connsiteY13" fmla="*/ 860079 h 1303699"/>
              <a:gd name="connsiteX14" fmla="*/ 325924 w 941560"/>
              <a:gd name="connsiteY14" fmla="*/ 968721 h 1303699"/>
              <a:gd name="connsiteX15" fmla="*/ 425513 w 941560"/>
              <a:gd name="connsiteY15" fmla="*/ 1059256 h 1303699"/>
              <a:gd name="connsiteX16" fmla="*/ 461726 w 941560"/>
              <a:gd name="connsiteY16" fmla="*/ 1113577 h 1303699"/>
              <a:gd name="connsiteX17" fmla="*/ 488887 w 941560"/>
              <a:gd name="connsiteY17" fmla="*/ 1122630 h 1303699"/>
              <a:gd name="connsiteX18" fmla="*/ 543208 w 941560"/>
              <a:gd name="connsiteY18" fmla="*/ 1158844 h 1303699"/>
              <a:gd name="connsiteX19" fmla="*/ 597528 w 941560"/>
              <a:gd name="connsiteY19" fmla="*/ 1176951 h 1303699"/>
              <a:gd name="connsiteX20" fmla="*/ 679010 w 941560"/>
              <a:gd name="connsiteY20" fmla="*/ 1222218 h 1303699"/>
              <a:gd name="connsiteX21" fmla="*/ 742384 w 941560"/>
              <a:gd name="connsiteY21" fmla="*/ 1258432 h 1303699"/>
              <a:gd name="connsiteX22" fmla="*/ 769544 w 941560"/>
              <a:gd name="connsiteY22" fmla="*/ 1267485 h 1303699"/>
              <a:gd name="connsiteX23" fmla="*/ 851025 w 941560"/>
              <a:gd name="connsiteY23" fmla="*/ 1276539 h 1303699"/>
              <a:gd name="connsiteX24" fmla="*/ 923453 w 941560"/>
              <a:gd name="connsiteY24" fmla="*/ 1294646 h 1303699"/>
              <a:gd name="connsiteX25" fmla="*/ 941560 w 941560"/>
              <a:gd name="connsiteY25" fmla="*/ 1303699 h 1303699"/>
              <a:gd name="connsiteX0" fmla="*/ 0 w 941560"/>
              <a:gd name="connsiteY0" fmla="*/ 0 h 1303699"/>
              <a:gd name="connsiteX1" fmla="*/ 9053 w 941560"/>
              <a:gd name="connsiteY1" fmla="*/ 45268 h 1303699"/>
              <a:gd name="connsiteX2" fmla="*/ 27160 w 941560"/>
              <a:gd name="connsiteY2" fmla="*/ 307818 h 1303699"/>
              <a:gd name="connsiteX3" fmla="*/ 54320 w 941560"/>
              <a:gd name="connsiteY3" fmla="*/ 443620 h 1303699"/>
              <a:gd name="connsiteX4" fmla="*/ 63374 w 941560"/>
              <a:gd name="connsiteY4" fmla="*/ 479834 h 1303699"/>
              <a:gd name="connsiteX5" fmla="*/ 81481 w 941560"/>
              <a:gd name="connsiteY5" fmla="*/ 506994 h 1303699"/>
              <a:gd name="connsiteX6" fmla="*/ 108641 w 941560"/>
              <a:gd name="connsiteY6" fmla="*/ 570369 h 1303699"/>
              <a:gd name="connsiteX7" fmla="*/ 126748 w 941560"/>
              <a:gd name="connsiteY7" fmla="*/ 624689 h 1303699"/>
              <a:gd name="connsiteX8" fmla="*/ 144855 w 941560"/>
              <a:gd name="connsiteY8" fmla="*/ 660903 h 1303699"/>
              <a:gd name="connsiteX9" fmla="*/ 162962 w 941560"/>
              <a:gd name="connsiteY9" fmla="*/ 715224 h 1303699"/>
              <a:gd name="connsiteX10" fmla="*/ 181069 w 941560"/>
              <a:gd name="connsiteY10" fmla="*/ 751438 h 1303699"/>
              <a:gd name="connsiteX11" fmla="*/ 190122 w 941560"/>
              <a:gd name="connsiteY11" fmla="*/ 778598 h 1303699"/>
              <a:gd name="connsiteX12" fmla="*/ 226336 w 941560"/>
              <a:gd name="connsiteY12" fmla="*/ 832919 h 1303699"/>
              <a:gd name="connsiteX13" fmla="*/ 244443 w 941560"/>
              <a:gd name="connsiteY13" fmla="*/ 860079 h 1303699"/>
              <a:gd name="connsiteX14" fmla="*/ 325924 w 941560"/>
              <a:gd name="connsiteY14" fmla="*/ 968721 h 1303699"/>
              <a:gd name="connsiteX15" fmla="*/ 461726 w 941560"/>
              <a:gd name="connsiteY15" fmla="*/ 1113577 h 1303699"/>
              <a:gd name="connsiteX16" fmla="*/ 488887 w 941560"/>
              <a:gd name="connsiteY16" fmla="*/ 1122630 h 1303699"/>
              <a:gd name="connsiteX17" fmla="*/ 543208 w 941560"/>
              <a:gd name="connsiteY17" fmla="*/ 1158844 h 1303699"/>
              <a:gd name="connsiteX18" fmla="*/ 597528 w 941560"/>
              <a:gd name="connsiteY18" fmla="*/ 1176951 h 1303699"/>
              <a:gd name="connsiteX19" fmla="*/ 679010 w 941560"/>
              <a:gd name="connsiteY19" fmla="*/ 1222218 h 1303699"/>
              <a:gd name="connsiteX20" fmla="*/ 742384 w 941560"/>
              <a:gd name="connsiteY20" fmla="*/ 1258432 h 1303699"/>
              <a:gd name="connsiteX21" fmla="*/ 769544 w 941560"/>
              <a:gd name="connsiteY21" fmla="*/ 1267485 h 1303699"/>
              <a:gd name="connsiteX22" fmla="*/ 851025 w 941560"/>
              <a:gd name="connsiteY22" fmla="*/ 1276539 h 1303699"/>
              <a:gd name="connsiteX23" fmla="*/ 923453 w 941560"/>
              <a:gd name="connsiteY23" fmla="*/ 1294646 h 1303699"/>
              <a:gd name="connsiteX24" fmla="*/ 941560 w 941560"/>
              <a:gd name="connsiteY24" fmla="*/ 1303699 h 1303699"/>
              <a:gd name="connsiteX0" fmla="*/ 0 w 941560"/>
              <a:gd name="connsiteY0" fmla="*/ 0 h 1303699"/>
              <a:gd name="connsiteX1" fmla="*/ 9053 w 941560"/>
              <a:gd name="connsiteY1" fmla="*/ 45268 h 1303699"/>
              <a:gd name="connsiteX2" fmla="*/ 27160 w 941560"/>
              <a:gd name="connsiteY2" fmla="*/ 307818 h 1303699"/>
              <a:gd name="connsiteX3" fmla="*/ 54320 w 941560"/>
              <a:gd name="connsiteY3" fmla="*/ 443620 h 1303699"/>
              <a:gd name="connsiteX4" fmla="*/ 63374 w 941560"/>
              <a:gd name="connsiteY4" fmla="*/ 479834 h 1303699"/>
              <a:gd name="connsiteX5" fmla="*/ 81481 w 941560"/>
              <a:gd name="connsiteY5" fmla="*/ 506994 h 1303699"/>
              <a:gd name="connsiteX6" fmla="*/ 108641 w 941560"/>
              <a:gd name="connsiteY6" fmla="*/ 570369 h 1303699"/>
              <a:gd name="connsiteX7" fmla="*/ 126748 w 941560"/>
              <a:gd name="connsiteY7" fmla="*/ 624689 h 1303699"/>
              <a:gd name="connsiteX8" fmla="*/ 144855 w 941560"/>
              <a:gd name="connsiteY8" fmla="*/ 660903 h 1303699"/>
              <a:gd name="connsiteX9" fmla="*/ 162962 w 941560"/>
              <a:gd name="connsiteY9" fmla="*/ 715224 h 1303699"/>
              <a:gd name="connsiteX10" fmla="*/ 181069 w 941560"/>
              <a:gd name="connsiteY10" fmla="*/ 751438 h 1303699"/>
              <a:gd name="connsiteX11" fmla="*/ 190122 w 941560"/>
              <a:gd name="connsiteY11" fmla="*/ 778598 h 1303699"/>
              <a:gd name="connsiteX12" fmla="*/ 226336 w 941560"/>
              <a:gd name="connsiteY12" fmla="*/ 832919 h 1303699"/>
              <a:gd name="connsiteX13" fmla="*/ 244443 w 941560"/>
              <a:gd name="connsiteY13" fmla="*/ 860079 h 1303699"/>
              <a:gd name="connsiteX14" fmla="*/ 325924 w 941560"/>
              <a:gd name="connsiteY14" fmla="*/ 968721 h 1303699"/>
              <a:gd name="connsiteX15" fmla="*/ 461726 w 941560"/>
              <a:gd name="connsiteY15" fmla="*/ 1113577 h 1303699"/>
              <a:gd name="connsiteX16" fmla="*/ 543208 w 941560"/>
              <a:gd name="connsiteY16" fmla="*/ 1158844 h 1303699"/>
              <a:gd name="connsiteX17" fmla="*/ 597528 w 941560"/>
              <a:gd name="connsiteY17" fmla="*/ 1176951 h 1303699"/>
              <a:gd name="connsiteX18" fmla="*/ 679010 w 941560"/>
              <a:gd name="connsiteY18" fmla="*/ 1222218 h 1303699"/>
              <a:gd name="connsiteX19" fmla="*/ 742384 w 941560"/>
              <a:gd name="connsiteY19" fmla="*/ 1258432 h 1303699"/>
              <a:gd name="connsiteX20" fmla="*/ 769544 w 941560"/>
              <a:gd name="connsiteY20" fmla="*/ 1267485 h 1303699"/>
              <a:gd name="connsiteX21" fmla="*/ 851025 w 941560"/>
              <a:gd name="connsiteY21" fmla="*/ 1276539 h 1303699"/>
              <a:gd name="connsiteX22" fmla="*/ 923453 w 941560"/>
              <a:gd name="connsiteY22" fmla="*/ 1294646 h 1303699"/>
              <a:gd name="connsiteX23" fmla="*/ 941560 w 941560"/>
              <a:gd name="connsiteY23" fmla="*/ 1303699 h 1303699"/>
              <a:gd name="connsiteX0" fmla="*/ 0 w 941560"/>
              <a:gd name="connsiteY0" fmla="*/ 0 h 1303699"/>
              <a:gd name="connsiteX1" fmla="*/ 9053 w 941560"/>
              <a:gd name="connsiteY1" fmla="*/ 45268 h 1303699"/>
              <a:gd name="connsiteX2" fmla="*/ 27160 w 941560"/>
              <a:gd name="connsiteY2" fmla="*/ 307818 h 1303699"/>
              <a:gd name="connsiteX3" fmla="*/ 54320 w 941560"/>
              <a:gd name="connsiteY3" fmla="*/ 443620 h 1303699"/>
              <a:gd name="connsiteX4" fmla="*/ 63374 w 941560"/>
              <a:gd name="connsiteY4" fmla="*/ 479834 h 1303699"/>
              <a:gd name="connsiteX5" fmla="*/ 81481 w 941560"/>
              <a:gd name="connsiteY5" fmla="*/ 506994 h 1303699"/>
              <a:gd name="connsiteX6" fmla="*/ 108641 w 941560"/>
              <a:gd name="connsiteY6" fmla="*/ 570369 h 1303699"/>
              <a:gd name="connsiteX7" fmla="*/ 126748 w 941560"/>
              <a:gd name="connsiteY7" fmla="*/ 624689 h 1303699"/>
              <a:gd name="connsiteX8" fmla="*/ 144855 w 941560"/>
              <a:gd name="connsiteY8" fmla="*/ 660903 h 1303699"/>
              <a:gd name="connsiteX9" fmla="*/ 162962 w 941560"/>
              <a:gd name="connsiteY9" fmla="*/ 715224 h 1303699"/>
              <a:gd name="connsiteX10" fmla="*/ 181069 w 941560"/>
              <a:gd name="connsiteY10" fmla="*/ 751438 h 1303699"/>
              <a:gd name="connsiteX11" fmla="*/ 190122 w 941560"/>
              <a:gd name="connsiteY11" fmla="*/ 778598 h 1303699"/>
              <a:gd name="connsiteX12" fmla="*/ 226336 w 941560"/>
              <a:gd name="connsiteY12" fmla="*/ 832919 h 1303699"/>
              <a:gd name="connsiteX13" fmla="*/ 244443 w 941560"/>
              <a:gd name="connsiteY13" fmla="*/ 860079 h 1303699"/>
              <a:gd name="connsiteX14" fmla="*/ 325924 w 941560"/>
              <a:gd name="connsiteY14" fmla="*/ 968721 h 1303699"/>
              <a:gd name="connsiteX15" fmla="*/ 461726 w 941560"/>
              <a:gd name="connsiteY15" fmla="*/ 1113577 h 1303699"/>
              <a:gd name="connsiteX16" fmla="*/ 543208 w 941560"/>
              <a:gd name="connsiteY16" fmla="*/ 1158844 h 1303699"/>
              <a:gd name="connsiteX17" fmla="*/ 679010 w 941560"/>
              <a:gd name="connsiteY17" fmla="*/ 1222218 h 1303699"/>
              <a:gd name="connsiteX18" fmla="*/ 742384 w 941560"/>
              <a:gd name="connsiteY18" fmla="*/ 1258432 h 1303699"/>
              <a:gd name="connsiteX19" fmla="*/ 769544 w 941560"/>
              <a:gd name="connsiteY19" fmla="*/ 1267485 h 1303699"/>
              <a:gd name="connsiteX20" fmla="*/ 851025 w 941560"/>
              <a:gd name="connsiteY20" fmla="*/ 1276539 h 1303699"/>
              <a:gd name="connsiteX21" fmla="*/ 923453 w 941560"/>
              <a:gd name="connsiteY21" fmla="*/ 1294646 h 1303699"/>
              <a:gd name="connsiteX22" fmla="*/ 941560 w 941560"/>
              <a:gd name="connsiteY22" fmla="*/ 1303699 h 1303699"/>
              <a:gd name="connsiteX0" fmla="*/ 0 w 941560"/>
              <a:gd name="connsiteY0" fmla="*/ 0 h 1303699"/>
              <a:gd name="connsiteX1" fmla="*/ 9053 w 941560"/>
              <a:gd name="connsiteY1" fmla="*/ 45268 h 1303699"/>
              <a:gd name="connsiteX2" fmla="*/ 27160 w 941560"/>
              <a:gd name="connsiteY2" fmla="*/ 307818 h 1303699"/>
              <a:gd name="connsiteX3" fmla="*/ 54320 w 941560"/>
              <a:gd name="connsiteY3" fmla="*/ 443620 h 1303699"/>
              <a:gd name="connsiteX4" fmla="*/ 63374 w 941560"/>
              <a:gd name="connsiteY4" fmla="*/ 479834 h 1303699"/>
              <a:gd name="connsiteX5" fmla="*/ 81481 w 941560"/>
              <a:gd name="connsiteY5" fmla="*/ 506994 h 1303699"/>
              <a:gd name="connsiteX6" fmla="*/ 108641 w 941560"/>
              <a:gd name="connsiteY6" fmla="*/ 570369 h 1303699"/>
              <a:gd name="connsiteX7" fmla="*/ 126748 w 941560"/>
              <a:gd name="connsiteY7" fmla="*/ 624689 h 1303699"/>
              <a:gd name="connsiteX8" fmla="*/ 144855 w 941560"/>
              <a:gd name="connsiteY8" fmla="*/ 660903 h 1303699"/>
              <a:gd name="connsiteX9" fmla="*/ 162962 w 941560"/>
              <a:gd name="connsiteY9" fmla="*/ 715224 h 1303699"/>
              <a:gd name="connsiteX10" fmla="*/ 181069 w 941560"/>
              <a:gd name="connsiteY10" fmla="*/ 751438 h 1303699"/>
              <a:gd name="connsiteX11" fmla="*/ 190122 w 941560"/>
              <a:gd name="connsiteY11" fmla="*/ 778598 h 1303699"/>
              <a:gd name="connsiteX12" fmla="*/ 226336 w 941560"/>
              <a:gd name="connsiteY12" fmla="*/ 832919 h 1303699"/>
              <a:gd name="connsiteX13" fmla="*/ 244443 w 941560"/>
              <a:gd name="connsiteY13" fmla="*/ 860079 h 1303699"/>
              <a:gd name="connsiteX14" fmla="*/ 325924 w 941560"/>
              <a:gd name="connsiteY14" fmla="*/ 968721 h 1303699"/>
              <a:gd name="connsiteX15" fmla="*/ 461726 w 941560"/>
              <a:gd name="connsiteY15" fmla="*/ 1113577 h 1303699"/>
              <a:gd name="connsiteX16" fmla="*/ 543208 w 941560"/>
              <a:gd name="connsiteY16" fmla="*/ 1158844 h 1303699"/>
              <a:gd name="connsiteX17" fmla="*/ 742384 w 941560"/>
              <a:gd name="connsiteY17" fmla="*/ 1258432 h 1303699"/>
              <a:gd name="connsiteX18" fmla="*/ 769544 w 941560"/>
              <a:gd name="connsiteY18" fmla="*/ 1267485 h 1303699"/>
              <a:gd name="connsiteX19" fmla="*/ 851025 w 941560"/>
              <a:gd name="connsiteY19" fmla="*/ 1276539 h 1303699"/>
              <a:gd name="connsiteX20" fmla="*/ 923453 w 941560"/>
              <a:gd name="connsiteY20" fmla="*/ 1294646 h 1303699"/>
              <a:gd name="connsiteX21" fmla="*/ 941560 w 941560"/>
              <a:gd name="connsiteY21" fmla="*/ 1303699 h 1303699"/>
              <a:gd name="connsiteX0" fmla="*/ 0 w 941560"/>
              <a:gd name="connsiteY0" fmla="*/ 0 h 1303699"/>
              <a:gd name="connsiteX1" fmla="*/ 9053 w 941560"/>
              <a:gd name="connsiteY1" fmla="*/ 45268 h 1303699"/>
              <a:gd name="connsiteX2" fmla="*/ 27160 w 941560"/>
              <a:gd name="connsiteY2" fmla="*/ 307818 h 1303699"/>
              <a:gd name="connsiteX3" fmla="*/ 54320 w 941560"/>
              <a:gd name="connsiteY3" fmla="*/ 443620 h 1303699"/>
              <a:gd name="connsiteX4" fmla="*/ 63374 w 941560"/>
              <a:gd name="connsiteY4" fmla="*/ 479834 h 1303699"/>
              <a:gd name="connsiteX5" fmla="*/ 108641 w 941560"/>
              <a:gd name="connsiteY5" fmla="*/ 570369 h 1303699"/>
              <a:gd name="connsiteX6" fmla="*/ 126748 w 941560"/>
              <a:gd name="connsiteY6" fmla="*/ 624689 h 1303699"/>
              <a:gd name="connsiteX7" fmla="*/ 144855 w 941560"/>
              <a:gd name="connsiteY7" fmla="*/ 660903 h 1303699"/>
              <a:gd name="connsiteX8" fmla="*/ 162962 w 941560"/>
              <a:gd name="connsiteY8" fmla="*/ 715224 h 1303699"/>
              <a:gd name="connsiteX9" fmla="*/ 181069 w 941560"/>
              <a:gd name="connsiteY9" fmla="*/ 751438 h 1303699"/>
              <a:gd name="connsiteX10" fmla="*/ 190122 w 941560"/>
              <a:gd name="connsiteY10" fmla="*/ 778598 h 1303699"/>
              <a:gd name="connsiteX11" fmla="*/ 226336 w 941560"/>
              <a:gd name="connsiteY11" fmla="*/ 832919 h 1303699"/>
              <a:gd name="connsiteX12" fmla="*/ 244443 w 941560"/>
              <a:gd name="connsiteY12" fmla="*/ 860079 h 1303699"/>
              <a:gd name="connsiteX13" fmla="*/ 325924 w 941560"/>
              <a:gd name="connsiteY13" fmla="*/ 968721 h 1303699"/>
              <a:gd name="connsiteX14" fmla="*/ 461726 w 941560"/>
              <a:gd name="connsiteY14" fmla="*/ 1113577 h 1303699"/>
              <a:gd name="connsiteX15" fmla="*/ 543208 w 941560"/>
              <a:gd name="connsiteY15" fmla="*/ 1158844 h 1303699"/>
              <a:gd name="connsiteX16" fmla="*/ 742384 w 941560"/>
              <a:gd name="connsiteY16" fmla="*/ 1258432 h 1303699"/>
              <a:gd name="connsiteX17" fmla="*/ 769544 w 941560"/>
              <a:gd name="connsiteY17" fmla="*/ 1267485 h 1303699"/>
              <a:gd name="connsiteX18" fmla="*/ 851025 w 941560"/>
              <a:gd name="connsiteY18" fmla="*/ 1276539 h 1303699"/>
              <a:gd name="connsiteX19" fmla="*/ 923453 w 941560"/>
              <a:gd name="connsiteY19" fmla="*/ 1294646 h 1303699"/>
              <a:gd name="connsiteX20" fmla="*/ 941560 w 941560"/>
              <a:gd name="connsiteY20" fmla="*/ 1303699 h 1303699"/>
              <a:gd name="connsiteX0" fmla="*/ 0 w 941560"/>
              <a:gd name="connsiteY0" fmla="*/ 0 h 1303699"/>
              <a:gd name="connsiteX1" fmla="*/ 9053 w 941560"/>
              <a:gd name="connsiteY1" fmla="*/ 45268 h 1303699"/>
              <a:gd name="connsiteX2" fmla="*/ 27160 w 941560"/>
              <a:gd name="connsiteY2" fmla="*/ 307818 h 1303699"/>
              <a:gd name="connsiteX3" fmla="*/ 54320 w 941560"/>
              <a:gd name="connsiteY3" fmla="*/ 443620 h 1303699"/>
              <a:gd name="connsiteX4" fmla="*/ 63374 w 941560"/>
              <a:gd name="connsiteY4" fmla="*/ 479834 h 1303699"/>
              <a:gd name="connsiteX5" fmla="*/ 126748 w 941560"/>
              <a:gd name="connsiteY5" fmla="*/ 624689 h 1303699"/>
              <a:gd name="connsiteX6" fmla="*/ 144855 w 941560"/>
              <a:gd name="connsiteY6" fmla="*/ 660903 h 1303699"/>
              <a:gd name="connsiteX7" fmla="*/ 162962 w 941560"/>
              <a:gd name="connsiteY7" fmla="*/ 715224 h 1303699"/>
              <a:gd name="connsiteX8" fmla="*/ 181069 w 941560"/>
              <a:gd name="connsiteY8" fmla="*/ 751438 h 1303699"/>
              <a:gd name="connsiteX9" fmla="*/ 190122 w 941560"/>
              <a:gd name="connsiteY9" fmla="*/ 778598 h 1303699"/>
              <a:gd name="connsiteX10" fmla="*/ 226336 w 941560"/>
              <a:gd name="connsiteY10" fmla="*/ 832919 h 1303699"/>
              <a:gd name="connsiteX11" fmla="*/ 244443 w 941560"/>
              <a:gd name="connsiteY11" fmla="*/ 860079 h 1303699"/>
              <a:gd name="connsiteX12" fmla="*/ 325924 w 941560"/>
              <a:gd name="connsiteY12" fmla="*/ 968721 h 1303699"/>
              <a:gd name="connsiteX13" fmla="*/ 461726 w 941560"/>
              <a:gd name="connsiteY13" fmla="*/ 1113577 h 1303699"/>
              <a:gd name="connsiteX14" fmla="*/ 543208 w 941560"/>
              <a:gd name="connsiteY14" fmla="*/ 1158844 h 1303699"/>
              <a:gd name="connsiteX15" fmla="*/ 742384 w 941560"/>
              <a:gd name="connsiteY15" fmla="*/ 1258432 h 1303699"/>
              <a:gd name="connsiteX16" fmla="*/ 769544 w 941560"/>
              <a:gd name="connsiteY16" fmla="*/ 1267485 h 1303699"/>
              <a:gd name="connsiteX17" fmla="*/ 851025 w 941560"/>
              <a:gd name="connsiteY17" fmla="*/ 1276539 h 1303699"/>
              <a:gd name="connsiteX18" fmla="*/ 923453 w 941560"/>
              <a:gd name="connsiteY18" fmla="*/ 1294646 h 1303699"/>
              <a:gd name="connsiteX19" fmla="*/ 941560 w 941560"/>
              <a:gd name="connsiteY19" fmla="*/ 1303699 h 1303699"/>
              <a:gd name="connsiteX0" fmla="*/ 0 w 941560"/>
              <a:gd name="connsiteY0" fmla="*/ 0 h 1303699"/>
              <a:gd name="connsiteX1" fmla="*/ 9053 w 941560"/>
              <a:gd name="connsiteY1" fmla="*/ 45268 h 1303699"/>
              <a:gd name="connsiteX2" fmla="*/ 54320 w 941560"/>
              <a:gd name="connsiteY2" fmla="*/ 443620 h 1303699"/>
              <a:gd name="connsiteX3" fmla="*/ 63374 w 941560"/>
              <a:gd name="connsiteY3" fmla="*/ 479834 h 1303699"/>
              <a:gd name="connsiteX4" fmla="*/ 126748 w 941560"/>
              <a:gd name="connsiteY4" fmla="*/ 624689 h 1303699"/>
              <a:gd name="connsiteX5" fmla="*/ 144855 w 941560"/>
              <a:gd name="connsiteY5" fmla="*/ 660903 h 1303699"/>
              <a:gd name="connsiteX6" fmla="*/ 162962 w 941560"/>
              <a:gd name="connsiteY6" fmla="*/ 715224 h 1303699"/>
              <a:gd name="connsiteX7" fmla="*/ 181069 w 941560"/>
              <a:gd name="connsiteY7" fmla="*/ 751438 h 1303699"/>
              <a:gd name="connsiteX8" fmla="*/ 190122 w 941560"/>
              <a:gd name="connsiteY8" fmla="*/ 778598 h 1303699"/>
              <a:gd name="connsiteX9" fmla="*/ 226336 w 941560"/>
              <a:gd name="connsiteY9" fmla="*/ 832919 h 1303699"/>
              <a:gd name="connsiteX10" fmla="*/ 244443 w 941560"/>
              <a:gd name="connsiteY10" fmla="*/ 860079 h 1303699"/>
              <a:gd name="connsiteX11" fmla="*/ 325924 w 941560"/>
              <a:gd name="connsiteY11" fmla="*/ 968721 h 1303699"/>
              <a:gd name="connsiteX12" fmla="*/ 461726 w 941560"/>
              <a:gd name="connsiteY12" fmla="*/ 1113577 h 1303699"/>
              <a:gd name="connsiteX13" fmla="*/ 543208 w 941560"/>
              <a:gd name="connsiteY13" fmla="*/ 1158844 h 1303699"/>
              <a:gd name="connsiteX14" fmla="*/ 742384 w 941560"/>
              <a:gd name="connsiteY14" fmla="*/ 1258432 h 1303699"/>
              <a:gd name="connsiteX15" fmla="*/ 769544 w 941560"/>
              <a:gd name="connsiteY15" fmla="*/ 1267485 h 1303699"/>
              <a:gd name="connsiteX16" fmla="*/ 851025 w 941560"/>
              <a:gd name="connsiteY16" fmla="*/ 1276539 h 1303699"/>
              <a:gd name="connsiteX17" fmla="*/ 923453 w 941560"/>
              <a:gd name="connsiteY17" fmla="*/ 1294646 h 1303699"/>
              <a:gd name="connsiteX18" fmla="*/ 941560 w 941560"/>
              <a:gd name="connsiteY18" fmla="*/ 1303699 h 1303699"/>
              <a:gd name="connsiteX0" fmla="*/ 0 w 941560"/>
              <a:gd name="connsiteY0" fmla="*/ 0 h 1303699"/>
              <a:gd name="connsiteX1" fmla="*/ 9053 w 941560"/>
              <a:gd name="connsiteY1" fmla="*/ 45268 h 1303699"/>
              <a:gd name="connsiteX2" fmla="*/ 54320 w 941560"/>
              <a:gd name="connsiteY2" fmla="*/ 443620 h 1303699"/>
              <a:gd name="connsiteX3" fmla="*/ 126748 w 941560"/>
              <a:gd name="connsiteY3" fmla="*/ 624689 h 1303699"/>
              <a:gd name="connsiteX4" fmla="*/ 144855 w 941560"/>
              <a:gd name="connsiteY4" fmla="*/ 660903 h 1303699"/>
              <a:gd name="connsiteX5" fmla="*/ 162962 w 941560"/>
              <a:gd name="connsiteY5" fmla="*/ 715224 h 1303699"/>
              <a:gd name="connsiteX6" fmla="*/ 181069 w 941560"/>
              <a:gd name="connsiteY6" fmla="*/ 751438 h 1303699"/>
              <a:gd name="connsiteX7" fmla="*/ 190122 w 941560"/>
              <a:gd name="connsiteY7" fmla="*/ 778598 h 1303699"/>
              <a:gd name="connsiteX8" fmla="*/ 226336 w 941560"/>
              <a:gd name="connsiteY8" fmla="*/ 832919 h 1303699"/>
              <a:gd name="connsiteX9" fmla="*/ 244443 w 941560"/>
              <a:gd name="connsiteY9" fmla="*/ 860079 h 1303699"/>
              <a:gd name="connsiteX10" fmla="*/ 325924 w 941560"/>
              <a:gd name="connsiteY10" fmla="*/ 968721 h 1303699"/>
              <a:gd name="connsiteX11" fmla="*/ 461726 w 941560"/>
              <a:gd name="connsiteY11" fmla="*/ 1113577 h 1303699"/>
              <a:gd name="connsiteX12" fmla="*/ 543208 w 941560"/>
              <a:gd name="connsiteY12" fmla="*/ 1158844 h 1303699"/>
              <a:gd name="connsiteX13" fmla="*/ 742384 w 941560"/>
              <a:gd name="connsiteY13" fmla="*/ 1258432 h 1303699"/>
              <a:gd name="connsiteX14" fmla="*/ 769544 w 941560"/>
              <a:gd name="connsiteY14" fmla="*/ 1267485 h 1303699"/>
              <a:gd name="connsiteX15" fmla="*/ 851025 w 941560"/>
              <a:gd name="connsiteY15" fmla="*/ 1276539 h 1303699"/>
              <a:gd name="connsiteX16" fmla="*/ 923453 w 941560"/>
              <a:gd name="connsiteY16" fmla="*/ 1294646 h 1303699"/>
              <a:gd name="connsiteX17" fmla="*/ 941560 w 941560"/>
              <a:gd name="connsiteY17" fmla="*/ 1303699 h 1303699"/>
              <a:gd name="connsiteX0" fmla="*/ 0 w 941560"/>
              <a:gd name="connsiteY0" fmla="*/ 0 h 1303699"/>
              <a:gd name="connsiteX1" fmla="*/ 9053 w 941560"/>
              <a:gd name="connsiteY1" fmla="*/ 45268 h 1303699"/>
              <a:gd name="connsiteX2" fmla="*/ 54320 w 941560"/>
              <a:gd name="connsiteY2" fmla="*/ 443620 h 1303699"/>
              <a:gd name="connsiteX3" fmla="*/ 126748 w 941560"/>
              <a:gd name="connsiteY3" fmla="*/ 624689 h 1303699"/>
              <a:gd name="connsiteX4" fmla="*/ 162962 w 941560"/>
              <a:gd name="connsiteY4" fmla="*/ 715224 h 1303699"/>
              <a:gd name="connsiteX5" fmla="*/ 181069 w 941560"/>
              <a:gd name="connsiteY5" fmla="*/ 751438 h 1303699"/>
              <a:gd name="connsiteX6" fmla="*/ 190122 w 941560"/>
              <a:gd name="connsiteY6" fmla="*/ 778598 h 1303699"/>
              <a:gd name="connsiteX7" fmla="*/ 226336 w 941560"/>
              <a:gd name="connsiteY7" fmla="*/ 832919 h 1303699"/>
              <a:gd name="connsiteX8" fmla="*/ 244443 w 941560"/>
              <a:gd name="connsiteY8" fmla="*/ 860079 h 1303699"/>
              <a:gd name="connsiteX9" fmla="*/ 325924 w 941560"/>
              <a:gd name="connsiteY9" fmla="*/ 968721 h 1303699"/>
              <a:gd name="connsiteX10" fmla="*/ 461726 w 941560"/>
              <a:gd name="connsiteY10" fmla="*/ 1113577 h 1303699"/>
              <a:gd name="connsiteX11" fmla="*/ 543208 w 941560"/>
              <a:gd name="connsiteY11" fmla="*/ 1158844 h 1303699"/>
              <a:gd name="connsiteX12" fmla="*/ 742384 w 941560"/>
              <a:gd name="connsiteY12" fmla="*/ 1258432 h 1303699"/>
              <a:gd name="connsiteX13" fmla="*/ 769544 w 941560"/>
              <a:gd name="connsiteY13" fmla="*/ 1267485 h 1303699"/>
              <a:gd name="connsiteX14" fmla="*/ 851025 w 941560"/>
              <a:gd name="connsiteY14" fmla="*/ 1276539 h 1303699"/>
              <a:gd name="connsiteX15" fmla="*/ 923453 w 941560"/>
              <a:gd name="connsiteY15" fmla="*/ 1294646 h 1303699"/>
              <a:gd name="connsiteX16" fmla="*/ 941560 w 941560"/>
              <a:gd name="connsiteY16" fmla="*/ 1303699 h 1303699"/>
              <a:gd name="connsiteX0" fmla="*/ 0 w 941560"/>
              <a:gd name="connsiteY0" fmla="*/ 0 h 1303699"/>
              <a:gd name="connsiteX1" fmla="*/ 9053 w 941560"/>
              <a:gd name="connsiteY1" fmla="*/ 45268 h 1303699"/>
              <a:gd name="connsiteX2" fmla="*/ 54320 w 941560"/>
              <a:gd name="connsiteY2" fmla="*/ 443620 h 1303699"/>
              <a:gd name="connsiteX3" fmla="*/ 126748 w 941560"/>
              <a:gd name="connsiteY3" fmla="*/ 624689 h 1303699"/>
              <a:gd name="connsiteX4" fmla="*/ 162962 w 941560"/>
              <a:gd name="connsiteY4" fmla="*/ 715224 h 1303699"/>
              <a:gd name="connsiteX5" fmla="*/ 190122 w 941560"/>
              <a:gd name="connsiteY5" fmla="*/ 778598 h 1303699"/>
              <a:gd name="connsiteX6" fmla="*/ 226336 w 941560"/>
              <a:gd name="connsiteY6" fmla="*/ 832919 h 1303699"/>
              <a:gd name="connsiteX7" fmla="*/ 244443 w 941560"/>
              <a:gd name="connsiteY7" fmla="*/ 860079 h 1303699"/>
              <a:gd name="connsiteX8" fmla="*/ 325924 w 941560"/>
              <a:gd name="connsiteY8" fmla="*/ 968721 h 1303699"/>
              <a:gd name="connsiteX9" fmla="*/ 461726 w 941560"/>
              <a:gd name="connsiteY9" fmla="*/ 1113577 h 1303699"/>
              <a:gd name="connsiteX10" fmla="*/ 543208 w 941560"/>
              <a:gd name="connsiteY10" fmla="*/ 1158844 h 1303699"/>
              <a:gd name="connsiteX11" fmla="*/ 742384 w 941560"/>
              <a:gd name="connsiteY11" fmla="*/ 1258432 h 1303699"/>
              <a:gd name="connsiteX12" fmla="*/ 769544 w 941560"/>
              <a:gd name="connsiteY12" fmla="*/ 1267485 h 1303699"/>
              <a:gd name="connsiteX13" fmla="*/ 851025 w 941560"/>
              <a:gd name="connsiteY13" fmla="*/ 1276539 h 1303699"/>
              <a:gd name="connsiteX14" fmla="*/ 923453 w 941560"/>
              <a:gd name="connsiteY14" fmla="*/ 1294646 h 1303699"/>
              <a:gd name="connsiteX15" fmla="*/ 941560 w 941560"/>
              <a:gd name="connsiteY15" fmla="*/ 1303699 h 1303699"/>
              <a:gd name="connsiteX0" fmla="*/ 0 w 941560"/>
              <a:gd name="connsiteY0" fmla="*/ 0 h 1303699"/>
              <a:gd name="connsiteX1" fmla="*/ 9053 w 941560"/>
              <a:gd name="connsiteY1" fmla="*/ 45268 h 1303699"/>
              <a:gd name="connsiteX2" fmla="*/ 54320 w 941560"/>
              <a:gd name="connsiteY2" fmla="*/ 443620 h 1303699"/>
              <a:gd name="connsiteX3" fmla="*/ 126748 w 941560"/>
              <a:gd name="connsiteY3" fmla="*/ 624689 h 1303699"/>
              <a:gd name="connsiteX4" fmla="*/ 162962 w 941560"/>
              <a:gd name="connsiteY4" fmla="*/ 715224 h 1303699"/>
              <a:gd name="connsiteX5" fmla="*/ 190122 w 941560"/>
              <a:gd name="connsiteY5" fmla="*/ 778598 h 1303699"/>
              <a:gd name="connsiteX6" fmla="*/ 226336 w 941560"/>
              <a:gd name="connsiteY6" fmla="*/ 832919 h 1303699"/>
              <a:gd name="connsiteX7" fmla="*/ 244443 w 941560"/>
              <a:gd name="connsiteY7" fmla="*/ 860079 h 1303699"/>
              <a:gd name="connsiteX8" fmla="*/ 325924 w 941560"/>
              <a:gd name="connsiteY8" fmla="*/ 968721 h 1303699"/>
              <a:gd name="connsiteX9" fmla="*/ 461726 w 941560"/>
              <a:gd name="connsiteY9" fmla="*/ 1113577 h 1303699"/>
              <a:gd name="connsiteX10" fmla="*/ 543208 w 941560"/>
              <a:gd name="connsiteY10" fmla="*/ 1158844 h 1303699"/>
              <a:gd name="connsiteX11" fmla="*/ 742384 w 941560"/>
              <a:gd name="connsiteY11" fmla="*/ 1258432 h 1303699"/>
              <a:gd name="connsiteX12" fmla="*/ 851025 w 941560"/>
              <a:gd name="connsiteY12" fmla="*/ 1276539 h 1303699"/>
              <a:gd name="connsiteX13" fmla="*/ 923453 w 941560"/>
              <a:gd name="connsiteY13" fmla="*/ 1294646 h 1303699"/>
              <a:gd name="connsiteX14" fmla="*/ 941560 w 941560"/>
              <a:gd name="connsiteY14" fmla="*/ 1303699 h 1303699"/>
              <a:gd name="connsiteX0" fmla="*/ 0 w 923453"/>
              <a:gd name="connsiteY0" fmla="*/ 0 h 1294646"/>
              <a:gd name="connsiteX1" fmla="*/ 9053 w 923453"/>
              <a:gd name="connsiteY1" fmla="*/ 45268 h 1294646"/>
              <a:gd name="connsiteX2" fmla="*/ 54320 w 923453"/>
              <a:gd name="connsiteY2" fmla="*/ 443620 h 1294646"/>
              <a:gd name="connsiteX3" fmla="*/ 126748 w 923453"/>
              <a:gd name="connsiteY3" fmla="*/ 624689 h 1294646"/>
              <a:gd name="connsiteX4" fmla="*/ 162962 w 923453"/>
              <a:gd name="connsiteY4" fmla="*/ 715224 h 1294646"/>
              <a:gd name="connsiteX5" fmla="*/ 190122 w 923453"/>
              <a:gd name="connsiteY5" fmla="*/ 778598 h 1294646"/>
              <a:gd name="connsiteX6" fmla="*/ 226336 w 923453"/>
              <a:gd name="connsiteY6" fmla="*/ 832919 h 1294646"/>
              <a:gd name="connsiteX7" fmla="*/ 244443 w 923453"/>
              <a:gd name="connsiteY7" fmla="*/ 860079 h 1294646"/>
              <a:gd name="connsiteX8" fmla="*/ 325924 w 923453"/>
              <a:gd name="connsiteY8" fmla="*/ 968721 h 1294646"/>
              <a:gd name="connsiteX9" fmla="*/ 461726 w 923453"/>
              <a:gd name="connsiteY9" fmla="*/ 1113577 h 1294646"/>
              <a:gd name="connsiteX10" fmla="*/ 543208 w 923453"/>
              <a:gd name="connsiteY10" fmla="*/ 1158844 h 1294646"/>
              <a:gd name="connsiteX11" fmla="*/ 742384 w 923453"/>
              <a:gd name="connsiteY11" fmla="*/ 1258432 h 1294646"/>
              <a:gd name="connsiteX12" fmla="*/ 851025 w 923453"/>
              <a:gd name="connsiteY12" fmla="*/ 1276539 h 1294646"/>
              <a:gd name="connsiteX13" fmla="*/ 923453 w 923453"/>
              <a:gd name="connsiteY13" fmla="*/ 1294646 h 1294646"/>
              <a:gd name="connsiteX0" fmla="*/ 0 w 923453"/>
              <a:gd name="connsiteY0" fmla="*/ 0 h 1294646"/>
              <a:gd name="connsiteX1" fmla="*/ 9053 w 923453"/>
              <a:gd name="connsiteY1" fmla="*/ 45268 h 1294646"/>
              <a:gd name="connsiteX2" fmla="*/ 54320 w 923453"/>
              <a:gd name="connsiteY2" fmla="*/ 443620 h 1294646"/>
              <a:gd name="connsiteX3" fmla="*/ 126748 w 923453"/>
              <a:gd name="connsiteY3" fmla="*/ 624689 h 1294646"/>
              <a:gd name="connsiteX4" fmla="*/ 162962 w 923453"/>
              <a:gd name="connsiteY4" fmla="*/ 715224 h 1294646"/>
              <a:gd name="connsiteX5" fmla="*/ 190122 w 923453"/>
              <a:gd name="connsiteY5" fmla="*/ 778598 h 1294646"/>
              <a:gd name="connsiteX6" fmla="*/ 226336 w 923453"/>
              <a:gd name="connsiteY6" fmla="*/ 832919 h 1294646"/>
              <a:gd name="connsiteX7" fmla="*/ 244443 w 923453"/>
              <a:gd name="connsiteY7" fmla="*/ 860079 h 1294646"/>
              <a:gd name="connsiteX8" fmla="*/ 325924 w 923453"/>
              <a:gd name="connsiteY8" fmla="*/ 968721 h 1294646"/>
              <a:gd name="connsiteX9" fmla="*/ 461726 w 923453"/>
              <a:gd name="connsiteY9" fmla="*/ 1113577 h 1294646"/>
              <a:gd name="connsiteX10" fmla="*/ 543208 w 923453"/>
              <a:gd name="connsiteY10" fmla="*/ 1158844 h 1294646"/>
              <a:gd name="connsiteX11" fmla="*/ 742384 w 923453"/>
              <a:gd name="connsiteY11" fmla="*/ 1258432 h 1294646"/>
              <a:gd name="connsiteX12" fmla="*/ 923453 w 923453"/>
              <a:gd name="connsiteY12" fmla="*/ 1294646 h 1294646"/>
              <a:gd name="connsiteX0" fmla="*/ 0 w 923453"/>
              <a:gd name="connsiteY0" fmla="*/ 0 h 1294646"/>
              <a:gd name="connsiteX1" fmla="*/ 9053 w 923453"/>
              <a:gd name="connsiteY1" fmla="*/ 45268 h 1294646"/>
              <a:gd name="connsiteX2" fmla="*/ 54320 w 923453"/>
              <a:gd name="connsiteY2" fmla="*/ 443620 h 1294646"/>
              <a:gd name="connsiteX3" fmla="*/ 126748 w 923453"/>
              <a:gd name="connsiteY3" fmla="*/ 624689 h 1294646"/>
              <a:gd name="connsiteX4" fmla="*/ 162962 w 923453"/>
              <a:gd name="connsiteY4" fmla="*/ 715224 h 1294646"/>
              <a:gd name="connsiteX5" fmla="*/ 190122 w 923453"/>
              <a:gd name="connsiteY5" fmla="*/ 778598 h 1294646"/>
              <a:gd name="connsiteX6" fmla="*/ 226336 w 923453"/>
              <a:gd name="connsiteY6" fmla="*/ 832919 h 1294646"/>
              <a:gd name="connsiteX7" fmla="*/ 244443 w 923453"/>
              <a:gd name="connsiteY7" fmla="*/ 860079 h 1294646"/>
              <a:gd name="connsiteX8" fmla="*/ 325924 w 923453"/>
              <a:gd name="connsiteY8" fmla="*/ 968721 h 1294646"/>
              <a:gd name="connsiteX9" fmla="*/ 461726 w 923453"/>
              <a:gd name="connsiteY9" fmla="*/ 1113577 h 1294646"/>
              <a:gd name="connsiteX10" fmla="*/ 742384 w 923453"/>
              <a:gd name="connsiteY10" fmla="*/ 1258432 h 1294646"/>
              <a:gd name="connsiteX11" fmla="*/ 923453 w 923453"/>
              <a:gd name="connsiteY11" fmla="*/ 1294646 h 1294646"/>
              <a:gd name="connsiteX0" fmla="*/ 0 w 923453"/>
              <a:gd name="connsiteY0" fmla="*/ 0 h 1294646"/>
              <a:gd name="connsiteX1" fmla="*/ 9053 w 923453"/>
              <a:gd name="connsiteY1" fmla="*/ 45268 h 1294646"/>
              <a:gd name="connsiteX2" fmla="*/ 54320 w 923453"/>
              <a:gd name="connsiteY2" fmla="*/ 443620 h 1294646"/>
              <a:gd name="connsiteX3" fmla="*/ 126748 w 923453"/>
              <a:gd name="connsiteY3" fmla="*/ 624689 h 1294646"/>
              <a:gd name="connsiteX4" fmla="*/ 162962 w 923453"/>
              <a:gd name="connsiteY4" fmla="*/ 715224 h 1294646"/>
              <a:gd name="connsiteX5" fmla="*/ 190122 w 923453"/>
              <a:gd name="connsiteY5" fmla="*/ 778598 h 1294646"/>
              <a:gd name="connsiteX6" fmla="*/ 226336 w 923453"/>
              <a:gd name="connsiteY6" fmla="*/ 832919 h 1294646"/>
              <a:gd name="connsiteX7" fmla="*/ 244443 w 923453"/>
              <a:gd name="connsiteY7" fmla="*/ 860079 h 1294646"/>
              <a:gd name="connsiteX8" fmla="*/ 325924 w 923453"/>
              <a:gd name="connsiteY8" fmla="*/ 968721 h 1294646"/>
              <a:gd name="connsiteX9" fmla="*/ 461726 w 923453"/>
              <a:gd name="connsiteY9" fmla="*/ 1113577 h 1294646"/>
              <a:gd name="connsiteX10" fmla="*/ 742384 w 923453"/>
              <a:gd name="connsiteY10" fmla="*/ 1258432 h 1294646"/>
              <a:gd name="connsiteX11" fmla="*/ 923453 w 923453"/>
              <a:gd name="connsiteY11" fmla="*/ 1294646 h 1294646"/>
              <a:gd name="connsiteX0" fmla="*/ 0 w 923453"/>
              <a:gd name="connsiteY0" fmla="*/ 0 h 1294646"/>
              <a:gd name="connsiteX1" fmla="*/ 9053 w 923453"/>
              <a:gd name="connsiteY1" fmla="*/ 45268 h 1294646"/>
              <a:gd name="connsiteX2" fmla="*/ 54320 w 923453"/>
              <a:gd name="connsiteY2" fmla="*/ 443620 h 1294646"/>
              <a:gd name="connsiteX3" fmla="*/ 126748 w 923453"/>
              <a:gd name="connsiteY3" fmla="*/ 624689 h 1294646"/>
              <a:gd name="connsiteX4" fmla="*/ 162962 w 923453"/>
              <a:gd name="connsiteY4" fmla="*/ 715224 h 1294646"/>
              <a:gd name="connsiteX5" fmla="*/ 190122 w 923453"/>
              <a:gd name="connsiteY5" fmla="*/ 778598 h 1294646"/>
              <a:gd name="connsiteX6" fmla="*/ 226336 w 923453"/>
              <a:gd name="connsiteY6" fmla="*/ 832919 h 1294646"/>
              <a:gd name="connsiteX7" fmla="*/ 325924 w 923453"/>
              <a:gd name="connsiteY7" fmla="*/ 968721 h 1294646"/>
              <a:gd name="connsiteX8" fmla="*/ 461726 w 923453"/>
              <a:gd name="connsiteY8" fmla="*/ 1113577 h 1294646"/>
              <a:gd name="connsiteX9" fmla="*/ 742384 w 923453"/>
              <a:gd name="connsiteY9" fmla="*/ 1258432 h 1294646"/>
              <a:gd name="connsiteX10" fmla="*/ 923453 w 923453"/>
              <a:gd name="connsiteY10" fmla="*/ 1294646 h 1294646"/>
              <a:gd name="connsiteX0" fmla="*/ 0 w 923453"/>
              <a:gd name="connsiteY0" fmla="*/ 0 h 1294646"/>
              <a:gd name="connsiteX1" fmla="*/ 9053 w 923453"/>
              <a:gd name="connsiteY1" fmla="*/ 45268 h 1294646"/>
              <a:gd name="connsiteX2" fmla="*/ 54320 w 923453"/>
              <a:gd name="connsiteY2" fmla="*/ 443620 h 1294646"/>
              <a:gd name="connsiteX3" fmla="*/ 162962 w 923453"/>
              <a:gd name="connsiteY3" fmla="*/ 715224 h 1294646"/>
              <a:gd name="connsiteX4" fmla="*/ 190122 w 923453"/>
              <a:gd name="connsiteY4" fmla="*/ 778598 h 1294646"/>
              <a:gd name="connsiteX5" fmla="*/ 226336 w 923453"/>
              <a:gd name="connsiteY5" fmla="*/ 832919 h 1294646"/>
              <a:gd name="connsiteX6" fmla="*/ 325924 w 923453"/>
              <a:gd name="connsiteY6" fmla="*/ 968721 h 1294646"/>
              <a:gd name="connsiteX7" fmla="*/ 461726 w 923453"/>
              <a:gd name="connsiteY7" fmla="*/ 1113577 h 1294646"/>
              <a:gd name="connsiteX8" fmla="*/ 742384 w 923453"/>
              <a:gd name="connsiteY8" fmla="*/ 1258432 h 1294646"/>
              <a:gd name="connsiteX9" fmla="*/ 923453 w 923453"/>
              <a:gd name="connsiteY9" fmla="*/ 1294646 h 1294646"/>
              <a:gd name="connsiteX0" fmla="*/ 0 w 923453"/>
              <a:gd name="connsiteY0" fmla="*/ 0 h 1294646"/>
              <a:gd name="connsiteX1" fmla="*/ 9053 w 923453"/>
              <a:gd name="connsiteY1" fmla="*/ 45268 h 1294646"/>
              <a:gd name="connsiteX2" fmla="*/ 54320 w 923453"/>
              <a:gd name="connsiteY2" fmla="*/ 443620 h 1294646"/>
              <a:gd name="connsiteX3" fmla="*/ 190122 w 923453"/>
              <a:gd name="connsiteY3" fmla="*/ 778598 h 1294646"/>
              <a:gd name="connsiteX4" fmla="*/ 226336 w 923453"/>
              <a:gd name="connsiteY4" fmla="*/ 832919 h 1294646"/>
              <a:gd name="connsiteX5" fmla="*/ 325924 w 923453"/>
              <a:gd name="connsiteY5" fmla="*/ 968721 h 1294646"/>
              <a:gd name="connsiteX6" fmla="*/ 461726 w 923453"/>
              <a:gd name="connsiteY6" fmla="*/ 1113577 h 1294646"/>
              <a:gd name="connsiteX7" fmla="*/ 742384 w 923453"/>
              <a:gd name="connsiteY7" fmla="*/ 1258432 h 1294646"/>
              <a:gd name="connsiteX8" fmla="*/ 923453 w 923453"/>
              <a:gd name="connsiteY8" fmla="*/ 1294646 h 1294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453" h="1294646">
                <a:moveTo>
                  <a:pt x="0" y="0"/>
                </a:moveTo>
                <a:cubicBezTo>
                  <a:pt x="3018" y="15089"/>
                  <a:pt x="0" y="-28669"/>
                  <a:pt x="9053" y="45268"/>
                </a:cubicBezTo>
                <a:cubicBezTo>
                  <a:pt x="18106" y="119205"/>
                  <a:pt x="24142" y="321398"/>
                  <a:pt x="54320" y="443620"/>
                </a:cubicBezTo>
                <a:cubicBezTo>
                  <a:pt x="84498" y="565842"/>
                  <a:pt x="161453" y="713715"/>
                  <a:pt x="190122" y="778598"/>
                </a:cubicBezTo>
                <a:cubicBezTo>
                  <a:pt x="218791" y="843481"/>
                  <a:pt x="203702" y="801232"/>
                  <a:pt x="226336" y="832919"/>
                </a:cubicBezTo>
                <a:cubicBezTo>
                  <a:pt x="248970" y="864606"/>
                  <a:pt x="286692" y="921945"/>
                  <a:pt x="325924" y="968721"/>
                </a:cubicBezTo>
                <a:cubicBezTo>
                  <a:pt x="365156" y="1015497"/>
                  <a:pt x="392316" y="1065292"/>
                  <a:pt x="461726" y="1113577"/>
                </a:cubicBezTo>
                <a:cubicBezTo>
                  <a:pt x="531136" y="1161862"/>
                  <a:pt x="665430" y="1228254"/>
                  <a:pt x="742384" y="1258432"/>
                </a:cubicBezTo>
                <a:cubicBezTo>
                  <a:pt x="819338" y="1288610"/>
                  <a:pt x="885730" y="1287102"/>
                  <a:pt x="923453" y="1294646"/>
                </a:cubicBezTo>
              </a:path>
            </a:pathLst>
          </a:custGeom>
          <a:ln w="28575">
            <a:solidFill>
              <a:srgbClr val="FF0000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>
            <a:off x="3494336" y="2771456"/>
            <a:ext cx="661204" cy="1149790"/>
          </a:xfrm>
          <a:custGeom>
            <a:avLst/>
            <a:gdLst>
              <a:gd name="connsiteX0" fmla="*/ 0 w 688063"/>
              <a:gd name="connsiteY0" fmla="*/ 1150451 h 1150451"/>
              <a:gd name="connsiteX1" fmla="*/ 9053 w 688063"/>
              <a:gd name="connsiteY1" fmla="*/ 761152 h 1150451"/>
              <a:gd name="connsiteX2" fmla="*/ 27160 w 688063"/>
              <a:gd name="connsiteY2" fmla="*/ 724938 h 1150451"/>
              <a:gd name="connsiteX3" fmla="*/ 45267 w 688063"/>
              <a:gd name="connsiteY3" fmla="*/ 670617 h 1150451"/>
              <a:gd name="connsiteX4" fmla="*/ 63374 w 688063"/>
              <a:gd name="connsiteY4" fmla="*/ 625350 h 1150451"/>
              <a:gd name="connsiteX5" fmla="*/ 72428 w 688063"/>
              <a:gd name="connsiteY5" fmla="*/ 580083 h 1150451"/>
              <a:gd name="connsiteX6" fmla="*/ 108642 w 688063"/>
              <a:gd name="connsiteY6" fmla="*/ 498601 h 1150451"/>
              <a:gd name="connsiteX7" fmla="*/ 135802 w 688063"/>
              <a:gd name="connsiteY7" fmla="*/ 408067 h 1150451"/>
              <a:gd name="connsiteX8" fmla="*/ 162962 w 688063"/>
              <a:gd name="connsiteY8" fmla="*/ 380906 h 1150451"/>
              <a:gd name="connsiteX9" fmla="*/ 190123 w 688063"/>
              <a:gd name="connsiteY9" fmla="*/ 317532 h 1150451"/>
              <a:gd name="connsiteX10" fmla="*/ 253497 w 688063"/>
              <a:gd name="connsiteY10" fmla="*/ 254158 h 1150451"/>
              <a:gd name="connsiteX11" fmla="*/ 280657 w 688063"/>
              <a:gd name="connsiteY11" fmla="*/ 226997 h 1150451"/>
              <a:gd name="connsiteX12" fmla="*/ 316871 w 688063"/>
              <a:gd name="connsiteY12" fmla="*/ 199837 h 1150451"/>
              <a:gd name="connsiteX13" fmla="*/ 344032 w 688063"/>
              <a:gd name="connsiteY13" fmla="*/ 163623 h 1150451"/>
              <a:gd name="connsiteX14" fmla="*/ 380245 w 688063"/>
              <a:gd name="connsiteY14" fmla="*/ 145516 h 1150451"/>
              <a:gd name="connsiteX15" fmla="*/ 434566 w 688063"/>
              <a:gd name="connsiteY15" fmla="*/ 109302 h 1150451"/>
              <a:gd name="connsiteX16" fmla="*/ 461727 w 688063"/>
              <a:gd name="connsiteY16" fmla="*/ 82142 h 1150451"/>
              <a:gd name="connsiteX17" fmla="*/ 497941 w 688063"/>
              <a:gd name="connsiteY17" fmla="*/ 73089 h 1150451"/>
              <a:gd name="connsiteX18" fmla="*/ 525101 w 688063"/>
              <a:gd name="connsiteY18" fmla="*/ 64035 h 1150451"/>
              <a:gd name="connsiteX19" fmla="*/ 552261 w 688063"/>
              <a:gd name="connsiteY19" fmla="*/ 45928 h 1150451"/>
              <a:gd name="connsiteX20" fmla="*/ 606582 w 688063"/>
              <a:gd name="connsiteY20" fmla="*/ 27821 h 1150451"/>
              <a:gd name="connsiteX21" fmla="*/ 660903 w 688063"/>
              <a:gd name="connsiteY21" fmla="*/ 661 h 1150451"/>
              <a:gd name="connsiteX22" fmla="*/ 688063 w 688063"/>
              <a:gd name="connsiteY22" fmla="*/ 661 h 1150451"/>
              <a:gd name="connsiteX0" fmla="*/ 0 w 688063"/>
              <a:gd name="connsiteY0" fmla="*/ 1150451 h 1150451"/>
              <a:gd name="connsiteX1" fmla="*/ 27160 w 688063"/>
              <a:gd name="connsiteY1" fmla="*/ 724938 h 1150451"/>
              <a:gd name="connsiteX2" fmla="*/ 45267 w 688063"/>
              <a:gd name="connsiteY2" fmla="*/ 670617 h 1150451"/>
              <a:gd name="connsiteX3" fmla="*/ 63374 w 688063"/>
              <a:gd name="connsiteY3" fmla="*/ 625350 h 1150451"/>
              <a:gd name="connsiteX4" fmla="*/ 72428 w 688063"/>
              <a:gd name="connsiteY4" fmla="*/ 580083 h 1150451"/>
              <a:gd name="connsiteX5" fmla="*/ 108642 w 688063"/>
              <a:gd name="connsiteY5" fmla="*/ 498601 h 1150451"/>
              <a:gd name="connsiteX6" fmla="*/ 135802 w 688063"/>
              <a:gd name="connsiteY6" fmla="*/ 408067 h 1150451"/>
              <a:gd name="connsiteX7" fmla="*/ 162962 w 688063"/>
              <a:gd name="connsiteY7" fmla="*/ 380906 h 1150451"/>
              <a:gd name="connsiteX8" fmla="*/ 190123 w 688063"/>
              <a:gd name="connsiteY8" fmla="*/ 317532 h 1150451"/>
              <a:gd name="connsiteX9" fmla="*/ 253497 w 688063"/>
              <a:gd name="connsiteY9" fmla="*/ 254158 h 1150451"/>
              <a:gd name="connsiteX10" fmla="*/ 280657 w 688063"/>
              <a:gd name="connsiteY10" fmla="*/ 226997 h 1150451"/>
              <a:gd name="connsiteX11" fmla="*/ 316871 w 688063"/>
              <a:gd name="connsiteY11" fmla="*/ 199837 h 1150451"/>
              <a:gd name="connsiteX12" fmla="*/ 344032 w 688063"/>
              <a:gd name="connsiteY12" fmla="*/ 163623 h 1150451"/>
              <a:gd name="connsiteX13" fmla="*/ 380245 w 688063"/>
              <a:gd name="connsiteY13" fmla="*/ 145516 h 1150451"/>
              <a:gd name="connsiteX14" fmla="*/ 434566 w 688063"/>
              <a:gd name="connsiteY14" fmla="*/ 109302 h 1150451"/>
              <a:gd name="connsiteX15" fmla="*/ 461727 w 688063"/>
              <a:gd name="connsiteY15" fmla="*/ 82142 h 1150451"/>
              <a:gd name="connsiteX16" fmla="*/ 497941 w 688063"/>
              <a:gd name="connsiteY16" fmla="*/ 73089 h 1150451"/>
              <a:gd name="connsiteX17" fmla="*/ 525101 w 688063"/>
              <a:gd name="connsiteY17" fmla="*/ 64035 h 1150451"/>
              <a:gd name="connsiteX18" fmla="*/ 552261 w 688063"/>
              <a:gd name="connsiteY18" fmla="*/ 45928 h 1150451"/>
              <a:gd name="connsiteX19" fmla="*/ 606582 w 688063"/>
              <a:gd name="connsiteY19" fmla="*/ 27821 h 1150451"/>
              <a:gd name="connsiteX20" fmla="*/ 660903 w 688063"/>
              <a:gd name="connsiteY20" fmla="*/ 661 h 1150451"/>
              <a:gd name="connsiteX21" fmla="*/ 688063 w 688063"/>
              <a:gd name="connsiteY21" fmla="*/ 661 h 1150451"/>
              <a:gd name="connsiteX0" fmla="*/ 0 w 688063"/>
              <a:gd name="connsiteY0" fmla="*/ 1150451 h 1150451"/>
              <a:gd name="connsiteX1" fmla="*/ 27160 w 688063"/>
              <a:gd name="connsiteY1" fmla="*/ 724938 h 1150451"/>
              <a:gd name="connsiteX2" fmla="*/ 63374 w 688063"/>
              <a:gd name="connsiteY2" fmla="*/ 625350 h 1150451"/>
              <a:gd name="connsiteX3" fmla="*/ 72428 w 688063"/>
              <a:gd name="connsiteY3" fmla="*/ 580083 h 1150451"/>
              <a:gd name="connsiteX4" fmla="*/ 108642 w 688063"/>
              <a:gd name="connsiteY4" fmla="*/ 498601 h 1150451"/>
              <a:gd name="connsiteX5" fmla="*/ 135802 w 688063"/>
              <a:gd name="connsiteY5" fmla="*/ 408067 h 1150451"/>
              <a:gd name="connsiteX6" fmla="*/ 162962 w 688063"/>
              <a:gd name="connsiteY6" fmla="*/ 380906 h 1150451"/>
              <a:gd name="connsiteX7" fmla="*/ 190123 w 688063"/>
              <a:gd name="connsiteY7" fmla="*/ 317532 h 1150451"/>
              <a:gd name="connsiteX8" fmla="*/ 253497 w 688063"/>
              <a:gd name="connsiteY8" fmla="*/ 254158 h 1150451"/>
              <a:gd name="connsiteX9" fmla="*/ 280657 w 688063"/>
              <a:gd name="connsiteY9" fmla="*/ 226997 h 1150451"/>
              <a:gd name="connsiteX10" fmla="*/ 316871 w 688063"/>
              <a:gd name="connsiteY10" fmla="*/ 199837 h 1150451"/>
              <a:gd name="connsiteX11" fmla="*/ 344032 w 688063"/>
              <a:gd name="connsiteY11" fmla="*/ 163623 h 1150451"/>
              <a:gd name="connsiteX12" fmla="*/ 380245 w 688063"/>
              <a:gd name="connsiteY12" fmla="*/ 145516 h 1150451"/>
              <a:gd name="connsiteX13" fmla="*/ 434566 w 688063"/>
              <a:gd name="connsiteY13" fmla="*/ 109302 h 1150451"/>
              <a:gd name="connsiteX14" fmla="*/ 461727 w 688063"/>
              <a:gd name="connsiteY14" fmla="*/ 82142 h 1150451"/>
              <a:gd name="connsiteX15" fmla="*/ 497941 w 688063"/>
              <a:gd name="connsiteY15" fmla="*/ 73089 h 1150451"/>
              <a:gd name="connsiteX16" fmla="*/ 525101 w 688063"/>
              <a:gd name="connsiteY16" fmla="*/ 64035 h 1150451"/>
              <a:gd name="connsiteX17" fmla="*/ 552261 w 688063"/>
              <a:gd name="connsiteY17" fmla="*/ 45928 h 1150451"/>
              <a:gd name="connsiteX18" fmla="*/ 606582 w 688063"/>
              <a:gd name="connsiteY18" fmla="*/ 27821 h 1150451"/>
              <a:gd name="connsiteX19" fmla="*/ 660903 w 688063"/>
              <a:gd name="connsiteY19" fmla="*/ 661 h 1150451"/>
              <a:gd name="connsiteX20" fmla="*/ 688063 w 688063"/>
              <a:gd name="connsiteY20" fmla="*/ 661 h 1150451"/>
              <a:gd name="connsiteX0" fmla="*/ 0 w 688063"/>
              <a:gd name="connsiteY0" fmla="*/ 1150451 h 1150451"/>
              <a:gd name="connsiteX1" fmla="*/ 27160 w 688063"/>
              <a:gd name="connsiteY1" fmla="*/ 724938 h 1150451"/>
              <a:gd name="connsiteX2" fmla="*/ 72428 w 688063"/>
              <a:gd name="connsiteY2" fmla="*/ 580083 h 1150451"/>
              <a:gd name="connsiteX3" fmla="*/ 108642 w 688063"/>
              <a:gd name="connsiteY3" fmla="*/ 498601 h 1150451"/>
              <a:gd name="connsiteX4" fmla="*/ 135802 w 688063"/>
              <a:gd name="connsiteY4" fmla="*/ 408067 h 1150451"/>
              <a:gd name="connsiteX5" fmla="*/ 162962 w 688063"/>
              <a:gd name="connsiteY5" fmla="*/ 380906 h 1150451"/>
              <a:gd name="connsiteX6" fmla="*/ 190123 w 688063"/>
              <a:gd name="connsiteY6" fmla="*/ 317532 h 1150451"/>
              <a:gd name="connsiteX7" fmla="*/ 253497 w 688063"/>
              <a:gd name="connsiteY7" fmla="*/ 254158 h 1150451"/>
              <a:gd name="connsiteX8" fmla="*/ 280657 w 688063"/>
              <a:gd name="connsiteY8" fmla="*/ 226997 h 1150451"/>
              <a:gd name="connsiteX9" fmla="*/ 316871 w 688063"/>
              <a:gd name="connsiteY9" fmla="*/ 199837 h 1150451"/>
              <a:gd name="connsiteX10" fmla="*/ 344032 w 688063"/>
              <a:gd name="connsiteY10" fmla="*/ 163623 h 1150451"/>
              <a:gd name="connsiteX11" fmla="*/ 380245 w 688063"/>
              <a:gd name="connsiteY11" fmla="*/ 145516 h 1150451"/>
              <a:gd name="connsiteX12" fmla="*/ 434566 w 688063"/>
              <a:gd name="connsiteY12" fmla="*/ 109302 h 1150451"/>
              <a:gd name="connsiteX13" fmla="*/ 461727 w 688063"/>
              <a:gd name="connsiteY13" fmla="*/ 82142 h 1150451"/>
              <a:gd name="connsiteX14" fmla="*/ 497941 w 688063"/>
              <a:gd name="connsiteY14" fmla="*/ 73089 h 1150451"/>
              <a:gd name="connsiteX15" fmla="*/ 525101 w 688063"/>
              <a:gd name="connsiteY15" fmla="*/ 64035 h 1150451"/>
              <a:gd name="connsiteX16" fmla="*/ 552261 w 688063"/>
              <a:gd name="connsiteY16" fmla="*/ 45928 h 1150451"/>
              <a:gd name="connsiteX17" fmla="*/ 606582 w 688063"/>
              <a:gd name="connsiteY17" fmla="*/ 27821 h 1150451"/>
              <a:gd name="connsiteX18" fmla="*/ 660903 w 688063"/>
              <a:gd name="connsiteY18" fmla="*/ 661 h 1150451"/>
              <a:gd name="connsiteX19" fmla="*/ 688063 w 688063"/>
              <a:gd name="connsiteY19" fmla="*/ 661 h 1150451"/>
              <a:gd name="connsiteX0" fmla="*/ 0 w 688063"/>
              <a:gd name="connsiteY0" fmla="*/ 1150451 h 1150451"/>
              <a:gd name="connsiteX1" fmla="*/ 27160 w 688063"/>
              <a:gd name="connsiteY1" fmla="*/ 724938 h 1150451"/>
              <a:gd name="connsiteX2" fmla="*/ 72428 w 688063"/>
              <a:gd name="connsiteY2" fmla="*/ 580083 h 1150451"/>
              <a:gd name="connsiteX3" fmla="*/ 135802 w 688063"/>
              <a:gd name="connsiteY3" fmla="*/ 408067 h 1150451"/>
              <a:gd name="connsiteX4" fmla="*/ 162962 w 688063"/>
              <a:gd name="connsiteY4" fmla="*/ 380906 h 1150451"/>
              <a:gd name="connsiteX5" fmla="*/ 190123 w 688063"/>
              <a:gd name="connsiteY5" fmla="*/ 317532 h 1150451"/>
              <a:gd name="connsiteX6" fmla="*/ 253497 w 688063"/>
              <a:gd name="connsiteY6" fmla="*/ 254158 h 1150451"/>
              <a:gd name="connsiteX7" fmla="*/ 280657 w 688063"/>
              <a:gd name="connsiteY7" fmla="*/ 226997 h 1150451"/>
              <a:gd name="connsiteX8" fmla="*/ 316871 w 688063"/>
              <a:gd name="connsiteY8" fmla="*/ 199837 h 1150451"/>
              <a:gd name="connsiteX9" fmla="*/ 344032 w 688063"/>
              <a:gd name="connsiteY9" fmla="*/ 163623 h 1150451"/>
              <a:gd name="connsiteX10" fmla="*/ 380245 w 688063"/>
              <a:gd name="connsiteY10" fmla="*/ 145516 h 1150451"/>
              <a:gd name="connsiteX11" fmla="*/ 434566 w 688063"/>
              <a:gd name="connsiteY11" fmla="*/ 109302 h 1150451"/>
              <a:gd name="connsiteX12" fmla="*/ 461727 w 688063"/>
              <a:gd name="connsiteY12" fmla="*/ 82142 h 1150451"/>
              <a:gd name="connsiteX13" fmla="*/ 497941 w 688063"/>
              <a:gd name="connsiteY13" fmla="*/ 73089 h 1150451"/>
              <a:gd name="connsiteX14" fmla="*/ 525101 w 688063"/>
              <a:gd name="connsiteY14" fmla="*/ 64035 h 1150451"/>
              <a:gd name="connsiteX15" fmla="*/ 552261 w 688063"/>
              <a:gd name="connsiteY15" fmla="*/ 45928 h 1150451"/>
              <a:gd name="connsiteX16" fmla="*/ 606582 w 688063"/>
              <a:gd name="connsiteY16" fmla="*/ 27821 h 1150451"/>
              <a:gd name="connsiteX17" fmla="*/ 660903 w 688063"/>
              <a:gd name="connsiteY17" fmla="*/ 661 h 1150451"/>
              <a:gd name="connsiteX18" fmla="*/ 688063 w 688063"/>
              <a:gd name="connsiteY18" fmla="*/ 661 h 1150451"/>
              <a:gd name="connsiteX0" fmla="*/ 0 w 688063"/>
              <a:gd name="connsiteY0" fmla="*/ 1150451 h 1150451"/>
              <a:gd name="connsiteX1" fmla="*/ 27160 w 688063"/>
              <a:gd name="connsiteY1" fmla="*/ 724938 h 1150451"/>
              <a:gd name="connsiteX2" fmla="*/ 72428 w 688063"/>
              <a:gd name="connsiteY2" fmla="*/ 580083 h 1150451"/>
              <a:gd name="connsiteX3" fmla="*/ 135802 w 688063"/>
              <a:gd name="connsiteY3" fmla="*/ 408067 h 1150451"/>
              <a:gd name="connsiteX4" fmla="*/ 190123 w 688063"/>
              <a:gd name="connsiteY4" fmla="*/ 317532 h 1150451"/>
              <a:gd name="connsiteX5" fmla="*/ 253497 w 688063"/>
              <a:gd name="connsiteY5" fmla="*/ 254158 h 1150451"/>
              <a:gd name="connsiteX6" fmla="*/ 280657 w 688063"/>
              <a:gd name="connsiteY6" fmla="*/ 226997 h 1150451"/>
              <a:gd name="connsiteX7" fmla="*/ 316871 w 688063"/>
              <a:gd name="connsiteY7" fmla="*/ 199837 h 1150451"/>
              <a:gd name="connsiteX8" fmla="*/ 344032 w 688063"/>
              <a:gd name="connsiteY8" fmla="*/ 163623 h 1150451"/>
              <a:gd name="connsiteX9" fmla="*/ 380245 w 688063"/>
              <a:gd name="connsiteY9" fmla="*/ 145516 h 1150451"/>
              <a:gd name="connsiteX10" fmla="*/ 434566 w 688063"/>
              <a:gd name="connsiteY10" fmla="*/ 109302 h 1150451"/>
              <a:gd name="connsiteX11" fmla="*/ 461727 w 688063"/>
              <a:gd name="connsiteY11" fmla="*/ 82142 h 1150451"/>
              <a:gd name="connsiteX12" fmla="*/ 497941 w 688063"/>
              <a:gd name="connsiteY12" fmla="*/ 73089 h 1150451"/>
              <a:gd name="connsiteX13" fmla="*/ 525101 w 688063"/>
              <a:gd name="connsiteY13" fmla="*/ 64035 h 1150451"/>
              <a:gd name="connsiteX14" fmla="*/ 552261 w 688063"/>
              <a:gd name="connsiteY14" fmla="*/ 45928 h 1150451"/>
              <a:gd name="connsiteX15" fmla="*/ 606582 w 688063"/>
              <a:gd name="connsiteY15" fmla="*/ 27821 h 1150451"/>
              <a:gd name="connsiteX16" fmla="*/ 660903 w 688063"/>
              <a:gd name="connsiteY16" fmla="*/ 661 h 1150451"/>
              <a:gd name="connsiteX17" fmla="*/ 688063 w 688063"/>
              <a:gd name="connsiteY17" fmla="*/ 661 h 1150451"/>
              <a:gd name="connsiteX0" fmla="*/ 0 w 688063"/>
              <a:gd name="connsiteY0" fmla="*/ 1150451 h 1150451"/>
              <a:gd name="connsiteX1" fmla="*/ 12268 w 688063"/>
              <a:gd name="connsiteY1" fmla="*/ 790465 h 1150451"/>
              <a:gd name="connsiteX2" fmla="*/ 72428 w 688063"/>
              <a:gd name="connsiteY2" fmla="*/ 580083 h 1150451"/>
              <a:gd name="connsiteX3" fmla="*/ 135802 w 688063"/>
              <a:gd name="connsiteY3" fmla="*/ 408067 h 1150451"/>
              <a:gd name="connsiteX4" fmla="*/ 190123 w 688063"/>
              <a:gd name="connsiteY4" fmla="*/ 317532 h 1150451"/>
              <a:gd name="connsiteX5" fmla="*/ 253497 w 688063"/>
              <a:gd name="connsiteY5" fmla="*/ 254158 h 1150451"/>
              <a:gd name="connsiteX6" fmla="*/ 280657 w 688063"/>
              <a:gd name="connsiteY6" fmla="*/ 226997 h 1150451"/>
              <a:gd name="connsiteX7" fmla="*/ 316871 w 688063"/>
              <a:gd name="connsiteY7" fmla="*/ 199837 h 1150451"/>
              <a:gd name="connsiteX8" fmla="*/ 344032 w 688063"/>
              <a:gd name="connsiteY8" fmla="*/ 163623 h 1150451"/>
              <a:gd name="connsiteX9" fmla="*/ 380245 w 688063"/>
              <a:gd name="connsiteY9" fmla="*/ 145516 h 1150451"/>
              <a:gd name="connsiteX10" fmla="*/ 434566 w 688063"/>
              <a:gd name="connsiteY10" fmla="*/ 109302 h 1150451"/>
              <a:gd name="connsiteX11" fmla="*/ 461727 w 688063"/>
              <a:gd name="connsiteY11" fmla="*/ 82142 h 1150451"/>
              <a:gd name="connsiteX12" fmla="*/ 497941 w 688063"/>
              <a:gd name="connsiteY12" fmla="*/ 73089 h 1150451"/>
              <a:gd name="connsiteX13" fmla="*/ 525101 w 688063"/>
              <a:gd name="connsiteY13" fmla="*/ 64035 h 1150451"/>
              <a:gd name="connsiteX14" fmla="*/ 552261 w 688063"/>
              <a:gd name="connsiteY14" fmla="*/ 45928 h 1150451"/>
              <a:gd name="connsiteX15" fmla="*/ 606582 w 688063"/>
              <a:gd name="connsiteY15" fmla="*/ 27821 h 1150451"/>
              <a:gd name="connsiteX16" fmla="*/ 660903 w 688063"/>
              <a:gd name="connsiteY16" fmla="*/ 661 h 1150451"/>
              <a:gd name="connsiteX17" fmla="*/ 688063 w 688063"/>
              <a:gd name="connsiteY17" fmla="*/ 661 h 1150451"/>
              <a:gd name="connsiteX0" fmla="*/ 301 w 688364"/>
              <a:gd name="connsiteY0" fmla="*/ 1150451 h 1150451"/>
              <a:gd name="connsiteX1" fmla="*/ 12569 w 688364"/>
              <a:gd name="connsiteY1" fmla="*/ 790465 h 1150451"/>
              <a:gd name="connsiteX2" fmla="*/ 136103 w 688364"/>
              <a:gd name="connsiteY2" fmla="*/ 408067 h 1150451"/>
              <a:gd name="connsiteX3" fmla="*/ 190424 w 688364"/>
              <a:gd name="connsiteY3" fmla="*/ 317532 h 1150451"/>
              <a:gd name="connsiteX4" fmla="*/ 253798 w 688364"/>
              <a:gd name="connsiteY4" fmla="*/ 254158 h 1150451"/>
              <a:gd name="connsiteX5" fmla="*/ 280958 w 688364"/>
              <a:gd name="connsiteY5" fmla="*/ 226997 h 1150451"/>
              <a:gd name="connsiteX6" fmla="*/ 317172 w 688364"/>
              <a:gd name="connsiteY6" fmla="*/ 199837 h 1150451"/>
              <a:gd name="connsiteX7" fmla="*/ 344333 w 688364"/>
              <a:gd name="connsiteY7" fmla="*/ 163623 h 1150451"/>
              <a:gd name="connsiteX8" fmla="*/ 380546 w 688364"/>
              <a:gd name="connsiteY8" fmla="*/ 145516 h 1150451"/>
              <a:gd name="connsiteX9" fmla="*/ 434867 w 688364"/>
              <a:gd name="connsiteY9" fmla="*/ 109302 h 1150451"/>
              <a:gd name="connsiteX10" fmla="*/ 462028 w 688364"/>
              <a:gd name="connsiteY10" fmla="*/ 82142 h 1150451"/>
              <a:gd name="connsiteX11" fmla="*/ 498242 w 688364"/>
              <a:gd name="connsiteY11" fmla="*/ 73089 h 1150451"/>
              <a:gd name="connsiteX12" fmla="*/ 525402 w 688364"/>
              <a:gd name="connsiteY12" fmla="*/ 64035 h 1150451"/>
              <a:gd name="connsiteX13" fmla="*/ 552562 w 688364"/>
              <a:gd name="connsiteY13" fmla="*/ 45928 h 1150451"/>
              <a:gd name="connsiteX14" fmla="*/ 606883 w 688364"/>
              <a:gd name="connsiteY14" fmla="*/ 27821 h 1150451"/>
              <a:gd name="connsiteX15" fmla="*/ 661204 w 688364"/>
              <a:gd name="connsiteY15" fmla="*/ 661 h 1150451"/>
              <a:gd name="connsiteX16" fmla="*/ 688364 w 688364"/>
              <a:gd name="connsiteY16" fmla="*/ 661 h 1150451"/>
              <a:gd name="connsiteX0" fmla="*/ 301 w 688364"/>
              <a:gd name="connsiteY0" fmla="*/ 1150451 h 1150451"/>
              <a:gd name="connsiteX1" fmla="*/ 12569 w 688364"/>
              <a:gd name="connsiteY1" fmla="*/ 790465 h 1150451"/>
              <a:gd name="connsiteX2" fmla="*/ 136103 w 688364"/>
              <a:gd name="connsiteY2" fmla="*/ 408067 h 1150451"/>
              <a:gd name="connsiteX3" fmla="*/ 253798 w 688364"/>
              <a:gd name="connsiteY3" fmla="*/ 254158 h 1150451"/>
              <a:gd name="connsiteX4" fmla="*/ 280958 w 688364"/>
              <a:gd name="connsiteY4" fmla="*/ 226997 h 1150451"/>
              <a:gd name="connsiteX5" fmla="*/ 317172 w 688364"/>
              <a:gd name="connsiteY5" fmla="*/ 199837 h 1150451"/>
              <a:gd name="connsiteX6" fmla="*/ 344333 w 688364"/>
              <a:gd name="connsiteY6" fmla="*/ 163623 h 1150451"/>
              <a:gd name="connsiteX7" fmla="*/ 380546 w 688364"/>
              <a:gd name="connsiteY7" fmla="*/ 145516 h 1150451"/>
              <a:gd name="connsiteX8" fmla="*/ 434867 w 688364"/>
              <a:gd name="connsiteY8" fmla="*/ 109302 h 1150451"/>
              <a:gd name="connsiteX9" fmla="*/ 462028 w 688364"/>
              <a:gd name="connsiteY9" fmla="*/ 82142 h 1150451"/>
              <a:gd name="connsiteX10" fmla="*/ 498242 w 688364"/>
              <a:gd name="connsiteY10" fmla="*/ 73089 h 1150451"/>
              <a:gd name="connsiteX11" fmla="*/ 525402 w 688364"/>
              <a:gd name="connsiteY11" fmla="*/ 64035 h 1150451"/>
              <a:gd name="connsiteX12" fmla="*/ 552562 w 688364"/>
              <a:gd name="connsiteY12" fmla="*/ 45928 h 1150451"/>
              <a:gd name="connsiteX13" fmla="*/ 606883 w 688364"/>
              <a:gd name="connsiteY13" fmla="*/ 27821 h 1150451"/>
              <a:gd name="connsiteX14" fmla="*/ 661204 w 688364"/>
              <a:gd name="connsiteY14" fmla="*/ 661 h 1150451"/>
              <a:gd name="connsiteX15" fmla="*/ 688364 w 688364"/>
              <a:gd name="connsiteY15" fmla="*/ 661 h 1150451"/>
              <a:gd name="connsiteX0" fmla="*/ 301 w 688364"/>
              <a:gd name="connsiteY0" fmla="*/ 1150451 h 1150451"/>
              <a:gd name="connsiteX1" fmla="*/ 12569 w 688364"/>
              <a:gd name="connsiteY1" fmla="*/ 790465 h 1150451"/>
              <a:gd name="connsiteX2" fmla="*/ 136103 w 688364"/>
              <a:gd name="connsiteY2" fmla="*/ 408067 h 1150451"/>
              <a:gd name="connsiteX3" fmla="*/ 253798 w 688364"/>
              <a:gd name="connsiteY3" fmla="*/ 254158 h 1150451"/>
              <a:gd name="connsiteX4" fmla="*/ 280958 w 688364"/>
              <a:gd name="connsiteY4" fmla="*/ 226997 h 1150451"/>
              <a:gd name="connsiteX5" fmla="*/ 317172 w 688364"/>
              <a:gd name="connsiteY5" fmla="*/ 199837 h 1150451"/>
              <a:gd name="connsiteX6" fmla="*/ 380546 w 688364"/>
              <a:gd name="connsiteY6" fmla="*/ 145516 h 1150451"/>
              <a:gd name="connsiteX7" fmla="*/ 434867 w 688364"/>
              <a:gd name="connsiteY7" fmla="*/ 109302 h 1150451"/>
              <a:gd name="connsiteX8" fmla="*/ 462028 w 688364"/>
              <a:gd name="connsiteY8" fmla="*/ 82142 h 1150451"/>
              <a:gd name="connsiteX9" fmla="*/ 498242 w 688364"/>
              <a:gd name="connsiteY9" fmla="*/ 73089 h 1150451"/>
              <a:gd name="connsiteX10" fmla="*/ 525402 w 688364"/>
              <a:gd name="connsiteY10" fmla="*/ 64035 h 1150451"/>
              <a:gd name="connsiteX11" fmla="*/ 552562 w 688364"/>
              <a:gd name="connsiteY11" fmla="*/ 45928 h 1150451"/>
              <a:gd name="connsiteX12" fmla="*/ 606883 w 688364"/>
              <a:gd name="connsiteY12" fmla="*/ 27821 h 1150451"/>
              <a:gd name="connsiteX13" fmla="*/ 661204 w 688364"/>
              <a:gd name="connsiteY13" fmla="*/ 661 h 1150451"/>
              <a:gd name="connsiteX14" fmla="*/ 688364 w 688364"/>
              <a:gd name="connsiteY14" fmla="*/ 661 h 1150451"/>
              <a:gd name="connsiteX0" fmla="*/ 301 w 688364"/>
              <a:gd name="connsiteY0" fmla="*/ 1150451 h 1150451"/>
              <a:gd name="connsiteX1" fmla="*/ 12569 w 688364"/>
              <a:gd name="connsiteY1" fmla="*/ 790465 h 1150451"/>
              <a:gd name="connsiteX2" fmla="*/ 136103 w 688364"/>
              <a:gd name="connsiteY2" fmla="*/ 408067 h 1150451"/>
              <a:gd name="connsiteX3" fmla="*/ 253798 w 688364"/>
              <a:gd name="connsiteY3" fmla="*/ 254158 h 1150451"/>
              <a:gd name="connsiteX4" fmla="*/ 280958 w 688364"/>
              <a:gd name="connsiteY4" fmla="*/ 226997 h 1150451"/>
              <a:gd name="connsiteX5" fmla="*/ 317172 w 688364"/>
              <a:gd name="connsiteY5" fmla="*/ 199837 h 1150451"/>
              <a:gd name="connsiteX6" fmla="*/ 380546 w 688364"/>
              <a:gd name="connsiteY6" fmla="*/ 145516 h 1150451"/>
              <a:gd name="connsiteX7" fmla="*/ 462028 w 688364"/>
              <a:gd name="connsiteY7" fmla="*/ 82142 h 1150451"/>
              <a:gd name="connsiteX8" fmla="*/ 498242 w 688364"/>
              <a:gd name="connsiteY8" fmla="*/ 73089 h 1150451"/>
              <a:gd name="connsiteX9" fmla="*/ 525402 w 688364"/>
              <a:gd name="connsiteY9" fmla="*/ 64035 h 1150451"/>
              <a:gd name="connsiteX10" fmla="*/ 552562 w 688364"/>
              <a:gd name="connsiteY10" fmla="*/ 45928 h 1150451"/>
              <a:gd name="connsiteX11" fmla="*/ 606883 w 688364"/>
              <a:gd name="connsiteY11" fmla="*/ 27821 h 1150451"/>
              <a:gd name="connsiteX12" fmla="*/ 661204 w 688364"/>
              <a:gd name="connsiteY12" fmla="*/ 661 h 1150451"/>
              <a:gd name="connsiteX13" fmla="*/ 688364 w 688364"/>
              <a:gd name="connsiteY13" fmla="*/ 661 h 1150451"/>
              <a:gd name="connsiteX0" fmla="*/ 301 w 688364"/>
              <a:gd name="connsiteY0" fmla="*/ 1150451 h 1150451"/>
              <a:gd name="connsiteX1" fmla="*/ 12569 w 688364"/>
              <a:gd name="connsiteY1" fmla="*/ 790465 h 1150451"/>
              <a:gd name="connsiteX2" fmla="*/ 136103 w 688364"/>
              <a:gd name="connsiteY2" fmla="*/ 408067 h 1150451"/>
              <a:gd name="connsiteX3" fmla="*/ 253798 w 688364"/>
              <a:gd name="connsiteY3" fmla="*/ 254158 h 1150451"/>
              <a:gd name="connsiteX4" fmla="*/ 280958 w 688364"/>
              <a:gd name="connsiteY4" fmla="*/ 226997 h 1150451"/>
              <a:gd name="connsiteX5" fmla="*/ 317172 w 688364"/>
              <a:gd name="connsiteY5" fmla="*/ 199837 h 1150451"/>
              <a:gd name="connsiteX6" fmla="*/ 380546 w 688364"/>
              <a:gd name="connsiteY6" fmla="*/ 145516 h 1150451"/>
              <a:gd name="connsiteX7" fmla="*/ 462028 w 688364"/>
              <a:gd name="connsiteY7" fmla="*/ 82142 h 1150451"/>
              <a:gd name="connsiteX8" fmla="*/ 525402 w 688364"/>
              <a:gd name="connsiteY8" fmla="*/ 64035 h 1150451"/>
              <a:gd name="connsiteX9" fmla="*/ 552562 w 688364"/>
              <a:gd name="connsiteY9" fmla="*/ 45928 h 1150451"/>
              <a:gd name="connsiteX10" fmla="*/ 606883 w 688364"/>
              <a:gd name="connsiteY10" fmla="*/ 27821 h 1150451"/>
              <a:gd name="connsiteX11" fmla="*/ 661204 w 688364"/>
              <a:gd name="connsiteY11" fmla="*/ 661 h 1150451"/>
              <a:gd name="connsiteX12" fmla="*/ 688364 w 688364"/>
              <a:gd name="connsiteY12" fmla="*/ 661 h 1150451"/>
              <a:gd name="connsiteX0" fmla="*/ 301 w 688364"/>
              <a:gd name="connsiteY0" fmla="*/ 1150451 h 1150451"/>
              <a:gd name="connsiteX1" fmla="*/ 12569 w 688364"/>
              <a:gd name="connsiteY1" fmla="*/ 790465 h 1150451"/>
              <a:gd name="connsiteX2" fmla="*/ 136103 w 688364"/>
              <a:gd name="connsiteY2" fmla="*/ 408067 h 1150451"/>
              <a:gd name="connsiteX3" fmla="*/ 253798 w 688364"/>
              <a:gd name="connsiteY3" fmla="*/ 254158 h 1150451"/>
              <a:gd name="connsiteX4" fmla="*/ 280958 w 688364"/>
              <a:gd name="connsiteY4" fmla="*/ 226997 h 1150451"/>
              <a:gd name="connsiteX5" fmla="*/ 317172 w 688364"/>
              <a:gd name="connsiteY5" fmla="*/ 199837 h 1150451"/>
              <a:gd name="connsiteX6" fmla="*/ 380546 w 688364"/>
              <a:gd name="connsiteY6" fmla="*/ 145516 h 1150451"/>
              <a:gd name="connsiteX7" fmla="*/ 462028 w 688364"/>
              <a:gd name="connsiteY7" fmla="*/ 82142 h 1150451"/>
              <a:gd name="connsiteX8" fmla="*/ 552562 w 688364"/>
              <a:gd name="connsiteY8" fmla="*/ 45928 h 1150451"/>
              <a:gd name="connsiteX9" fmla="*/ 606883 w 688364"/>
              <a:gd name="connsiteY9" fmla="*/ 27821 h 1150451"/>
              <a:gd name="connsiteX10" fmla="*/ 661204 w 688364"/>
              <a:gd name="connsiteY10" fmla="*/ 661 h 1150451"/>
              <a:gd name="connsiteX11" fmla="*/ 688364 w 688364"/>
              <a:gd name="connsiteY11" fmla="*/ 661 h 1150451"/>
              <a:gd name="connsiteX0" fmla="*/ 301 w 661204"/>
              <a:gd name="connsiteY0" fmla="*/ 1149790 h 1149790"/>
              <a:gd name="connsiteX1" fmla="*/ 12569 w 661204"/>
              <a:gd name="connsiteY1" fmla="*/ 789804 h 1149790"/>
              <a:gd name="connsiteX2" fmla="*/ 136103 w 661204"/>
              <a:gd name="connsiteY2" fmla="*/ 407406 h 1149790"/>
              <a:gd name="connsiteX3" fmla="*/ 253798 w 661204"/>
              <a:gd name="connsiteY3" fmla="*/ 253497 h 1149790"/>
              <a:gd name="connsiteX4" fmla="*/ 280958 w 661204"/>
              <a:gd name="connsiteY4" fmla="*/ 226336 h 1149790"/>
              <a:gd name="connsiteX5" fmla="*/ 317172 w 661204"/>
              <a:gd name="connsiteY5" fmla="*/ 199176 h 1149790"/>
              <a:gd name="connsiteX6" fmla="*/ 380546 w 661204"/>
              <a:gd name="connsiteY6" fmla="*/ 144855 h 1149790"/>
              <a:gd name="connsiteX7" fmla="*/ 462028 w 661204"/>
              <a:gd name="connsiteY7" fmla="*/ 81481 h 1149790"/>
              <a:gd name="connsiteX8" fmla="*/ 552562 w 661204"/>
              <a:gd name="connsiteY8" fmla="*/ 45267 h 1149790"/>
              <a:gd name="connsiteX9" fmla="*/ 606883 w 661204"/>
              <a:gd name="connsiteY9" fmla="*/ 27160 h 1149790"/>
              <a:gd name="connsiteX10" fmla="*/ 661204 w 661204"/>
              <a:gd name="connsiteY10" fmla="*/ 0 h 1149790"/>
              <a:gd name="connsiteX0" fmla="*/ 301 w 661204"/>
              <a:gd name="connsiteY0" fmla="*/ 1149790 h 1149790"/>
              <a:gd name="connsiteX1" fmla="*/ 12569 w 661204"/>
              <a:gd name="connsiteY1" fmla="*/ 789804 h 1149790"/>
              <a:gd name="connsiteX2" fmla="*/ 136103 w 661204"/>
              <a:gd name="connsiteY2" fmla="*/ 407406 h 1149790"/>
              <a:gd name="connsiteX3" fmla="*/ 253798 w 661204"/>
              <a:gd name="connsiteY3" fmla="*/ 253497 h 1149790"/>
              <a:gd name="connsiteX4" fmla="*/ 280958 w 661204"/>
              <a:gd name="connsiteY4" fmla="*/ 226336 h 1149790"/>
              <a:gd name="connsiteX5" fmla="*/ 317172 w 661204"/>
              <a:gd name="connsiteY5" fmla="*/ 199176 h 1149790"/>
              <a:gd name="connsiteX6" fmla="*/ 380546 w 661204"/>
              <a:gd name="connsiteY6" fmla="*/ 144855 h 1149790"/>
              <a:gd name="connsiteX7" fmla="*/ 462028 w 661204"/>
              <a:gd name="connsiteY7" fmla="*/ 81481 h 1149790"/>
              <a:gd name="connsiteX8" fmla="*/ 606883 w 661204"/>
              <a:gd name="connsiteY8" fmla="*/ 27160 h 1149790"/>
              <a:gd name="connsiteX9" fmla="*/ 661204 w 661204"/>
              <a:gd name="connsiteY9" fmla="*/ 0 h 1149790"/>
              <a:gd name="connsiteX0" fmla="*/ 301 w 661204"/>
              <a:gd name="connsiteY0" fmla="*/ 1149790 h 1149790"/>
              <a:gd name="connsiteX1" fmla="*/ 12569 w 661204"/>
              <a:gd name="connsiteY1" fmla="*/ 789804 h 1149790"/>
              <a:gd name="connsiteX2" fmla="*/ 136103 w 661204"/>
              <a:gd name="connsiteY2" fmla="*/ 407406 h 1149790"/>
              <a:gd name="connsiteX3" fmla="*/ 253798 w 661204"/>
              <a:gd name="connsiteY3" fmla="*/ 253497 h 1149790"/>
              <a:gd name="connsiteX4" fmla="*/ 280958 w 661204"/>
              <a:gd name="connsiteY4" fmla="*/ 226336 h 1149790"/>
              <a:gd name="connsiteX5" fmla="*/ 380546 w 661204"/>
              <a:gd name="connsiteY5" fmla="*/ 144855 h 1149790"/>
              <a:gd name="connsiteX6" fmla="*/ 462028 w 661204"/>
              <a:gd name="connsiteY6" fmla="*/ 81481 h 1149790"/>
              <a:gd name="connsiteX7" fmla="*/ 606883 w 661204"/>
              <a:gd name="connsiteY7" fmla="*/ 27160 h 1149790"/>
              <a:gd name="connsiteX8" fmla="*/ 661204 w 661204"/>
              <a:gd name="connsiteY8" fmla="*/ 0 h 1149790"/>
              <a:gd name="connsiteX0" fmla="*/ 301 w 661204"/>
              <a:gd name="connsiteY0" fmla="*/ 1149790 h 1149790"/>
              <a:gd name="connsiteX1" fmla="*/ 12569 w 661204"/>
              <a:gd name="connsiteY1" fmla="*/ 789804 h 1149790"/>
              <a:gd name="connsiteX2" fmla="*/ 136103 w 661204"/>
              <a:gd name="connsiteY2" fmla="*/ 407406 h 1149790"/>
              <a:gd name="connsiteX3" fmla="*/ 253798 w 661204"/>
              <a:gd name="connsiteY3" fmla="*/ 253497 h 1149790"/>
              <a:gd name="connsiteX4" fmla="*/ 380546 w 661204"/>
              <a:gd name="connsiteY4" fmla="*/ 144855 h 1149790"/>
              <a:gd name="connsiteX5" fmla="*/ 462028 w 661204"/>
              <a:gd name="connsiteY5" fmla="*/ 81481 h 1149790"/>
              <a:gd name="connsiteX6" fmla="*/ 606883 w 661204"/>
              <a:gd name="connsiteY6" fmla="*/ 27160 h 1149790"/>
              <a:gd name="connsiteX7" fmla="*/ 661204 w 661204"/>
              <a:gd name="connsiteY7" fmla="*/ 0 h 1149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1204" h="1149790">
                <a:moveTo>
                  <a:pt x="301" y="1149790"/>
                </a:moveTo>
                <a:cubicBezTo>
                  <a:pt x="5959" y="1061142"/>
                  <a:pt x="-10065" y="913534"/>
                  <a:pt x="12569" y="789804"/>
                </a:cubicBezTo>
                <a:cubicBezTo>
                  <a:pt x="35203" y="666074"/>
                  <a:pt x="95898" y="496791"/>
                  <a:pt x="136103" y="407406"/>
                </a:cubicBezTo>
                <a:cubicBezTo>
                  <a:pt x="176308" y="318022"/>
                  <a:pt x="213058" y="297255"/>
                  <a:pt x="253798" y="253497"/>
                </a:cubicBezTo>
                <a:cubicBezTo>
                  <a:pt x="294538" y="209739"/>
                  <a:pt x="345841" y="173524"/>
                  <a:pt x="380546" y="144855"/>
                </a:cubicBezTo>
                <a:cubicBezTo>
                  <a:pt x="415251" y="116186"/>
                  <a:pt x="424305" y="101097"/>
                  <a:pt x="462028" y="81481"/>
                </a:cubicBezTo>
                <a:cubicBezTo>
                  <a:pt x="499751" y="61865"/>
                  <a:pt x="573687" y="40740"/>
                  <a:pt x="606883" y="27160"/>
                </a:cubicBezTo>
                <a:cubicBezTo>
                  <a:pt x="640079" y="13580"/>
                  <a:pt x="636215" y="4165"/>
                  <a:pt x="661204" y="0"/>
                </a:cubicBez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796136" y="6165155"/>
            <a:ext cx="8640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NASA</a:t>
            </a:r>
            <a:r>
              <a:rPr lang="ru-RU" sz="1000" dirty="0">
                <a:solidFill>
                  <a:schemeClr val="bg1"/>
                </a:solidFill>
              </a:rPr>
              <a:t> </a:t>
            </a:r>
            <a:r>
              <a:rPr lang="en-US" sz="1000" dirty="0">
                <a:solidFill>
                  <a:schemeClr val="bg1"/>
                </a:solidFill>
              </a:rPr>
              <a:t>&amp; ESA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7224665" y="2761307"/>
            <a:ext cx="1015171" cy="1430447"/>
          </a:xfrm>
          <a:custGeom>
            <a:avLst/>
            <a:gdLst>
              <a:gd name="connsiteX0" fmla="*/ 0 w 1015171"/>
              <a:gd name="connsiteY0" fmla="*/ 0 h 1430447"/>
              <a:gd name="connsiteX1" fmla="*/ 99588 w 1015171"/>
              <a:gd name="connsiteY1" fmla="*/ 9053 h 1430447"/>
              <a:gd name="connsiteX2" fmla="*/ 162963 w 1015171"/>
              <a:gd name="connsiteY2" fmla="*/ 45267 h 1430447"/>
              <a:gd name="connsiteX3" fmla="*/ 208230 w 1015171"/>
              <a:gd name="connsiteY3" fmla="*/ 54321 h 1430447"/>
              <a:gd name="connsiteX4" fmla="*/ 244444 w 1015171"/>
              <a:gd name="connsiteY4" fmla="*/ 72428 h 1430447"/>
              <a:gd name="connsiteX5" fmla="*/ 271604 w 1015171"/>
              <a:gd name="connsiteY5" fmla="*/ 81481 h 1430447"/>
              <a:gd name="connsiteX6" fmla="*/ 416460 w 1015171"/>
              <a:gd name="connsiteY6" fmla="*/ 208230 h 1430447"/>
              <a:gd name="connsiteX7" fmla="*/ 497941 w 1015171"/>
              <a:gd name="connsiteY7" fmla="*/ 253497 h 1430447"/>
              <a:gd name="connsiteX8" fmla="*/ 534155 w 1015171"/>
              <a:gd name="connsiteY8" fmla="*/ 280657 h 1430447"/>
              <a:gd name="connsiteX9" fmla="*/ 597529 w 1015171"/>
              <a:gd name="connsiteY9" fmla="*/ 353085 h 1430447"/>
              <a:gd name="connsiteX10" fmla="*/ 624689 w 1015171"/>
              <a:gd name="connsiteY10" fmla="*/ 371192 h 1430447"/>
              <a:gd name="connsiteX11" fmla="*/ 669957 w 1015171"/>
              <a:gd name="connsiteY11" fmla="*/ 425513 h 1430447"/>
              <a:gd name="connsiteX12" fmla="*/ 697117 w 1015171"/>
              <a:gd name="connsiteY12" fmla="*/ 443620 h 1430447"/>
              <a:gd name="connsiteX13" fmla="*/ 751438 w 1015171"/>
              <a:gd name="connsiteY13" fmla="*/ 488887 h 1430447"/>
              <a:gd name="connsiteX14" fmla="*/ 787652 w 1015171"/>
              <a:gd name="connsiteY14" fmla="*/ 543208 h 1430447"/>
              <a:gd name="connsiteX15" fmla="*/ 805759 w 1015171"/>
              <a:gd name="connsiteY15" fmla="*/ 570368 h 1430447"/>
              <a:gd name="connsiteX16" fmla="*/ 841973 w 1015171"/>
              <a:gd name="connsiteY16" fmla="*/ 606582 h 1430447"/>
              <a:gd name="connsiteX17" fmla="*/ 878186 w 1015171"/>
              <a:gd name="connsiteY17" fmla="*/ 679010 h 1430447"/>
              <a:gd name="connsiteX18" fmla="*/ 896293 w 1015171"/>
              <a:gd name="connsiteY18" fmla="*/ 733331 h 1430447"/>
              <a:gd name="connsiteX19" fmla="*/ 905347 w 1015171"/>
              <a:gd name="connsiteY19" fmla="*/ 760491 h 1430447"/>
              <a:gd name="connsiteX20" fmla="*/ 923454 w 1015171"/>
              <a:gd name="connsiteY20" fmla="*/ 787651 h 1430447"/>
              <a:gd name="connsiteX21" fmla="*/ 932507 w 1015171"/>
              <a:gd name="connsiteY21" fmla="*/ 841972 h 1430447"/>
              <a:gd name="connsiteX22" fmla="*/ 950614 w 1015171"/>
              <a:gd name="connsiteY22" fmla="*/ 869133 h 1430447"/>
              <a:gd name="connsiteX23" fmla="*/ 959668 w 1015171"/>
              <a:gd name="connsiteY23" fmla="*/ 932507 h 1430447"/>
              <a:gd name="connsiteX24" fmla="*/ 968721 w 1015171"/>
              <a:gd name="connsiteY24" fmla="*/ 959667 h 1430447"/>
              <a:gd name="connsiteX25" fmla="*/ 995882 w 1015171"/>
              <a:gd name="connsiteY25" fmla="*/ 1095469 h 1430447"/>
              <a:gd name="connsiteX26" fmla="*/ 1013988 w 1015171"/>
              <a:gd name="connsiteY26" fmla="*/ 1158843 h 1430447"/>
              <a:gd name="connsiteX27" fmla="*/ 1013988 w 1015171"/>
              <a:gd name="connsiteY27" fmla="*/ 1430447 h 1430447"/>
              <a:gd name="connsiteX0" fmla="*/ 0 w 1015171"/>
              <a:gd name="connsiteY0" fmla="*/ 0 h 1430447"/>
              <a:gd name="connsiteX1" fmla="*/ 99588 w 1015171"/>
              <a:gd name="connsiteY1" fmla="*/ 9053 h 1430447"/>
              <a:gd name="connsiteX2" fmla="*/ 208230 w 1015171"/>
              <a:gd name="connsiteY2" fmla="*/ 54321 h 1430447"/>
              <a:gd name="connsiteX3" fmla="*/ 244444 w 1015171"/>
              <a:gd name="connsiteY3" fmla="*/ 72428 h 1430447"/>
              <a:gd name="connsiteX4" fmla="*/ 271604 w 1015171"/>
              <a:gd name="connsiteY4" fmla="*/ 81481 h 1430447"/>
              <a:gd name="connsiteX5" fmla="*/ 416460 w 1015171"/>
              <a:gd name="connsiteY5" fmla="*/ 208230 h 1430447"/>
              <a:gd name="connsiteX6" fmla="*/ 497941 w 1015171"/>
              <a:gd name="connsiteY6" fmla="*/ 253497 h 1430447"/>
              <a:gd name="connsiteX7" fmla="*/ 534155 w 1015171"/>
              <a:gd name="connsiteY7" fmla="*/ 280657 h 1430447"/>
              <a:gd name="connsiteX8" fmla="*/ 597529 w 1015171"/>
              <a:gd name="connsiteY8" fmla="*/ 353085 h 1430447"/>
              <a:gd name="connsiteX9" fmla="*/ 624689 w 1015171"/>
              <a:gd name="connsiteY9" fmla="*/ 371192 h 1430447"/>
              <a:gd name="connsiteX10" fmla="*/ 669957 w 1015171"/>
              <a:gd name="connsiteY10" fmla="*/ 425513 h 1430447"/>
              <a:gd name="connsiteX11" fmla="*/ 697117 w 1015171"/>
              <a:gd name="connsiteY11" fmla="*/ 443620 h 1430447"/>
              <a:gd name="connsiteX12" fmla="*/ 751438 w 1015171"/>
              <a:gd name="connsiteY12" fmla="*/ 488887 h 1430447"/>
              <a:gd name="connsiteX13" fmla="*/ 787652 w 1015171"/>
              <a:gd name="connsiteY13" fmla="*/ 543208 h 1430447"/>
              <a:gd name="connsiteX14" fmla="*/ 805759 w 1015171"/>
              <a:gd name="connsiteY14" fmla="*/ 570368 h 1430447"/>
              <a:gd name="connsiteX15" fmla="*/ 841973 w 1015171"/>
              <a:gd name="connsiteY15" fmla="*/ 606582 h 1430447"/>
              <a:gd name="connsiteX16" fmla="*/ 878186 w 1015171"/>
              <a:gd name="connsiteY16" fmla="*/ 679010 h 1430447"/>
              <a:gd name="connsiteX17" fmla="*/ 896293 w 1015171"/>
              <a:gd name="connsiteY17" fmla="*/ 733331 h 1430447"/>
              <a:gd name="connsiteX18" fmla="*/ 905347 w 1015171"/>
              <a:gd name="connsiteY18" fmla="*/ 760491 h 1430447"/>
              <a:gd name="connsiteX19" fmla="*/ 923454 w 1015171"/>
              <a:gd name="connsiteY19" fmla="*/ 787651 h 1430447"/>
              <a:gd name="connsiteX20" fmla="*/ 932507 w 1015171"/>
              <a:gd name="connsiteY20" fmla="*/ 841972 h 1430447"/>
              <a:gd name="connsiteX21" fmla="*/ 950614 w 1015171"/>
              <a:gd name="connsiteY21" fmla="*/ 869133 h 1430447"/>
              <a:gd name="connsiteX22" fmla="*/ 959668 w 1015171"/>
              <a:gd name="connsiteY22" fmla="*/ 932507 h 1430447"/>
              <a:gd name="connsiteX23" fmla="*/ 968721 w 1015171"/>
              <a:gd name="connsiteY23" fmla="*/ 959667 h 1430447"/>
              <a:gd name="connsiteX24" fmla="*/ 995882 w 1015171"/>
              <a:gd name="connsiteY24" fmla="*/ 1095469 h 1430447"/>
              <a:gd name="connsiteX25" fmla="*/ 1013988 w 1015171"/>
              <a:gd name="connsiteY25" fmla="*/ 1158843 h 1430447"/>
              <a:gd name="connsiteX26" fmla="*/ 1013988 w 1015171"/>
              <a:gd name="connsiteY26" fmla="*/ 1430447 h 1430447"/>
              <a:gd name="connsiteX0" fmla="*/ 0 w 1015171"/>
              <a:gd name="connsiteY0" fmla="*/ 0 h 1430447"/>
              <a:gd name="connsiteX1" fmla="*/ 99588 w 1015171"/>
              <a:gd name="connsiteY1" fmla="*/ 9053 h 1430447"/>
              <a:gd name="connsiteX2" fmla="*/ 208230 w 1015171"/>
              <a:gd name="connsiteY2" fmla="*/ 54321 h 1430447"/>
              <a:gd name="connsiteX3" fmla="*/ 271604 w 1015171"/>
              <a:gd name="connsiteY3" fmla="*/ 81481 h 1430447"/>
              <a:gd name="connsiteX4" fmla="*/ 416460 w 1015171"/>
              <a:gd name="connsiteY4" fmla="*/ 208230 h 1430447"/>
              <a:gd name="connsiteX5" fmla="*/ 497941 w 1015171"/>
              <a:gd name="connsiteY5" fmla="*/ 253497 h 1430447"/>
              <a:gd name="connsiteX6" fmla="*/ 534155 w 1015171"/>
              <a:gd name="connsiteY6" fmla="*/ 280657 h 1430447"/>
              <a:gd name="connsiteX7" fmla="*/ 597529 w 1015171"/>
              <a:gd name="connsiteY7" fmla="*/ 353085 h 1430447"/>
              <a:gd name="connsiteX8" fmla="*/ 624689 w 1015171"/>
              <a:gd name="connsiteY8" fmla="*/ 371192 h 1430447"/>
              <a:gd name="connsiteX9" fmla="*/ 669957 w 1015171"/>
              <a:gd name="connsiteY9" fmla="*/ 425513 h 1430447"/>
              <a:gd name="connsiteX10" fmla="*/ 697117 w 1015171"/>
              <a:gd name="connsiteY10" fmla="*/ 443620 h 1430447"/>
              <a:gd name="connsiteX11" fmla="*/ 751438 w 1015171"/>
              <a:gd name="connsiteY11" fmla="*/ 488887 h 1430447"/>
              <a:gd name="connsiteX12" fmla="*/ 787652 w 1015171"/>
              <a:gd name="connsiteY12" fmla="*/ 543208 h 1430447"/>
              <a:gd name="connsiteX13" fmla="*/ 805759 w 1015171"/>
              <a:gd name="connsiteY13" fmla="*/ 570368 h 1430447"/>
              <a:gd name="connsiteX14" fmla="*/ 841973 w 1015171"/>
              <a:gd name="connsiteY14" fmla="*/ 606582 h 1430447"/>
              <a:gd name="connsiteX15" fmla="*/ 878186 w 1015171"/>
              <a:gd name="connsiteY15" fmla="*/ 679010 h 1430447"/>
              <a:gd name="connsiteX16" fmla="*/ 896293 w 1015171"/>
              <a:gd name="connsiteY16" fmla="*/ 733331 h 1430447"/>
              <a:gd name="connsiteX17" fmla="*/ 905347 w 1015171"/>
              <a:gd name="connsiteY17" fmla="*/ 760491 h 1430447"/>
              <a:gd name="connsiteX18" fmla="*/ 923454 w 1015171"/>
              <a:gd name="connsiteY18" fmla="*/ 787651 h 1430447"/>
              <a:gd name="connsiteX19" fmla="*/ 932507 w 1015171"/>
              <a:gd name="connsiteY19" fmla="*/ 841972 h 1430447"/>
              <a:gd name="connsiteX20" fmla="*/ 950614 w 1015171"/>
              <a:gd name="connsiteY20" fmla="*/ 869133 h 1430447"/>
              <a:gd name="connsiteX21" fmla="*/ 959668 w 1015171"/>
              <a:gd name="connsiteY21" fmla="*/ 932507 h 1430447"/>
              <a:gd name="connsiteX22" fmla="*/ 968721 w 1015171"/>
              <a:gd name="connsiteY22" fmla="*/ 959667 h 1430447"/>
              <a:gd name="connsiteX23" fmla="*/ 995882 w 1015171"/>
              <a:gd name="connsiteY23" fmla="*/ 1095469 h 1430447"/>
              <a:gd name="connsiteX24" fmla="*/ 1013988 w 1015171"/>
              <a:gd name="connsiteY24" fmla="*/ 1158843 h 1430447"/>
              <a:gd name="connsiteX25" fmla="*/ 1013988 w 1015171"/>
              <a:gd name="connsiteY25" fmla="*/ 1430447 h 1430447"/>
              <a:gd name="connsiteX0" fmla="*/ 0 w 1015171"/>
              <a:gd name="connsiteY0" fmla="*/ 0 h 1430447"/>
              <a:gd name="connsiteX1" fmla="*/ 99588 w 1015171"/>
              <a:gd name="connsiteY1" fmla="*/ 9053 h 1430447"/>
              <a:gd name="connsiteX2" fmla="*/ 208230 w 1015171"/>
              <a:gd name="connsiteY2" fmla="*/ 54321 h 1430447"/>
              <a:gd name="connsiteX3" fmla="*/ 271604 w 1015171"/>
              <a:gd name="connsiteY3" fmla="*/ 81481 h 1430447"/>
              <a:gd name="connsiteX4" fmla="*/ 497941 w 1015171"/>
              <a:gd name="connsiteY4" fmla="*/ 253497 h 1430447"/>
              <a:gd name="connsiteX5" fmla="*/ 534155 w 1015171"/>
              <a:gd name="connsiteY5" fmla="*/ 280657 h 1430447"/>
              <a:gd name="connsiteX6" fmla="*/ 597529 w 1015171"/>
              <a:gd name="connsiteY6" fmla="*/ 353085 h 1430447"/>
              <a:gd name="connsiteX7" fmla="*/ 624689 w 1015171"/>
              <a:gd name="connsiteY7" fmla="*/ 371192 h 1430447"/>
              <a:gd name="connsiteX8" fmla="*/ 669957 w 1015171"/>
              <a:gd name="connsiteY8" fmla="*/ 425513 h 1430447"/>
              <a:gd name="connsiteX9" fmla="*/ 697117 w 1015171"/>
              <a:gd name="connsiteY9" fmla="*/ 443620 h 1430447"/>
              <a:gd name="connsiteX10" fmla="*/ 751438 w 1015171"/>
              <a:gd name="connsiteY10" fmla="*/ 488887 h 1430447"/>
              <a:gd name="connsiteX11" fmla="*/ 787652 w 1015171"/>
              <a:gd name="connsiteY11" fmla="*/ 543208 h 1430447"/>
              <a:gd name="connsiteX12" fmla="*/ 805759 w 1015171"/>
              <a:gd name="connsiteY12" fmla="*/ 570368 h 1430447"/>
              <a:gd name="connsiteX13" fmla="*/ 841973 w 1015171"/>
              <a:gd name="connsiteY13" fmla="*/ 606582 h 1430447"/>
              <a:gd name="connsiteX14" fmla="*/ 878186 w 1015171"/>
              <a:gd name="connsiteY14" fmla="*/ 679010 h 1430447"/>
              <a:gd name="connsiteX15" fmla="*/ 896293 w 1015171"/>
              <a:gd name="connsiteY15" fmla="*/ 733331 h 1430447"/>
              <a:gd name="connsiteX16" fmla="*/ 905347 w 1015171"/>
              <a:gd name="connsiteY16" fmla="*/ 760491 h 1430447"/>
              <a:gd name="connsiteX17" fmla="*/ 923454 w 1015171"/>
              <a:gd name="connsiteY17" fmla="*/ 787651 h 1430447"/>
              <a:gd name="connsiteX18" fmla="*/ 932507 w 1015171"/>
              <a:gd name="connsiteY18" fmla="*/ 841972 h 1430447"/>
              <a:gd name="connsiteX19" fmla="*/ 950614 w 1015171"/>
              <a:gd name="connsiteY19" fmla="*/ 869133 h 1430447"/>
              <a:gd name="connsiteX20" fmla="*/ 959668 w 1015171"/>
              <a:gd name="connsiteY20" fmla="*/ 932507 h 1430447"/>
              <a:gd name="connsiteX21" fmla="*/ 968721 w 1015171"/>
              <a:gd name="connsiteY21" fmla="*/ 959667 h 1430447"/>
              <a:gd name="connsiteX22" fmla="*/ 995882 w 1015171"/>
              <a:gd name="connsiteY22" fmla="*/ 1095469 h 1430447"/>
              <a:gd name="connsiteX23" fmla="*/ 1013988 w 1015171"/>
              <a:gd name="connsiteY23" fmla="*/ 1158843 h 1430447"/>
              <a:gd name="connsiteX24" fmla="*/ 1013988 w 1015171"/>
              <a:gd name="connsiteY24" fmla="*/ 1430447 h 1430447"/>
              <a:gd name="connsiteX0" fmla="*/ 0 w 1015171"/>
              <a:gd name="connsiteY0" fmla="*/ 0 h 1430447"/>
              <a:gd name="connsiteX1" fmla="*/ 99588 w 1015171"/>
              <a:gd name="connsiteY1" fmla="*/ 9053 h 1430447"/>
              <a:gd name="connsiteX2" fmla="*/ 208230 w 1015171"/>
              <a:gd name="connsiteY2" fmla="*/ 54321 h 1430447"/>
              <a:gd name="connsiteX3" fmla="*/ 271604 w 1015171"/>
              <a:gd name="connsiteY3" fmla="*/ 81481 h 1430447"/>
              <a:gd name="connsiteX4" fmla="*/ 497941 w 1015171"/>
              <a:gd name="connsiteY4" fmla="*/ 253497 h 1430447"/>
              <a:gd name="connsiteX5" fmla="*/ 534155 w 1015171"/>
              <a:gd name="connsiteY5" fmla="*/ 280657 h 1430447"/>
              <a:gd name="connsiteX6" fmla="*/ 624689 w 1015171"/>
              <a:gd name="connsiteY6" fmla="*/ 371192 h 1430447"/>
              <a:gd name="connsiteX7" fmla="*/ 669957 w 1015171"/>
              <a:gd name="connsiteY7" fmla="*/ 425513 h 1430447"/>
              <a:gd name="connsiteX8" fmla="*/ 697117 w 1015171"/>
              <a:gd name="connsiteY8" fmla="*/ 443620 h 1430447"/>
              <a:gd name="connsiteX9" fmla="*/ 751438 w 1015171"/>
              <a:gd name="connsiteY9" fmla="*/ 488887 h 1430447"/>
              <a:gd name="connsiteX10" fmla="*/ 787652 w 1015171"/>
              <a:gd name="connsiteY10" fmla="*/ 543208 h 1430447"/>
              <a:gd name="connsiteX11" fmla="*/ 805759 w 1015171"/>
              <a:gd name="connsiteY11" fmla="*/ 570368 h 1430447"/>
              <a:gd name="connsiteX12" fmla="*/ 841973 w 1015171"/>
              <a:gd name="connsiteY12" fmla="*/ 606582 h 1430447"/>
              <a:gd name="connsiteX13" fmla="*/ 878186 w 1015171"/>
              <a:gd name="connsiteY13" fmla="*/ 679010 h 1430447"/>
              <a:gd name="connsiteX14" fmla="*/ 896293 w 1015171"/>
              <a:gd name="connsiteY14" fmla="*/ 733331 h 1430447"/>
              <a:gd name="connsiteX15" fmla="*/ 905347 w 1015171"/>
              <a:gd name="connsiteY15" fmla="*/ 760491 h 1430447"/>
              <a:gd name="connsiteX16" fmla="*/ 923454 w 1015171"/>
              <a:gd name="connsiteY16" fmla="*/ 787651 h 1430447"/>
              <a:gd name="connsiteX17" fmla="*/ 932507 w 1015171"/>
              <a:gd name="connsiteY17" fmla="*/ 841972 h 1430447"/>
              <a:gd name="connsiteX18" fmla="*/ 950614 w 1015171"/>
              <a:gd name="connsiteY18" fmla="*/ 869133 h 1430447"/>
              <a:gd name="connsiteX19" fmla="*/ 959668 w 1015171"/>
              <a:gd name="connsiteY19" fmla="*/ 932507 h 1430447"/>
              <a:gd name="connsiteX20" fmla="*/ 968721 w 1015171"/>
              <a:gd name="connsiteY20" fmla="*/ 959667 h 1430447"/>
              <a:gd name="connsiteX21" fmla="*/ 995882 w 1015171"/>
              <a:gd name="connsiteY21" fmla="*/ 1095469 h 1430447"/>
              <a:gd name="connsiteX22" fmla="*/ 1013988 w 1015171"/>
              <a:gd name="connsiteY22" fmla="*/ 1158843 h 1430447"/>
              <a:gd name="connsiteX23" fmla="*/ 1013988 w 1015171"/>
              <a:gd name="connsiteY23" fmla="*/ 1430447 h 1430447"/>
              <a:gd name="connsiteX0" fmla="*/ 0 w 1015171"/>
              <a:gd name="connsiteY0" fmla="*/ 0 h 1430447"/>
              <a:gd name="connsiteX1" fmla="*/ 99588 w 1015171"/>
              <a:gd name="connsiteY1" fmla="*/ 9053 h 1430447"/>
              <a:gd name="connsiteX2" fmla="*/ 208230 w 1015171"/>
              <a:gd name="connsiteY2" fmla="*/ 54321 h 1430447"/>
              <a:gd name="connsiteX3" fmla="*/ 271604 w 1015171"/>
              <a:gd name="connsiteY3" fmla="*/ 81481 h 1430447"/>
              <a:gd name="connsiteX4" fmla="*/ 497941 w 1015171"/>
              <a:gd name="connsiteY4" fmla="*/ 253497 h 1430447"/>
              <a:gd name="connsiteX5" fmla="*/ 534155 w 1015171"/>
              <a:gd name="connsiteY5" fmla="*/ 280657 h 1430447"/>
              <a:gd name="connsiteX6" fmla="*/ 624689 w 1015171"/>
              <a:gd name="connsiteY6" fmla="*/ 371192 h 1430447"/>
              <a:gd name="connsiteX7" fmla="*/ 669957 w 1015171"/>
              <a:gd name="connsiteY7" fmla="*/ 425513 h 1430447"/>
              <a:gd name="connsiteX8" fmla="*/ 697117 w 1015171"/>
              <a:gd name="connsiteY8" fmla="*/ 443620 h 1430447"/>
              <a:gd name="connsiteX9" fmla="*/ 787652 w 1015171"/>
              <a:gd name="connsiteY9" fmla="*/ 543208 h 1430447"/>
              <a:gd name="connsiteX10" fmla="*/ 805759 w 1015171"/>
              <a:gd name="connsiteY10" fmla="*/ 570368 h 1430447"/>
              <a:gd name="connsiteX11" fmla="*/ 841973 w 1015171"/>
              <a:gd name="connsiteY11" fmla="*/ 606582 h 1430447"/>
              <a:gd name="connsiteX12" fmla="*/ 878186 w 1015171"/>
              <a:gd name="connsiteY12" fmla="*/ 679010 h 1430447"/>
              <a:gd name="connsiteX13" fmla="*/ 896293 w 1015171"/>
              <a:gd name="connsiteY13" fmla="*/ 733331 h 1430447"/>
              <a:gd name="connsiteX14" fmla="*/ 905347 w 1015171"/>
              <a:gd name="connsiteY14" fmla="*/ 760491 h 1430447"/>
              <a:gd name="connsiteX15" fmla="*/ 923454 w 1015171"/>
              <a:gd name="connsiteY15" fmla="*/ 787651 h 1430447"/>
              <a:gd name="connsiteX16" fmla="*/ 932507 w 1015171"/>
              <a:gd name="connsiteY16" fmla="*/ 841972 h 1430447"/>
              <a:gd name="connsiteX17" fmla="*/ 950614 w 1015171"/>
              <a:gd name="connsiteY17" fmla="*/ 869133 h 1430447"/>
              <a:gd name="connsiteX18" fmla="*/ 959668 w 1015171"/>
              <a:gd name="connsiteY18" fmla="*/ 932507 h 1430447"/>
              <a:gd name="connsiteX19" fmla="*/ 968721 w 1015171"/>
              <a:gd name="connsiteY19" fmla="*/ 959667 h 1430447"/>
              <a:gd name="connsiteX20" fmla="*/ 995882 w 1015171"/>
              <a:gd name="connsiteY20" fmla="*/ 1095469 h 1430447"/>
              <a:gd name="connsiteX21" fmla="*/ 1013988 w 1015171"/>
              <a:gd name="connsiteY21" fmla="*/ 1158843 h 1430447"/>
              <a:gd name="connsiteX22" fmla="*/ 1013988 w 1015171"/>
              <a:gd name="connsiteY22" fmla="*/ 1430447 h 1430447"/>
              <a:gd name="connsiteX0" fmla="*/ 0 w 1015171"/>
              <a:gd name="connsiteY0" fmla="*/ 0 h 1430447"/>
              <a:gd name="connsiteX1" fmla="*/ 99588 w 1015171"/>
              <a:gd name="connsiteY1" fmla="*/ 9053 h 1430447"/>
              <a:gd name="connsiteX2" fmla="*/ 208230 w 1015171"/>
              <a:gd name="connsiteY2" fmla="*/ 54321 h 1430447"/>
              <a:gd name="connsiteX3" fmla="*/ 271604 w 1015171"/>
              <a:gd name="connsiteY3" fmla="*/ 81481 h 1430447"/>
              <a:gd name="connsiteX4" fmla="*/ 497941 w 1015171"/>
              <a:gd name="connsiteY4" fmla="*/ 253497 h 1430447"/>
              <a:gd name="connsiteX5" fmla="*/ 534155 w 1015171"/>
              <a:gd name="connsiteY5" fmla="*/ 280657 h 1430447"/>
              <a:gd name="connsiteX6" fmla="*/ 624689 w 1015171"/>
              <a:gd name="connsiteY6" fmla="*/ 371192 h 1430447"/>
              <a:gd name="connsiteX7" fmla="*/ 669957 w 1015171"/>
              <a:gd name="connsiteY7" fmla="*/ 425513 h 1430447"/>
              <a:gd name="connsiteX8" fmla="*/ 697117 w 1015171"/>
              <a:gd name="connsiteY8" fmla="*/ 443620 h 1430447"/>
              <a:gd name="connsiteX9" fmla="*/ 787652 w 1015171"/>
              <a:gd name="connsiteY9" fmla="*/ 543208 h 1430447"/>
              <a:gd name="connsiteX10" fmla="*/ 841973 w 1015171"/>
              <a:gd name="connsiteY10" fmla="*/ 606582 h 1430447"/>
              <a:gd name="connsiteX11" fmla="*/ 878186 w 1015171"/>
              <a:gd name="connsiteY11" fmla="*/ 679010 h 1430447"/>
              <a:gd name="connsiteX12" fmla="*/ 896293 w 1015171"/>
              <a:gd name="connsiteY12" fmla="*/ 733331 h 1430447"/>
              <a:gd name="connsiteX13" fmla="*/ 905347 w 1015171"/>
              <a:gd name="connsiteY13" fmla="*/ 760491 h 1430447"/>
              <a:gd name="connsiteX14" fmla="*/ 923454 w 1015171"/>
              <a:gd name="connsiteY14" fmla="*/ 787651 h 1430447"/>
              <a:gd name="connsiteX15" fmla="*/ 932507 w 1015171"/>
              <a:gd name="connsiteY15" fmla="*/ 841972 h 1430447"/>
              <a:gd name="connsiteX16" fmla="*/ 950614 w 1015171"/>
              <a:gd name="connsiteY16" fmla="*/ 869133 h 1430447"/>
              <a:gd name="connsiteX17" fmla="*/ 959668 w 1015171"/>
              <a:gd name="connsiteY17" fmla="*/ 932507 h 1430447"/>
              <a:gd name="connsiteX18" fmla="*/ 968721 w 1015171"/>
              <a:gd name="connsiteY18" fmla="*/ 959667 h 1430447"/>
              <a:gd name="connsiteX19" fmla="*/ 995882 w 1015171"/>
              <a:gd name="connsiteY19" fmla="*/ 1095469 h 1430447"/>
              <a:gd name="connsiteX20" fmla="*/ 1013988 w 1015171"/>
              <a:gd name="connsiteY20" fmla="*/ 1158843 h 1430447"/>
              <a:gd name="connsiteX21" fmla="*/ 1013988 w 1015171"/>
              <a:gd name="connsiteY21" fmla="*/ 1430447 h 1430447"/>
              <a:gd name="connsiteX0" fmla="*/ 0 w 1015171"/>
              <a:gd name="connsiteY0" fmla="*/ 0 h 1430447"/>
              <a:gd name="connsiteX1" fmla="*/ 99588 w 1015171"/>
              <a:gd name="connsiteY1" fmla="*/ 9053 h 1430447"/>
              <a:gd name="connsiteX2" fmla="*/ 208230 w 1015171"/>
              <a:gd name="connsiteY2" fmla="*/ 54321 h 1430447"/>
              <a:gd name="connsiteX3" fmla="*/ 271604 w 1015171"/>
              <a:gd name="connsiteY3" fmla="*/ 81481 h 1430447"/>
              <a:gd name="connsiteX4" fmla="*/ 497941 w 1015171"/>
              <a:gd name="connsiteY4" fmla="*/ 253497 h 1430447"/>
              <a:gd name="connsiteX5" fmla="*/ 534155 w 1015171"/>
              <a:gd name="connsiteY5" fmla="*/ 280657 h 1430447"/>
              <a:gd name="connsiteX6" fmla="*/ 624689 w 1015171"/>
              <a:gd name="connsiteY6" fmla="*/ 371192 h 1430447"/>
              <a:gd name="connsiteX7" fmla="*/ 669957 w 1015171"/>
              <a:gd name="connsiteY7" fmla="*/ 425513 h 1430447"/>
              <a:gd name="connsiteX8" fmla="*/ 697117 w 1015171"/>
              <a:gd name="connsiteY8" fmla="*/ 443620 h 1430447"/>
              <a:gd name="connsiteX9" fmla="*/ 787652 w 1015171"/>
              <a:gd name="connsiteY9" fmla="*/ 543208 h 1430447"/>
              <a:gd name="connsiteX10" fmla="*/ 841973 w 1015171"/>
              <a:gd name="connsiteY10" fmla="*/ 606582 h 1430447"/>
              <a:gd name="connsiteX11" fmla="*/ 878186 w 1015171"/>
              <a:gd name="connsiteY11" fmla="*/ 679010 h 1430447"/>
              <a:gd name="connsiteX12" fmla="*/ 896293 w 1015171"/>
              <a:gd name="connsiteY12" fmla="*/ 733331 h 1430447"/>
              <a:gd name="connsiteX13" fmla="*/ 923454 w 1015171"/>
              <a:gd name="connsiteY13" fmla="*/ 787651 h 1430447"/>
              <a:gd name="connsiteX14" fmla="*/ 932507 w 1015171"/>
              <a:gd name="connsiteY14" fmla="*/ 841972 h 1430447"/>
              <a:gd name="connsiteX15" fmla="*/ 950614 w 1015171"/>
              <a:gd name="connsiteY15" fmla="*/ 869133 h 1430447"/>
              <a:gd name="connsiteX16" fmla="*/ 959668 w 1015171"/>
              <a:gd name="connsiteY16" fmla="*/ 932507 h 1430447"/>
              <a:gd name="connsiteX17" fmla="*/ 968721 w 1015171"/>
              <a:gd name="connsiteY17" fmla="*/ 959667 h 1430447"/>
              <a:gd name="connsiteX18" fmla="*/ 995882 w 1015171"/>
              <a:gd name="connsiteY18" fmla="*/ 1095469 h 1430447"/>
              <a:gd name="connsiteX19" fmla="*/ 1013988 w 1015171"/>
              <a:gd name="connsiteY19" fmla="*/ 1158843 h 1430447"/>
              <a:gd name="connsiteX20" fmla="*/ 1013988 w 1015171"/>
              <a:gd name="connsiteY20" fmla="*/ 1430447 h 1430447"/>
              <a:gd name="connsiteX0" fmla="*/ 0 w 1015171"/>
              <a:gd name="connsiteY0" fmla="*/ 0 h 1430447"/>
              <a:gd name="connsiteX1" fmla="*/ 99588 w 1015171"/>
              <a:gd name="connsiteY1" fmla="*/ 9053 h 1430447"/>
              <a:gd name="connsiteX2" fmla="*/ 208230 w 1015171"/>
              <a:gd name="connsiteY2" fmla="*/ 54321 h 1430447"/>
              <a:gd name="connsiteX3" fmla="*/ 271604 w 1015171"/>
              <a:gd name="connsiteY3" fmla="*/ 81481 h 1430447"/>
              <a:gd name="connsiteX4" fmla="*/ 497941 w 1015171"/>
              <a:gd name="connsiteY4" fmla="*/ 253497 h 1430447"/>
              <a:gd name="connsiteX5" fmla="*/ 534155 w 1015171"/>
              <a:gd name="connsiteY5" fmla="*/ 280657 h 1430447"/>
              <a:gd name="connsiteX6" fmla="*/ 624689 w 1015171"/>
              <a:gd name="connsiteY6" fmla="*/ 371192 h 1430447"/>
              <a:gd name="connsiteX7" fmla="*/ 669957 w 1015171"/>
              <a:gd name="connsiteY7" fmla="*/ 425513 h 1430447"/>
              <a:gd name="connsiteX8" fmla="*/ 697117 w 1015171"/>
              <a:gd name="connsiteY8" fmla="*/ 443620 h 1430447"/>
              <a:gd name="connsiteX9" fmla="*/ 787652 w 1015171"/>
              <a:gd name="connsiteY9" fmla="*/ 543208 h 1430447"/>
              <a:gd name="connsiteX10" fmla="*/ 841973 w 1015171"/>
              <a:gd name="connsiteY10" fmla="*/ 606582 h 1430447"/>
              <a:gd name="connsiteX11" fmla="*/ 878186 w 1015171"/>
              <a:gd name="connsiteY11" fmla="*/ 679010 h 1430447"/>
              <a:gd name="connsiteX12" fmla="*/ 896293 w 1015171"/>
              <a:gd name="connsiteY12" fmla="*/ 733331 h 1430447"/>
              <a:gd name="connsiteX13" fmla="*/ 923454 w 1015171"/>
              <a:gd name="connsiteY13" fmla="*/ 787651 h 1430447"/>
              <a:gd name="connsiteX14" fmla="*/ 950614 w 1015171"/>
              <a:gd name="connsiteY14" fmla="*/ 869133 h 1430447"/>
              <a:gd name="connsiteX15" fmla="*/ 959668 w 1015171"/>
              <a:gd name="connsiteY15" fmla="*/ 932507 h 1430447"/>
              <a:gd name="connsiteX16" fmla="*/ 968721 w 1015171"/>
              <a:gd name="connsiteY16" fmla="*/ 959667 h 1430447"/>
              <a:gd name="connsiteX17" fmla="*/ 995882 w 1015171"/>
              <a:gd name="connsiteY17" fmla="*/ 1095469 h 1430447"/>
              <a:gd name="connsiteX18" fmla="*/ 1013988 w 1015171"/>
              <a:gd name="connsiteY18" fmla="*/ 1158843 h 1430447"/>
              <a:gd name="connsiteX19" fmla="*/ 1013988 w 1015171"/>
              <a:gd name="connsiteY19" fmla="*/ 1430447 h 1430447"/>
              <a:gd name="connsiteX0" fmla="*/ 0 w 1015171"/>
              <a:gd name="connsiteY0" fmla="*/ 0 h 1430447"/>
              <a:gd name="connsiteX1" fmla="*/ 99588 w 1015171"/>
              <a:gd name="connsiteY1" fmla="*/ 9053 h 1430447"/>
              <a:gd name="connsiteX2" fmla="*/ 208230 w 1015171"/>
              <a:gd name="connsiteY2" fmla="*/ 54321 h 1430447"/>
              <a:gd name="connsiteX3" fmla="*/ 271604 w 1015171"/>
              <a:gd name="connsiteY3" fmla="*/ 81481 h 1430447"/>
              <a:gd name="connsiteX4" fmla="*/ 497941 w 1015171"/>
              <a:gd name="connsiteY4" fmla="*/ 253497 h 1430447"/>
              <a:gd name="connsiteX5" fmla="*/ 534155 w 1015171"/>
              <a:gd name="connsiteY5" fmla="*/ 280657 h 1430447"/>
              <a:gd name="connsiteX6" fmla="*/ 624689 w 1015171"/>
              <a:gd name="connsiteY6" fmla="*/ 371192 h 1430447"/>
              <a:gd name="connsiteX7" fmla="*/ 669957 w 1015171"/>
              <a:gd name="connsiteY7" fmla="*/ 425513 h 1430447"/>
              <a:gd name="connsiteX8" fmla="*/ 697117 w 1015171"/>
              <a:gd name="connsiteY8" fmla="*/ 443620 h 1430447"/>
              <a:gd name="connsiteX9" fmla="*/ 787652 w 1015171"/>
              <a:gd name="connsiteY9" fmla="*/ 543208 h 1430447"/>
              <a:gd name="connsiteX10" fmla="*/ 841973 w 1015171"/>
              <a:gd name="connsiteY10" fmla="*/ 606582 h 1430447"/>
              <a:gd name="connsiteX11" fmla="*/ 878186 w 1015171"/>
              <a:gd name="connsiteY11" fmla="*/ 679010 h 1430447"/>
              <a:gd name="connsiteX12" fmla="*/ 896293 w 1015171"/>
              <a:gd name="connsiteY12" fmla="*/ 733331 h 1430447"/>
              <a:gd name="connsiteX13" fmla="*/ 923454 w 1015171"/>
              <a:gd name="connsiteY13" fmla="*/ 787651 h 1430447"/>
              <a:gd name="connsiteX14" fmla="*/ 950614 w 1015171"/>
              <a:gd name="connsiteY14" fmla="*/ 869133 h 1430447"/>
              <a:gd name="connsiteX15" fmla="*/ 968721 w 1015171"/>
              <a:gd name="connsiteY15" fmla="*/ 959667 h 1430447"/>
              <a:gd name="connsiteX16" fmla="*/ 995882 w 1015171"/>
              <a:gd name="connsiteY16" fmla="*/ 1095469 h 1430447"/>
              <a:gd name="connsiteX17" fmla="*/ 1013988 w 1015171"/>
              <a:gd name="connsiteY17" fmla="*/ 1158843 h 1430447"/>
              <a:gd name="connsiteX18" fmla="*/ 1013988 w 1015171"/>
              <a:gd name="connsiteY18" fmla="*/ 1430447 h 1430447"/>
              <a:gd name="connsiteX0" fmla="*/ 0 w 1015171"/>
              <a:gd name="connsiteY0" fmla="*/ 0 h 1430447"/>
              <a:gd name="connsiteX1" fmla="*/ 99588 w 1015171"/>
              <a:gd name="connsiteY1" fmla="*/ 9053 h 1430447"/>
              <a:gd name="connsiteX2" fmla="*/ 208230 w 1015171"/>
              <a:gd name="connsiteY2" fmla="*/ 54321 h 1430447"/>
              <a:gd name="connsiteX3" fmla="*/ 271604 w 1015171"/>
              <a:gd name="connsiteY3" fmla="*/ 81481 h 1430447"/>
              <a:gd name="connsiteX4" fmla="*/ 497941 w 1015171"/>
              <a:gd name="connsiteY4" fmla="*/ 253497 h 1430447"/>
              <a:gd name="connsiteX5" fmla="*/ 534155 w 1015171"/>
              <a:gd name="connsiteY5" fmla="*/ 280657 h 1430447"/>
              <a:gd name="connsiteX6" fmla="*/ 624689 w 1015171"/>
              <a:gd name="connsiteY6" fmla="*/ 371192 h 1430447"/>
              <a:gd name="connsiteX7" fmla="*/ 697117 w 1015171"/>
              <a:gd name="connsiteY7" fmla="*/ 443620 h 1430447"/>
              <a:gd name="connsiteX8" fmla="*/ 787652 w 1015171"/>
              <a:gd name="connsiteY8" fmla="*/ 543208 h 1430447"/>
              <a:gd name="connsiteX9" fmla="*/ 841973 w 1015171"/>
              <a:gd name="connsiteY9" fmla="*/ 606582 h 1430447"/>
              <a:gd name="connsiteX10" fmla="*/ 878186 w 1015171"/>
              <a:gd name="connsiteY10" fmla="*/ 679010 h 1430447"/>
              <a:gd name="connsiteX11" fmla="*/ 896293 w 1015171"/>
              <a:gd name="connsiteY11" fmla="*/ 733331 h 1430447"/>
              <a:gd name="connsiteX12" fmla="*/ 923454 w 1015171"/>
              <a:gd name="connsiteY12" fmla="*/ 787651 h 1430447"/>
              <a:gd name="connsiteX13" fmla="*/ 950614 w 1015171"/>
              <a:gd name="connsiteY13" fmla="*/ 869133 h 1430447"/>
              <a:gd name="connsiteX14" fmla="*/ 968721 w 1015171"/>
              <a:gd name="connsiteY14" fmla="*/ 959667 h 1430447"/>
              <a:gd name="connsiteX15" fmla="*/ 995882 w 1015171"/>
              <a:gd name="connsiteY15" fmla="*/ 1095469 h 1430447"/>
              <a:gd name="connsiteX16" fmla="*/ 1013988 w 1015171"/>
              <a:gd name="connsiteY16" fmla="*/ 1158843 h 1430447"/>
              <a:gd name="connsiteX17" fmla="*/ 1013988 w 1015171"/>
              <a:gd name="connsiteY17" fmla="*/ 1430447 h 1430447"/>
              <a:gd name="connsiteX0" fmla="*/ 0 w 1015171"/>
              <a:gd name="connsiteY0" fmla="*/ 0 h 1430447"/>
              <a:gd name="connsiteX1" fmla="*/ 99588 w 1015171"/>
              <a:gd name="connsiteY1" fmla="*/ 9053 h 1430447"/>
              <a:gd name="connsiteX2" fmla="*/ 271604 w 1015171"/>
              <a:gd name="connsiteY2" fmla="*/ 81481 h 1430447"/>
              <a:gd name="connsiteX3" fmla="*/ 497941 w 1015171"/>
              <a:gd name="connsiteY3" fmla="*/ 253497 h 1430447"/>
              <a:gd name="connsiteX4" fmla="*/ 534155 w 1015171"/>
              <a:gd name="connsiteY4" fmla="*/ 280657 h 1430447"/>
              <a:gd name="connsiteX5" fmla="*/ 624689 w 1015171"/>
              <a:gd name="connsiteY5" fmla="*/ 371192 h 1430447"/>
              <a:gd name="connsiteX6" fmla="*/ 697117 w 1015171"/>
              <a:gd name="connsiteY6" fmla="*/ 443620 h 1430447"/>
              <a:gd name="connsiteX7" fmla="*/ 787652 w 1015171"/>
              <a:gd name="connsiteY7" fmla="*/ 543208 h 1430447"/>
              <a:gd name="connsiteX8" fmla="*/ 841973 w 1015171"/>
              <a:gd name="connsiteY8" fmla="*/ 606582 h 1430447"/>
              <a:gd name="connsiteX9" fmla="*/ 878186 w 1015171"/>
              <a:gd name="connsiteY9" fmla="*/ 679010 h 1430447"/>
              <a:gd name="connsiteX10" fmla="*/ 896293 w 1015171"/>
              <a:gd name="connsiteY10" fmla="*/ 733331 h 1430447"/>
              <a:gd name="connsiteX11" fmla="*/ 923454 w 1015171"/>
              <a:gd name="connsiteY11" fmla="*/ 787651 h 1430447"/>
              <a:gd name="connsiteX12" fmla="*/ 950614 w 1015171"/>
              <a:gd name="connsiteY12" fmla="*/ 869133 h 1430447"/>
              <a:gd name="connsiteX13" fmla="*/ 968721 w 1015171"/>
              <a:gd name="connsiteY13" fmla="*/ 959667 h 1430447"/>
              <a:gd name="connsiteX14" fmla="*/ 995882 w 1015171"/>
              <a:gd name="connsiteY14" fmla="*/ 1095469 h 1430447"/>
              <a:gd name="connsiteX15" fmla="*/ 1013988 w 1015171"/>
              <a:gd name="connsiteY15" fmla="*/ 1158843 h 1430447"/>
              <a:gd name="connsiteX16" fmla="*/ 1013988 w 1015171"/>
              <a:gd name="connsiteY16" fmla="*/ 1430447 h 1430447"/>
              <a:gd name="connsiteX0" fmla="*/ 0 w 1015171"/>
              <a:gd name="connsiteY0" fmla="*/ 0 h 1430447"/>
              <a:gd name="connsiteX1" fmla="*/ 99588 w 1015171"/>
              <a:gd name="connsiteY1" fmla="*/ 9053 h 1430447"/>
              <a:gd name="connsiteX2" fmla="*/ 271604 w 1015171"/>
              <a:gd name="connsiteY2" fmla="*/ 81481 h 1430447"/>
              <a:gd name="connsiteX3" fmla="*/ 497941 w 1015171"/>
              <a:gd name="connsiteY3" fmla="*/ 253497 h 1430447"/>
              <a:gd name="connsiteX4" fmla="*/ 534155 w 1015171"/>
              <a:gd name="connsiteY4" fmla="*/ 280657 h 1430447"/>
              <a:gd name="connsiteX5" fmla="*/ 624689 w 1015171"/>
              <a:gd name="connsiteY5" fmla="*/ 371192 h 1430447"/>
              <a:gd name="connsiteX6" fmla="*/ 697117 w 1015171"/>
              <a:gd name="connsiteY6" fmla="*/ 443620 h 1430447"/>
              <a:gd name="connsiteX7" fmla="*/ 787652 w 1015171"/>
              <a:gd name="connsiteY7" fmla="*/ 543208 h 1430447"/>
              <a:gd name="connsiteX8" fmla="*/ 841973 w 1015171"/>
              <a:gd name="connsiteY8" fmla="*/ 606582 h 1430447"/>
              <a:gd name="connsiteX9" fmla="*/ 878186 w 1015171"/>
              <a:gd name="connsiteY9" fmla="*/ 679010 h 1430447"/>
              <a:gd name="connsiteX10" fmla="*/ 896293 w 1015171"/>
              <a:gd name="connsiteY10" fmla="*/ 733331 h 1430447"/>
              <a:gd name="connsiteX11" fmla="*/ 923454 w 1015171"/>
              <a:gd name="connsiteY11" fmla="*/ 787651 h 1430447"/>
              <a:gd name="connsiteX12" fmla="*/ 950614 w 1015171"/>
              <a:gd name="connsiteY12" fmla="*/ 869133 h 1430447"/>
              <a:gd name="connsiteX13" fmla="*/ 968721 w 1015171"/>
              <a:gd name="connsiteY13" fmla="*/ 959667 h 1430447"/>
              <a:gd name="connsiteX14" fmla="*/ 1013988 w 1015171"/>
              <a:gd name="connsiteY14" fmla="*/ 1158843 h 1430447"/>
              <a:gd name="connsiteX15" fmla="*/ 1013988 w 1015171"/>
              <a:gd name="connsiteY15" fmla="*/ 1430447 h 1430447"/>
              <a:gd name="connsiteX0" fmla="*/ 0 w 1015171"/>
              <a:gd name="connsiteY0" fmla="*/ 0 h 1430447"/>
              <a:gd name="connsiteX1" fmla="*/ 99588 w 1015171"/>
              <a:gd name="connsiteY1" fmla="*/ 9053 h 1430447"/>
              <a:gd name="connsiteX2" fmla="*/ 271604 w 1015171"/>
              <a:gd name="connsiteY2" fmla="*/ 81481 h 1430447"/>
              <a:gd name="connsiteX3" fmla="*/ 497941 w 1015171"/>
              <a:gd name="connsiteY3" fmla="*/ 253497 h 1430447"/>
              <a:gd name="connsiteX4" fmla="*/ 534155 w 1015171"/>
              <a:gd name="connsiteY4" fmla="*/ 280657 h 1430447"/>
              <a:gd name="connsiteX5" fmla="*/ 624689 w 1015171"/>
              <a:gd name="connsiteY5" fmla="*/ 371192 h 1430447"/>
              <a:gd name="connsiteX6" fmla="*/ 697117 w 1015171"/>
              <a:gd name="connsiteY6" fmla="*/ 443620 h 1430447"/>
              <a:gd name="connsiteX7" fmla="*/ 787652 w 1015171"/>
              <a:gd name="connsiteY7" fmla="*/ 543208 h 1430447"/>
              <a:gd name="connsiteX8" fmla="*/ 841973 w 1015171"/>
              <a:gd name="connsiteY8" fmla="*/ 606582 h 1430447"/>
              <a:gd name="connsiteX9" fmla="*/ 878186 w 1015171"/>
              <a:gd name="connsiteY9" fmla="*/ 679010 h 1430447"/>
              <a:gd name="connsiteX10" fmla="*/ 923454 w 1015171"/>
              <a:gd name="connsiteY10" fmla="*/ 787651 h 1430447"/>
              <a:gd name="connsiteX11" fmla="*/ 950614 w 1015171"/>
              <a:gd name="connsiteY11" fmla="*/ 869133 h 1430447"/>
              <a:gd name="connsiteX12" fmla="*/ 968721 w 1015171"/>
              <a:gd name="connsiteY12" fmla="*/ 959667 h 1430447"/>
              <a:gd name="connsiteX13" fmla="*/ 1013988 w 1015171"/>
              <a:gd name="connsiteY13" fmla="*/ 1158843 h 1430447"/>
              <a:gd name="connsiteX14" fmla="*/ 1013988 w 1015171"/>
              <a:gd name="connsiteY14" fmla="*/ 1430447 h 1430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15171" h="1430447">
                <a:moveTo>
                  <a:pt x="0" y="0"/>
                </a:moveTo>
                <a:lnTo>
                  <a:pt x="99588" y="9053"/>
                </a:lnTo>
                <a:cubicBezTo>
                  <a:pt x="144855" y="22633"/>
                  <a:pt x="205212" y="40740"/>
                  <a:pt x="271604" y="81481"/>
                </a:cubicBezTo>
                <a:cubicBezTo>
                  <a:pt x="337996" y="122222"/>
                  <a:pt x="454183" y="220301"/>
                  <a:pt x="497941" y="253497"/>
                </a:cubicBezTo>
                <a:cubicBezTo>
                  <a:pt x="541700" y="286693"/>
                  <a:pt x="513030" y="261041"/>
                  <a:pt x="534155" y="280657"/>
                </a:cubicBezTo>
                <a:cubicBezTo>
                  <a:pt x="555280" y="300273"/>
                  <a:pt x="597529" y="344032"/>
                  <a:pt x="624689" y="371192"/>
                </a:cubicBezTo>
                <a:cubicBezTo>
                  <a:pt x="651849" y="398353"/>
                  <a:pt x="669957" y="414951"/>
                  <a:pt x="697117" y="443620"/>
                </a:cubicBezTo>
                <a:cubicBezTo>
                  <a:pt x="724277" y="472289"/>
                  <a:pt x="763509" y="516048"/>
                  <a:pt x="787652" y="543208"/>
                </a:cubicBezTo>
                <a:cubicBezTo>
                  <a:pt x="811795" y="570368"/>
                  <a:pt x="826884" y="583948"/>
                  <a:pt x="841973" y="606582"/>
                </a:cubicBezTo>
                <a:cubicBezTo>
                  <a:pt x="857062" y="629216"/>
                  <a:pt x="869650" y="653403"/>
                  <a:pt x="878186" y="679010"/>
                </a:cubicBezTo>
                <a:lnTo>
                  <a:pt x="923454" y="787651"/>
                </a:lnTo>
                <a:cubicBezTo>
                  <a:pt x="932507" y="810285"/>
                  <a:pt x="943070" y="840464"/>
                  <a:pt x="950614" y="869133"/>
                </a:cubicBezTo>
                <a:cubicBezTo>
                  <a:pt x="958159" y="897802"/>
                  <a:pt x="961176" y="921944"/>
                  <a:pt x="968721" y="959667"/>
                </a:cubicBezTo>
                <a:cubicBezTo>
                  <a:pt x="979283" y="1007952"/>
                  <a:pt x="1006444" y="1080380"/>
                  <a:pt x="1013988" y="1158843"/>
                </a:cubicBezTo>
                <a:cubicBezTo>
                  <a:pt x="1016650" y="1249339"/>
                  <a:pt x="1013988" y="1339912"/>
                  <a:pt x="1013988" y="1430447"/>
                </a:cubicBez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5B4C2-228C-4E70-999D-AF79E6F6432F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Предсказания </a:t>
            </a:r>
            <a:r>
              <a:rPr lang="en-US" dirty="0"/>
              <a:t>BBN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52059"/>
            <a:ext cx="5349404" cy="5311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6194723"/>
            <a:ext cx="1721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Steigman</a:t>
            </a:r>
            <a:r>
              <a:rPr lang="en-US" dirty="0"/>
              <a:t> (2007)</a:t>
            </a:r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139952" y="1446788"/>
            <a:ext cx="0" cy="492253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572000" y="1988840"/>
            <a:ext cx="4360489" cy="132343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i="1" dirty="0" err="1"/>
              <a:t>y</a:t>
            </a:r>
            <a:r>
              <a:rPr lang="en-GB" sz="2000" baseline="-25000" dirty="0" err="1"/>
              <a:t>D</a:t>
            </a:r>
            <a:r>
              <a:rPr lang="en-GB" sz="2000" dirty="0"/>
              <a:t> ≡ 10</a:t>
            </a:r>
            <a:r>
              <a:rPr lang="en-GB" sz="2000" baseline="30000" dirty="0"/>
              <a:t>5</a:t>
            </a:r>
            <a:r>
              <a:rPr lang="en-GB" sz="2000" dirty="0"/>
              <a:t>(D</a:t>
            </a:r>
            <a:r>
              <a:rPr lang="en-GB" sz="2000" i="1" dirty="0"/>
              <a:t>/</a:t>
            </a:r>
            <a:r>
              <a:rPr lang="en-GB" sz="2000" dirty="0"/>
              <a:t>H) = 2</a:t>
            </a:r>
            <a:r>
              <a:rPr lang="en-GB" sz="2000" i="1" dirty="0"/>
              <a:t>.</a:t>
            </a:r>
            <a:r>
              <a:rPr lang="en-GB" sz="2000" dirty="0"/>
              <a:t>67(1 ± 0</a:t>
            </a:r>
            <a:r>
              <a:rPr lang="en-GB" sz="2000" i="1" dirty="0"/>
              <a:t>.</a:t>
            </a:r>
            <a:r>
              <a:rPr lang="en-GB" sz="2000" dirty="0"/>
              <a:t>03)(6</a:t>
            </a:r>
            <a:r>
              <a:rPr lang="en-GB" sz="2000" i="1" dirty="0"/>
              <a:t>/</a:t>
            </a:r>
            <a:r>
              <a:rPr lang="el-GR" sz="2000" i="1" dirty="0"/>
              <a:t>η</a:t>
            </a:r>
            <a:r>
              <a:rPr lang="el-GR" sz="2000" baseline="-25000" dirty="0"/>
              <a:t>10</a:t>
            </a:r>
            <a:r>
              <a:rPr lang="el-GR" sz="2000" dirty="0"/>
              <a:t>)</a:t>
            </a:r>
            <a:r>
              <a:rPr lang="el-GR" sz="2000" baseline="30000" dirty="0"/>
              <a:t>1</a:t>
            </a:r>
            <a:r>
              <a:rPr lang="el-GR" sz="2000" i="1" baseline="30000" dirty="0"/>
              <a:t>.</a:t>
            </a:r>
            <a:r>
              <a:rPr lang="el-GR" sz="2000" baseline="30000" dirty="0"/>
              <a:t>6</a:t>
            </a:r>
            <a:endParaRPr lang="el-GR" sz="2000" dirty="0"/>
          </a:p>
          <a:p>
            <a:r>
              <a:rPr lang="es-ES" sz="2000" i="1" dirty="0"/>
              <a:t>y</a:t>
            </a:r>
            <a:r>
              <a:rPr lang="es-ES" sz="2000" baseline="-25000" dirty="0"/>
              <a:t>3</a:t>
            </a:r>
            <a:r>
              <a:rPr lang="es-ES" sz="2000" dirty="0"/>
              <a:t> ≡ 10</a:t>
            </a:r>
            <a:r>
              <a:rPr lang="es-ES" sz="2000" baseline="30000" dirty="0"/>
              <a:t>5</a:t>
            </a:r>
            <a:r>
              <a:rPr lang="es-ES" sz="2000" dirty="0"/>
              <a:t>(</a:t>
            </a:r>
            <a:r>
              <a:rPr lang="es-ES" sz="2000" baseline="30000" dirty="0"/>
              <a:t>3</a:t>
            </a:r>
            <a:r>
              <a:rPr lang="es-ES" sz="2000" dirty="0"/>
              <a:t>He</a:t>
            </a:r>
            <a:r>
              <a:rPr lang="es-ES" sz="2000" i="1" dirty="0"/>
              <a:t>/</a:t>
            </a:r>
            <a:r>
              <a:rPr lang="es-ES" sz="2000" dirty="0"/>
              <a:t>H) = 1</a:t>
            </a:r>
            <a:r>
              <a:rPr lang="es-ES" sz="2000" i="1" dirty="0"/>
              <a:t>.</a:t>
            </a:r>
            <a:r>
              <a:rPr lang="es-ES" sz="2000" dirty="0"/>
              <a:t>06(1 ± 0</a:t>
            </a:r>
            <a:r>
              <a:rPr lang="es-ES" sz="2000" i="1" dirty="0"/>
              <a:t>.</a:t>
            </a:r>
            <a:r>
              <a:rPr lang="es-ES" sz="2000" dirty="0"/>
              <a:t>03)(6</a:t>
            </a:r>
            <a:r>
              <a:rPr lang="es-ES" sz="2000" i="1" dirty="0"/>
              <a:t>/η</a:t>
            </a:r>
            <a:r>
              <a:rPr lang="es-ES" sz="2000" baseline="-25000" dirty="0"/>
              <a:t>10</a:t>
            </a:r>
            <a:r>
              <a:rPr lang="es-ES" sz="2000" dirty="0"/>
              <a:t>)</a:t>
            </a:r>
            <a:r>
              <a:rPr lang="es-ES" sz="2000" baseline="30000" dirty="0"/>
              <a:t>0</a:t>
            </a:r>
            <a:r>
              <a:rPr lang="es-ES" sz="2000" i="1" baseline="30000" dirty="0"/>
              <a:t>.</a:t>
            </a:r>
            <a:r>
              <a:rPr lang="es-ES" sz="2000" baseline="30000" dirty="0"/>
              <a:t>6</a:t>
            </a:r>
          </a:p>
          <a:p>
            <a:r>
              <a:rPr lang="el-GR" sz="2000" i="1" dirty="0"/>
              <a:t>Y</a:t>
            </a:r>
            <a:r>
              <a:rPr lang="el-GR" sz="2000" baseline="-25000" dirty="0"/>
              <a:t>P</a:t>
            </a:r>
            <a:r>
              <a:rPr lang="el-GR" sz="2000" dirty="0"/>
              <a:t> = 0</a:t>
            </a:r>
            <a:r>
              <a:rPr lang="el-GR" sz="2000" i="1" dirty="0"/>
              <a:t>.</a:t>
            </a:r>
            <a:r>
              <a:rPr lang="el-GR" sz="2000" dirty="0"/>
              <a:t>2483 ± 0</a:t>
            </a:r>
            <a:r>
              <a:rPr lang="el-GR" sz="2000" i="1" dirty="0"/>
              <a:t>.</a:t>
            </a:r>
            <a:r>
              <a:rPr lang="el-GR" sz="2000" dirty="0"/>
              <a:t>0005 + 0</a:t>
            </a:r>
            <a:r>
              <a:rPr lang="el-GR" sz="2000" i="1" dirty="0"/>
              <a:t>.</a:t>
            </a:r>
            <a:r>
              <a:rPr lang="el-GR" sz="2000" dirty="0"/>
              <a:t>0016(</a:t>
            </a:r>
            <a:r>
              <a:rPr lang="el-GR" sz="2000" i="1" dirty="0"/>
              <a:t>η</a:t>
            </a:r>
            <a:r>
              <a:rPr lang="el-GR" sz="2000" baseline="-25000" dirty="0"/>
              <a:t>10</a:t>
            </a:r>
            <a:r>
              <a:rPr lang="el-GR" sz="2000" dirty="0"/>
              <a:t> − 6)</a:t>
            </a:r>
          </a:p>
          <a:p>
            <a:r>
              <a:rPr lang="en-GB" sz="2000" i="1" dirty="0" err="1"/>
              <a:t>y</a:t>
            </a:r>
            <a:r>
              <a:rPr lang="en-GB" sz="2000" baseline="-25000" dirty="0" err="1"/>
              <a:t>Li</a:t>
            </a:r>
            <a:r>
              <a:rPr lang="en-GB" sz="2000" dirty="0"/>
              <a:t> ≡ 10</a:t>
            </a:r>
            <a:r>
              <a:rPr lang="en-GB" sz="2000" baseline="30000" dirty="0"/>
              <a:t>10</a:t>
            </a:r>
            <a:r>
              <a:rPr lang="en-GB" sz="2000" dirty="0"/>
              <a:t>(</a:t>
            </a:r>
            <a:r>
              <a:rPr lang="en-GB" sz="2000" baseline="30000" dirty="0"/>
              <a:t>7</a:t>
            </a:r>
            <a:r>
              <a:rPr lang="en-GB" sz="2000" dirty="0"/>
              <a:t>Li</a:t>
            </a:r>
            <a:r>
              <a:rPr lang="en-GB" sz="2000" i="1" dirty="0"/>
              <a:t>/</a:t>
            </a:r>
            <a:r>
              <a:rPr lang="en-GB" sz="2000" dirty="0"/>
              <a:t>H) = 4</a:t>
            </a:r>
            <a:r>
              <a:rPr lang="en-GB" sz="2000" i="1" dirty="0"/>
              <a:t>.</a:t>
            </a:r>
            <a:r>
              <a:rPr lang="en-GB" sz="2000" dirty="0"/>
              <a:t>30(1 ± 0</a:t>
            </a:r>
            <a:r>
              <a:rPr lang="en-GB" sz="2000" i="1" dirty="0"/>
              <a:t>.</a:t>
            </a:r>
            <a:r>
              <a:rPr lang="en-GB" sz="2000" dirty="0"/>
              <a:t>1)(</a:t>
            </a:r>
            <a:r>
              <a:rPr lang="el-GR" sz="2000" i="1" dirty="0"/>
              <a:t>η</a:t>
            </a:r>
            <a:r>
              <a:rPr lang="el-GR" sz="2000" baseline="-25000" dirty="0"/>
              <a:t>10</a:t>
            </a:r>
            <a:r>
              <a:rPr lang="el-GR" sz="2000" i="1" dirty="0"/>
              <a:t>/</a:t>
            </a:r>
            <a:r>
              <a:rPr lang="el-GR" sz="2000" dirty="0"/>
              <a:t>6)</a:t>
            </a:r>
            <a:r>
              <a:rPr lang="el-GR" sz="2000" baseline="30000" dirty="0"/>
              <a:t>2</a:t>
            </a:r>
            <a:endParaRPr lang="ru-RU" sz="2000" baseline="30000" dirty="0"/>
          </a:p>
        </p:txBody>
      </p:sp>
    </p:spTree>
    <p:extLst>
      <p:ext uri="{BB962C8B-B14F-4D97-AF65-F5344CB8AC3E}">
        <p14:creationId xmlns:p14="http://schemas.microsoft.com/office/powerpoint/2010/main" val="192457565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Содержание дейтерия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412776"/>
            <a:ext cx="4632692" cy="476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172753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Содержание гелия-3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268760"/>
            <a:ext cx="4839514" cy="4918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12354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Содержание гелия-4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333057"/>
            <a:ext cx="5728493" cy="5210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731174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ru-RU" dirty="0"/>
              <a:t>Проблема лития-7</a:t>
            </a:r>
            <a:r>
              <a:rPr lang="en-US" dirty="0"/>
              <a:t> (</a:t>
            </a:r>
            <a:r>
              <a:rPr lang="ru-RU" dirty="0"/>
              <a:t>и лития-6?</a:t>
            </a:r>
            <a:r>
              <a:rPr lang="en-US" dirty="0"/>
              <a:t>)</a:t>
            </a:r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236010"/>
            <a:ext cx="5529866" cy="5392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8224" y="6165304"/>
            <a:ext cx="1721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Steigman</a:t>
            </a:r>
            <a:r>
              <a:rPr lang="en-US" dirty="0"/>
              <a:t> (2007)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B44135-DBC8-487E-ACDC-E54FF3F32CF2}"/>
              </a:ext>
            </a:extLst>
          </p:cNvPr>
          <p:cNvSpPr txBox="1"/>
          <p:nvPr/>
        </p:nvSpPr>
        <p:spPr>
          <a:xfrm>
            <a:off x="107504" y="2204864"/>
            <a:ext cx="2369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На самом деле проблема бериллия-7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17797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4888" y="274638"/>
            <a:ext cx="8229600" cy="1143000"/>
          </a:xfrm>
        </p:spPr>
        <p:txBody>
          <a:bodyPr/>
          <a:lstStyle/>
          <a:p>
            <a:pPr algn="r"/>
            <a:r>
              <a:rPr lang="ru-RU" dirty="0"/>
              <a:t>Что дальше?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5400600" cy="598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79812" y="5805264"/>
            <a:ext cx="138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Fields (2011)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872449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06090"/>
          </a:xfrm>
        </p:spPr>
        <p:txBody>
          <a:bodyPr>
            <a:noAutofit/>
          </a:bodyPr>
          <a:lstStyle/>
          <a:p>
            <a:r>
              <a:rPr lang="ru-RU" sz="3200" dirty="0"/>
              <a:t>Периодическая система Д.И. Менделеева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681920-8214-471B-9370-B5DABC8D0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9999" y="1332000"/>
            <a:ext cx="8748000" cy="93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0908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A5DFCE-9AD3-4FD7-BBAD-7C66B3519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Звёздная эволюция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7A1315-47A5-41D1-9E22-6181F2BA8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79301"/>
            <a:ext cx="8075240" cy="4525963"/>
          </a:xfrm>
        </p:spPr>
        <p:txBody>
          <a:bodyPr/>
          <a:lstStyle/>
          <a:p>
            <a:r>
              <a:rPr lang="ru-RU" dirty="0"/>
              <a:t>Для продолжения нуклеосинтеза нужны высокая плотность и высокая температура</a:t>
            </a:r>
          </a:p>
          <a:p>
            <a:r>
              <a:rPr lang="ru-RU" dirty="0"/>
              <a:t>Эти же условия (</a:t>
            </a:r>
            <a:r>
              <a:rPr lang="en-US" i="1" dirty="0"/>
              <a:t>p</a:t>
            </a:r>
            <a:r>
              <a:rPr lang="en-US" dirty="0"/>
              <a:t> = </a:t>
            </a:r>
            <a:r>
              <a:rPr lang="en-US" i="1" dirty="0" err="1"/>
              <a:t>nkT</a:t>
            </a:r>
            <a:r>
              <a:rPr lang="ru-RU" dirty="0"/>
              <a:t>) нужны для удержания звёзд в устойчивом состоянии (в состоянии гидростатического равновесия)!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369A7BC-E6AE-4A9D-A70F-0721254560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13"/>
          <a:stretch/>
        </p:blipFill>
        <p:spPr bwMode="auto">
          <a:xfrm>
            <a:off x="1475656" y="4442257"/>
            <a:ext cx="6268861" cy="215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289333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Источник звёздной энергии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4042792" cy="2548880"/>
          </a:xfrm>
        </p:spPr>
        <p:txBody>
          <a:bodyPr/>
          <a:lstStyle/>
          <a:p>
            <a:r>
              <a:rPr lang="ru-RU" dirty="0"/>
              <a:t>Химический?</a:t>
            </a:r>
          </a:p>
          <a:p>
            <a:r>
              <a:rPr lang="ru-RU" dirty="0"/>
              <a:t>Гравитационный?</a:t>
            </a:r>
          </a:p>
          <a:p>
            <a:r>
              <a:rPr lang="ru-RU" dirty="0"/>
              <a:t>Радиоактивный?</a:t>
            </a:r>
          </a:p>
          <a:p>
            <a:r>
              <a:rPr lang="ru-RU" dirty="0"/>
              <a:t>Термоядерный!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520" y="6095037"/>
            <a:ext cx="4968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C000"/>
                </a:solidFill>
              </a:rPr>
              <a:t>Необходимо поддерживать светимость Солнца на протяжении миллиардов лет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596422"/>
            <a:ext cx="3350545" cy="42847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74" r="66425" b="6666"/>
          <a:stretch/>
        </p:blipFill>
        <p:spPr>
          <a:xfrm>
            <a:off x="1553388" y="4005064"/>
            <a:ext cx="1506444" cy="1924334"/>
          </a:xfrm>
          <a:prstGeom prst="rect">
            <a:avLst/>
          </a:prstGeom>
        </p:spPr>
      </p:pic>
      <p:sp>
        <p:nvSpPr>
          <p:cNvPr id="10" name="Стрелка вниз 9"/>
          <p:cNvSpPr/>
          <p:nvPr/>
        </p:nvSpPr>
        <p:spPr>
          <a:xfrm>
            <a:off x="2111151" y="4509120"/>
            <a:ext cx="300609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70188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Что такое звезда</a:t>
            </a:r>
          </a:p>
        </p:txBody>
      </p:sp>
      <p:sp>
        <p:nvSpPr>
          <p:cNvPr id="50179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r>
              <a:rPr lang="ru-RU" altLang="ru-RU"/>
              <a:t>Звезда — самосветящийся космический объект, выделение энергии в котором обеспечивается за счёт долговременного протекания термоядерных реакций</a:t>
            </a:r>
          </a:p>
        </p:txBody>
      </p:sp>
    </p:spTree>
    <p:extLst>
      <p:ext uri="{BB962C8B-B14F-4D97-AF65-F5344CB8AC3E}">
        <p14:creationId xmlns:p14="http://schemas.microsoft.com/office/powerpoint/2010/main" val="5387244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1446</TotalTime>
  <Words>2844</Words>
  <Application>Microsoft Office PowerPoint</Application>
  <PresentationFormat>Экран (4:3)</PresentationFormat>
  <Paragraphs>602</Paragraphs>
  <Slides>120</Slides>
  <Notes>3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120</vt:i4>
      </vt:variant>
    </vt:vector>
  </HeadingPairs>
  <TitlesOfParts>
    <vt:vector size="130" baseType="lpstr">
      <vt:lpstr>Arial</vt:lpstr>
      <vt:lpstr>Calibri</vt:lpstr>
      <vt:lpstr>Cambria Math</vt:lpstr>
      <vt:lpstr>Courier New</vt:lpstr>
      <vt:lpstr>Symbol</vt:lpstr>
      <vt:lpstr>Times New Roman</vt:lpstr>
      <vt:lpstr>Wingdings</vt:lpstr>
      <vt:lpstr>Тема Office</vt:lpstr>
      <vt:lpstr>Формула</vt:lpstr>
      <vt:lpstr>CorelDRAW</vt:lpstr>
      <vt:lpstr>Общая астрофизика</vt:lpstr>
      <vt:lpstr>Презентация PowerPoint</vt:lpstr>
      <vt:lpstr>Ключевой аспект</vt:lpstr>
      <vt:lpstr>Галилео Галилей</vt:lpstr>
      <vt:lpstr>Исаак Ньютон</vt:lpstr>
      <vt:lpstr>Из письма Исаака Ньютона Ричарду Бентли</vt:lpstr>
      <vt:lpstr>Мир туманностей</vt:lpstr>
      <vt:lpstr>Вильям Гершель</vt:lpstr>
      <vt:lpstr>Первый «научный» сценарий звездообразования</vt:lpstr>
      <vt:lpstr>Спектроскопия</vt:lpstr>
      <vt:lpstr>Линии поглощения и излучения</vt:lpstr>
      <vt:lpstr>Спектральный анализ</vt:lpstr>
      <vt:lpstr>Уильям Хаггинс</vt:lpstr>
      <vt:lpstr>Спектроскопия туманностей</vt:lpstr>
      <vt:lpstr>Спектроскопия туманностей</vt:lpstr>
      <vt:lpstr>Ещё один ключевой аспект</vt:lpstr>
      <vt:lpstr>Источник солнечной и звёздной энергии</vt:lpstr>
      <vt:lpstr>Источник солнечной и звёздной энергии</vt:lpstr>
      <vt:lpstr>Гравитационная неустойчивость (Джинса)</vt:lpstr>
      <vt:lpstr>Диаграмма Герцпшрунга-Рассела</vt:lpstr>
      <vt:lpstr>Начало XX века</vt:lpstr>
      <vt:lpstr>Тёмные и светлые туманности</vt:lpstr>
      <vt:lpstr>Тёмные туманности и глобулы</vt:lpstr>
      <vt:lpstr>Светлые (отражательные, эмиссионные) туманности</vt:lpstr>
      <vt:lpstr>Отражательные туманности</vt:lpstr>
      <vt:lpstr>Светлые туманности</vt:lpstr>
      <vt:lpstr>Компактные и диффузные туманности</vt:lpstr>
      <vt:lpstr>Эффект Доплера</vt:lpstr>
      <vt:lpstr>Эффект Доплера в двойных звёздных системах</vt:lpstr>
      <vt:lpstr>Открытие межзвёздного газа</vt:lpstr>
      <vt:lpstr>Mein Gott, da ist ein Loch im Himmel!</vt:lpstr>
      <vt:lpstr>Межзвёздное поглощение и покраснение света</vt:lpstr>
      <vt:lpstr>Геометрические расстояния</vt:lpstr>
      <vt:lpstr>Фотометрические расстояния</vt:lpstr>
      <vt:lpstr>Фотометрические расстояния до звёздных скоплений</vt:lpstr>
      <vt:lpstr>Презентация PowerPoint</vt:lpstr>
      <vt:lpstr>Возраст Земли и ограничения на источники солнечной энергии</vt:lpstr>
      <vt:lpstr>Термоядерные реакции</vt:lpstr>
      <vt:lpstr>1930-е и 1940-е годы XX века</vt:lpstr>
      <vt:lpstr>Звёзды должны рождаться сейчас!</vt:lpstr>
      <vt:lpstr>Свойства звёзд — врождённые и приобретённые</vt:lpstr>
      <vt:lpstr>Йеркская классификация</vt:lpstr>
      <vt:lpstr>Размер</vt:lpstr>
      <vt:lpstr>Масса</vt:lpstr>
      <vt:lpstr>Соотношения между параметрами звёзд</vt:lpstr>
      <vt:lpstr>Теорема Рассела-Фогта</vt:lpstr>
      <vt:lpstr>Химический состав Солнца и МЗС</vt:lpstr>
      <vt:lpstr>Начальная функция масс</vt:lpstr>
      <vt:lpstr>Количество звёзд разных масс</vt:lpstr>
      <vt:lpstr>Определение НФМ</vt:lpstr>
      <vt:lpstr>Общий вид НФМ</vt:lpstr>
      <vt:lpstr>НФМ: современные данные</vt:lpstr>
      <vt:lpstr>Универсальность НФМ</vt:lpstr>
      <vt:lpstr>Пределы звёздных масс</vt:lpstr>
      <vt:lpstr>Звёздные скопления</vt:lpstr>
      <vt:lpstr>Сверхскопления в Млечном Пути</vt:lpstr>
      <vt:lpstr>Чему равна максимальная масса?</vt:lpstr>
      <vt:lpstr>Вращение</vt:lpstr>
      <vt:lpstr>Вращение и магнитное поле</vt:lpstr>
      <vt:lpstr>Двойственность (кратность)</vt:lpstr>
      <vt:lpstr>Планетные системы</vt:lpstr>
      <vt:lpstr>Строение Галактики</vt:lpstr>
      <vt:lpstr>Строение Галактики</vt:lpstr>
      <vt:lpstr>Галактика и место Солнца в ней</vt:lpstr>
      <vt:lpstr>Виды галактик</vt:lpstr>
      <vt:lpstr>Спиральные галактики</vt:lpstr>
      <vt:lpstr>Спиральная структура</vt:lpstr>
      <vt:lpstr>Химический состав</vt:lpstr>
      <vt:lpstr>Периодическая система Д.И. Менделеева</vt:lpstr>
      <vt:lpstr>Химические элементы: современный взгляд Атомы, ионы, изотопы</vt:lpstr>
      <vt:lpstr>Химические элементы: современный взгляд Атомы, ионы, изотопы</vt:lpstr>
      <vt:lpstr>Химические элементы: современный взгляд Атомы, ионы, изотопы</vt:lpstr>
      <vt:lpstr>Химические элементы: современный взгляд Атомы, ионы, изотопы</vt:lpstr>
      <vt:lpstr>Распад атомных ядер</vt:lpstr>
      <vt:lpstr>(Не)устойчивость ядер</vt:lpstr>
      <vt:lpstr>Распространённость химических элементов: тело человека</vt:lpstr>
      <vt:lpstr>Распространённость химических элементов: земная кора (0.5% массы Земли)</vt:lpstr>
      <vt:lpstr>Распространённость химических элементов: Земля</vt:lpstr>
      <vt:lpstr>Химический состав Солнца</vt:lpstr>
      <vt:lpstr>Химический состав Солнечной системы</vt:lpstr>
      <vt:lpstr>Химический состав звёзд</vt:lpstr>
      <vt:lpstr>Откуда взялся водород?</vt:lpstr>
      <vt:lpstr>Происхождение химических элементов: abg-теория</vt:lpstr>
      <vt:lpstr>Происхождение химических элементов: abg-теория</vt:lpstr>
      <vt:lpstr>Первые изотопы</vt:lpstr>
      <vt:lpstr>Первичный нуклеосинтез</vt:lpstr>
      <vt:lpstr>Первичный нуклеосинтез</vt:lpstr>
      <vt:lpstr>Первичный нуклеосинтез</vt:lpstr>
      <vt:lpstr>Первичный нуклеосинтез</vt:lpstr>
      <vt:lpstr>Предсказания BBN</vt:lpstr>
      <vt:lpstr>Содержание дейтерия</vt:lpstr>
      <vt:lpstr>Содержание гелия-3</vt:lpstr>
      <vt:lpstr>Содержание гелия-4</vt:lpstr>
      <vt:lpstr>Проблема лития-7 (и лития-6?)</vt:lpstr>
      <vt:lpstr>Что дальше?</vt:lpstr>
      <vt:lpstr>Периодическая система Д.И. Менделеева</vt:lpstr>
      <vt:lpstr>Звёздная эволюция</vt:lpstr>
      <vt:lpstr>Источник звёздной энергии</vt:lpstr>
      <vt:lpstr>Что такое звезда</vt:lpstr>
      <vt:lpstr>Физическая модель</vt:lpstr>
      <vt:lpstr>Внутреннее строение звезды</vt:lpstr>
      <vt:lpstr>«Горение» водорода: протон-протонный цикл</vt:lpstr>
      <vt:lpstr>Горение водорода: CNO-цикл</vt:lpstr>
      <vt:lpstr>Термоядерные реакции в звёздах</vt:lpstr>
      <vt:lpstr>Перенос энергии</vt:lpstr>
      <vt:lpstr>Лучистый перенос энергии</vt:lpstr>
      <vt:lpstr>Конвективный перенос энергии</vt:lpstr>
      <vt:lpstr>Конвекция</vt:lpstr>
      <vt:lpstr>Внутреннее строение Солнца</vt:lpstr>
      <vt:lpstr>Итоговые уравнения</vt:lpstr>
      <vt:lpstr>Давление излучения и эддингтоновская светимость</vt:lpstr>
      <vt:lpstr>Центральные параметры</vt:lpstr>
      <vt:lpstr>Соотношения параметров</vt:lpstr>
      <vt:lpstr>Уравнение состояния</vt:lpstr>
      <vt:lpstr>Вырожденный газ</vt:lpstr>
      <vt:lpstr>Белые карлики</vt:lpstr>
      <vt:lpstr>Коричневые карлики</vt:lpstr>
      <vt:lpstr>Нейтронные звёзды</vt:lpstr>
      <vt:lpstr>Чёрная дыра</vt:lpstr>
      <vt:lpstr>Баланс гравитации и какого-нибудь давления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Общая астрофизика</dc:title>
  <dc:creator>dw</dc:creator>
  <cp:lastModifiedBy>dw</cp:lastModifiedBy>
  <cp:revision>20</cp:revision>
  <dcterms:created xsi:type="dcterms:W3CDTF">2017-10-20T07:16:33Z</dcterms:created>
  <dcterms:modified xsi:type="dcterms:W3CDTF">2019-10-09T02:42:40Z</dcterms:modified>
</cp:coreProperties>
</file>