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3" r:id="rId6"/>
    <p:sldId id="261" r:id="rId7"/>
    <p:sldId id="267" r:id="rId8"/>
    <p:sldId id="268" r:id="rId9"/>
    <p:sldId id="265" r:id="rId10"/>
    <p:sldId id="269" r:id="rId11"/>
    <p:sldId id="270" r:id="rId12"/>
    <p:sldId id="272" r:id="rId13"/>
    <p:sldId id="264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0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57102-8136-E84B-85A2-F71C9A3F0A03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10E21-3A85-DC42-A74F-DD8889267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73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10E21-3A85-DC42-A74F-DD8889267C3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0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47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87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0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51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26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07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26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43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55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59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05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E6B5D-6C50-BF44-A9E2-980070DA1C3B}" type="datetimeFigureOut">
              <a:rPr lang="ru-RU" smtClean="0"/>
              <a:t>07.09.19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D0E10-5AB2-274A-B6FF-97DB68F1C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21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710451"/>
            <a:ext cx="7772400" cy="1889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survey of </a:t>
            </a:r>
            <a:r>
              <a:rPr lang="en-US" dirty="0" err="1" smtClean="0"/>
              <a:t>deuterated</a:t>
            </a:r>
            <a:r>
              <a:rPr lang="en-US" dirty="0" smtClean="0"/>
              <a:t> molecules </a:t>
            </a:r>
            <a:br>
              <a:rPr lang="en-US" dirty="0" smtClean="0"/>
            </a:br>
            <a:r>
              <a:rPr lang="en-US" dirty="0" smtClean="0"/>
              <a:t>in regions of high mass star formation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096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Igor Zinchenko</a:t>
            </a:r>
            <a:r>
              <a:rPr lang="en-US" baseline="30000" dirty="0" smtClean="0"/>
              <a:t>1</a:t>
            </a:r>
            <a:r>
              <a:rPr lang="en-US" dirty="0" smtClean="0"/>
              <a:t>, Elena Trofimova</a:t>
            </a:r>
            <a:r>
              <a:rPr lang="en-US" baseline="30000" dirty="0" smtClean="0"/>
              <a:t>1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Svetlana Sharabakina</a:t>
            </a:r>
            <a:r>
              <a:rPr lang="en-US" baseline="30000" dirty="0" smtClean="0"/>
              <a:t>1</a:t>
            </a:r>
            <a:r>
              <a:rPr lang="en-US" dirty="0" smtClean="0"/>
              <a:t>, Peter Zemlyanukha</a:t>
            </a:r>
            <a:r>
              <a:rPr lang="en-US" baseline="30000" dirty="0" smtClean="0"/>
              <a:t>1</a:t>
            </a:r>
            <a:r>
              <a:rPr lang="en-US" dirty="0" smtClean="0"/>
              <a:t>, Magnus Thomasson</a:t>
            </a:r>
            <a:r>
              <a:rPr lang="en-US" baseline="30000" dirty="0" smtClean="0"/>
              <a:t>2</a:t>
            </a:r>
          </a:p>
          <a:p>
            <a:r>
              <a:rPr lang="en-US" baseline="30000" dirty="0" smtClean="0"/>
              <a:t>1</a:t>
            </a:r>
            <a:r>
              <a:rPr lang="en-US" dirty="0" smtClean="0"/>
              <a:t>Institute of Applied Physics RAS,</a:t>
            </a:r>
          </a:p>
          <a:p>
            <a:r>
              <a:rPr lang="en-US" baseline="30000" dirty="0" smtClean="0"/>
              <a:t>2</a:t>
            </a:r>
            <a:r>
              <a:rPr lang="en-US" dirty="0" smtClean="0"/>
              <a:t>Onsala Space Observatory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588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Abundance ratios</a:t>
            </a:r>
            <a:endParaRPr lang="ru-RU" dirty="0"/>
          </a:p>
        </p:txBody>
      </p:sp>
      <p:pic>
        <p:nvPicPr>
          <p:cNvPr id="3" name="Изображение 2" descr="ris2b_DCODCN_Tkin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96" y="1962609"/>
            <a:ext cx="4315508" cy="3419998"/>
          </a:xfrm>
          <a:prstGeom prst="rect">
            <a:avLst/>
          </a:prstGeom>
        </p:spPr>
      </p:pic>
      <p:pic>
        <p:nvPicPr>
          <p:cNvPr id="4" name="Изображение 3" descr="ris2e_DCNDNC_Tkin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974" y="2011149"/>
            <a:ext cx="4362230" cy="3404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6996" y="1451291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DCO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/DCN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672907" y="1461153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DCN/DNC</a:t>
            </a:r>
            <a:endParaRPr lang="ru-RU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4003963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Dependences on the line width</a:t>
            </a:r>
            <a:endParaRPr lang="ru-RU" dirty="0"/>
          </a:p>
        </p:txBody>
      </p:sp>
      <p:pic>
        <p:nvPicPr>
          <p:cNvPr id="3" name="Изображение 2" descr="ris4a_DCOHCO_dV_tau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42" y="2101468"/>
            <a:ext cx="4432829" cy="3419120"/>
          </a:xfrm>
          <a:prstGeom prst="rect">
            <a:avLst/>
          </a:prstGeom>
        </p:spPr>
      </p:pic>
      <p:pic>
        <p:nvPicPr>
          <p:cNvPr id="4" name="Изображение 3" descr="ris4d_DCNHCN_dV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139" y="2101468"/>
            <a:ext cx="4439983" cy="34080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6996" y="1451291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DCO</a:t>
            </a:r>
            <a:r>
              <a:rPr lang="en-US" sz="2400" baseline="30000" dirty="0" smtClean="0"/>
              <a:t>+</a:t>
            </a:r>
            <a:endParaRPr lang="ru-RU" sz="24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5672907" y="1461153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DCN</a:t>
            </a:r>
            <a:endParaRPr lang="ru-RU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339156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 between the line width and temperature</a:t>
            </a:r>
            <a:endParaRPr lang="ru-RU" dirty="0"/>
          </a:p>
        </p:txBody>
      </p:sp>
      <p:pic>
        <p:nvPicPr>
          <p:cNvPr id="3" name="Изображение 2" descr="dV_Tkin_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787" y="1528541"/>
            <a:ext cx="6324600" cy="50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35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650"/>
          </a:xfrm>
        </p:spPr>
        <p:txBody>
          <a:bodyPr>
            <a:normAutofit/>
          </a:bodyPr>
          <a:lstStyle/>
          <a:p>
            <a:r>
              <a:rPr lang="en-US" dirty="0" smtClean="0"/>
              <a:t>Spatial distribution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620842" y="1459077"/>
            <a:ext cx="3310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Image </a:t>
            </a:r>
            <a:r>
              <a:rPr lang="mr-IN" sz="2000" dirty="0" smtClean="0"/>
              <a:t>–</a:t>
            </a:r>
            <a:r>
              <a:rPr lang="ru-RU" sz="2000" dirty="0" smtClean="0"/>
              <a:t>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D, </a:t>
            </a:r>
            <a:br>
              <a:rPr lang="en-US" sz="2000" dirty="0" smtClean="0"/>
            </a:br>
            <a:r>
              <a:rPr lang="en-US" sz="2000" dirty="0" smtClean="0"/>
              <a:t>contours</a:t>
            </a:r>
            <a:r>
              <a:rPr lang="ru-RU" sz="2000" dirty="0" smtClean="0"/>
              <a:t> </a:t>
            </a:r>
            <a:r>
              <a:rPr lang="mr-IN" sz="2000" dirty="0" smtClean="0"/>
              <a:t>–</a:t>
            </a:r>
            <a:r>
              <a:rPr lang="ru-RU" sz="2000" dirty="0" smtClean="0"/>
              <a:t>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 </a:t>
            </a:r>
            <a:br>
              <a:rPr lang="en-US" sz="2000" dirty="0" smtClean="0"/>
            </a:br>
            <a:r>
              <a:rPr lang="en-US" sz="2000" dirty="0" smtClean="0"/>
              <a:t>cross</a:t>
            </a:r>
            <a:r>
              <a:rPr lang="mr-IN" sz="2000" dirty="0" smtClean="0"/>
              <a:t>–</a:t>
            </a:r>
            <a:r>
              <a:rPr lang="ru-RU" sz="2000" dirty="0" smtClean="0"/>
              <a:t> </a:t>
            </a:r>
            <a:r>
              <a:rPr lang="en-US" sz="2000" dirty="0" smtClean="0"/>
              <a:t>IRAS source</a:t>
            </a:r>
            <a:br>
              <a:rPr lang="en-US" sz="2000" dirty="0" smtClean="0"/>
            </a:br>
            <a:r>
              <a:rPr lang="en-US" sz="2000" dirty="0" smtClean="0"/>
              <a:t>diamonds</a:t>
            </a:r>
            <a:r>
              <a:rPr lang="ru-RU" sz="2000" dirty="0" smtClean="0"/>
              <a:t> </a:t>
            </a:r>
            <a:r>
              <a:rPr lang="mr-IN" sz="2000" dirty="0" smtClean="0"/>
              <a:t>–</a:t>
            </a:r>
            <a:r>
              <a:rPr lang="ru-RU" sz="2000" dirty="0" smtClean="0"/>
              <a:t> Н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О</a:t>
            </a:r>
            <a:r>
              <a:rPr lang="en-US" sz="2000" dirty="0" smtClean="0"/>
              <a:t> masers.</a:t>
            </a:r>
            <a:endParaRPr lang="ru-RU" sz="2000" dirty="0"/>
          </a:p>
        </p:txBody>
      </p:sp>
      <p:pic>
        <p:nvPicPr>
          <p:cNvPr id="3" name="Изображение 2" descr="173_48-nh2d+nh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0" y="1599724"/>
            <a:ext cx="5331595" cy="458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05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789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321712"/>
            <a:ext cx="8229600" cy="48044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DCO</a:t>
            </a:r>
            <a:r>
              <a:rPr lang="en-US" baseline="30000" dirty="0" smtClean="0"/>
              <a:t>+</a:t>
            </a:r>
            <a:r>
              <a:rPr lang="en-US" dirty="0" smtClean="0"/>
              <a:t>, DCN, DNC and NH</a:t>
            </a:r>
            <a:r>
              <a:rPr lang="en-US" baseline="-25000" dirty="0" smtClean="0"/>
              <a:t>2</a:t>
            </a:r>
            <a:r>
              <a:rPr lang="en-US" dirty="0" smtClean="0"/>
              <a:t>D are detected in about 1/3 of the observed sources, while N</a:t>
            </a:r>
            <a:r>
              <a:rPr lang="en-US" baseline="-25000" dirty="0" smtClean="0"/>
              <a:t>2</a:t>
            </a:r>
            <a:r>
              <a:rPr lang="en-US" dirty="0" smtClean="0"/>
              <a:t>D</a:t>
            </a:r>
            <a:r>
              <a:rPr lang="en-US" baseline="30000" dirty="0" smtClean="0"/>
              <a:t>+</a:t>
            </a:r>
            <a:r>
              <a:rPr lang="en-US" dirty="0" smtClean="0"/>
              <a:t> only in 2 from 47 sources.</a:t>
            </a:r>
          </a:p>
          <a:p>
            <a:r>
              <a:rPr lang="en-US" dirty="0" smtClean="0"/>
              <a:t>We detected hyperfine intensity anomalies in NH</a:t>
            </a:r>
            <a:r>
              <a:rPr lang="en-US" baseline="-25000" dirty="0" smtClean="0"/>
              <a:t>2</a:t>
            </a:r>
            <a:r>
              <a:rPr lang="en-US" dirty="0" smtClean="0"/>
              <a:t>D.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deuteration</a:t>
            </a:r>
            <a:r>
              <a:rPr lang="en-US" dirty="0" smtClean="0"/>
              <a:t> faction for DCO</a:t>
            </a:r>
            <a:r>
              <a:rPr lang="en-US" baseline="30000" dirty="0" smtClean="0"/>
              <a:t>+</a:t>
            </a:r>
            <a:r>
              <a:rPr lang="en-US" dirty="0" smtClean="0"/>
              <a:t> and DCN reach  ~10</a:t>
            </a:r>
            <a:r>
              <a:rPr lang="en-US" baseline="30000" dirty="0" smtClean="0"/>
              <a:t>-2</a:t>
            </a:r>
            <a:r>
              <a:rPr lang="en-US" dirty="0" smtClean="0"/>
              <a:t>, </a:t>
            </a:r>
            <a:r>
              <a:rPr lang="en-US" dirty="0" smtClean="0"/>
              <a:t>for NH</a:t>
            </a:r>
            <a:r>
              <a:rPr lang="en-US" baseline="-25000" dirty="0" smtClean="0"/>
              <a:t>2</a:t>
            </a:r>
            <a:r>
              <a:rPr lang="en-US" dirty="0" smtClean="0"/>
              <a:t>D it is </a:t>
            </a:r>
            <a:r>
              <a:rPr lang="en-US" dirty="0" smtClean="0"/>
              <a:t>even higher </a:t>
            </a:r>
            <a:r>
              <a:rPr lang="en-US" dirty="0" smtClean="0"/>
              <a:t>~3x10</a:t>
            </a:r>
            <a:r>
              <a:rPr lang="en-US" baseline="30000" dirty="0" smtClean="0"/>
              <a:t>-2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DCO</a:t>
            </a:r>
            <a:r>
              <a:rPr lang="en-US" baseline="30000" dirty="0" smtClean="0"/>
              <a:t>+</a:t>
            </a:r>
            <a:r>
              <a:rPr lang="en-US" dirty="0" smtClean="0"/>
              <a:t> relative abundance drops with increasing temperature, while DCN </a:t>
            </a:r>
            <a:r>
              <a:rPr lang="en-US" dirty="0" smtClean="0"/>
              <a:t>abundance does </a:t>
            </a:r>
            <a:r>
              <a:rPr lang="en-US" dirty="0" smtClean="0"/>
              <a:t>not show a statistically significant dependence on temperature</a:t>
            </a:r>
            <a:r>
              <a:rPr lang="en-US" dirty="0" smtClean="0"/>
              <a:t>. The DCN/DNC ratio increases with temperature.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783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effect of </a:t>
            </a:r>
            <a:r>
              <a:rPr lang="en-US" dirty="0" err="1" smtClean="0"/>
              <a:t>deuteration</a:t>
            </a:r>
            <a:r>
              <a:rPr lang="en-US" dirty="0" smtClean="0"/>
              <a:t> at low temperatures is rather well known. However its studies in warmer clouds are very limited.</a:t>
            </a:r>
          </a:p>
          <a:p>
            <a:r>
              <a:rPr lang="en-US" dirty="0" smtClean="0"/>
              <a:t>Our goal is an investigation of this effect in a sample of high mass star forming regions on the basis of observations of the lowest rotational transitions of several </a:t>
            </a:r>
            <a:r>
              <a:rPr lang="en-US" dirty="0" err="1" smtClean="0"/>
              <a:t>deuterated</a:t>
            </a:r>
            <a:r>
              <a:rPr lang="en-US" dirty="0" smtClean="0"/>
              <a:t> molecules.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36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observations were performed with the 20-m </a:t>
            </a:r>
            <a:r>
              <a:rPr lang="en-US" dirty="0" err="1" smtClean="0"/>
              <a:t>Onsala</a:t>
            </a:r>
            <a:r>
              <a:rPr lang="en-US" dirty="0" smtClean="0"/>
              <a:t> radio telescope in the following bands: </a:t>
            </a:r>
            <a:r>
              <a:rPr lang="is-IS" dirty="0" smtClean="0"/>
              <a:t>(1) 71.94–74.44, (2) 75.45–77.95, (3) 83.94–86.44 and (4) 87.45–89.95 GHz.</a:t>
            </a:r>
            <a:endParaRPr lang="en-US" dirty="0" smtClean="0"/>
          </a:p>
          <a:p>
            <a:r>
              <a:rPr lang="en-US" dirty="0" smtClean="0"/>
              <a:t>The DCN, DNC, DCO</a:t>
            </a:r>
            <a:r>
              <a:rPr lang="en-US" baseline="30000" dirty="0" smtClean="0"/>
              <a:t>+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D</a:t>
            </a:r>
            <a:r>
              <a:rPr lang="en-US" baseline="30000" dirty="0" smtClean="0"/>
              <a:t>+</a:t>
            </a:r>
            <a:r>
              <a:rPr lang="en-US" dirty="0" smtClean="0"/>
              <a:t> (J=1-0) and ortho-NH</a:t>
            </a:r>
            <a:r>
              <a:rPr lang="en-US" baseline="-25000" dirty="0" smtClean="0"/>
              <a:t>2</a:t>
            </a:r>
            <a:r>
              <a:rPr lang="en-US" dirty="0" smtClean="0"/>
              <a:t>D </a:t>
            </a:r>
            <a:r>
              <a:rPr lang="ru-RU" dirty="0"/>
              <a:t>(</a:t>
            </a:r>
            <a:r>
              <a:rPr lang="ru-RU" dirty="0" err="1"/>
              <a:t>J</a:t>
            </a:r>
            <a:r>
              <a:rPr lang="ru-RU" baseline="-25000" dirty="0" err="1"/>
              <a:t>Ka,Kc</a:t>
            </a:r>
            <a:r>
              <a:rPr lang="ru-RU" dirty="0"/>
              <a:t> = 1</a:t>
            </a:r>
            <a:r>
              <a:rPr lang="ru-RU" baseline="-25000" dirty="0"/>
              <a:t>1,1 </a:t>
            </a:r>
            <a:r>
              <a:rPr lang="ru-RU" dirty="0"/>
              <a:t>- 1</a:t>
            </a:r>
            <a:r>
              <a:rPr lang="ru-RU" baseline="-25000" dirty="0"/>
              <a:t>0,1</a:t>
            </a:r>
            <a:r>
              <a:rPr lang="ru-RU" dirty="0"/>
              <a:t>)</a:t>
            </a:r>
            <a:r>
              <a:rPr lang="ru-RU" dirty="0" smtClean="0">
                <a:effectLst/>
              </a:rPr>
              <a:t> </a:t>
            </a:r>
            <a:r>
              <a:rPr lang="en-US" dirty="0" smtClean="0">
                <a:effectLst/>
              </a:rPr>
              <a:t>lines were covered. The H</a:t>
            </a:r>
            <a:r>
              <a:rPr lang="en-US" baseline="30000" dirty="0" smtClean="0">
                <a:effectLst/>
              </a:rPr>
              <a:t>13</a:t>
            </a:r>
            <a:r>
              <a:rPr lang="en-US" dirty="0" smtClean="0">
                <a:effectLst/>
              </a:rPr>
              <a:t>CN, HCN, HC</a:t>
            </a:r>
            <a:r>
              <a:rPr lang="en-US" baseline="30000" dirty="0" smtClean="0">
                <a:effectLst/>
              </a:rPr>
              <a:t>18</a:t>
            </a:r>
            <a:r>
              <a:rPr lang="en-US" dirty="0" smtClean="0">
                <a:effectLst/>
              </a:rPr>
              <a:t>O</a:t>
            </a:r>
            <a:r>
              <a:rPr lang="en-US" baseline="30000" dirty="0" smtClean="0">
                <a:effectLst/>
              </a:rPr>
              <a:t>+</a:t>
            </a:r>
            <a:r>
              <a:rPr lang="en-US" dirty="0" smtClean="0">
                <a:effectLst/>
              </a:rPr>
              <a:t>, HCO</a:t>
            </a:r>
            <a:r>
              <a:rPr lang="en-US" baseline="30000" dirty="0" smtClean="0">
                <a:effectLst/>
              </a:rPr>
              <a:t>+</a:t>
            </a:r>
            <a:r>
              <a:rPr lang="en-US" dirty="0" smtClean="0">
                <a:effectLst/>
              </a:rPr>
              <a:t>, etc</a:t>
            </a:r>
            <a:r>
              <a:rPr lang="en-US" dirty="0" smtClean="0"/>
              <a:t>. lines were observed, too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sample includes objects with various indicators of high mass </a:t>
            </a:r>
            <a:r>
              <a:rPr lang="en-US" smtClean="0"/>
              <a:t>star formation.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804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rates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DCO</a:t>
            </a:r>
            <a:r>
              <a:rPr lang="en-US" baseline="30000" dirty="0" smtClean="0"/>
              <a:t>+</a:t>
            </a:r>
            <a:r>
              <a:rPr lang="en-US" dirty="0" smtClean="0"/>
              <a:t> detected in 16 objects from 50</a:t>
            </a:r>
          </a:p>
          <a:p>
            <a:r>
              <a:rPr lang="en-US" dirty="0" smtClean="0"/>
              <a:t>DCN detected in 17 objects from 50</a:t>
            </a:r>
          </a:p>
          <a:p>
            <a:r>
              <a:rPr lang="en-US" dirty="0" smtClean="0"/>
              <a:t>DNC detected in 15 objects from 47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D</a:t>
            </a:r>
            <a:r>
              <a:rPr lang="en-US" baseline="30000" dirty="0" smtClean="0"/>
              <a:t>+</a:t>
            </a:r>
            <a:r>
              <a:rPr lang="en-US" dirty="0" smtClean="0"/>
              <a:t> detected in 2 objects from 47</a:t>
            </a:r>
          </a:p>
          <a:p>
            <a:r>
              <a:rPr lang="en-US" dirty="0" smtClean="0"/>
              <a:t>NH</a:t>
            </a:r>
            <a:r>
              <a:rPr lang="en-US" baseline="-25000" dirty="0" smtClean="0"/>
              <a:t>2</a:t>
            </a:r>
            <a:r>
              <a:rPr lang="en-US" dirty="0" smtClean="0"/>
              <a:t>D detected in 15 objects from 50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628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Hyperfine intensity anomalies in NH</a:t>
            </a:r>
            <a:r>
              <a:rPr lang="en-US" baseline="-25000" dirty="0" smtClean="0"/>
              <a:t>2</a:t>
            </a:r>
            <a:r>
              <a:rPr lang="en-US" dirty="0" smtClean="0"/>
              <a:t>D</a:t>
            </a:r>
            <a:endParaRPr lang="ru-RU" dirty="0"/>
          </a:p>
        </p:txBody>
      </p:sp>
      <p:pic>
        <p:nvPicPr>
          <p:cNvPr id="4" name="Рисунок 409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98" y="1992095"/>
            <a:ext cx="3738199" cy="3553912"/>
          </a:xfrm>
          <a:prstGeom prst="rect">
            <a:avLst/>
          </a:prstGeom>
        </p:spPr>
      </p:pic>
      <p:pic>
        <p:nvPicPr>
          <p:cNvPr id="5" name="Рисунок 409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027" y="1992095"/>
            <a:ext cx="3671774" cy="355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411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35764"/>
            <a:ext cx="8229600" cy="826789"/>
          </a:xfrm>
        </p:spPr>
        <p:txBody>
          <a:bodyPr/>
          <a:lstStyle/>
          <a:p>
            <a:r>
              <a:rPr lang="en-US" dirty="0" smtClean="0"/>
              <a:t>Temperatures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72587"/>
            <a:ext cx="8229600" cy="117280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gas temperatures have been either taken from the literature or, if possible, derived from the CH</a:t>
            </a:r>
            <a:r>
              <a:rPr lang="en-US" baseline="-25000" dirty="0" smtClean="0"/>
              <a:t>3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H spectra by the method of rotational diagrams.</a:t>
            </a:r>
            <a:endParaRPr lang="ru-RU" dirty="0"/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486" y="2280600"/>
            <a:ext cx="5768544" cy="445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308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70974"/>
            <a:ext cx="8229600" cy="9822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Relative abundances in dependence on temperature</a:t>
            </a:r>
            <a:endParaRPr lang="ru-RU" dirty="0"/>
          </a:p>
        </p:txBody>
      </p:sp>
      <p:pic>
        <p:nvPicPr>
          <p:cNvPr id="4" name="Изображение 3" descr="ris1a_DCOH2_Tkin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05" y="1408000"/>
            <a:ext cx="3505976" cy="2693781"/>
          </a:xfrm>
          <a:prstGeom prst="rect">
            <a:avLst/>
          </a:prstGeom>
        </p:spPr>
      </p:pic>
      <p:pic>
        <p:nvPicPr>
          <p:cNvPr id="5" name="Изображение 4" descr="ris1b_DCNH2_Tkin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955" y="1408000"/>
            <a:ext cx="3541206" cy="2700000"/>
          </a:xfrm>
          <a:prstGeom prst="rect">
            <a:avLst/>
          </a:prstGeom>
        </p:spPr>
      </p:pic>
      <p:pic>
        <p:nvPicPr>
          <p:cNvPr id="6" name="Изображение 5" descr="ris1c_DNCH2_Tkin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780" y="4088821"/>
            <a:ext cx="3437561" cy="270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6996" y="1347627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DCO</a:t>
            </a:r>
            <a:r>
              <a:rPr lang="en-US" sz="2400" baseline="30000" dirty="0" smtClean="0"/>
              <a:t>+</a:t>
            </a:r>
            <a:endParaRPr lang="ru-RU" sz="2400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5672907" y="1357489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DCN</a:t>
            </a:r>
            <a:endParaRPr lang="ru-RU" sz="2400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3482836" y="4130501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DNC</a:t>
            </a:r>
            <a:endParaRPr lang="ru-RU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33044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608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Deuteration</a:t>
            </a:r>
            <a:r>
              <a:rPr lang="en-US" dirty="0" smtClean="0"/>
              <a:t> fractions</a:t>
            </a:r>
            <a:endParaRPr lang="ru-RU" dirty="0"/>
          </a:p>
        </p:txBody>
      </p:sp>
      <p:pic>
        <p:nvPicPr>
          <p:cNvPr id="4" name="Изображение 3" descr="ris2d_DCNHCN_Tkin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145" y="2086235"/>
            <a:ext cx="4313664" cy="3419996"/>
          </a:xfrm>
          <a:prstGeom prst="rect">
            <a:avLst/>
          </a:prstGeom>
        </p:spPr>
      </p:pic>
      <p:pic>
        <p:nvPicPr>
          <p:cNvPr id="5" name="Изображение 4" descr="ris2f_DCOHCOtau_Tkin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47" y="2088478"/>
            <a:ext cx="4348037" cy="34199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6996" y="1451291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DCO</a:t>
            </a:r>
            <a:r>
              <a:rPr lang="en-US" sz="2400" baseline="30000" dirty="0" smtClean="0"/>
              <a:t>+</a:t>
            </a:r>
            <a:endParaRPr lang="ru-RU" sz="24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5672907" y="1461153"/>
            <a:ext cx="259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DCN</a:t>
            </a:r>
            <a:endParaRPr lang="ru-RU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914411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Deuteration</a:t>
            </a:r>
            <a:r>
              <a:rPr lang="en-US" dirty="0" smtClean="0"/>
              <a:t> in ammonia</a:t>
            </a:r>
            <a:endParaRPr lang="ru-RU" dirty="0"/>
          </a:p>
        </p:txBody>
      </p:sp>
      <p:pic>
        <p:nvPicPr>
          <p:cNvPr id="5" name="Изображение 4" descr="Macintosh HD:Users:igor:Downloads:ot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14" y="1842352"/>
            <a:ext cx="6150674" cy="4014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727" y="2075598"/>
            <a:ext cx="2790581" cy="300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14695</TotalTime>
  <Words>396</Words>
  <Application>Microsoft Macintosh PowerPoint</Application>
  <PresentationFormat>Экран (4:3)</PresentationFormat>
  <Paragraphs>43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A survey of deuterated molecules  in regions of high mass star formation</vt:lpstr>
      <vt:lpstr>Motivation</vt:lpstr>
      <vt:lpstr>Observations</vt:lpstr>
      <vt:lpstr>Detection rates</vt:lpstr>
      <vt:lpstr>Hyperfine intensity anomalies in NH2D</vt:lpstr>
      <vt:lpstr>Temperatures</vt:lpstr>
      <vt:lpstr>Relative abundances in dependence on temperature</vt:lpstr>
      <vt:lpstr>Deuteration fractions</vt:lpstr>
      <vt:lpstr>Deuteration in ammonia</vt:lpstr>
      <vt:lpstr>Abundance ratios</vt:lpstr>
      <vt:lpstr>Dependences on the line width</vt:lpstr>
      <vt:lpstr>Correlation between the line width and temperature</vt:lpstr>
      <vt:lpstr>Spatial distribution</vt:lpstr>
      <vt:lpstr>Summary</vt:lpstr>
    </vt:vector>
  </TitlesOfParts>
  <Company>IAP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survey of high mass star forming regions in the lines of deuterated molecules</dc:title>
  <dc:creator>Igor Zinchenko</dc:creator>
  <cp:lastModifiedBy>Igor Zinchenko</cp:lastModifiedBy>
  <cp:revision>26</cp:revision>
  <dcterms:created xsi:type="dcterms:W3CDTF">2019-08-12T17:52:53Z</dcterms:created>
  <dcterms:modified xsi:type="dcterms:W3CDTF">2019-09-10T13:07:08Z</dcterms:modified>
</cp:coreProperties>
</file>