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9" r:id="rId3"/>
    <p:sldId id="277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3" r:id="rId15"/>
    <p:sldId id="269" r:id="rId16"/>
    <p:sldId id="271" r:id="rId17"/>
    <p:sldId id="272" r:id="rId18"/>
    <p:sldId id="274" r:id="rId19"/>
    <p:sldId id="275" r:id="rId20"/>
  </p:sldIdLst>
  <p:sldSz cx="13439775" cy="7559675"/>
  <p:notesSz cx="7559675" cy="1069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9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74E3946-23E9-4610-AE50-1018EC46B3F0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7D77C7-49B9-4757-B173-94AC243AF9D3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985E8E-5C84-4CB4-9E91-C9ADA27C7139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99DF25-79C6-4C9F-860F-4ABE00693B2A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FFE5F02A-B543-4762-B981-2B0EC93D64D0}" type="slidenum">
              <a:t>‹#›</a:t>
            </a:fld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5187072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72AD86F-FC85-4F59-8EFC-555CE1772D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12800"/>
            <a:ext cx="7126288" cy="400843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23A9CB1-EF60-454E-8B5C-2579F23F7D8C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:a16="http://schemas.microsoft.com/office/drawing/2014/main" id="{14CFD815-6ECD-4B4D-8D30-056FBB8615F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ru-RU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A6894D-1826-4600-B5EC-450231DB59A3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ru-RU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51F7F5-83D6-4EDB-A2BE-906A2B61AA42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ru-RU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0CBA21-C965-4ED6-B7B4-0D1CEB415D7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ru-RU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27BB8D5C-7A4E-459E-817F-F352E61D3E8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89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80EB27-E5EA-4365-A517-24183C0388B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1F0D30F-22F7-46CD-8564-F8B60D6C10B6}" type="slidenum">
              <a:t>1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810A562-7EFD-4C38-85BE-5D66773C7FD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B950F1D-F315-4E8E-B2D4-0C891B6C6E5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CD4D6C-A577-4C20-8BAE-013008A7314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996FA5E-540B-474E-9590-F685D583F50B}" type="slidenum">
              <a:t>11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7682E5E-A8C0-40C5-BB2B-EAF232DCCC5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C8876BB-E384-4A54-9990-D8B38470FA1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352896-8380-4BF1-99DB-A656881987A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3E2FCE7-A4D0-4D76-BF3E-768286353B5D}" type="slidenum">
              <a:t>12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7FEA8E2-B0DD-421E-A97C-D89BEDB1F39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8D6A08B-ADAD-4FB1-AD52-DDBE639D479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F42E8E-7A25-4DC4-BB1C-F985B8B7357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04F43A6-91D9-4A7D-8670-60D822F8B3DE}" type="slidenum">
              <a:t>13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4161AC6-B035-48F1-902A-69B83ED3AF2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046686D-B188-4EC4-A6AB-F55444E3A01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7974FA-D1AA-4669-9183-D73504F02C6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3FE17C4-8E41-40FD-81D6-D7E46CC3D31C}" type="slidenum">
              <a:t>15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B689692-66D6-4D59-95ED-7D91C841F82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B5960D1-9848-4ADF-B0FC-B6AA15FAABB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FF5FF3-98D8-47D2-B37D-B98F28C6B9A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0D9AA7E-C3F8-49DA-8520-9EA346E64DDA}" type="slidenum">
              <a:t>16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8CE466D-8856-4F97-8A82-DEFB725511C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B5B61A9-BA97-4CC9-813A-BBC2EDD6D84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ABAC8E-0A67-4D76-BE9C-B4D4A6627B9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6474E87-E58D-4B31-88BC-2A9C76758810}" type="slidenum">
              <a:t>17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2091C50-ACAA-410F-86BC-7C9F0F90CE6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358B0C7-9C72-49DE-AE74-86951CA55C9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A97878-2E3D-41C8-849E-6A393998707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60BEAEB-832B-403F-9D1C-1956CC930F86}" type="slidenum">
              <a:t>18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32341BF-1AD0-42DD-AD75-F856FE1A227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76418C0-0FEB-462A-A901-BE018BB808C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095336-935A-4892-BCD5-77FDDC012A8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7B2D93F-9977-49AC-99EB-B39882387115}" type="slidenum">
              <a:t>19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3EFBAF5-22C6-4823-A832-4F13CEF168E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68FDCDE-F6E7-4393-980A-1AB36444A58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7A3A34-C10F-4809-9891-4B75DEA60AB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CA0F29B-D54B-46CC-8B70-21A9DD07059E}" type="slidenum">
              <a:t>2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23C36C0-1B63-4C28-94D5-5292E0B32E4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C488695-4E22-4A6E-9603-3577C9EBFA5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9E85ED-0734-4FDA-9BA4-B608AA0A4B7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518B5A5-60D8-4A14-A27D-78CFE5EBB943}" type="slidenum">
              <a:t>4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BD3ACBB-C62B-464D-B3A6-F4522B07E98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49057E9-3DCE-472E-9F67-0BFF5113A65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207F22-ECE7-4EA2-9360-6D856F62CE8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21EA0AD-ED27-49CA-B53D-6556F1883EB9}" type="slidenum">
              <a:t>5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344A548-7DA4-48D7-8FDD-AB409B68D12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0AC0730-09DE-44D7-87FC-1535B641EEB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6F4E6C-7E2B-4D66-A249-41564A19AB8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56B650C-C247-42C8-BB74-99637FF7B37B}" type="slidenum">
              <a:t>6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833AC05-0507-4AFE-B832-7628FB12E38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669B830-B895-4885-B1A8-62C1873AE5C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3D1877-81A4-4036-A28E-0834DF501E2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6863886-DA3D-4E3E-A387-4A0380D85E0E}" type="slidenum">
              <a:t>7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BB895FB-43C2-4E13-9588-3551087AF22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1E8C883-BCD7-478B-946C-F9530FBDD6D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557086-DA4E-4C08-B855-EE34A153C11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DEEC5B8-2BB4-49E1-9238-C6324F4E1C8E}" type="slidenum">
              <a:t>8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A9230C0-26BB-47DE-89BD-F36E9162807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62ED554-D5E8-4BAB-B4E0-E7C88BA920B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29B440-844C-43F7-A0CC-4B869471AC9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8E50899-E143-43FA-A650-B48317DCE319}" type="slidenum">
              <a:t>9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A7CDCEC-4E5A-44AA-91E4-0061ECB4299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FC24873-CBAB-4226-B444-1E3FB659C7E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08CC5F-AAD8-4B31-AD96-A6C792B48C4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90A5A8F-A6B5-4F00-B250-2D0FAD7E059E}" type="slidenum">
              <a:t>10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0763927-37C1-4CA5-AD6F-4C2C0E40316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59FE51E-C548-414A-A23F-8152D7B9343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8D54C50-B6E3-49DC-849F-36211AAA6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31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567CDF4-6690-4B55-B95F-164AEE459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40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5470F71-9CD2-4FE4-86B2-CBC75A83A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67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FE7830F-39C3-4FC8-BA1B-EA179CFAC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03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246B101-C550-4FB1-BCF0-667D9ADB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86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A37A3F3-9EE2-45A1-959F-FAD58E4AC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57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A13645A-46A3-44F1-BB85-178244F46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66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E37B18-CEBE-49DC-90DE-2ADA78ADF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98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A7D7593-5C69-4CFA-9893-DBAC387F4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4298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D72B9FC-43BE-4780-A83A-B88B16617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3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FD7F612-1C16-4562-A10E-13A2B6BC2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53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51E914D6-5EF9-4347-B8CC-88ADD48B0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0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bg>
      <p:bgPr>
        <a:solidFill>
          <a:srgbClr val="152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971425-E019-43F9-B8D6-BC9867C5C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6230" y="116732"/>
            <a:ext cx="11008315" cy="73388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17542-3ACF-4EE4-BFAD-361DDA6603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20240" y="-79173"/>
            <a:ext cx="9069388" cy="2506663"/>
          </a:xfrm>
        </p:spPr>
        <p:txBody>
          <a:bodyPr/>
          <a:lstStyle/>
          <a:p>
            <a:pPr lvl="0"/>
            <a:r>
              <a:rPr lang="en-US" sz="4000" b="1" dirty="0">
                <a:solidFill>
                  <a:schemeClr val="bg1"/>
                </a:solidFill>
              </a:rPr>
              <a:t>Simulations of merged H/H</a:t>
            </a:r>
            <a:r>
              <a:rPr lang="en-US" sz="4000" b="1" baseline="-25000" dirty="0">
                <a:solidFill>
                  <a:schemeClr val="bg1"/>
                </a:solidFill>
              </a:rPr>
              <a:t>2</a:t>
            </a:r>
            <a:r>
              <a:rPr lang="en-US" sz="4000" b="1" dirty="0">
                <a:solidFill>
                  <a:schemeClr val="bg1"/>
                </a:solidFill>
              </a:rPr>
              <a:t> and C</a:t>
            </a:r>
            <a:r>
              <a:rPr lang="en-US" sz="4000" b="1" baseline="30000" dirty="0">
                <a:solidFill>
                  <a:schemeClr val="bg1"/>
                </a:solidFill>
              </a:rPr>
              <a:t>+</a:t>
            </a:r>
            <a:r>
              <a:rPr lang="en-US" sz="4000" b="1" dirty="0">
                <a:solidFill>
                  <a:schemeClr val="bg1"/>
                </a:solidFill>
              </a:rPr>
              <a:t>/C/CO transitions in the Orion Bar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C7BE191-D624-4AF6-94DC-0BB80E62385C}"/>
              </a:ext>
            </a:extLst>
          </p:cNvPr>
          <p:cNvSpPr/>
          <p:nvPr/>
        </p:nvSpPr>
        <p:spPr>
          <a:xfrm>
            <a:off x="1502755" y="5481667"/>
            <a:ext cx="67183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/>
            <a:r>
              <a:rPr lang="ru-RU" dirty="0" err="1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 Regular" pitchFamily="2"/>
                <a:cs typeface="FreeSans" pitchFamily="2"/>
              </a:rPr>
              <a:t>Maria</a:t>
            </a:r>
            <a:r>
              <a:rPr lang="ru-RU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 Regular" pitchFamily="2"/>
                <a:cs typeface="FreeSans" pitchFamily="2"/>
              </a:rPr>
              <a:t> S. </a:t>
            </a:r>
            <a:r>
              <a:rPr lang="ru-RU" dirty="0" err="1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 Regular" pitchFamily="2"/>
                <a:cs typeface="FreeSans" pitchFamily="2"/>
              </a:rPr>
              <a:t>Kirsanova</a:t>
            </a:r>
            <a:endParaRPr lang="ru-RU" dirty="0">
              <a:solidFill>
                <a:schemeClr val="bg1"/>
              </a:solidFill>
              <a:highlight>
                <a:scrgbClr r="0" g="0" b="0">
                  <a:alpha val="0"/>
                </a:scrgbClr>
              </a:highlight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ru-RU" dirty="0" err="1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 Regular" pitchFamily="2"/>
                <a:cs typeface="FreeSans" pitchFamily="2"/>
              </a:rPr>
              <a:t>Dmitri</a:t>
            </a:r>
            <a:r>
              <a:rPr lang="ru-RU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 Regular" pitchFamily="2"/>
                <a:cs typeface="FreeSans" pitchFamily="2"/>
              </a:rPr>
              <a:t> S. </a:t>
            </a:r>
            <a:r>
              <a:rPr lang="ru-RU" dirty="0" err="1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 Regular" pitchFamily="2"/>
                <a:cs typeface="FreeSans" pitchFamily="2"/>
              </a:rPr>
              <a:t>Wiebe</a:t>
            </a:r>
            <a:endParaRPr lang="ru-RU" dirty="0">
              <a:solidFill>
                <a:schemeClr val="bg1"/>
              </a:solidFill>
              <a:highlight>
                <a:scrgbClr r="0" g="0" b="0">
                  <a:alpha val="0"/>
                </a:scrgbClr>
              </a:highlight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ru-RU" dirty="0">
              <a:solidFill>
                <a:schemeClr val="bg1"/>
              </a:solidFill>
              <a:highlight>
                <a:scrgbClr r="0" g="0" b="0">
                  <a:alpha val="0"/>
                </a:scrgbClr>
              </a:highlight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ru-RU" dirty="0" err="1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 Regular" pitchFamily="2"/>
                <a:cs typeface="FreeSans" pitchFamily="2"/>
              </a:rPr>
              <a:t>Institute</a:t>
            </a:r>
            <a:r>
              <a:rPr lang="ru-RU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ru-RU" dirty="0" err="1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 Regular" pitchFamily="2"/>
                <a:cs typeface="FreeSans" pitchFamily="2"/>
              </a:rPr>
              <a:t>of</a:t>
            </a:r>
            <a:r>
              <a:rPr lang="ru-RU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ru-RU" dirty="0" err="1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 Regular" pitchFamily="2"/>
                <a:cs typeface="FreeSans" pitchFamily="2"/>
              </a:rPr>
              <a:t>Astronomy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 Regular" pitchFamily="2"/>
                <a:cs typeface="FreeSans" pitchFamily="2"/>
              </a:rPr>
              <a:t> of the</a:t>
            </a:r>
            <a:r>
              <a:rPr lang="ru-RU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 Regular" pitchFamily="2"/>
                <a:cs typeface="FreeSans" pitchFamily="2"/>
              </a:rPr>
              <a:t>  </a:t>
            </a:r>
          </a:p>
          <a:p>
            <a:pPr hangingPunct="0"/>
            <a:r>
              <a:rPr lang="ru-RU" dirty="0" err="1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 Regular" pitchFamily="2"/>
                <a:cs typeface="FreeSans" pitchFamily="2"/>
              </a:rPr>
              <a:t>Russian</a:t>
            </a:r>
            <a:r>
              <a:rPr lang="ru-RU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ru-RU" dirty="0" err="1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 Regular" pitchFamily="2"/>
                <a:cs typeface="FreeSans" pitchFamily="2"/>
              </a:rPr>
              <a:t>Academy</a:t>
            </a:r>
            <a:r>
              <a:rPr lang="ru-RU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ru-RU" dirty="0" err="1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 Regular" pitchFamily="2"/>
                <a:cs typeface="FreeSans" pitchFamily="2"/>
              </a:rPr>
              <a:t>of</a:t>
            </a:r>
            <a:r>
              <a:rPr lang="ru-RU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ru-RU" dirty="0" err="1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 Regular" pitchFamily="2"/>
                <a:cs typeface="FreeSans" pitchFamily="2"/>
              </a:rPr>
              <a:t>Sciences</a:t>
            </a:r>
            <a:endParaRPr lang="ru-RU" dirty="0">
              <a:solidFill>
                <a:schemeClr val="bg1"/>
              </a:solidFill>
              <a:highlight>
                <a:scrgbClr r="0" g="0" b="0">
                  <a:alpha val="0"/>
                </a:scrgbClr>
              </a:highlight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ru-RU" dirty="0" err="1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 Regular" pitchFamily="2"/>
                <a:cs typeface="FreeSans" pitchFamily="2"/>
              </a:rPr>
              <a:t>Moscow</a:t>
            </a:r>
            <a:r>
              <a:rPr lang="ru-RU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 Regular" pitchFamily="2"/>
                <a:cs typeface="FreeSans" pitchFamily="2"/>
              </a:rPr>
              <a:t>,  </a:t>
            </a:r>
            <a:r>
              <a:rPr lang="ru-RU" dirty="0" err="1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 Regular" pitchFamily="2"/>
                <a:cs typeface="FreeSans" pitchFamily="2"/>
              </a:rPr>
              <a:t>Russia</a:t>
            </a:r>
            <a:endParaRPr lang="ru-RU" dirty="0">
              <a:solidFill>
                <a:schemeClr val="bg1"/>
              </a:solidFill>
              <a:highlight>
                <a:scrgbClr r="0" g="0" b="0">
                  <a:alpha val="0"/>
                </a:scrgbClr>
              </a:highlight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1CF0ECC-B4B1-4D17-832D-ABBAE5A41BD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49030" y="6923087"/>
            <a:ext cx="3384550" cy="504825"/>
          </a:xfrm>
        </p:spPr>
        <p:txBody>
          <a:bodyPr/>
          <a:lstStyle/>
          <a:p>
            <a:pPr lvl="0"/>
            <a:r>
              <a:rPr lang="en-US" sz="2000" dirty="0" err="1">
                <a:solidFill>
                  <a:srgbClr val="000000"/>
                </a:solidFill>
              </a:rPr>
              <a:t>Goicoechea</a:t>
            </a:r>
            <a:r>
              <a:rPr lang="en-US" sz="2000" dirty="0">
                <a:solidFill>
                  <a:srgbClr val="000000"/>
                </a:solidFill>
              </a:rPr>
              <a:t> et al., 2016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95FB3F0-3DE6-427B-8938-5239134C37D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76941" y="6420256"/>
            <a:ext cx="9648825" cy="1285537"/>
          </a:xfrm>
        </p:spPr>
        <p:txBody>
          <a:bodyPr/>
          <a:lstStyle/>
          <a:p>
            <a:pPr lvl="0"/>
            <a:r>
              <a:rPr lang="ru-RU" sz="2400" dirty="0" err="1"/>
              <a:t>The</a:t>
            </a:r>
            <a:r>
              <a:rPr lang="ru-RU" sz="2400" dirty="0"/>
              <a:t> H</a:t>
            </a:r>
            <a:r>
              <a:rPr lang="ru-RU" sz="2400" baseline="-33000" dirty="0"/>
              <a:t>2</a:t>
            </a:r>
            <a:r>
              <a:rPr lang="ru-RU" sz="2400" dirty="0"/>
              <a:t> и CO </a:t>
            </a:r>
            <a:r>
              <a:rPr lang="ru-RU" sz="2400" dirty="0" err="1"/>
              <a:t>dissociation</a:t>
            </a:r>
            <a:r>
              <a:rPr lang="ru-RU" sz="2400" dirty="0"/>
              <a:t> </a:t>
            </a:r>
            <a:r>
              <a:rPr lang="ru-RU" sz="2400" dirty="0" err="1"/>
              <a:t>fronts</a:t>
            </a:r>
            <a:r>
              <a:rPr lang="ru-RU" sz="2400" dirty="0"/>
              <a:t> </a:t>
            </a:r>
            <a:r>
              <a:rPr lang="ru-RU" sz="2400" dirty="0" err="1"/>
              <a:t>are</a:t>
            </a:r>
            <a:r>
              <a:rPr lang="ru-RU" sz="2400" dirty="0"/>
              <a:t> </a:t>
            </a:r>
            <a:r>
              <a:rPr lang="ru-RU" sz="2400" dirty="0" err="1"/>
              <a:t>closer</a:t>
            </a:r>
            <a:r>
              <a:rPr lang="ru-RU" sz="2400" dirty="0"/>
              <a:t> </a:t>
            </a:r>
            <a:r>
              <a:rPr lang="ru-RU" sz="2400" dirty="0" err="1"/>
              <a:t>to</a:t>
            </a:r>
            <a:r>
              <a:rPr lang="ru-RU" sz="2400" dirty="0"/>
              <a:t> </a:t>
            </a:r>
            <a:r>
              <a:rPr lang="ru-RU" sz="2400" dirty="0" err="1"/>
              <a:t>each</a:t>
            </a:r>
            <a:r>
              <a:rPr lang="ru-RU" sz="2400" dirty="0"/>
              <a:t> </a:t>
            </a:r>
            <a:r>
              <a:rPr lang="ru-RU" sz="2400" dirty="0" err="1"/>
              <a:t>other</a:t>
            </a:r>
            <a:r>
              <a:rPr lang="ru-RU" sz="2400" dirty="0"/>
              <a:t>  (&lt;1″) </a:t>
            </a:r>
            <a:r>
              <a:rPr lang="ru-RU" sz="2400" dirty="0" err="1"/>
              <a:t>in</a:t>
            </a:r>
            <a:r>
              <a:rPr lang="ru-RU" sz="2400" dirty="0"/>
              <a:t> </a:t>
            </a:r>
            <a:r>
              <a:rPr lang="ru-RU" sz="2400" dirty="0" err="1"/>
              <a:t>comparison</a:t>
            </a:r>
            <a:r>
              <a:rPr lang="ru-RU" sz="2400" dirty="0"/>
              <a:t> </a:t>
            </a:r>
            <a:r>
              <a:rPr lang="ru-RU" sz="2400" dirty="0" err="1"/>
              <a:t>with</a:t>
            </a:r>
            <a:r>
              <a:rPr lang="ru-RU" sz="2400" dirty="0"/>
              <a:t> </a:t>
            </a:r>
            <a:r>
              <a:rPr lang="ru-RU" sz="2400" dirty="0" err="1"/>
              <a:t>the</a:t>
            </a:r>
            <a:r>
              <a:rPr lang="ru-RU" sz="2400" dirty="0"/>
              <a:t> </a:t>
            </a:r>
            <a:r>
              <a:rPr lang="ru-RU" sz="2400" dirty="0" err="1"/>
              <a:t>equilibrium</a:t>
            </a:r>
            <a:r>
              <a:rPr lang="ru-RU" sz="2400" dirty="0"/>
              <a:t> </a:t>
            </a:r>
            <a:r>
              <a:rPr lang="ru-RU" sz="2400" dirty="0" err="1"/>
              <a:t>model</a:t>
            </a:r>
            <a:r>
              <a:rPr lang="ru-RU" sz="2400" dirty="0"/>
              <a:t>  (10″)</a:t>
            </a:r>
            <a:endParaRPr lang="ru-RU" sz="2400" dirty="0">
              <a:solidFill>
                <a:srgbClr val="FF3333"/>
              </a:solidFill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DA8D889-70EB-4C8B-8ADA-C3DE18AFBF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95733" y="384175"/>
            <a:ext cx="9072563" cy="493713"/>
          </a:xfrm>
        </p:spPr>
        <p:txBody>
          <a:bodyPr>
            <a:spAutoFit/>
          </a:bodyPr>
          <a:lstStyle/>
          <a:p>
            <a:pPr lvl="0"/>
            <a:r>
              <a:rPr lang="ru-RU" sz="3200"/>
              <a:t>Merged H</a:t>
            </a:r>
            <a:r>
              <a:rPr lang="ru-RU" sz="3200" baseline="-33000"/>
              <a:t>2</a:t>
            </a:r>
            <a:r>
              <a:rPr lang="ru-RU" sz="3200"/>
              <a:t> and CO emission peaks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228C41-6C2E-4D0D-96A4-62B8A2FEBDE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2336"/>
          <a:stretch>
            <a:fillRect/>
          </a:stretch>
        </p:blipFill>
        <p:spPr>
          <a:xfrm>
            <a:off x="1365297" y="970992"/>
            <a:ext cx="11076381" cy="5407909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8C4BB7-1C37-4B06-BCB2-E53916372D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07013" y="525637"/>
            <a:ext cx="9072563" cy="554038"/>
          </a:xfrm>
        </p:spPr>
        <p:txBody>
          <a:bodyPr>
            <a:spAutoFit/>
          </a:bodyPr>
          <a:lstStyle/>
          <a:p>
            <a:pPr lvl="0"/>
            <a:r>
              <a:rPr lang="ru-RU" sz="3600" dirty="0" err="1"/>
              <a:t>The</a:t>
            </a:r>
            <a:r>
              <a:rPr lang="ru-RU" sz="3600" dirty="0"/>
              <a:t> </a:t>
            </a:r>
            <a:r>
              <a:rPr lang="ru-RU" sz="3600" dirty="0" err="1"/>
              <a:t>aim</a:t>
            </a:r>
            <a:r>
              <a:rPr lang="ru-RU" sz="3600" dirty="0"/>
              <a:t> </a:t>
            </a:r>
            <a:r>
              <a:rPr lang="ru-RU" sz="3600" dirty="0" err="1"/>
              <a:t>of</a:t>
            </a:r>
            <a:r>
              <a:rPr lang="ru-RU" sz="3600" dirty="0"/>
              <a:t> </a:t>
            </a:r>
            <a:r>
              <a:rPr lang="ru-RU" sz="3600" dirty="0" err="1"/>
              <a:t>the</a:t>
            </a:r>
            <a:r>
              <a:rPr lang="ru-RU" sz="3600" dirty="0"/>
              <a:t> </a:t>
            </a:r>
            <a:r>
              <a:rPr lang="ru-RU" sz="3600" dirty="0" err="1"/>
              <a:t>present</a:t>
            </a:r>
            <a:r>
              <a:rPr lang="ru-RU" sz="3600" dirty="0"/>
              <a:t> </a:t>
            </a:r>
            <a:r>
              <a:rPr lang="ru-RU" sz="3600" dirty="0" err="1"/>
              <a:t>study</a:t>
            </a:r>
            <a:r>
              <a:rPr lang="ru-RU" sz="3600" dirty="0"/>
              <a:t>: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5927F23-8CB3-4693-AABB-10810B4421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96502" y="6840325"/>
            <a:ext cx="3455988" cy="504825"/>
          </a:xfrm>
        </p:spPr>
        <p:txBody>
          <a:bodyPr/>
          <a:lstStyle/>
          <a:p>
            <a:pPr lvl="0"/>
            <a:r>
              <a:rPr lang="en-US" sz="2000" dirty="0" err="1">
                <a:solidFill>
                  <a:srgbClr val="000000"/>
                </a:solidFill>
              </a:rPr>
              <a:t>Goicoechea</a:t>
            </a:r>
            <a:r>
              <a:rPr lang="en-US" sz="2000" dirty="0">
                <a:solidFill>
                  <a:srgbClr val="000000"/>
                </a:solidFill>
              </a:rPr>
              <a:t> et al., 2016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17B789C-6F44-4E7B-8076-02408AC93AA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268512" y="1906588"/>
            <a:ext cx="5171264" cy="3608387"/>
          </a:xfrm>
          <a:solidFill>
            <a:srgbClr val="FFFFFF"/>
          </a:solidFill>
        </p:spPr>
        <p:txBody>
          <a:bodyPr>
            <a:noAutofit/>
          </a:bodyPr>
          <a:lstStyle/>
          <a:p>
            <a:pPr lvl="0" algn="l">
              <a:buSzPct val="45000"/>
            </a:pPr>
            <a:r>
              <a:rPr lang="ru-RU" sz="3200" dirty="0" err="1"/>
              <a:t>Find</a:t>
            </a:r>
            <a:r>
              <a:rPr lang="ru-RU" sz="3200" dirty="0"/>
              <a:t> a </a:t>
            </a:r>
            <a:r>
              <a:rPr lang="ru-RU" sz="3200" dirty="0" err="1"/>
              <a:t>chemo-dynamical</a:t>
            </a:r>
            <a:r>
              <a:rPr lang="ru-RU" sz="3200" dirty="0"/>
              <a:t> </a:t>
            </a:r>
            <a:r>
              <a:rPr lang="ru-RU" sz="3200" dirty="0" err="1"/>
              <a:t>model</a:t>
            </a:r>
            <a:r>
              <a:rPr lang="en-US" sz="3200" dirty="0"/>
              <a:t>,</a:t>
            </a:r>
            <a:r>
              <a:rPr lang="ru-RU" sz="3200" dirty="0"/>
              <a:t> </a:t>
            </a:r>
            <a:r>
              <a:rPr lang="ru-RU" sz="3200" dirty="0" err="1"/>
              <a:t>which</a:t>
            </a:r>
            <a:r>
              <a:rPr lang="ru-RU" sz="3200" dirty="0"/>
              <a:t> </a:t>
            </a:r>
            <a:r>
              <a:rPr lang="ru-RU" sz="3200" dirty="0" err="1"/>
              <a:t>predicts</a:t>
            </a:r>
            <a:r>
              <a:rPr lang="ru-RU" sz="3200" dirty="0"/>
              <a:t>:</a:t>
            </a:r>
            <a:br>
              <a:rPr lang="ru-RU" sz="3200" dirty="0"/>
            </a:br>
            <a:br>
              <a:rPr lang="ru-RU" sz="3200" dirty="0"/>
            </a:br>
            <a:r>
              <a:rPr lang="ru-RU" sz="3200" dirty="0"/>
              <a:t>– H</a:t>
            </a:r>
            <a:r>
              <a:rPr lang="ru-RU" sz="3200" baseline="-25000" dirty="0"/>
              <a:t>2</a:t>
            </a:r>
            <a:r>
              <a:rPr lang="ru-RU" sz="3200" dirty="0"/>
              <a:t>/CO </a:t>
            </a:r>
            <a:r>
              <a:rPr lang="ru-RU" sz="3200" dirty="0" err="1"/>
              <a:t>separation</a:t>
            </a:r>
            <a:r>
              <a:rPr lang="ru-RU" sz="3200" dirty="0"/>
              <a:t> ≤ 1″</a:t>
            </a:r>
            <a:br>
              <a:rPr lang="ru-RU" sz="3200" dirty="0"/>
            </a:br>
            <a:r>
              <a:rPr lang="ru-RU" sz="3200" dirty="0"/>
              <a:t>– </a:t>
            </a:r>
            <a:r>
              <a:rPr lang="ru-RU" sz="3200" i="1" dirty="0"/>
              <a:t>T</a:t>
            </a:r>
            <a:r>
              <a:rPr lang="ru-RU" sz="3200" dirty="0"/>
              <a:t>(CO 3-2) ≈ 160 K </a:t>
            </a:r>
            <a:br>
              <a:rPr lang="ru-RU" sz="3200" dirty="0"/>
            </a:br>
            <a:r>
              <a:rPr lang="ru-RU" sz="3200" dirty="0"/>
              <a:t>– </a:t>
            </a:r>
            <a:r>
              <a:rPr lang="ru-RU" sz="3200" i="1" dirty="0"/>
              <a:t>W</a:t>
            </a:r>
            <a:r>
              <a:rPr lang="ru-RU" sz="3200" dirty="0"/>
              <a:t>(HCO</a:t>
            </a:r>
            <a:r>
              <a:rPr lang="ru-RU" sz="3200" baseline="30000" dirty="0"/>
              <a:t>+</a:t>
            </a:r>
            <a:r>
              <a:rPr lang="ru-RU" sz="3200" dirty="0"/>
              <a:t> 4-3) ≈ 70 K </a:t>
            </a:r>
            <a:r>
              <a:rPr lang="ru-RU" sz="3200" dirty="0" err="1"/>
              <a:t>km</a:t>
            </a:r>
            <a:r>
              <a:rPr lang="ru-RU" sz="3200" dirty="0"/>
              <a:t> s‒1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E749B7-BCD4-4464-A033-3C2FCEDB44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t="48935" r="48495"/>
          <a:stretch/>
        </p:blipFill>
        <p:spPr>
          <a:xfrm>
            <a:off x="1834374" y="1208318"/>
            <a:ext cx="6054757" cy="5701886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96C63-7F7D-4061-BF8A-FC788C6A26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43583" y="323985"/>
            <a:ext cx="9072563" cy="765513"/>
          </a:xfrm>
        </p:spPr>
        <p:txBody>
          <a:bodyPr/>
          <a:lstStyle/>
          <a:p>
            <a:pPr lvl="0"/>
            <a:r>
              <a:rPr lang="ru-RU" sz="3200" dirty="0"/>
              <a:t>MARION </a:t>
            </a:r>
            <a:r>
              <a:rPr lang="ru-RU" sz="3200" dirty="0" err="1"/>
              <a:t>model</a:t>
            </a:r>
            <a:r>
              <a:rPr lang="ru-RU" sz="3200" dirty="0"/>
              <a:t> </a:t>
            </a:r>
            <a:r>
              <a:rPr lang="en-US" sz="3200" dirty="0"/>
              <a:t>+ RADEX</a:t>
            </a:r>
            <a:endParaRPr lang="ru-RU" sz="32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86B75A-1B71-4355-826C-2E97F1F4250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43583" y="1442328"/>
            <a:ext cx="6079787" cy="4384675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 sz="2400" dirty="0"/>
              <a:t>1D gas dynamics based on the ZEUS-2D code </a:t>
            </a:r>
            <a:r>
              <a:rPr lang="en-US" sz="2400"/>
              <a:t>(Stone &amp; Norman</a:t>
            </a:r>
            <a:r>
              <a:rPr lang="en-US" sz="2400" dirty="0"/>
              <a:t>, 2002)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400" dirty="0"/>
              <a:t>ionization, dissociation, gas phase chemistry + accretion and desorption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400" dirty="0"/>
              <a:t>essential heating and cooling processes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400" dirty="0"/>
              <a:t>dynamics of charged dust, dust size distribution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4C36F1-404D-4BA1-A1F3-DA78A93100A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61116" y="1336675"/>
            <a:ext cx="5978660" cy="5791200"/>
          </a:xfrm>
        </p:spPr>
        <p:txBody>
          <a:bodyPr>
            <a:normAutofit/>
          </a:bodyPr>
          <a:lstStyle/>
          <a:p>
            <a:pPr lvl="0">
              <a:buSzPct val="45000"/>
              <a:buFont typeface="StarSymbol"/>
              <a:buChar char="●"/>
            </a:pPr>
            <a:r>
              <a:rPr lang="en-US" sz="2400" dirty="0"/>
              <a:t>plane-parallel slab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400" dirty="0"/>
              <a:t>no ionizing radiation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400" dirty="0"/>
              <a:t>gas-phase chemistry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400" dirty="0"/>
              <a:t>chemical network from the PDR benchmarking workshop (</a:t>
            </a:r>
            <a:r>
              <a:rPr lang="en-US" sz="2400" dirty="0" err="1"/>
              <a:t>Rollig</a:t>
            </a:r>
            <a:r>
              <a:rPr lang="en-US" sz="2400" dirty="0"/>
              <a:t> et al., 2007) + photo-reactions cross-sections from the Leiden photo site (van </a:t>
            </a:r>
            <a:r>
              <a:rPr lang="en-US" sz="2400" dirty="0" err="1"/>
              <a:t>Dishoeck</a:t>
            </a:r>
            <a:r>
              <a:rPr lang="en-US" sz="2400" dirty="0"/>
              <a:t> et al. 2006)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400" dirty="0"/>
              <a:t>31 gas-phase species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400" dirty="0">
                <a:solidFill>
                  <a:srgbClr val="00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χ</a:t>
            </a:r>
            <a:r>
              <a:rPr lang="en-US" sz="2400" dirty="0">
                <a:solidFill>
                  <a:srgbClr val="000000"/>
                </a:solidFill>
              </a:rPr>
              <a:t> at the surface = 40000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400" dirty="0" err="1">
                <a:solidFill>
                  <a:srgbClr val="000000"/>
                </a:solidFill>
              </a:rPr>
              <a:t>n</a:t>
            </a:r>
            <a:r>
              <a:rPr lang="en-US" sz="2400" baseline="-33000" dirty="0" err="1">
                <a:solidFill>
                  <a:srgbClr val="000000"/>
                </a:solidFill>
              </a:rPr>
              <a:t>gas</a:t>
            </a:r>
            <a:r>
              <a:rPr lang="en-US" sz="2400" dirty="0">
                <a:solidFill>
                  <a:srgbClr val="000000"/>
                </a:solidFill>
              </a:rPr>
              <a:t> = 5</a:t>
            </a:r>
            <a:r>
              <a:rPr lang="en-US" sz="2400" dirty="0">
                <a:solidFill>
                  <a:srgbClr val="00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·</a:t>
            </a:r>
            <a:r>
              <a:rPr lang="en-US" sz="2400" dirty="0">
                <a:solidFill>
                  <a:srgbClr val="000000"/>
                </a:solidFill>
              </a:rPr>
              <a:t>10</a:t>
            </a:r>
            <a:r>
              <a:rPr lang="en-US" sz="2400" baseline="33000" dirty="0">
                <a:solidFill>
                  <a:srgbClr val="000000"/>
                </a:solidFill>
              </a:rPr>
              <a:t>4</a:t>
            </a:r>
            <a:r>
              <a:rPr lang="en-US" sz="2400" dirty="0">
                <a:solidFill>
                  <a:srgbClr val="000000"/>
                </a:solidFill>
              </a:rPr>
              <a:t> cm-3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400" dirty="0" err="1">
                <a:solidFill>
                  <a:srgbClr val="000000"/>
                </a:solidFill>
              </a:rPr>
              <a:t>T</a:t>
            </a:r>
            <a:r>
              <a:rPr lang="en-US" sz="2400" baseline="-33000" dirty="0" err="1">
                <a:solidFill>
                  <a:srgbClr val="000000"/>
                </a:solidFill>
              </a:rPr>
              <a:t>gas</a:t>
            </a:r>
            <a:r>
              <a:rPr lang="en-US" sz="2400" dirty="0">
                <a:solidFill>
                  <a:srgbClr val="000000"/>
                </a:solidFill>
              </a:rPr>
              <a:t> = 10K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400" dirty="0">
                <a:solidFill>
                  <a:srgbClr val="000000"/>
                </a:solidFill>
              </a:rPr>
              <a:t>dust  model WD R</a:t>
            </a:r>
            <a:r>
              <a:rPr lang="en-US" sz="2400" baseline="-33000" dirty="0">
                <a:solidFill>
                  <a:srgbClr val="000000"/>
                </a:solidFill>
              </a:rPr>
              <a:t>V</a:t>
            </a:r>
            <a:r>
              <a:rPr lang="en-US" sz="2400" dirty="0">
                <a:solidFill>
                  <a:srgbClr val="000000"/>
                </a:solidFill>
              </a:rPr>
              <a:t>=5.5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400" dirty="0">
                <a:solidFill>
                  <a:srgbClr val="000000"/>
                </a:solidFill>
              </a:rPr>
              <a:t>initial abundances from Cloudy «HII» set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9E9F098-2C5E-47D1-B06B-72C4E1703D3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43583" y="5564795"/>
            <a:ext cx="3960813" cy="1700213"/>
          </a:xfrm>
        </p:spPr>
        <p:txBody>
          <a:bodyPr/>
          <a:lstStyle/>
          <a:p>
            <a:pPr lvl="0" algn="l"/>
            <a:r>
              <a:rPr lang="en-US" sz="2000" dirty="0" err="1">
                <a:solidFill>
                  <a:srgbClr val="000000"/>
                </a:solidFill>
              </a:rPr>
              <a:t>Kirsanova</a:t>
            </a:r>
            <a:r>
              <a:rPr lang="en-US" sz="2000" dirty="0">
                <a:solidFill>
                  <a:srgbClr val="000000"/>
                </a:solidFill>
              </a:rPr>
              <a:t> et al., 2009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 err="1">
                <a:solidFill>
                  <a:srgbClr val="000000"/>
                </a:solidFill>
              </a:rPr>
              <a:t>Pavlyuchenkov</a:t>
            </a:r>
            <a:r>
              <a:rPr lang="en-US" sz="2000" dirty="0">
                <a:solidFill>
                  <a:srgbClr val="000000"/>
                </a:solidFill>
              </a:rPr>
              <a:t> et al., 2013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 err="1">
                <a:solidFill>
                  <a:srgbClr val="000000"/>
                </a:solidFill>
              </a:rPr>
              <a:t>Akimkin</a:t>
            </a:r>
            <a:r>
              <a:rPr lang="en-US" sz="2000" dirty="0">
                <a:solidFill>
                  <a:srgbClr val="000000"/>
                </a:solidFill>
              </a:rPr>
              <a:t> et al., 2015, 2017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A54BD9-E38D-49CE-B3B5-C8C726A922B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123669" y="5150662"/>
            <a:ext cx="5160463" cy="1800225"/>
          </a:xfrm>
          <a:solidFill>
            <a:srgbClr val="FFFFFF"/>
          </a:solidFill>
        </p:spPr>
        <p:txBody>
          <a:bodyPr>
            <a:noAutofit/>
          </a:bodyPr>
          <a:lstStyle/>
          <a:p>
            <a:pPr lvl="0" algn="l"/>
            <a:r>
              <a:rPr lang="ru-RU" sz="3200" dirty="0"/>
              <a:t>– H</a:t>
            </a:r>
            <a:r>
              <a:rPr lang="ru-RU" sz="3200" baseline="-25000" dirty="0"/>
              <a:t>2</a:t>
            </a:r>
            <a:r>
              <a:rPr lang="ru-RU" sz="3200" dirty="0"/>
              <a:t>/CO </a:t>
            </a:r>
            <a:r>
              <a:rPr lang="ru-RU" sz="3200" dirty="0" err="1"/>
              <a:t>separation</a:t>
            </a:r>
            <a:r>
              <a:rPr lang="ru-RU" sz="3200" dirty="0"/>
              <a:t> ≈ 10″</a:t>
            </a:r>
            <a:br>
              <a:rPr lang="ru-RU" sz="3200" dirty="0"/>
            </a:br>
            <a:r>
              <a:rPr lang="ru-RU" sz="3200" dirty="0"/>
              <a:t>– </a:t>
            </a:r>
            <a:r>
              <a:rPr lang="ru-RU" sz="3200" i="1" dirty="0"/>
              <a:t>T</a:t>
            </a:r>
            <a:r>
              <a:rPr lang="ru-RU" sz="3200" dirty="0"/>
              <a:t>(CO 3-2) « 160 K </a:t>
            </a:r>
            <a:br>
              <a:rPr lang="ru-RU" sz="3200" dirty="0"/>
            </a:br>
            <a:r>
              <a:rPr lang="ru-RU" sz="3200" dirty="0"/>
              <a:t>– </a:t>
            </a:r>
            <a:r>
              <a:rPr lang="ru-RU" sz="3200" dirty="0" err="1"/>
              <a:t>no</a:t>
            </a:r>
            <a:r>
              <a:rPr lang="ru-RU" sz="3200" dirty="0"/>
              <a:t> </a:t>
            </a:r>
            <a:r>
              <a:rPr lang="ru-RU" sz="3200" dirty="0" err="1"/>
              <a:t>bright</a:t>
            </a:r>
            <a:r>
              <a:rPr lang="ru-RU" sz="3200" dirty="0"/>
              <a:t> HCO</a:t>
            </a:r>
            <a:r>
              <a:rPr lang="ru-RU" sz="3200" baseline="30000" dirty="0"/>
              <a:t>+</a:t>
            </a:r>
            <a:r>
              <a:rPr lang="ru-RU" sz="3200" dirty="0"/>
              <a:t> 4-3 </a:t>
            </a:r>
            <a:r>
              <a:rPr lang="ru-RU" sz="3200" dirty="0" err="1"/>
              <a:t>emission</a:t>
            </a:r>
            <a:endParaRPr lang="ru-RU" sz="3200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6376CE2-6C29-4A75-B30F-7837A68C8D3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6971" y="106363"/>
            <a:ext cx="9072563" cy="1262062"/>
          </a:xfrm>
        </p:spPr>
        <p:txBody>
          <a:bodyPr/>
          <a:lstStyle/>
          <a:p>
            <a:pPr lvl="0"/>
            <a:r>
              <a:rPr lang="ru-RU" sz="3200" dirty="0" err="1"/>
              <a:t>Stationary</a:t>
            </a:r>
            <a:r>
              <a:rPr lang="ru-RU" sz="3200" dirty="0"/>
              <a:t> </a:t>
            </a:r>
            <a:r>
              <a:rPr lang="ru-RU" sz="3200" dirty="0" err="1"/>
              <a:t>calculation</a:t>
            </a:r>
            <a:r>
              <a:rPr lang="ru-RU" sz="3200" dirty="0"/>
              <a:t> </a:t>
            </a:r>
            <a:r>
              <a:rPr lang="ru-RU" sz="3200" dirty="0" err="1"/>
              <a:t>for</a:t>
            </a:r>
            <a:r>
              <a:rPr lang="ru-RU" sz="3200" dirty="0"/>
              <a:t> </a:t>
            </a:r>
            <a:r>
              <a:rPr lang="ru-RU" sz="3200" dirty="0" err="1"/>
              <a:t>the</a:t>
            </a:r>
            <a:r>
              <a:rPr lang="ru-RU" sz="3200" dirty="0"/>
              <a:t> </a:t>
            </a:r>
            <a:r>
              <a:rPr lang="ru-RU" sz="3200" dirty="0" err="1"/>
              <a:t>Orion</a:t>
            </a:r>
            <a:r>
              <a:rPr lang="ru-RU" sz="3200" dirty="0"/>
              <a:t> </a:t>
            </a:r>
            <a:r>
              <a:rPr lang="ru-RU" sz="3200" dirty="0" err="1"/>
              <a:t>Bar</a:t>
            </a:r>
            <a:r>
              <a:rPr lang="ru-RU" sz="3200" dirty="0"/>
              <a:t> PDR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785D985-EE49-4D65-B7BC-7D5507A839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983788" y="6983413"/>
            <a:ext cx="3455987" cy="504825"/>
          </a:xfrm>
        </p:spPr>
        <p:txBody>
          <a:bodyPr/>
          <a:lstStyle/>
          <a:p>
            <a:pPr lvl="0"/>
            <a:r>
              <a:rPr lang="en-US" sz="2000">
                <a:solidFill>
                  <a:srgbClr val="000000"/>
                </a:solidFill>
              </a:rPr>
              <a:t>Kirsanova &amp; Wiebe, 2019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0997068-F112-438A-A9E8-6D5020BE3C2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73940" y="1188450"/>
            <a:ext cx="3455988" cy="504825"/>
          </a:xfrm>
        </p:spPr>
        <p:txBody>
          <a:bodyPr/>
          <a:lstStyle/>
          <a:p>
            <a:pPr lvl="0"/>
            <a:r>
              <a:rPr lang="en-US" sz="2400" dirty="0">
                <a:solidFill>
                  <a:srgbClr val="000000"/>
                </a:solidFill>
              </a:rPr>
              <a:t>Abundances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FE58970C-7565-4CE8-9C86-07BE1DC0D25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19887" y="1183137"/>
            <a:ext cx="3455987" cy="504825"/>
          </a:xfrm>
        </p:spPr>
        <p:txBody>
          <a:bodyPr/>
          <a:lstStyle/>
          <a:p>
            <a:pPr lvl="0"/>
            <a:r>
              <a:rPr lang="en-US" sz="2400" dirty="0">
                <a:solidFill>
                  <a:srgbClr val="000000"/>
                </a:solidFill>
              </a:rPr>
              <a:t>Line intensities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03D32014-BD88-4004-9E7F-365EFF99600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2299" y="6738364"/>
            <a:ext cx="4464050" cy="679450"/>
          </a:xfrm>
        </p:spPr>
        <p:txBody>
          <a:bodyPr>
            <a:normAutofit fontScale="90000"/>
          </a:bodyPr>
          <a:lstStyle/>
          <a:p>
            <a:pPr lvl="0"/>
            <a:r>
              <a:rPr lang="en-US" sz="2400" dirty="0">
                <a:solidFill>
                  <a:srgbClr val="000000"/>
                </a:solidFill>
              </a:rPr>
              <a:t>r – distance from the origin of the computation domain</a:t>
            </a: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CC015985-05D0-4C2E-BC8E-003B22FA009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07396" y="5799443"/>
            <a:ext cx="2879725" cy="679450"/>
          </a:xfrm>
        </p:spPr>
        <p:txBody>
          <a:bodyPr/>
          <a:lstStyle/>
          <a:p>
            <a:pPr lvl="0"/>
            <a:r>
              <a:rPr lang="en-US" sz="2400" dirty="0">
                <a:solidFill>
                  <a:srgbClr val="00CC00"/>
                </a:solidFill>
              </a:rPr>
              <a:t>H</a:t>
            </a:r>
            <a:r>
              <a:rPr lang="en-US" sz="2400" baseline="-33000" dirty="0">
                <a:solidFill>
                  <a:srgbClr val="00CC00"/>
                </a:solidFill>
              </a:rPr>
              <a:t>2</a:t>
            </a:r>
            <a:r>
              <a:rPr lang="en-US" sz="2400" dirty="0">
                <a:solidFill>
                  <a:srgbClr val="00CC00"/>
                </a:solidFill>
              </a:rPr>
              <a:t> dissociation front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D0232840-4449-489A-AD5F-EB40E1FCB7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40162" y="5431975"/>
            <a:ext cx="2879725" cy="679450"/>
          </a:xfrm>
        </p:spPr>
        <p:txBody>
          <a:bodyPr/>
          <a:lstStyle/>
          <a:p>
            <a:pPr lvl="0"/>
            <a:r>
              <a:rPr lang="en-US" sz="2400" dirty="0">
                <a:solidFill>
                  <a:srgbClr val="FF3333"/>
                </a:solidFill>
              </a:rPr>
              <a:t>CO dissociation front</a:t>
            </a:r>
          </a:p>
        </p:txBody>
      </p:sp>
      <p:pic>
        <p:nvPicPr>
          <p:cNvPr id="4" name="New picture">
            <a:extLst>
              <a:ext uri="{FF2B5EF4-FFF2-40B4-BE49-F238E27FC236}">
                <a16:creationId xmlns:a16="http://schemas.microsoft.com/office/drawing/2014/main" id="{B2694F4D-004E-4ACF-9496-C8A52A982B5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11575" y="1760400"/>
            <a:ext cx="8640000" cy="3279600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</p:pic>
      <p:sp>
        <p:nv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2744424-96E6-4DB0-8AB0-BFD31FAF10E8}"/>
              </a:ext>
            </a:extLst>
          </p:cNvPr>
          <p:cNvSpPr/>
          <p:nvPr/>
        </p:nvSpPr>
        <p:spPr>
          <a:xfrm flipH="1">
            <a:off x="3226495" y="4715640"/>
            <a:ext cx="2160" cy="1191960"/>
          </a:xfrm>
          <a:prstGeom prst="line">
            <a:avLst/>
          </a:prstGeom>
          <a:noFill/>
          <a:ln w="36000">
            <a:solidFill>
              <a:srgbClr val="00CC00"/>
            </a:solidFill>
            <a:custDash>
              <a:ds d="197000" sp="197000"/>
            </a:custDash>
            <a:headEnd type="arrow"/>
          </a:ln>
        </p:spPr>
        <p:txBody>
          <a:bodyPr vert="horz" wrap="none" lIns="90000" tIns="45000" rIns="90000" bIns="45000" anchor="ctr" anchorCtr="0" compatLnSpc="0"/>
          <a:lstStyle/>
          <a:p>
            <a:pPr hangingPunct="0"/>
            <a:endParaRPr lang="ru-RU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89230FFB-2211-4426-B346-14B221DCEF8E}"/>
              </a:ext>
            </a:extLst>
          </p:cNvPr>
          <p:cNvSpPr/>
          <p:nvPr/>
        </p:nvSpPr>
        <p:spPr>
          <a:xfrm flipH="1">
            <a:off x="4019215" y="4725000"/>
            <a:ext cx="2160" cy="819000"/>
          </a:xfrm>
          <a:prstGeom prst="line">
            <a:avLst/>
          </a:prstGeom>
          <a:noFill/>
          <a:ln w="36000">
            <a:solidFill>
              <a:srgbClr val="FF0000"/>
            </a:solidFill>
            <a:custDash>
              <a:ds d="330000" sp="330000"/>
            </a:custDash>
            <a:headEnd type="arrow"/>
          </a:ln>
        </p:spPr>
        <p:txBody>
          <a:bodyPr vert="horz" wrap="none" lIns="90000" tIns="45000" rIns="90000" bIns="45000" anchor="ctr" anchorCtr="0" compatLnSpc="0"/>
          <a:lstStyle/>
          <a:p>
            <a:pPr hangingPunct="0"/>
            <a:endParaRPr lang="ru-RU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CBE1FA-93E5-4672-BF2C-82302DB3A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615" y="612843"/>
            <a:ext cx="12113337" cy="59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02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DD1335-2E88-46E0-8A19-D939186E4A9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99012" y="266585"/>
            <a:ext cx="9072563" cy="752365"/>
          </a:xfrm>
        </p:spPr>
        <p:txBody>
          <a:bodyPr/>
          <a:lstStyle/>
          <a:p>
            <a:pPr lvl="0"/>
            <a:r>
              <a:rPr lang="ru-RU" sz="3200" dirty="0" err="1"/>
              <a:t>Time-dependent</a:t>
            </a:r>
            <a:r>
              <a:rPr lang="ru-RU" sz="3200" dirty="0"/>
              <a:t> </a:t>
            </a:r>
            <a:r>
              <a:rPr lang="ru-RU" sz="3200" dirty="0" err="1"/>
              <a:t>calculations</a:t>
            </a:r>
            <a:endParaRPr lang="ru-RU" sz="320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5D4D326-15D0-43C0-ABA7-65A30B35D1C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38876" y="1404144"/>
            <a:ext cx="3455987" cy="503238"/>
          </a:xfrm>
        </p:spPr>
        <p:txBody>
          <a:bodyPr/>
          <a:lstStyle/>
          <a:p>
            <a:pPr lvl="0"/>
            <a:r>
              <a:rPr lang="en-US" sz="2400" dirty="0">
                <a:solidFill>
                  <a:srgbClr val="000000"/>
                </a:solidFill>
              </a:rPr>
              <a:t>Abundances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256DC15-C6D4-405C-9102-7F082D12E1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450893" y="1394393"/>
            <a:ext cx="3455987" cy="503238"/>
          </a:xfrm>
        </p:spPr>
        <p:txBody>
          <a:bodyPr/>
          <a:lstStyle/>
          <a:p>
            <a:pPr lvl="0"/>
            <a:r>
              <a:rPr lang="en-US" sz="2400" dirty="0">
                <a:solidFill>
                  <a:srgbClr val="000000"/>
                </a:solidFill>
              </a:rPr>
              <a:t>Line intensities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7B6F1881-EF2F-42EA-A313-47B4126B996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98863" y="1368425"/>
            <a:ext cx="3455988" cy="503238"/>
          </a:xfrm>
        </p:spPr>
        <p:txBody>
          <a:bodyPr/>
          <a:lstStyle/>
          <a:p>
            <a:pPr lvl="0"/>
            <a:r>
              <a:rPr lang="en-US" sz="2400" dirty="0">
                <a:solidFill>
                  <a:srgbClr val="000000"/>
                </a:solidFill>
              </a:rPr>
              <a:t>Gas parameters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A6826A5-8A21-4A4D-9CAF-E99F6C625C7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7036" y="5563508"/>
            <a:ext cx="2879725" cy="681037"/>
          </a:xfrm>
        </p:spPr>
        <p:txBody>
          <a:bodyPr/>
          <a:lstStyle/>
          <a:p>
            <a:pPr lvl="0"/>
            <a:r>
              <a:rPr lang="en-US" sz="2400" dirty="0">
                <a:solidFill>
                  <a:srgbClr val="00CC00"/>
                </a:solidFill>
              </a:rPr>
              <a:t>H</a:t>
            </a:r>
            <a:r>
              <a:rPr lang="en-US" sz="2400" baseline="-33000" dirty="0">
                <a:solidFill>
                  <a:srgbClr val="00CC00"/>
                </a:solidFill>
              </a:rPr>
              <a:t>2</a:t>
            </a:r>
            <a:r>
              <a:rPr lang="en-US" sz="2400" dirty="0">
                <a:solidFill>
                  <a:srgbClr val="00CC00"/>
                </a:solidFill>
              </a:rPr>
              <a:t> dissociation front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FE477DDA-AC52-4894-A5B9-E3708DF9021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05970" y="6068333"/>
            <a:ext cx="2879725" cy="681037"/>
          </a:xfrm>
        </p:spPr>
        <p:txBody>
          <a:bodyPr/>
          <a:lstStyle/>
          <a:p>
            <a:pPr lvl="0"/>
            <a:r>
              <a:rPr lang="en-US" sz="2400" dirty="0">
                <a:solidFill>
                  <a:srgbClr val="FF3333"/>
                </a:solidFill>
              </a:rPr>
              <a:t>CO dissociation front</a:t>
            </a:r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3EB4CAF8-2B85-4354-9783-3603D161765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983788" y="6983413"/>
            <a:ext cx="3455987" cy="504825"/>
          </a:xfrm>
        </p:spPr>
        <p:txBody>
          <a:bodyPr/>
          <a:lstStyle/>
          <a:p>
            <a:pPr lvl="0"/>
            <a:r>
              <a:rPr lang="en-US" sz="2200">
                <a:solidFill>
                  <a:srgbClr val="000000"/>
                </a:solidFill>
              </a:rPr>
              <a:t>Kirsanova &amp; Wiebe, 2019</a:t>
            </a: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7060A1C9-3AB7-43B9-8AA7-9401503B07A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78588" y="5242075"/>
            <a:ext cx="4416275" cy="1800225"/>
          </a:xfrm>
          <a:solidFill>
            <a:srgbClr val="FFFFFF"/>
          </a:solidFill>
        </p:spPr>
        <p:txBody>
          <a:bodyPr>
            <a:noAutofit/>
          </a:bodyPr>
          <a:lstStyle/>
          <a:p>
            <a:pPr lvl="0" algn="l"/>
            <a:r>
              <a:rPr lang="ru-RU" sz="3200" dirty="0"/>
              <a:t>– H</a:t>
            </a:r>
            <a:r>
              <a:rPr lang="ru-RU" sz="3200" baseline="-25000" dirty="0"/>
              <a:t>2</a:t>
            </a:r>
            <a:r>
              <a:rPr lang="ru-RU" sz="3200" dirty="0"/>
              <a:t>/CO </a:t>
            </a:r>
            <a:r>
              <a:rPr lang="ru-RU" sz="3200" dirty="0" err="1"/>
              <a:t>separation</a:t>
            </a:r>
            <a:r>
              <a:rPr lang="ru-RU" sz="3200" dirty="0"/>
              <a:t> ≈ 1″</a:t>
            </a:r>
            <a:br>
              <a:rPr lang="ru-RU" sz="3200" dirty="0"/>
            </a:br>
            <a:r>
              <a:rPr lang="ru-RU" sz="3200" dirty="0"/>
              <a:t>– T(CO 3-2) ≈ 170 K </a:t>
            </a:r>
            <a:br>
              <a:rPr lang="ru-RU" sz="3200" dirty="0"/>
            </a:br>
            <a:r>
              <a:rPr lang="ru-RU" sz="3200" dirty="0"/>
              <a:t>– W(HCO</a:t>
            </a:r>
            <a:r>
              <a:rPr lang="ru-RU" sz="3200" baseline="30000" dirty="0"/>
              <a:t>+</a:t>
            </a:r>
            <a:r>
              <a:rPr lang="ru-RU" sz="3200" dirty="0"/>
              <a:t> 4-3) ≈ 50 K</a:t>
            </a: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E8CE4F6D-E066-41B3-B619-B4C24005E6C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128250" y="5810250"/>
            <a:ext cx="3311525" cy="1019175"/>
          </a:xfrm>
        </p:spPr>
        <p:txBody>
          <a:bodyPr/>
          <a:lstStyle/>
          <a:p>
            <a:pPr lvl="0" algn="l"/>
            <a:r>
              <a:rPr lang="en-US" sz="2400" dirty="0">
                <a:solidFill>
                  <a:srgbClr val="FF3333"/>
                </a:solidFill>
              </a:rPr>
              <a:t>Good agreement with the ALMA observations</a:t>
            </a:r>
          </a:p>
        </p:txBody>
      </p:sp>
      <p:pic>
        <p:nvPicPr>
          <p:cNvPr id="3" name="New picture">
            <a:extLst>
              <a:ext uri="{FF2B5EF4-FFF2-40B4-BE49-F238E27FC236}">
                <a16:creationId xmlns:a16="http://schemas.microsoft.com/office/drawing/2014/main" id="{415FACE0-0E7C-406D-B040-050B1C3F6AA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66055"/>
          <a:stretch>
            <a:fillRect/>
          </a:stretch>
        </p:blipFill>
        <p:spPr>
          <a:xfrm>
            <a:off x="532895" y="1800000"/>
            <a:ext cx="12396204" cy="3075212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</p:pic>
      <p:sp>
        <p:nv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05D97A5-70D4-4FA0-9FF0-3181F94A4993}"/>
              </a:ext>
            </a:extLst>
          </p:cNvPr>
          <p:cNvSpPr/>
          <p:nvPr/>
        </p:nvSpPr>
        <p:spPr>
          <a:xfrm>
            <a:off x="2398863" y="4315860"/>
            <a:ext cx="0" cy="1340402"/>
          </a:xfrm>
          <a:prstGeom prst="line">
            <a:avLst/>
          </a:prstGeom>
          <a:noFill/>
          <a:ln w="36000">
            <a:solidFill>
              <a:srgbClr val="00CC00"/>
            </a:solidFill>
            <a:custDash>
              <a:ds d="197000" sp="197000"/>
            </a:custDash>
            <a:headEnd type="arrow"/>
          </a:ln>
        </p:spPr>
        <p:txBody>
          <a:bodyPr vert="horz" wrap="none" lIns="90000" tIns="45000" rIns="90000" bIns="45000" anchor="ctr" anchorCtr="0" compatLnSpc="0"/>
          <a:lstStyle/>
          <a:p>
            <a:pPr hangingPunct="0"/>
            <a:endParaRPr lang="ru-RU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9EACF7D-94D4-499C-9B44-41602ACC994C}"/>
              </a:ext>
            </a:extLst>
          </p:cNvPr>
          <p:cNvSpPr/>
          <p:nvPr/>
        </p:nvSpPr>
        <p:spPr>
          <a:xfrm>
            <a:off x="2641809" y="4248150"/>
            <a:ext cx="634903" cy="1943100"/>
          </a:xfrm>
          <a:prstGeom prst="line">
            <a:avLst/>
          </a:prstGeom>
          <a:noFill/>
          <a:ln w="36000">
            <a:solidFill>
              <a:srgbClr val="FF0000"/>
            </a:solidFill>
            <a:custDash>
              <a:ds d="330000" sp="330000"/>
            </a:custDash>
            <a:headEnd type="arrow"/>
          </a:ln>
        </p:spPr>
        <p:txBody>
          <a:bodyPr vert="horz" wrap="none" lIns="90000" tIns="45000" rIns="90000" bIns="45000" anchor="ctr" anchorCtr="0" compatLnSpc="0"/>
          <a:lstStyle/>
          <a:p>
            <a:pPr hangingPunct="0"/>
            <a:endParaRPr lang="ru-RU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>
            <a:extLst>
              <a:ext uri="{FF2B5EF4-FFF2-40B4-BE49-F238E27FC236}">
                <a16:creationId xmlns:a16="http://schemas.microsoft.com/office/drawing/2014/main" id="{536BA499-5551-4904-B9BF-43EAEBAA300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78082" y="1403999"/>
            <a:ext cx="4793493" cy="4192561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</p:pic>
      <p:pic>
        <p:nvPicPr>
          <p:cNvPr id="3" name="New picture">
            <a:extLst>
              <a:ext uri="{FF2B5EF4-FFF2-40B4-BE49-F238E27FC236}">
                <a16:creationId xmlns:a16="http://schemas.microsoft.com/office/drawing/2014/main" id="{93711CC3-4914-4074-B861-BE8B792959E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755574" y="1440000"/>
            <a:ext cx="5703125" cy="4022580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8F792E9-90A6-4DDE-A1BC-1CC24AD0E2F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983788" y="7092950"/>
            <a:ext cx="3455987" cy="503238"/>
          </a:xfrm>
        </p:spPr>
        <p:txBody>
          <a:bodyPr/>
          <a:lstStyle/>
          <a:p>
            <a:pPr lvl="0"/>
            <a:r>
              <a:rPr lang="en-US" sz="2000">
                <a:solidFill>
                  <a:srgbClr val="000000"/>
                </a:solidFill>
              </a:rPr>
              <a:t>Kirsanova &amp; Wiebe, 2019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3D94511-3626-4513-BF35-554744B8882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69027" y="5544344"/>
            <a:ext cx="4032250" cy="1800225"/>
          </a:xfrm>
          <a:solidFill>
            <a:srgbClr val="FFFFFF"/>
          </a:solidFill>
        </p:spPr>
        <p:txBody>
          <a:bodyPr/>
          <a:lstStyle/>
          <a:p>
            <a:pPr lvl="0" algn="l"/>
            <a:r>
              <a:rPr lang="en-US" sz="2400" dirty="0"/>
              <a:t>L</a:t>
            </a:r>
            <a:r>
              <a:rPr lang="ru-RU" sz="2400" dirty="0" err="1"/>
              <a:t>ocation</a:t>
            </a:r>
            <a:r>
              <a:rPr lang="ru-RU" sz="2400" dirty="0"/>
              <a:t> </a:t>
            </a:r>
            <a:r>
              <a:rPr lang="ru-RU" sz="2400" dirty="0" err="1"/>
              <a:t>of</a:t>
            </a:r>
            <a:r>
              <a:rPr lang="ru-RU" sz="2400" dirty="0"/>
              <a:t> </a:t>
            </a:r>
            <a:r>
              <a:rPr lang="ru-RU" sz="2400" dirty="0" err="1"/>
              <a:t>the</a:t>
            </a:r>
            <a:r>
              <a:rPr lang="ru-RU" sz="2400" dirty="0"/>
              <a:t> H</a:t>
            </a:r>
            <a:r>
              <a:rPr lang="ru-RU" sz="2400" baseline="-33000" dirty="0"/>
              <a:t>2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 err="1"/>
              <a:t>and</a:t>
            </a:r>
            <a:r>
              <a:rPr lang="ru-RU" sz="2400" dirty="0"/>
              <a:t> CO </a:t>
            </a:r>
            <a:r>
              <a:rPr lang="ru-RU" sz="2400" dirty="0" err="1"/>
              <a:t>dissociation</a:t>
            </a:r>
            <a:r>
              <a:rPr lang="ru-RU" sz="2400" dirty="0"/>
              <a:t> </a:t>
            </a:r>
            <a:r>
              <a:rPr lang="ru-RU" sz="2400" dirty="0" err="1"/>
              <a:t>fronts</a:t>
            </a:r>
            <a:r>
              <a:rPr lang="ru-RU" sz="2400" dirty="0"/>
              <a:t> </a:t>
            </a:r>
            <a:r>
              <a:rPr lang="ru-RU" sz="2400" dirty="0" err="1"/>
              <a:t>as</a:t>
            </a:r>
            <a:r>
              <a:rPr lang="ru-RU" sz="2400" dirty="0"/>
              <a:t> a </a:t>
            </a:r>
            <a:r>
              <a:rPr lang="ru-RU" sz="2400" dirty="0" err="1"/>
              <a:t>function</a:t>
            </a:r>
            <a:r>
              <a:rPr lang="ru-RU" sz="2400" dirty="0"/>
              <a:t> </a:t>
            </a:r>
            <a:r>
              <a:rPr lang="ru-RU" sz="2400" dirty="0" err="1"/>
              <a:t>of</a:t>
            </a:r>
            <a:r>
              <a:rPr lang="ru-RU" sz="2400" dirty="0"/>
              <a:t> </a:t>
            </a:r>
            <a:r>
              <a:rPr lang="ru-RU" sz="2400" dirty="0" err="1"/>
              <a:t>time</a:t>
            </a:r>
            <a:endParaRPr lang="ru-RU" sz="2400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D90D627-0C2F-4437-9AF4-1A8B5534312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517967" y="5459268"/>
            <a:ext cx="4030662" cy="1800225"/>
          </a:xfrm>
          <a:solidFill>
            <a:srgbClr val="FFFFFF"/>
          </a:solidFill>
        </p:spPr>
        <p:txBody>
          <a:bodyPr/>
          <a:lstStyle/>
          <a:p>
            <a:pPr lvl="0" algn="l"/>
            <a:r>
              <a:rPr lang="en-US" sz="2400" dirty="0"/>
              <a:t>T</a:t>
            </a:r>
            <a:r>
              <a:rPr lang="ru-RU" sz="2400" dirty="0" err="1"/>
              <a:t>he</a:t>
            </a:r>
            <a:r>
              <a:rPr lang="ru-RU" sz="2400" dirty="0"/>
              <a:t> </a:t>
            </a:r>
            <a:r>
              <a:rPr lang="ru-RU" sz="2400" dirty="0" err="1"/>
              <a:t>emission</a:t>
            </a:r>
            <a:r>
              <a:rPr lang="ru-RU" sz="2400" dirty="0"/>
              <a:t> </a:t>
            </a:r>
            <a:r>
              <a:rPr lang="ru-RU" sz="2400" dirty="0" err="1"/>
              <a:t>intensities</a:t>
            </a:r>
            <a:r>
              <a:rPr lang="ru-RU" sz="2400" dirty="0"/>
              <a:t> </a:t>
            </a:r>
            <a:r>
              <a:rPr lang="ru-RU" sz="2400" dirty="0" err="1"/>
              <a:t>as</a:t>
            </a:r>
            <a:r>
              <a:rPr lang="ru-RU" sz="2400" dirty="0"/>
              <a:t> a </a:t>
            </a:r>
            <a:r>
              <a:rPr lang="ru-RU" sz="2400" dirty="0" err="1"/>
              <a:t>function</a:t>
            </a:r>
            <a:r>
              <a:rPr lang="ru-RU" sz="2400" dirty="0"/>
              <a:t> </a:t>
            </a:r>
            <a:r>
              <a:rPr lang="ru-RU" sz="2400" dirty="0" err="1"/>
              <a:t>of</a:t>
            </a:r>
            <a:r>
              <a:rPr lang="ru-RU" sz="2400" dirty="0"/>
              <a:t> </a:t>
            </a:r>
            <a:r>
              <a:rPr lang="ru-RU" sz="2400" dirty="0" err="1"/>
              <a:t>time</a:t>
            </a:r>
            <a:endParaRPr lang="ru-RU" sz="2400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69A41AC-99F2-4946-9639-BD05AD2EE09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46913" y="0"/>
            <a:ext cx="9070975" cy="1262062"/>
          </a:xfrm>
        </p:spPr>
        <p:txBody>
          <a:bodyPr/>
          <a:lstStyle/>
          <a:p>
            <a:pPr>
              <a:spcBef>
                <a:spcPts val="1191"/>
              </a:spcBef>
              <a:spcAft>
                <a:spcPts val="992"/>
              </a:spcAft>
            </a:pPr>
            <a:r>
              <a:rPr lang="en-US" sz="3200" dirty="0"/>
              <a:t>“Moving </a:t>
            </a:r>
            <a:r>
              <a:rPr lang="ru-RU" sz="3200" dirty="0" err="1"/>
              <a:t>Stationary</a:t>
            </a:r>
            <a:r>
              <a:rPr lang="ru-RU" sz="3200" dirty="0"/>
              <a:t> </a:t>
            </a:r>
            <a:r>
              <a:rPr lang="ru-RU" sz="3200" dirty="0" err="1"/>
              <a:t>situation</a:t>
            </a:r>
            <a:r>
              <a:rPr lang="en-US" sz="3200"/>
              <a:t>”</a:t>
            </a:r>
            <a:endParaRPr lang="ru-RU" sz="3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B62B2-8C4F-44F9-A3DC-1D790F9E4E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08476" y="5764164"/>
            <a:ext cx="4603022" cy="1262160"/>
          </a:xfrm>
          <a:solidFill>
            <a:srgbClr val="FFFFFF"/>
          </a:solidFill>
        </p:spPr>
        <p:txBody>
          <a:bodyPr/>
          <a:lstStyle/>
          <a:p>
            <a:pPr lvl="0" algn="l"/>
            <a:r>
              <a:rPr lang="en-US" sz="2400" dirty="0"/>
              <a:t>L</a:t>
            </a:r>
            <a:r>
              <a:rPr lang="ru-RU" sz="2400" dirty="0" err="1"/>
              <a:t>ocation</a:t>
            </a:r>
            <a:r>
              <a:rPr lang="ru-RU" sz="2400" dirty="0"/>
              <a:t> </a:t>
            </a:r>
            <a:r>
              <a:rPr lang="ru-RU" sz="2400" dirty="0" err="1"/>
              <a:t>of</a:t>
            </a:r>
            <a:r>
              <a:rPr lang="ru-RU" sz="2400" dirty="0"/>
              <a:t> </a:t>
            </a:r>
            <a:r>
              <a:rPr lang="ru-RU" sz="2400" dirty="0" err="1"/>
              <a:t>the</a:t>
            </a:r>
            <a:r>
              <a:rPr lang="ru-RU" sz="2400" dirty="0"/>
              <a:t> H</a:t>
            </a:r>
            <a:r>
              <a:rPr lang="ru-RU" sz="2400" baseline="-33000" dirty="0"/>
              <a:t>2</a:t>
            </a:r>
            <a:r>
              <a:rPr lang="ru-RU" sz="2400" dirty="0"/>
              <a:t> </a:t>
            </a:r>
            <a:r>
              <a:rPr lang="ru-RU" sz="2400" dirty="0" err="1"/>
              <a:t>and</a:t>
            </a:r>
            <a:r>
              <a:rPr lang="ru-RU" sz="2400" dirty="0"/>
              <a:t> CO </a:t>
            </a:r>
            <a:r>
              <a:rPr lang="ru-RU" sz="2400" dirty="0" err="1"/>
              <a:t>dissociation</a:t>
            </a:r>
            <a:r>
              <a:rPr lang="ru-RU" sz="2400" dirty="0"/>
              <a:t> </a:t>
            </a:r>
            <a:r>
              <a:rPr lang="ru-RU" sz="2400" dirty="0" err="1"/>
              <a:t>fronts</a:t>
            </a:r>
            <a:r>
              <a:rPr lang="ru-RU" sz="2400" dirty="0"/>
              <a:t> </a:t>
            </a:r>
            <a:r>
              <a:rPr lang="ru-RU" sz="2400" dirty="0" err="1"/>
              <a:t>as</a:t>
            </a:r>
            <a:r>
              <a:rPr lang="ru-RU" sz="2400" dirty="0"/>
              <a:t> a </a:t>
            </a:r>
            <a:r>
              <a:rPr lang="ru-RU" sz="2400" dirty="0" err="1"/>
              <a:t>function</a:t>
            </a:r>
            <a:r>
              <a:rPr lang="ru-RU" sz="2400" dirty="0"/>
              <a:t> </a:t>
            </a:r>
            <a:r>
              <a:rPr lang="ru-RU" sz="2400" dirty="0" err="1"/>
              <a:t>of</a:t>
            </a:r>
            <a:r>
              <a:rPr lang="ru-RU" sz="2400" dirty="0"/>
              <a:t> </a:t>
            </a:r>
            <a:r>
              <a:rPr lang="ru-RU" sz="2400" dirty="0" err="1"/>
              <a:t>time</a:t>
            </a:r>
            <a:endParaRPr lang="ru-RU" sz="2400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D294389-C37B-4348-B3B8-A4FCC1A410D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16295" y="193675"/>
            <a:ext cx="9072562" cy="1262063"/>
          </a:xfrm>
        </p:spPr>
        <p:txBody>
          <a:bodyPr/>
          <a:lstStyle/>
          <a:p>
            <a:pPr lvl="0"/>
            <a:r>
              <a:rPr lang="en-US" sz="3200" dirty="0"/>
              <a:t>Gas-to-d</a:t>
            </a:r>
            <a:r>
              <a:rPr lang="ru-RU" sz="3200" dirty="0" err="1"/>
              <a:t>ust</a:t>
            </a:r>
            <a:r>
              <a:rPr lang="ru-RU" sz="3200" dirty="0"/>
              <a:t> </a:t>
            </a:r>
            <a:r>
              <a:rPr lang="ru-RU" sz="3200" dirty="0" err="1"/>
              <a:t>mass</a:t>
            </a:r>
            <a:r>
              <a:rPr lang="ru-RU" sz="3200" dirty="0"/>
              <a:t> </a:t>
            </a:r>
            <a:r>
              <a:rPr lang="ru-RU" sz="3200" dirty="0" err="1"/>
              <a:t>ratio</a:t>
            </a:r>
            <a:r>
              <a:rPr lang="ru-RU" sz="3200" dirty="0"/>
              <a:t> </a:t>
            </a:r>
            <a:r>
              <a:rPr lang="en-US" sz="3200" dirty="0"/>
              <a:t>and</a:t>
            </a:r>
            <a:r>
              <a:rPr lang="ru-RU" sz="3200" dirty="0"/>
              <a:t> </a:t>
            </a:r>
            <a:r>
              <a:rPr lang="ru-RU" sz="3200" dirty="0" err="1"/>
              <a:t>the</a:t>
            </a:r>
            <a:r>
              <a:rPr lang="ru-RU" sz="3200" dirty="0"/>
              <a:t> H</a:t>
            </a:r>
            <a:r>
              <a:rPr lang="ru-RU" sz="3200" baseline="-33000" dirty="0"/>
              <a:t>2</a:t>
            </a:r>
            <a:r>
              <a:rPr lang="ru-RU" sz="3200" dirty="0"/>
              <a:t> </a:t>
            </a:r>
            <a:r>
              <a:rPr lang="ru-RU" sz="3200" dirty="0" err="1"/>
              <a:t>and</a:t>
            </a:r>
            <a:r>
              <a:rPr lang="ru-RU" sz="3200" dirty="0"/>
              <a:t> CO </a:t>
            </a:r>
            <a:r>
              <a:rPr lang="ru-RU" sz="3200" dirty="0" err="1"/>
              <a:t>dissociation</a:t>
            </a:r>
            <a:r>
              <a:rPr lang="ru-RU" sz="3200" dirty="0"/>
              <a:t> </a:t>
            </a:r>
            <a:r>
              <a:rPr lang="ru-RU" sz="3200" dirty="0" err="1"/>
              <a:t>fronts</a:t>
            </a:r>
            <a:endParaRPr lang="ru-RU" sz="3200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8C310E0-E194-4FA4-A4F8-868D6E2A9AD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407525" y="5259388"/>
            <a:ext cx="4032250" cy="1800225"/>
          </a:xfrm>
          <a:solidFill>
            <a:srgbClr val="FFFFFF"/>
          </a:solidFill>
        </p:spPr>
        <p:txBody>
          <a:bodyPr/>
          <a:lstStyle/>
          <a:p>
            <a:pPr lvl="0" algn="l"/>
            <a:r>
              <a:rPr lang="ru-RU" sz="2400"/>
              <a:t>A</a:t>
            </a:r>
            <a:r>
              <a:rPr lang="ru-RU" sz="2400" baseline="-33000"/>
              <a:t>V</a:t>
            </a:r>
            <a:r>
              <a:rPr lang="ru-RU" sz="2400"/>
              <a:t> = </a:t>
            </a:r>
            <a:r>
              <a:rPr lang="ru-RU" sz="2400">
                <a:latin typeface="Liberation Sans" pitchFamily="34"/>
                <a:ea typeface="Liberation Sans" pitchFamily="34"/>
                <a:cs typeface="Liberation Sans" pitchFamily="34"/>
              </a:rPr>
              <a:t>τ</a:t>
            </a:r>
            <a:r>
              <a:rPr lang="ru-RU" sz="2400" baseline="-33000">
                <a:ea typeface="Liberation Sans" pitchFamily="34"/>
                <a:cs typeface="Liberation Sans" pitchFamily="34"/>
              </a:rPr>
              <a:t>V</a:t>
            </a:r>
            <a:r>
              <a:rPr lang="ru-RU" sz="2400"/>
              <a:t> /1.086</a:t>
            </a:r>
            <a:br>
              <a:rPr lang="ru-RU" sz="2400"/>
            </a:br>
            <a:r>
              <a:rPr lang="ru-RU" sz="2400">
                <a:latin typeface="Liberation Sans" pitchFamily="34"/>
                <a:ea typeface="Liberation Sans" pitchFamily="34"/>
                <a:cs typeface="Liberation Sans" pitchFamily="34"/>
              </a:rPr>
              <a:t>τ</a:t>
            </a:r>
            <a:r>
              <a:rPr lang="ru-RU" sz="2400" baseline="-33000">
                <a:ea typeface="Liberation Sans" pitchFamily="34"/>
                <a:cs typeface="Liberation Sans" pitchFamily="34"/>
              </a:rPr>
              <a:t>V</a:t>
            </a:r>
            <a:r>
              <a:rPr lang="ru-RU" sz="2400"/>
              <a:t> depends on the current dust distribution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0EC9AF9A-F2A6-4E37-ABF5-6E897833E91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983788" y="7092950"/>
            <a:ext cx="3455987" cy="503238"/>
          </a:xfrm>
        </p:spPr>
        <p:txBody>
          <a:bodyPr/>
          <a:lstStyle/>
          <a:p>
            <a:pPr lvl="0"/>
            <a:r>
              <a:rPr lang="en-US" sz="2000">
                <a:solidFill>
                  <a:srgbClr val="000000"/>
                </a:solidFill>
              </a:rPr>
              <a:t>Kirsanova &amp; Wiebe, 2019</a:t>
            </a:r>
          </a:p>
        </p:txBody>
      </p:sp>
      <p:pic>
        <p:nvPicPr>
          <p:cNvPr id="5" name="New picture">
            <a:extLst>
              <a:ext uri="{FF2B5EF4-FFF2-40B4-BE49-F238E27FC236}">
                <a16:creationId xmlns:a16="http://schemas.microsoft.com/office/drawing/2014/main" id="{78910573-17FD-4C5B-9A99-E30393F4468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79575" y="1670400"/>
            <a:ext cx="8640000" cy="3657600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5A3E8-0E7B-4650-815A-7CCE24A9A41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3200" dirty="0" err="1"/>
              <a:t>Column</a:t>
            </a:r>
            <a:r>
              <a:rPr lang="ru-RU" sz="3200" dirty="0"/>
              <a:t> </a:t>
            </a:r>
            <a:r>
              <a:rPr lang="ru-RU" sz="3200" dirty="0" err="1"/>
              <a:t>densities</a:t>
            </a:r>
            <a:r>
              <a:rPr lang="ru-RU" sz="3200" dirty="0"/>
              <a:t> </a:t>
            </a:r>
            <a:r>
              <a:rPr lang="ru-RU" sz="3200" dirty="0" err="1"/>
              <a:t>of</a:t>
            </a:r>
            <a:r>
              <a:rPr lang="en-US" sz="3200" dirty="0"/>
              <a:t> </a:t>
            </a:r>
            <a:r>
              <a:rPr lang="ru-RU" sz="3200" dirty="0" err="1"/>
              <a:t>the</a:t>
            </a:r>
            <a:r>
              <a:rPr lang="ru-RU" sz="3200" dirty="0"/>
              <a:t> </a:t>
            </a:r>
            <a:r>
              <a:rPr lang="ru-RU" sz="3200" dirty="0" err="1"/>
              <a:t>main</a:t>
            </a:r>
            <a:r>
              <a:rPr lang="ru-RU" sz="3200" dirty="0"/>
              <a:t> </a:t>
            </a:r>
            <a:r>
              <a:rPr lang="ru-RU" sz="3200" dirty="0" err="1"/>
              <a:t>carbon-bearing</a:t>
            </a:r>
            <a:r>
              <a:rPr lang="ru-RU" sz="3200" dirty="0"/>
              <a:t> </a:t>
            </a:r>
            <a:r>
              <a:rPr lang="ru-RU" sz="3200" dirty="0" err="1"/>
              <a:t>species</a:t>
            </a:r>
            <a:endParaRPr lang="ru-RU" sz="320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4EA7CE0-7369-4B73-894F-87C0AEE65DF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983788" y="7092950"/>
            <a:ext cx="3455987" cy="503238"/>
          </a:xfrm>
        </p:spPr>
        <p:txBody>
          <a:bodyPr/>
          <a:lstStyle/>
          <a:p>
            <a:pPr lvl="0"/>
            <a:r>
              <a:rPr lang="en-US" sz="2000">
                <a:solidFill>
                  <a:srgbClr val="000000"/>
                </a:solidFill>
              </a:rPr>
              <a:t>Kirsanova &amp; Wiebe, 2019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EA2CB6-1CC0-4227-9950-033495C50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75" y="1553752"/>
            <a:ext cx="8277545" cy="566440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2F1B2A-18AF-4ED6-A70C-100CD9A27AD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20650"/>
            <a:ext cx="9072563" cy="1262063"/>
          </a:xfrm>
        </p:spPr>
        <p:txBody>
          <a:bodyPr/>
          <a:lstStyle/>
          <a:p>
            <a:pPr lvl="0"/>
            <a:r>
              <a:rPr lang="ru-RU" sz="3200"/>
              <a:t>Conclusions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BCABB4-2FBE-42E9-B7C2-C63257AE76A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589088"/>
            <a:ext cx="12811991" cy="5286375"/>
          </a:xfrm>
        </p:spPr>
        <p:txBody>
          <a:bodyPr>
            <a:normAutofit lnSpcReduction="10000"/>
          </a:bodyPr>
          <a:lstStyle/>
          <a:p>
            <a:pPr lvl="0">
              <a:buSzPct val="45000"/>
              <a:buFont typeface="StarSymbol"/>
              <a:buChar char="●"/>
            </a:pPr>
            <a:r>
              <a:rPr lang="ru-RU" sz="3200" dirty="0" err="1"/>
              <a:t>Dynamical</a:t>
            </a:r>
            <a:r>
              <a:rPr lang="ru-RU" sz="3200" dirty="0"/>
              <a:t> </a:t>
            </a:r>
            <a:r>
              <a:rPr lang="ru-RU" sz="3200" dirty="0" err="1"/>
              <a:t>effects</a:t>
            </a:r>
            <a:r>
              <a:rPr lang="ru-RU" sz="3200" dirty="0"/>
              <a:t> </a:t>
            </a:r>
            <a:r>
              <a:rPr lang="ru-RU" sz="3200" dirty="0" err="1"/>
              <a:t>in</a:t>
            </a:r>
            <a:r>
              <a:rPr lang="ru-RU" sz="3200" dirty="0"/>
              <a:t> </a:t>
            </a:r>
            <a:r>
              <a:rPr lang="ru-RU" sz="3200" dirty="0" err="1"/>
              <a:t>the</a:t>
            </a:r>
            <a:r>
              <a:rPr lang="ru-RU" sz="3200" dirty="0"/>
              <a:t> FUV-</a:t>
            </a:r>
            <a:r>
              <a:rPr lang="ru-RU" sz="3200" dirty="0" err="1"/>
              <a:t>irradiated</a:t>
            </a:r>
            <a:r>
              <a:rPr lang="ru-RU" sz="3200" dirty="0"/>
              <a:t> </a:t>
            </a:r>
            <a:r>
              <a:rPr lang="ru-RU" sz="3200" dirty="0" err="1"/>
              <a:t>gas</a:t>
            </a:r>
            <a:r>
              <a:rPr lang="ru-RU" sz="3200" dirty="0"/>
              <a:t> </a:t>
            </a:r>
            <a:r>
              <a:rPr lang="en-US" sz="3200" dirty="0"/>
              <a:t>can be</a:t>
            </a:r>
            <a:r>
              <a:rPr lang="ru-RU" sz="3200" dirty="0"/>
              <a:t> </a:t>
            </a:r>
            <a:r>
              <a:rPr lang="ru-RU" sz="3200" dirty="0" err="1"/>
              <a:t>responsible</a:t>
            </a:r>
            <a:r>
              <a:rPr lang="ru-RU" sz="3200" dirty="0"/>
              <a:t> </a:t>
            </a:r>
            <a:r>
              <a:rPr lang="ru-RU" sz="3200" dirty="0" err="1"/>
              <a:t>for</a:t>
            </a:r>
            <a:r>
              <a:rPr lang="ru-RU" sz="3200" dirty="0"/>
              <a:t> </a:t>
            </a:r>
            <a:r>
              <a:rPr lang="ru-RU" sz="3200" dirty="0" err="1"/>
              <a:t>the</a:t>
            </a:r>
            <a:r>
              <a:rPr lang="ru-RU" sz="3200" dirty="0"/>
              <a:t> </a:t>
            </a:r>
            <a:r>
              <a:rPr lang="ru-RU" sz="3200" dirty="0" err="1"/>
              <a:t>observational</a:t>
            </a:r>
            <a:r>
              <a:rPr lang="ru-RU" sz="3200" dirty="0"/>
              <a:t> </a:t>
            </a:r>
            <a:r>
              <a:rPr lang="ru-RU" sz="3200" dirty="0" err="1"/>
              <a:t>appearance</a:t>
            </a:r>
            <a:r>
              <a:rPr lang="ru-RU" sz="3200" dirty="0"/>
              <a:t> </a:t>
            </a:r>
            <a:r>
              <a:rPr lang="ru-RU" sz="3200" dirty="0" err="1"/>
              <a:t>of</a:t>
            </a:r>
            <a:r>
              <a:rPr lang="ru-RU" sz="3200" dirty="0"/>
              <a:t> </a:t>
            </a:r>
            <a:r>
              <a:rPr lang="ru-RU" sz="3200" dirty="0" err="1"/>
              <a:t>the</a:t>
            </a:r>
            <a:r>
              <a:rPr lang="ru-RU" sz="3200" dirty="0"/>
              <a:t> </a:t>
            </a:r>
            <a:r>
              <a:rPr lang="ru-RU" sz="3200" dirty="0" err="1"/>
              <a:t>Orion</a:t>
            </a:r>
            <a:r>
              <a:rPr lang="ru-RU" sz="3200" dirty="0"/>
              <a:t> </a:t>
            </a:r>
            <a:r>
              <a:rPr lang="ru-RU" sz="3200" dirty="0" err="1"/>
              <a:t>Bar</a:t>
            </a:r>
            <a:r>
              <a:rPr lang="ru-RU" sz="3200" dirty="0"/>
              <a:t> </a:t>
            </a:r>
            <a:r>
              <a:rPr lang="ru-RU" sz="3200" dirty="0" err="1"/>
              <a:t>on</a:t>
            </a:r>
            <a:r>
              <a:rPr lang="ru-RU" sz="3200" dirty="0"/>
              <a:t> </a:t>
            </a:r>
            <a:r>
              <a:rPr lang="ru-RU" sz="3200" dirty="0" err="1"/>
              <a:t>the</a:t>
            </a:r>
            <a:r>
              <a:rPr lang="ru-RU" sz="3200" dirty="0"/>
              <a:t> CO(3–2) </a:t>
            </a:r>
            <a:r>
              <a:rPr lang="ru-RU" sz="3200" dirty="0" err="1"/>
              <a:t>and</a:t>
            </a:r>
            <a:r>
              <a:rPr lang="ru-RU" sz="3200" dirty="0"/>
              <a:t> HCO</a:t>
            </a:r>
            <a:r>
              <a:rPr lang="ru-RU" sz="3200" baseline="33000" dirty="0"/>
              <a:t>+</a:t>
            </a:r>
            <a:r>
              <a:rPr lang="ru-RU" sz="3200" dirty="0"/>
              <a:t>(4–3) </a:t>
            </a:r>
            <a:r>
              <a:rPr lang="ru-RU" sz="3200" dirty="0" err="1"/>
              <a:t>maps</a:t>
            </a:r>
            <a:r>
              <a:rPr lang="ru-RU" sz="3200" dirty="0"/>
              <a:t> </a:t>
            </a:r>
            <a:r>
              <a:rPr lang="ru-RU" sz="3200" dirty="0" err="1"/>
              <a:t>produced</a:t>
            </a:r>
            <a:r>
              <a:rPr lang="ru-RU" sz="3200" dirty="0"/>
              <a:t> </a:t>
            </a:r>
            <a:r>
              <a:rPr lang="ru-RU" sz="3200" dirty="0" err="1"/>
              <a:t>by</a:t>
            </a:r>
            <a:r>
              <a:rPr lang="ru-RU" sz="3200" dirty="0"/>
              <a:t> ALMA</a:t>
            </a:r>
            <a:r>
              <a:rPr lang="en-US" sz="3200" dirty="0"/>
              <a:t>.</a:t>
            </a:r>
            <a:endParaRPr lang="ru-RU" sz="3200" dirty="0"/>
          </a:p>
          <a:p>
            <a:pPr lvl="0">
              <a:buSzPct val="45000"/>
              <a:buFont typeface="StarSymbol"/>
              <a:buChar char="●"/>
            </a:pPr>
            <a:r>
              <a:rPr lang="ru-RU" sz="3200" dirty="0"/>
              <a:t>A</a:t>
            </a:r>
            <a:r>
              <a:rPr lang="ru-RU" sz="3200" baseline="-33000" dirty="0"/>
              <a:t>V</a:t>
            </a:r>
            <a:r>
              <a:rPr lang="ru-RU" sz="3200" dirty="0"/>
              <a:t>, </a:t>
            </a:r>
            <a:r>
              <a:rPr lang="ru-RU" sz="3200" dirty="0" err="1"/>
              <a:t>value</a:t>
            </a:r>
            <a:r>
              <a:rPr lang="ru-RU" sz="3200" dirty="0"/>
              <a:t> </a:t>
            </a:r>
            <a:r>
              <a:rPr lang="ru-RU" sz="3200" dirty="0" err="1"/>
              <a:t>grows</a:t>
            </a:r>
            <a:r>
              <a:rPr lang="ru-RU" sz="3200" dirty="0"/>
              <a:t> </a:t>
            </a:r>
            <a:r>
              <a:rPr lang="ru-RU" sz="3200" dirty="0" err="1"/>
              <a:t>on</a:t>
            </a:r>
            <a:r>
              <a:rPr lang="ru-RU" sz="3200" dirty="0"/>
              <a:t> a </a:t>
            </a:r>
            <a:r>
              <a:rPr lang="ru-RU" sz="3200" dirty="0" err="1"/>
              <a:t>short</a:t>
            </a:r>
            <a:r>
              <a:rPr lang="ru-RU" sz="3200" dirty="0"/>
              <a:t> </a:t>
            </a:r>
            <a:r>
              <a:rPr lang="ru-RU" sz="3200" dirty="0" err="1"/>
              <a:t>distance</a:t>
            </a:r>
            <a:r>
              <a:rPr lang="ru-RU" sz="3200" dirty="0"/>
              <a:t> </a:t>
            </a:r>
            <a:r>
              <a:rPr lang="ru-RU" sz="3200" dirty="0" err="1"/>
              <a:t>scale</a:t>
            </a:r>
            <a:r>
              <a:rPr lang="ru-RU" sz="3200" dirty="0"/>
              <a:t> </a:t>
            </a:r>
            <a:r>
              <a:rPr lang="ru-RU" sz="3200" dirty="0" err="1"/>
              <a:t>within</a:t>
            </a:r>
            <a:r>
              <a:rPr lang="ru-RU" sz="3200" dirty="0"/>
              <a:t> </a:t>
            </a:r>
            <a:r>
              <a:rPr lang="ru-RU" sz="3200" dirty="0" err="1"/>
              <a:t>the</a:t>
            </a:r>
            <a:r>
              <a:rPr lang="ru-RU" sz="3200" dirty="0"/>
              <a:t> </a:t>
            </a:r>
            <a:r>
              <a:rPr lang="ru-RU" sz="3200" dirty="0" err="1"/>
              <a:t>compressed</a:t>
            </a:r>
            <a:r>
              <a:rPr lang="ru-RU" sz="3200" dirty="0"/>
              <a:t> </a:t>
            </a:r>
            <a:r>
              <a:rPr lang="ru-RU" sz="3200" dirty="0" err="1"/>
              <a:t>layer</a:t>
            </a:r>
            <a:r>
              <a:rPr lang="ru-RU" sz="3200" dirty="0"/>
              <a:t>, </a:t>
            </a:r>
            <a:r>
              <a:rPr lang="en-US" sz="3200" dirty="0"/>
              <a:t>and </a:t>
            </a:r>
            <a:r>
              <a:rPr lang="ru-RU" sz="3200" dirty="0" err="1"/>
              <a:t>the</a:t>
            </a:r>
            <a:r>
              <a:rPr lang="ru-RU" sz="3200" dirty="0"/>
              <a:t> H</a:t>
            </a:r>
            <a:r>
              <a:rPr lang="ru-RU" sz="3200" baseline="-33000" dirty="0"/>
              <a:t>2</a:t>
            </a:r>
            <a:r>
              <a:rPr lang="ru-RU" sz="3200" dirty="0"/>
              <a:t> </a:t>
            </a:r>
            <a:r>
              <a:rPr lang="ru-RU" sz="3200" dirty="0" err="1"/>
              <a:t>and</a:t>
            </a:r>
            <a:r>
              <a:rPr lang="ru-RU" sz="3200" dirty="0"/>
              <a:t> CO </a:t>
            </a:r>
            <a:r>
              <a:rPr lang="ru-RU" sz="3200" dirty="0" err="1"/>
              <a:t>dissociation</a:t>
            </a:r>
            <a:r>
              <a:rPr lang="ru-RU" sz="3200" dirty="0"/>
              <a:t> </a:t>
            </a:r>
            <a:r>
              <a:rPr lang="ru-RU" sz="3200" dirty="0" err="1"/>
              <a:t>fronts</a:t>
            </a:r>
            <a:r>
              <a:rPr lang="ru-RU" sz="3200" dirty="0"/>
              <a:t> </a:t>
            </a:r>
            <a:r>
              <a:rPr lang="ru-RU" sz="3200" dirty="0" err="1"/>
              <a:t>become</a:t>
            </a:r>
            <a:r>
              <a:rPr lang="ru-RU" sz="3200" dirty="0"/>
              <a:t> </a:t>
            </a:r>
            <a:r>
              <a:rPr lang="ru-RU" sz="3200" dirty="0" err="1"/>
              <a:t>close</a:t>
            </a:r>
            <a:r>
              <a:rPr lang="ru-RU" sz="3200" dirty="0"/>
              <a:t> </a:t>
            </a:r>
            <a:r>
              <a:rPr lang="ru-RU" sz="3200" dirty="0" err="1"/>
              <a:t>to</a:t>
            </a:r>
            <a:r>
              <a:rPr lang="ru-RU" sz="3200" dirty="0"/>
              <a:t> </a:t>
            </a:r>
            <a:r>
              <a:rPr lang="ru-RU" sz="3200" dirty="0" err="1"/>
              <a:t>each</a:t>
            </a:r>
            <a:r>
              <a:rPr lang="ru-RU" sz="3200" dirty="0"/>
              <a:t> </a:t>
            </a:r>
            <a:r>
              <a:rPr lang="ru-RU" sz="3200" dirty="0" err="1"/>
              <a:t>other</a:t>
            </a:r>
            <a:r>
              <a:rPr lang="ru-RU" sz="3200" dirty="0"/>
              <a:t>, </a:t>
            </a:r>
            <a:r>
              <a:rPr lang="ru-RU" sz="3200" dirty="0" err="1"/>
              <a:t>so</a:t>
            </a:r>
            <a:r>
              <a:rPr lang="ru-RU" sz="3200" dirty="0"/>
              <a:t> </a:t>
            </a:r>
            <a:r>
              <a:rPr lang="ru-RU" sz="3200" dirty="0" err="1"/>
              <a:t>that</a:t>
            </a:r>
            <a:r>
              <a:rPr lang="ru-RU" sz="3200" dirty="0"/>
              <a:t> </a:t>
            </a:r>
            <a:r>
              <a:rPr lang="ru-RU" sz="3200" dirty="0" err="1"/>
              <a:t>their</a:t>
            </a:r>
            <a:r>
              <a:rPr lang="ru-RU" sz="3200" dirty="0"/>
              <a:t> </a:t>
            </a:r>
            <a:r>
              <a:rPr lang="ru-RU" sz="3200" dirty="0" err="1"/>
              <a:t>angular</a:t>
            </a:r>
            <a:r>
              <a:rPr lang="ru-RU" sz="3200" dirty="0"/>
              <a:t> </a:t>
            </a:r>
            <a:r>
              <a:rPr lang="ru-RU" sz="3200" dirty="0" err="1"/>
              <a:t>separation</a:t>
            </a:r>
            <a:r>
              <a:rPr lang="ru-RU" sz="3200" dirty="0"/>
              <a:t> </a:t>
            </a:r>
            <a:r>
              <a:rPr lang="ru-RU" sz="3200" dirty="0" err="1"/>
              <a:t>is</a:t>
            </a:r>
            <a:r>
              <a:rPr lang="ru-RU" sz="3200" dirty="0"/>
              <a:t> </a:t>
            </a:r>
            <a:r>
              <a:rPr lang="ru-RU" sz="3200" dirty="0" err="1"/>
              <a:t>too</a:t>
            </a:r>
            <a:r>
              <a:rPr lang="ru-RU" sz="3200" dirty="0"/>
              <a:t> </a:t>
            </a:r>
            <a:r>
              <a:rPr lang="ru-RU" sz="3200" dirty="0" err="1"/>
              <a:t>small</a:t>
            </a:r>
            <a:r>
              <a:rPr lang="ru-RU" sz="3200" dirty="0"/>
              <a:t> </a:t>
            </a:r>
            <a:r>
              <a:rPr lang="ru-RU" sz="3200" dirty="0" err="1"/>
              <a:t>to</a:t>
            </a:r>
            <a:r>
              <a:rPr lang="ru-RU" sz="3200" dirty="0"/>
              <a:t> </a:t>
            </a:r>
            <a:r>
              <a:rPr lang="ru-RU" sz="3200" dirty="0" err="1"/>
              <a:t>be</a:t>
            </a:r>
            <a:r>
              <a:rPr lang="ru-RU" sz="3200" dirty="0"/>
              <a:t> </a:t>
            </a:r>
            <a:r>
              <a:rPr lang="ru-RU" sz="3200" dirty="0" err="1"/>
              <a:t>resolved</a:t>
            </a:r>
            <a:r>
              <a:rPr lang="ru-RU" sz="3200" dirty="0"/>
              <a:t> </a:t>
            </a:r>
            <a:r>
              <a:rPr lang="en-US" sz="3200" dirty="0"/>
              <a:t>even </a:t>
            </a:r>
            <a:r>
              <a:rPr lang="ru-RU" sz="3200" dirty="0" err="1"/>
              <a:t>with</a:t>
            </a:r>
            <a:r>
              <a:rPr lang="ru-RU" sz="3200" dirty="0"/>
              <a:t> </a:t>
            </a:r>
            <a:r>
              <a:rPr lang="ru-RU" sz="3200" dirty="0" err="1"/>
              <a:t>the</a:t>
            </a:r>
            <a:r>
              <a:rPr lang="ru-RU" sz="3200" dirty="0"/>
              <a:t> ALMA </a:t>
            </a:r>
            <a:r>
              <a:rPr lang="ru-RU" sz="3200" dirty="0" err="1"/>
              <a:t>observations</a:t>
            </a:r>
            <a:r>
              <a:rPr lang="ru-RU" sz="3200" dirty="0"/>
              <a:t>.</a:t>
            </a:r>
          </a:p>
          <a:p>
            <a:pPr lvl="0">
              <a:buSzPct val="45000"/>
              <a:buFont typeface="StarSymbol"/>
              <a:buChar char="●"/>
            </a:pPr>
            <a:r>
              <a:rPr lang="ru-RU" sz="3200" dirty="0" err="1"/>
              <a:t>Dust</a:t>
            </a:r>
            <a:r>
              <a:rPr lang="ru-RU" sz="3200" dirty="0"/>
              <a:t> </a:t>
            </a:r>
            <a:r>
              <a:rPr lang="ru-RU" sz="3200" dirty="0" err="1"/>
              <a:t>expulsion</a:t>
            </a:r>
            <a:r>
              <a:rPr lang="ru-RU" sz="3200" dirty="0"/>
              <a:t> </a:t>
            </a:r>
            <a:r>
              <a:rPr lang="ru-RU" sz="3200" dirty="0" err="1"/>
              <a:t>from</a:t>
            </a:r>
            <a:r>
              <a:rPr lang="ru-RU" sz="3200" dirty="0"/>
              <a:t> </a:t>
            </a:r>
            <a:r>
              <a:rPr lang="ru-RU" sz="3200" dirty="0" err="1"/>
              <a:t>the</a:t>
            </a:r>
            <a:r>
              <a:rPr lang="ru-RU" sz="3200" dirty="0"/>
              <a:t> PDR </a:t>
            </a:r>
            <a:r>
              <a:rPr lang="ru-RU" sz="3200" dirty="0" err="1"/>
              <a:t>by</a:t>
            </a:r>
            <a:r>
              <a:rPr lang="ru-RU" sz="3200" dirty="0"/>
              <a:t> </a:t>
            </a:r>
            <a:r>
              <a:rPr lang="ru-RU" sz="3200" dirty="0" err="1"/>
              <a:t>the</a:t>
            </a:r>
            <a:r>
              <a:rPr lang="ru-RU" sz="3200" dirty="0"/>
              <a:t> </a:t>
            </a:r>
            <a:r>
              <a:rPr lang="ru-RU" sz="3200" dirty="0" err="1"/>
              <a:t>stellar</a:t>
            </a:r>
            <a:r>
              <a:rPr lang="ru-RU" sz="3200" dirty="0"/>
              <a:t> </a:t>
            </a:r>
            <a:r>
              <a:rPr lang="ru-RU" sz="3200" dirty="0" err="1"/>
              <a:t>radiation</a:t>
            </a:r>
            <a:r>
              <a:rPr lang="ru-RU" sz="3200" dirty="0"/>
              <a:t> </a:t>
            </a:r>
            <a:r>
              <a:rPr lang="ru-RU" sz="3200" dirty="0" err="1"/>
              <a:t>pressure</a:t>
            </a:r>
            <a:r>
              <a:rPr lang="ru-RU" sz="3200" dirty="0"/>
              <a:t> </a:t>
            </a:r>
            <a:r>
              <a:rPr lang="ru-RU" sz="3200" dirty="0" err="1"/>
              <a:t>speeds</a:t>
            </a:r>
            <a:r>
              <a:rPr lang="ru-RU" sz="3200" dirty="0"/>
              <a:t> </a:t>
            </a:r>
            <a:r>
              <a:rPr lang="ru-RU" sz="3200" dirty="0" err="1"/>
              <a:t>up</a:t>
            </a:r>
            <a:r>
              <a:rPr lang="ru-RU" sz="3200" dirty="0"/>
              <a:t> </a:t>
            </a:r>
            <a:r>
              <a:rPr lang="ru-RU" sz="3200" dirty="0" err="1"/>
              <a:t>the</a:t>
            </a:r>
            <a:r>
              <a:rPr lang="ru-RU" sz="3200" dirty="0"/>
              <a:t> </a:t>
            </a:r>
            <a:r>
              <a:rPr lang="ru-RU" sz="3200" dirty="0" err="1"/>
              <a:t>formation</a:t>
            </a:r>
            <a:r>
              <a:rPr lang="ru-RU" sz="3200" dirty="0"/>
              <a:t> </a:t>
            </a:r>
            <a:r>
              <a:rPr lang="ru-RU" sz="3200" dirty="0" err="1"/>
              <a:t>of</a:t>
            </a:r>
            <a:r>
              <a:rPr lang="ru-RU" sz="3200" dirty="0"/>
              <a:t> </a:t>
            </a:r>
            <a:r>
              <a:rPr lang="ru-RU" sz="3200" dirty="0" err="1"/>
              <a:t>the</a:t>
            </a:r>
            <a:r>
              <a:rPr lang="ru-RU" sz="3200" dirty="0"/>
              <a:t> </a:t>
            </a:r>
            <a:r>
              <a:rPr lang="ru-RU" sz="3200" dirty="0" err="1"/>
              <a:t>observed</a:t>
            </a:r>
            <a:r>
              <a:rPr lang="ru-RU" sz="3200" dirty="0"/>
              <a:t> </a:t>
            </a:r>
            <a:r>
              <a:rPr lang="ru-RU" sz="3200" dirty="0" err="1"/>
              <a:t>configuration</a:t>
            </a:r>
            <a:r>
              <a:rPr lang="ru-RU" sz="3200" dirty="0"/>
              <a:t>.</a:t>
            </a:r>
          </a:p>
          <a:p>
            <a:pPr lvl="0">
              <a:buSzPct val="45000"/>
              <a:buFont typeface="StarSymbol"/>
              <a:buChar char="●"/>
            </a:pPr>
            <a:r>
              <a:rPr lang="ru-RU" sz="3200" dirty="0" err="1"/>
              <a:t>Consequently</a:t>
            </a:r>
            <a:r>
              <a:rPr lang="ru-RU" sz="3200" dirty="0"/>
              <a:t>, </a:t>
            </a:r>
            <a:r>
              <a:rPr lang="ru-RU" sz="3200" dirty="0" err="1"/>
              <a:t>the</a:t>
            </a:r>
            <a:r>
              <a:rPr lang="ru-RU" sz="3200" dirty="0"/>
              <a:t> </a:t>
            </a:r>
            <a:r>
              <a:rPr lang="ru-RU" sz="3200" dirty="0" err="1"/>
              <a:t>locations</a:t>
            </a:r>
            <a:r>
              <a:rPr lang="ru-RU" sz="3200" dirty="0"/>
              <a:t> </a:t>
            </a:r>
            <a:r>
              <a:rPr lang="ru-RU" sz="3200" dirty="0" err="1"/>
              <a:t>of</a:t>
            </a:r>
            <a:r>
              <a:rPr lang="ru-RU" sz="3200" dirty="0"/>
              <a:t> </a:t>
            </a:r>
            <a:r>
              <a:rPr lang="ru-RU" sz="3200" dirty="0" err="1"/>
              <a:t>the</a:t>
            </a:r>
            <a:r>
              <a:rPr lang="ru-RU" sz="3200" dirty="0"/>
              <a:t> H</a:t>
            </a:r>
            <a:r>
              <a:rPr lang="ru-RU" sz="3200" baseline="-33000" dirty="0"/>
              <a:t>2</a:t>
            </a:r>
            <a:r>
              <a:rPr lang="ru-RU" sz="3200" dirty="0"/>
              <a:t> </a:t>
            </a:r>
            <a:r>
              <a:rPr lang="ru-RU" sz="3200" dirty="0" err="1"/>
              <a:t>and</a:t>
            </a:r>
            <a:r>
              <a:rPr lang="ru-RU" sz="3200" dirty="0"/>
              <a:t> CO </a:t>
            </a:r>
            <a:r>
              <a:rPr lang="ru-RU" sz="3200" dirty="0" err="1"/>
              <a:t>dissociation</a:t>
            </a:r>
            <a:r>
              <a:rPr lang="ru-RU" sz="3200" dirty="0"/>
              <a:t> </a:t>
            </a:r>
            <a:r>
              <a:rPr lang="ru-RU" sz="3200" dirty="0" err="1"/>
              <a:t>fronts</a:t>
            </a:r>
            <a:r>
              <a:rPr lang="ru-RU" sz="3200" dirty="0"/>
              <a:t>, </a:t>
            </a:r>
            <a:r>
              <a:rPr lang="ru-RU" sz="3200" dirty="0" err="1"/>
              <a:t>as</a:t>
            </a:r>
            <a:r>
              <a:rPr lang="ru-RU" sz="3200" dirty="0"/>
              <a:t> </a:t>
            </a:r>
            <a:r>
              <a:rPr lang="ru-RU" sz="3200" dirty="0" err="1"/>
              <a:t>well</a:t>
            </a:r>
            <a:r>
              <a:rPr lang="ru-RU" sz="3200" dirty="0"/>
              <a:t> </a:t>
            </a:r>
            <a:r>
              <a:rPr lang="ru-RU" sz="3200" dirty="0" err="1"/>
              <a:t>as</a:t>
            </a:r>
            <a:r>
              <a:rPr lang="ru-RU" sz="3200" dirty="0"/>
              <a:t> </a:t>
            </a:r>
            <a:r>
              <a:rPr lang="ru-RU" sz="3200" dirty="0" err="1"/>
              <a:t>the</a:t>
            </a:r>
            <a:r>
              <a:rPr lang="ru-RU" sz="3200" dirty="0"/>
              <a:t> CO(3–2) </a:t>
            </a:r>
            <a:r>
              <a:rPr lang="ru-RU" sz="3200" dirty="0" err="1"/>
              <a:t>and</a:t>
            </a:r>
            <a:r>
              <a:rPr lang="ru-RU" sz="3200" dirty="0"/>
              <a:t> HCO</a:t>
            </a:r>
            <a:r>
              <a:rPr lang="ru-RU" sz="3200" baseline="33000" dirty="0"/>
              <a:t>+</a:t>
            </a:r>
            <a:r>
              <a:rPr lang="ru-RU" sz="3200" dirty="0"/>
              <a:t>(4–3) </a:t>
            </a:r>
            <a:r>
              <a:rPr lang="ru-RU" sz="3200" dirty="0" err="1"/>
              <a:t>emission</a:t>
            </a:r>
            <a:r>
              <a:rPr lang="ru-RU" sz="3200" dirty="0"/>
              <a:t> </a:t>
            </a:r>
            <a:r>
              <a:rPr lang="ru-RU" sz="3200" dirty="0" err="1"/>
              <a:t>peaks</a:t>
            </a:r>
            <a:r>
              <a:rPr lang="ru-RU" sz="3200" dirty="0"/>
              <a:t> </a:t>
            </a:r>
            <a:r>
              <a:rPr lang="ru-RU" sz="3200" dirty="0" err="1"/>
              <a:t>coincide</a:t>
            </a:r>
            <a:r>
              <a:rPr lang="ru-RU" sz="3200" dirty="0"/>
              <a:t>  </a:t>
            </a:r>
            <a:r>
              <a:rPr lang="ru-RU" sz="3200" dirty="0" err="1"/>
              <a:t>on</a:t>
            </a:r>
            <a:r>
              <a:rPr lang="ru-RU" sz="3200" dirty="0"/>
              <a:t> </a:t>
            </a:r>
            <a:r>
              <a:rPr lang="ru-RU" sz="3200" dirty="0" err="1"/>
              <a:t>the</a:t>
            </a:r>
            <a:r>
              <a:rPr lang="ru-RU" sz="3200" dirty="0"/>
              <a:t> ALMA </a:t>
            </a:r>
            <a:r>
              <a:rPr lang="ru-RU" sz="3200" dirty="0" err="1"/>
              <a:t>maps</a:t>
            </a:r>
            <a:endParaRPr lang="ru-RU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bg>
      <p:bgPr>
        <a:solidFill>
          <a:srgbClr val="152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0B1136-AF37-4DC4-BCF9-DD867D8F4C6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71935" y="-389160"/>
            <a:ext cx="8640000" cy="8640000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FA5AD1D-7A83-485E-A09C-9B3B0816A21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543023" y="142875"/>
            <a:ext cx="3618689" cy="1263650"/>
          </a:xfrm>
        </p:spPr>
        <p:txBody>
          <a:bodyPr/>
          <a:lstStyle/>
          <a:p>
            <a:pPr lvl="0"/>
            <a:r>
              <a:rPr lang="en-US" sz="3600" dirty="0">
                <a:solidFill>
                  <a:srgbClr val="FFFFFF"/>
                </a:solidFill>
              </a:rPr>
              <a:t>Orion Nebula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7DF6197-7AF0-4AA2-AE23-45D821BDE1D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81347" y="940103"/>
            <a:ext cx="3311525" cy="1262063"/>
          </a:xfrm>
        </p:spPr>
        <p:txBody>
          <a:bodyPr/>
          <a:lstStyle/>
          <a:p>
            <a:pPr lvl="0"/>
            <a:r>
              <a:rPr lang="en-US" sz="2800" dirty="0">
                <a:solidFill>
                  <a:srgbClr val="FFFFFF"/>
                </a:solidFill>
              </a:rPr>
              <a:t>M43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7D18C4F5-3F89-473A-B1C8-FF878C976EB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002284" y="1817991"/>
            <a:ext cx="1079500" cy="685800"/>
          </a:xfrm>
        </p:spPr>
        <p:txBody>
          <a:bodyPr/>
          <a:lstStyle/>
          <a:p>
            <a:pPr lvl="0"/>
            <a:r>
              <a:rPr lang="en-US" sz="2800" dirty="0">
                <a:solidFill>
                  <a:srgbClr val="FFFFFF"/>
                </a:solidFill>
              </a:rPr>
              <a:t>M42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AAF4579-1119-4346-9482-F40368BA11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13998" y="2327275"/>
            <a:ext cx="4556125" cy="4757738"/>
          </a:xfrm>
        </p:spPr>
        <p:txBody>
          <a:bodyPr/>
          <a:lstStyle/>
          <a:p>
            <a:pPr lvl="0" algn="l"/>
            <a:r>
              <a:rPr lang="en-US" sz="2800" dirty="0">
                <a:solidFill>
                  <a:srgbClr val="FFFFFF"/>
                </a:solidFill>
              </a:rPr>
              <a:t> </a:t>
            </a:r>
            <a:br>
              <a:rPr lang="en-US" sz="2800" dirty="0">
                <a:solidFill>
                  <a:srgbClr val="FFFFFF"/>
                </a:solidFill>
              </a:rPr>
            </a:br>
            <a:br>
              <a:rPr lang="en-US" sz="2800" dirty="0">
                <a:solidFill>
                  <a:srgbClr val="FFFFFF"/>
                </a:solidFill>
              </a:rPr>
            </a:br>
            <a:br>
              <a:rPr lang="en-US" sz="2800" dirty="0">
                <a:solidFill>
                  <a:srgbClr val="FFFFFF"/>
                </a:solidFill>
              </a:rPr>
            </a:br>
            <a:br>
              <a:rPr lang="en-US" sz="2800" dirty="0">
                <a:solidFill>
                  <a:srgbClr val="FFFFFF"/>
                </a:solidFill>
              </a:rPr>
            </a:br>
            <a:br>
              <a:rPr lang="en-US" sz="2800" dirty="0">
                <a:solidFill>
                  <a:srgbClr val="FFFFFF"/>
                </a:solidFill>
              </a:rPr>
            </a:b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Trapezium: 560 stars in pc</a:t>
            </a:r>
            <a:r>
              <a:rPr lang="en-US" sz="2800" baseline="33000" dirty="0">
                <a:solidFill>
                  <a:srgbClr val="FFFFFF"/>
                </a:solidFill>
              </a:rPr>
              <a:t>‒3</a:t>
            </a:r>
            <a:br>
              <a:rPr lang="en-US" sz="2800" dirty="0">
                <a:solidFill>
                  <a:srgbClr val="FFFFFF"/>
                </a:solidFill>
              </a:rPr>
            </a:b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4 massive stars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θ</a:t>
            </a:r>
            <a:r>
              <a:rPr lang="en-US" sz="2800" baseline="33000" dirty="0">
                <a:solidFill>
                  <a:srgbClr val="FFFFFF"/>
                </a:solidFill>
              </a:rPr>
              <a:t>1</a:t>
            </a:r>
            <a:r>
              <a:rPr lang="en-US" sz="2800" dirty="0">
                <a:solidFill>
                  <a:srgbClr val="FFFFFF"/>
                </a:solidFill>
              </a:rPr>
              <a:t> Ori C:   Sp. type O7V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80% of ionizing photons</a:t>
            </a: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A7B3F039-D0AC-4F23-A093-8573261589B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5293" y="2503791"/>
            <a:ext cx="3311525" cy="1989138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2800" dirty="0">
                <a:solidFill>
                  <a:srgbClr val="FFFFFF"/>
                </a:solidFill>
              </a:rPr>
              <a:t>The nearest region of massive star formation at a distance of about 400 pc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0131C5A-43B1-40BA-91C6-A1FBE5DA930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75106" y="6911975"/>
            <a:ext cx="4859338" cy="504825"/>
          </a:xfrm>
        </p:spPr>
        <p:txBody>
          <a:bodyPr/>
          <a:lstStyle/>
          <a:p>
            <a:pPr lvl="0"/>
            <a:r>
              <a:rPr lang="en-US" sz="2000" dirty="0">
                <a:solidFill>
                  <a:srgbClr val="FFFFFF"/>
                </a:solidFill>
              </a:rPr>
              <a:t>Image from </a:t>
            </a:r>
            <a:r>
              <a:rPr lang="en-US" sz="2000" dirty="0" err="1">
                <a:solidFill>
                  <a:srgbClr val="FFFFFF"/>
                </a:solidFill>
              </a:rPr>
              <a:t>Robberto</a:t>
            </a:r>
            <a:r>
              <a:rPr lang="en-US" sz="2000" dirty="0">
                <a:solidFill>
                  <a:srgbClr val="FFFFFF"/>
                </a:solidFill>
              </a:rPr>
              <a:t> et al. (2013)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69" y="1570683"/>
            <a:ext cx="5748719" cy="502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8522">
            <a:off x="6974996" y="1852181"/>
            <a:ext cx="4583056" cy="356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7315653" y="2299850"/>
            <a:ext cx="4068872" cy="2368661"/>
            <a:chOff x="5112467" y="899428"/>
            <a:chExt cx="3691207" cy="2148807"/>
          </a:xfrm>
        </p:grpSpPr>
        <p:sp>
          <p:nvSpPr>
            <p:cNvPr id="4" name="TextBox 3"/>
            <p:cNvSpPr txBox="1"/>
            <p:nvPr/>
          </p:nvSpPr>
          <p:spPr>
            <a:xfrm>
              <a:off x="5612902" y="2687473"/>
              <a:ext cx="705585" cy="36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984" dirty="0">
                  <a:solidFill>
                    <a:schemeClr val="bg1"/>
                  </a:solidFill>
                </a:rPr>
                <a:t>θ</a:t>
              </a:r>
              <a:r>
                <a:rPr lang="ru-RU" sz="1984" baseline="30000" dirty="0">
                  <a:solidFill>
                    <a:schemeClr val="bg1"/>
                  </a:solidFill>
                </a:rPr>
                <a:t>2</a:t>
              </a:r>
              <a:r>
                <a:rPr lang="ru-RU" sz="1984" dirty="0">
                  <a:solidFill>
                    <a:schemeClr val="bg1"/>
                  </a:solidFill>
                </a:rPr>
                <a:t> </a:t>
              </a:r>
              <a:r>
                <a:rPr lang="en-US" sz="1984" dirty="0" err="1">
                  <a:solidFill>
                    <a:schemeClr val="bg1"/>
                  </a:solidFill>
                </a:rPr>
                <a:t>Ori</a:t>
              </a:r>
              <a:endParaRPr lang="ru-RU" sz="1984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804248" y="899428"/>
              <a:ext cx="1819282" cy="36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84" b="1" dirty="0">
                  <a:solidFill>
                    <a:srgbClr val="FF0000"/>
                  </a:solidFill>
                </a:rPr>
                <a:t>Trapezium</a:t>
              </a:r>
              <a:r>
                <a:rPr lang="ru-RU" sz="1984" b="1" dirty="0">
                  <a:solidFill>
                    <a:srgbClr val="FF0000"/>
                  </a:solidFill>
                </a:rPr>
                <a:t>, </a:t>
              </a:r>
              <a:r>
                <a:rPr lang="el-GR" sz="1984" b="1" dirty="0">
                  <a:solidFill>
                    <a:srgbClr val="FF0000"/>
                  </a:solidFill>
                </a:rPr>
                <a:t>θ</a:t>
              </a:r>
              <a:r>
                <a:rPr lang="ru-RU" sz="1984" b="1" baseline="30000" dirty="0">
                  <a:solidFill>
                    <a:srgbClr val="FF0000"/>
                  </a:solidFill>
                </a:rPr>
                <a:t>1</a:t>
              </a:r>
              <a:r>
                <a:rPr lang="ru-RU" sz="1984" b="1" dirty="0">
                  <a:solidFill>
                    <a:srgbClr val="FF0000"/>
                  </a:solidFill>
                </a:rPr>
                <a:t> </a:t>
              </a:r>
              <a:r>
                <a:rPr lang="en-US" sz="1984" b="1" dirty="0" err="1">
                  <a:solidFill>
                    <a:srgbClr val="FF0000"/>
                  </a:solidFill>
                </a:rPr>
                <a:t>Ori</a:t>
              </a:r>
              <a:endParaRPr lang="ru-RU" sz="1984" b="1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Прямая со стрелкой 6"/>
            <p:cNvCxnSpPr/>
            <p:nvPr/>
          </p:nvCxnSpPr>
          <p:spPr>
            <a:xfrm flipH="1">
              <a:off x="7092280" y="1206044"/>
              <a:ext cx="553741" cy="7107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Полилиния 7"/>
            <p:cNvSpPr/>
            <p:nvPr/>
          </p:nvSpPr>
          <p:spPr>
            <a:xfrm>
              <a:off x="6059055" y="1219200"/>
              <a:ext cx="905274" cy="785091"/>
            </a:xfrm>
            <a:custGeom>
              <a:avLst/>
              <a:gdLst>
                <a:gd name="connsiteX0" fmla="*/ 0 w 905274"/>
                <a:gd name="connsiteY0" fmla="*/ 785091 h 785091"/>
                <a:gd name="connsiteX1" fmla="*/ 720436 w 905274"/>
                <a:gd name="connsiteY1" fmla="*/ 738909 h 785091"/>
                <a:gd name="connsiteX2" fmla="*/ 812800 w 905274"/>
                <a:gd name="connsiteY2" fmla="*/ 637309 h 785091"/>
                <a:gd name="connsiteX3" fmla="*/ 831272 w 905274"/>
                <a:gd name="connsiteY3" fmla="*/ 489527 h 785091"/>
                <a:gd name="connsiteX4" fmla="*/ 905163 w 905274"/>
                <a:gd name="connsiteY4" fmla="*/ 249382 h 785091"/>
                <a:gd name="connsiteX5" fmla="*/ 812800 w 905274"/>
                <a:gd name="connsiteY5" fmla="*/ 175491 h 785091"/>
                <a:gd name="connsiteX6" fmla="*/ 471054 w 905274"/>
                <a:gd name="connsiteY6" fmla="*/ 120073 h 785091"/>
                <a:gd name="connsiteX7" fmla="*/ 212436 w 905274"/>
                <a:gd name="connsiteY7" fmla="*/ 55418 h 785091"/>
                <a:gd name="connsiteX8" fmla="*/ 101600 w 905274"/>
                <a:gd name="connsiteY8" fmla="*/ 9236 h 785091"/>
                <a:gd name="connsiteX9" fmla="*/ 101600 w 905274"/>
                <a:gd name="connsiteY9" fmla="*/ 0 h 785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5274" h="785091">
                  <a:moveTo>
                    <a:pt x="0" y="785091"/>
                  </a:moveTo>
                  <a:cubicBezTo>
                    <a:pt x="292484" y="774315"/>
                    <a:pt x="584969" y="763539"/>
                    <a:pt x="720436" y="738909"/>
                  </a:cubicBezTo>
                  <a:cubicBezTo>
                    <a:pt x="855903" y="714279"/>
                    <a:pt x="794327" y="678873"/>
                    <a:pt x="812800" y="637309"/>
                  </a:cubicBezTo>
                  <a:cubicBezTo>
                    <a:pt x="831273" y="595745"/>
                    <a:pt x="815878" y="554181"/>
                    <a:pt x="831272" y="489527"/>
                  </a:cubicBezTo>
                  <a:cubicBezTo>
                    <a:pt x="846666" y="424873"/>
                    <a:pt x="908242" y="301721"/>
                    <a:pt x="905163" y="249382"/>
                  </a:cubicBezTo>
                  <a:cubicBezTo>
                    <a:pt x="902084" y="197043"/>
                    <a:pt x="885151" y="197042"/>
                    <a:pt x="812800" y="175491"/>
                  </a:cubicBezTo>
                  <a:cubicBezTo>
                    <a:pt x="740449" y="153940"/>
                    <a:pt x="571115" y="140085"/>
                    <a:pt x="471054" y="120073"/>
                  </a:cubicBezTo>
                  <a:cubicBezTo>
                    <a:pt x="370993" y="100061"/>
                    <a:pt x="274012" y="73891"/>
                    <a:pt x="212436" y="55418"/>
                  </a:cubicBezTo>
                  <a:cubicBezTo>
                    <a:pt x="150860" y="36945"/>
                    <a:pt x="120073" y="18472"/>
                    <a:pt x="101600" y="9236"/>
                  </a:cubicBezTo>
                  <a:cubicBezTo>
                    <a:pt x="83127" y="0"/>
                    <a:pt x="92363" y="0"/>
                    <a:pt x="101600" y="0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984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12467" y="1427079"/>
              <a:ext cx="1018416" cy="36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84" b="1" dirty="0">
                  <a:solidFill>
                    <a:srgbClr val="00B050"/>
                  </a:solidFill>
                </a:rPr>
                <a:t>Dark Bay</a:t>
              </a:r>
              <a:endParaRPr lang="ru-RU" sz="1984" b="1" dirty="0">
                <a:solidFill>
                  <a:srgbClr val="00B050"/>
                </a:solidFill>
              </a:endParaRPr>
            </a:p>
          </p:txBody>
        </p:sp>
        <p:cxnSp>
          <p:nvCxnSpPr>
            <p:cNvPr id="11" name="Прямая со стрелкой 10"/>
            <p:cNvCxnSpPr>
              <a:stCxn id="12" idx="1"/>
            </p:cNvCxnSpPr>
            <p:nvPr/>
          </p:nvCxnSpPr>
          <p:spPr>
            <a:xfrm flipH="1">
              <a:off x="6841274" y="2313238"/>
              <a:ext cx="899077" cy="395682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740352" y="2132856"/>
              <a:ext cx="1063322" cy="36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84" dirty="0">
                  <a:solidFill>
                    <a:srgbClr val="00B0F0"/>
                  </a:solidFill>
                </a:rPr>
                <a:t>Orion Bar</a:t>
              </a:r>
              <a:endParaRPr lang="ru-RU" sz="1984" dirty="0">
                <a:solidFill>
                  <a:srgbClr val="00B0F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116109" y="1630280"/>
            <a:ext cx="2299860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4" dirty="0">
                <a:solidFill>
                  <a:schemeClr val="bg1"/>
                </a:solidFill>
              </a:rPr>
              <a:t>Henry Draper (1880)</a:t>
            </a:r>
            <a:endParaRPr lang="ru-RU" sz="1984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9763805">
            <a:off x="7969341" y="5156765"/>
            <a:ext cx="2286203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4" dirty="0">
                <a:solidFill>
                  <a:schemeClr val="bg1"/>
                </a:solidFill>
              </a:rPr>
              <a:t>Dmitri Wiebe (2011)</a:t>
            </a:r>
            <a:endParaRPr lang="ru-RU" sz="1984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9F4BB0-BD03-4215-B085-2090BDEC4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Orion Bar</a:t>
            </a:r>
          </a:p>
        </p:txBody>
      </p:sp>
    </p:spTree>
    <p:extLst>
      <p:ext uri="{BB962C8B-B14F-4D97-AF65-F5344CB8AC3E}">
        <p14:creationId xmlns:p14="http://schemas.microsoft.com/office/powerpoint/2010/main" val="15270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B85C9D-8DA3-406C-B8AD-D28AC1C5F1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367" y="344116"/>
            <a:ext cx="12094568" cy="553998"/>
          </a:xfrm>
        </p:spPr>
        <p:txBody>
          <a:bodyPr>
            <a:spAutoFit/>
          </a:bodyPr>
          <a:lstStyle/>
          <a:p>
            <a:pPr lvl="0"/>
            <a:r>
              <a:rPr lang="ru-RU" sz="3600" dirty="0" err="1"/>
              <a:t>Photodissociation</a:t>
            </a:r>
            <a:r>
              <a:rPr lang="ru-RU" sz="3600" dirty="0"/>
              <a:t> </a:t>
            </a:r>
            <a:r>
              <a:rPr lang="ru-RU" sz="3600" dirty="0" err="1"/>
              <a:t>regions</a:t>
            </a:r>
            <a:r>
              <a:rPr lang="en-US" sz="3600" dirty="0"/>
              <a:t> (PDRs)</a:t>
            </a:r>
            <a:endParaRPr lang="ru-RU" sz="36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F11AFB-8305-4F42-8666-FCD92CC93FE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0430" y="1205215"/>
            <a:ext cx="9072562" cy="895350"/>
          </a:xfrm>
        </p:spPr>
        <p:txBody>
          <a:bodyPr/>
          <a:lstStyle/>
          <a:p>
            <a:pPr lvl="0">
              <a:buSzPct val="45000"/>
            </a:pPr>
            <a:r>
              <a:rPr lang="en-US" sz="2800" dirty="0"/>
              <a:t>PDR is a region where FUV (6-13.6 eV) photons dominate the energy balance and chemistry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DEB619-1348-4FEA-9ADE-AAE216C00DC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3388" y="2806194"/>
            <a:ext cx="5614988" cy="3060700"/>
          </a:xfrm>
        </p:spPr>
        <p:txBody>
          <a:bodyPr/>
          <a:lstStyle/>
          <a:p>
            <a:pPr marL="457200" indent="-457200">
              <a:buSzPct val="45000"/>
              <a:buFont typeface="Wingdings" panose="05000000000000000000" pitchFamily="2" charset="2"/>
              <a:buChar char="q"/>
            </a:pPr>
            <a:r>
              <a:rPr lang="en-US" sz="2800" dirty="0"/>
              <a:t>Vicinity of massive stars</a:t>
            </a:r>
          </a:p>
          <a:p>
            <a:pPr marL="457200" indent="-457200">
              <a:buSzPct val="45000"/>
              <a:buFont typeface="Wingdings" panose="05000000000000000000" pitchFamily="2" charset="2"/>
              <a:buChar char="q"/>
            </a:pPr>
            <a:r>
              <a:rPr lang="en-US" sz="2800" dirty="0"/>
              <a:t>Diffuse/translucent clouds</a:t>
            </a:r>
          </a:p>
          <a:p>
            <a:pPr marL="457200" indent="-457200">
              <a:buSzPct val="45000"/>
              <a:buFont typeface="Wingdings" panose="05000000000000000000" pitchFamily="2" charset="2"/>
              <a:buChar char="q"/>
            </a:pPr>
            <a:r>
              <a:rPr lang="en-US" sz="2800" dirty="0"/>
              <a:t>Envelopes of AGB stars</a:t>
            </a:r>
          </a:p>
          <a:p>
            <a:pPr marL="457200" indent="-457200">
              <a:buSzPct val="45000"/>
              <a:buFont typeface="Wingdings" panose="05000000000000000000" pitchFamily="2" charset="2"/>
              <a:buChar char="q"/>
            </a:pPr>
            <a:r>
              <a:rPr lang="en-US" sz="2800" dirty="0"/>
              <a:t>Planetary nebulae</a:t>
            </a:r>
          </a:p>
          <a:p>
            <a:pPr marL="457200" indent="-457200">
              <a:buSzPct val="45000"/>
              <a:buFont typeface="Wingdings" panose="05000000000000000000" pitchFamily="2" charset="2"/>
              <a:buChar char="q"/>
            </a:pPr>
            <a:r>
              <a:rPr lang="en-US" sz="2800" dirty="0"/>
              <a:t>Surfaces of protoplanetary disks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32B8642-D0CA-4D95-AD84-66F068A50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389" y="2009324"/>
            <a:ext cx="6719711" cy="537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56BEDD-0023-4FBC-AA64-0D10DD0C7FCB}"/>
              </a:ext>
            </a:extLst>
          </p:cNvPr>
          <p:cNvSpPr txBox="1"/>
          <p:nvPr/>
        </p:nvSpPr>
        <p:spPr>
          <a:xfrm>
            <a:off x="9429943" y="6512546"/>
            <a:ext cx="1984387" cy="703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84" dirty="0">
                <a:solidFill>
                  <a:schemeClr val="bg1"/>
                </a:solidFill>
              </a:rPr>
              <a:t>Main ionization front</a:t>
            </a:r>
            <a:endParaRPr lang="ru-RU" sz="1984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750CE3-9B78-4F84-BCDB-285C4A9CB696}"/>
              </a:ext>
            </a:extLst>
          </p:cNvPr>
          <p:cNvSpPr txBox="1"/>
          <p:nvPr/>
        </p:nvSpPr>
        <p:spPr>
          <a:xfrm>
            <a:off x="11414330" y="2467476"/>
            <a:ext cx="1197892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4" dirty="0">
                <a:solidFill>
                  <a:schemeClr val="bg1"/>
                </a:solidFill>
              </a:rPr>
              <a:t>Orion Veil</a:t>
            </a:r>
            <a:endParaRPr lang="ru-RU" sz="1984" dirty="0">
              <a:solidFill>
                <a:schemeClr val="bg1"/>
              </a:solidFill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2DCD4454-C9A7-49E6-A4F4-0DC2EEC46FDE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8910536" y="2666313"/>
            <a:ext cx="2503794" cy="83178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441B7A83-D819-4823-AE7D-9EB3A12B2F7F}"/>
              </a:ext>
            </a:extLst>
          </p:cNvPr>
          <p:cNvCxnSpPr>
            <a:cxnSpLocks/>
            <a:stCxn id="6" idx="1"/>
          </p:cNvCxnSpPr>
          <p:nvPr/>
        </p:nvCxnSpPr>
        <p:spPr>
          <a:xfrm flipV="1">
            <a:off x="9429943" y="5691499"/>
            <a:ext cx="239351" cy="117255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6AC4C3D-E5C6-4E85-9990-07E0878839EC}"/>
              </a:ext>
            </a:extLst>
          </p:cNvPr>
          <p:cNvSpPr txBox="1"/>
          <p:nvPr/>
        </p:nvSpPr>
        <p:spPr>
          <a:xfrm>
            <a:off x="8911073" y="2172404"/>
            <a:ext cx="1656223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4" dirty="0">
                <a:solidFill>
                  <a:schemeClr val="bg1"/>
                </a:solidFill>
              </a:rPr>
              <a:t>Orion Bar PDR</a:t>
            </a:r>
            <a:endParaRPr lang="ru-RU" sz="1984" dirty="0">
              <a:solidFill>
                <a:schemeClr val="bg1"/>
              </a:solidFill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44A8E2CE-6781-4920-980A-EA6BBFD0B698}"/>
              </a:ext>
            </a:extLst>
          </p:cNvPr>
          <p:cNvCxnSpPr>
            <a:cxnSpLocks/>
          </p:cNvCxnSpPr>
          <p:nvPr/>
        </p:nvCxnSpPr>
        <p:spPr>
          <a:xfrm flipH="1">
            <a:off x="6719887" y="2413997"/>
            <a:ext cx="2213636" cy="218516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FE14A-4EDC-4F74-AEC3-7C1083B71D3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57983" y="312569"/>
            <a:ext cx="9070975" cy="984250"/>
          </a:xfrm>
        </p:spPr>
        <p:txBody>
          <a:bodyPr>
            <a:spAutoFit/>
          </a:bodyPr>
          <a:lstStyle/>
          <a:p>
            <a:pPr lvl="0"/>
            <a:r>
              <a:rPr lang="en-US" sz="3200" dirty="0"/>
              <a:t>Classic representation of a dense photodissociation region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F008089-C27E-4DD2-8136-FEC8511CFBE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407525" y="6875463"/>
            <a:ext cx="4032250" cy="504825"/>
          </a:xfrm>
        </p:spPr>
        <p:txBody>
          <a:bodyPr/>
          <a:lstStyle/>
          <a:p>
            <a:pPr lvl="0"/>
            <a:r>
              <a:rPr lang="en-US" sz="2000" dirty="0" err="1">
                <a:solidFill>
                  <a:srgbClr val="000000"/>
                </a:solidFill>
              </a:rPr>
              <a:t>Tielens</a:t>
            </a:r>
            <a:r>
              <a:rPr lang="en-US" sz="2000" dirty="0">
                <a:solidFill>
                  <a:srgbClr val="000000"/>
                </a:solidFill>
              </a:rPr>
              <a:t> and </a:t>
            </a:r>
            <a:r>
              <a:rPr lang="en-US" sz="2000" dirty="0" err="1">
                <a:solidFill>
                  <a:srgbClr val="000000"/>
                </a:solidFill>
              </a:rPr>
              <a:t>Hollenbach</a:t>
            </a:r>
            <a:r>
              <a:rPr lang="en-US" sz="2000" dirty="0">
                <a:solidFill>
                  <a:srgbClr val="000000"/>
                </a:solidFill>
              </a:rPr>
              <a:t> (1985)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A0B459-4355-4DED-B29E-1E2BF1F6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16375" y="1620000"/>
            <a:ext cx="7200000" cy="4773600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9FD871-3D85-4D06-9A73-C25C8FCDC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912" y="2376004"/>
            <a:ext cx="6792664" cy="472454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950B26-DE84-4896-A85D-03CDC1CD702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44613" y="439738"/>
            <a:ext cx="12095162" cy="985837"/>
          </a:xfrm>
        </p:spPr>
        <p:txBody>
          <a:bodyPr>
            <a:spAutoFit/>
          </a:bodyPr>
          <a:lstStyle/>
          <a:p>
            <a:pPr lvl="0"/>
            <a:r>
              <a:rPr lang="ru-RU" sz="3200"/>
              <a:t>Spatial stratification of ionized gas, PAHs and molecular gas in the Orion Bar PDR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D87ABF5-14A9-4698-8A5F-F2FB94213B0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80438" y="6911975"/>
            <a:ext cx="4859337" cy="503238"/>
          </a:xfrm>
        </p:spPr>
        <p:txBody>
          <a:bodyPr/>
          <a:lstStyle/>
          <a:p>
            <a:pPr lvl="0"/>
            <a:r>
              <a:rPr lang="en-US" sz="2000" dirty="0" err="1">
                <a:solidFill>
                  <a:srgbClr val="000000"/>
                </a:solidFill>
              </a:rPr>
              <a:t>Sellgren</a:t>
            </a:r>
            <a:r>
              <a:rPr lang="en-US" sz="2000" dirty="0">
                <a:solidFill>
                  <a:srgbClr val="000000"/>
                </a:solidFill>
              </a:rPr>
              <a:t> et al. (1990)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1FD57C87-8C73-454E-910D-4800557950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50801" y="1808923"/>
            <a:ext cx="647700" cy="504825"/>
          </a:xfrm>
        </p:spPr>
        <p:txBody>
          <a:bodyPr/>
          <a:lstStyle/>
          <a:p>
            <a:pPr lvl="0"/>
            <a:r>
              <a:rPr lang="en-US" sz="2400" dirty="0">
                <a:solidFill>
                  <a:srgbClr val="000000"/>
                </a:solidFill>
              </a:rPr>
              <a:t>14″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F8092A1A-3B73-4E1A-88C4-08C571B50EB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92194" y="1795701"/>
            <a:ext cx="649287" cy="504825"/>
          </a:xfrm>
        </p:spPr>
        <p:txBody>
          <a:bodyPr/>
          <a:lstStyle/>
          <a:p>
            <a:pPr lvl="0"/>
            <a:r>
              <a:rPr lang="en-US" sz="2400" dirty="0">
                <a:solidFill>
                  <a:srgbClr val="000000"/>
                </a:solidFill>
              </a:rPr>
              <a:t>10″</a:t>
            </a:r>
          </a:p>
        </p:txBody>
      </p:sp>
      <p:sp>
        <p:nv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CFA13C9-C1BF-49F9-BA1D-CEA01B20C433}"/>
              </a:ext>
            </a:extLst>
          </p:cNvPr>
          <p:cNvSpPr/>
          <p:nvPr/>
        </p:nvSpPr>
        <p:spPr>
          <a:xfrm>
            <a:off x="5594843" y="2782110"/>
            <a:ext cx="1368001" cy="0"/>
          </a:xfrm>
          <a:prstGeom prst="line">
            <a:avLst/>
          </a:prstGeom>
          <a:noFill/>
          <a:ln w="36000">
            <a:solidFill>
              <a:srgbClr val="3465A4"/>
            </a:solidFill>
            <a:prstDash val="solid"/>
            <a:headEnd type="arrow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hangingPunct="0"/>
            <a:endParaRPr lang="ru-RU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DF130C7-DFD1-4CAB-A1C0-03A3A2E5E83E}"/>
              </a:ext>
            </a:extLst>
          </p:cNvPr>
          <p:cNvSpPr/>
          <p:nvPr/>
        </p:nvSpPr>
        <p:spPr>
          <a:xfrm>
            <a:off x="7170034" y="2773838"/>
            <a:ext cx="1036801" cy="8273"/>
          </a:xfrm>
          <a:prstGeom prst="line">
            <a:avLst/>
          </a:prstGeom>
          <a:noFill/>
          <a:ln w="36000">
            <a:solidFill>
              <a:srgbClr val="3465A4"/>
            </a:solidFill>
            <a:prstDash val="solid"/>
            <a:headEnd type="arrow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hangingPunct="0"/>
            <a:endParaRPr lang="ru-RU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7828E6-1AB9-40B4-B0F3-CB48596537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b="33862"/>
          <a:stretch/>
        </p:blipFill>
        <p:spPr>
          <a:xfrm>
            <a:off x="7885112" y="994032"/>
            <a:ext cx="4114800" cy="5630239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BB7893-266F-4D2F-8C8E-DEA0A0F948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l="30140" b="13754"/>
          <a:stretch/>
        </p:blipFill>
        <p:spPr>
          <a:xfrm>
            <a:off x="1679575" y="1152360"/>
            <a:ext cx="5749200" cy="5544000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C7D95B-AE91-4DFF-B158-4947315703F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400600" y="222737"/>
            <a:ext cx="9070975" cy="554038"/>
          </a:xfrm>
        </p:spPr>
        <p:txBody>
          <a:bodyPr>
            <a:spAutoFit/>
          </a:bodyPr>
          <a:lstStyle/>
          <a:p>
            <a:pPr lvl="0"/>
            <a:r>
              <a:rPr lang="en-US" sz="3600" dirty="0"/>
              <a:t>Success of the stationary PDR model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497CD0D6-9BBE-4CB4-95B3-CB7FE2C2C0B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272713" y="6840538"/>
            <a:ext cx="3167062" cy="503237"/>
          </a:xfrm>
          <a:solidFill>
            <a:srgbClr val="FFFFFF"/>
          </a:solidFill>
        </p:spPr>
        <p:txBody>
          <a:bodyPr/>
          <a:lstStyle/>
          <a:p>
            <a:pPr lvl="0"/>
            <a:r>
              <a:rPr lang="en-US" sz="2000" dirty="0" err="1">
                <a:solidFill>
                  <a:srgbClr val="000000"/>
                </a:solidFill>
              </a:rPr>
              <a:t>Tielens</a:t>
            </a:r>
            <a:r>
              <a:rPr lang="en-US" sz="2000" dirty="0">
                <a:solidFill>
                  <a:srgbClr val="000000"/>
                </a:solidFill>
              </a:rPr>
              <a:t> et al. (1993)</a:t>
            </a: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7DBBA1F1-53C4-4FB3-8A5B-13B6B78942C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83139" y="4998387"/>
            <a:ext cx="1511300" cy="768350"/>
          </a:xfrm>
          <a:solidFill>
            <a:srgbClr val="000000"/>
          </a:solidFill>
        </p:spPr>
        <p:txBody>
          <a:bodyPr>
            <a:normAutofit fontScale="90000"/>
          </a:bodyPr>
          <a:lstStyle/>
          <a:p>
            <a:pPr lvl="0"/>
            <a:r>
              <a:rPr lang="en-US" sz="1800" dirty="0">
                <a:solidFill>
                  <a:srgbClr val="00CCFF"/>
                </a:solidFill>
              </a:rPr>
              <a:t>PAH 3.3 </a:t>
            </a:r>
            <a:r>
              <a:rPr lang="el-GR" sz="1800" dirty="0">
                <a:solidFill>
                  <a:srgbClr val="00CCFF"/>
                </a:solidFill>
              </a:rPr>
              <a:t>μ</a:t>
            </a:r>
            <a:r>
              <a:rPr lang="en-US" sz="1800" dirty="0">
                <a:solidFill>
                  <a:srgbClr val="00CCFF"/>
                </a:solidFill>
              </a:rPr>
              <a:t>m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66FF99"/>
                </a:solidFill>
              </a:rPr>
              <a:t>1-0 S(1) H</a:t>
            </a:r>
            <a:r>
              <a:rPr lang="en-US" sz="1800" baseline="-25000" dirty="0">
                <a:solidFill>
                  <a:srgbClr val="66FF99"/>
                </a:solidFill>
              </a:rPr>
              <a:t>2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FF3333"/>
                </a:solidFill>
              </a:rPr>
              <a:t>CO(1-0)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CC2C8-594D-4199-8506-D23C26197AE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71992" y="531813"/>
            <a:ext cx="9072563" cy="985837"/>
          </a:xfrm>
        </p:spPr>
        <p:txBody>
          <a:bodyPr>
            <a:spAutoFit/>
          </a:bodyPr>
          <a:lstStyle/>
          <a:p>
            <a:pPr lvl="0"/>
            <a:r>
              <a:rPr lang="ru-RU" sz="3200" dirty="0" err="1"/>
              <a:t>High</a:t>
            </a:r>
            <a:r>
              <a:rPr lang="ru-RU" sz="3200" dirty="0"/>
              <a:t> </a:t>
            </a:r>
            <a:r>
              <a:rPr lang="ru-RU" sz="3200" dirty="0" err="1"/>
              <a:t>magnetic</a:t>
            </a:r>
            <a:r>
              <a:rPr lang="ru-RU" sz="3200" dirty="0"/>
              <a:t> </a:t>
            </a:r>
            <a:r>
              <a:rPr lang="ru-RU" sz="3200" dirty="0" err="1"/>
              <a:t>field</a:t>
            </a:r>
            <a:r>
              <a:rPr lang="ru-RU" sz="3200" dirty="0"/>
              <a:t> </a:t>
            </a:r>
            <a:r>
              <a:rPr lang="en-US" sz="3200" dirty="0"/>
              <a:t>and CR are</a:t>
            </a:r>
            <a:r>
              <a:rPr lang="ru-RU" sz="3200" dirty="0"/>
              <a:t> </a:t>
            </a:r>
            <a:r>
              <a:rPr lang="ru-RU" sz="3200" dirty="0" err="1"/>
              <a:t>needed</a:t>
            </a:r>
            <a:r>
              <a:rPr lang="ru-RU" sz="3200" dirty="0"/>
              <a:t> </a:t>
            </a:r>
            <a:r>
              <a:rPr lang="ru-RU" sz="3200" dirty="0" err="1"/>
              <a:t>to</a:t>
            </a:r>
            <a:r>
              <a:rPr lang="ru-RU" sz="3200" dirty="0"/>
              <a:t> </a:t>
            </a:r>
            <a:r>
              <a:rPr lang="ru-RU" sz="3200" dirty="0" err="1"/>
              <a:t>reproduce</a:t>
            </a:r>
            <a:r>
              <a:rPr lang="ru-RU" sz="3200" dirty="0"/>
              <a:t> </a:t>
            </a:r>
            <a:r>
              <a:rPr lang="ru-RU" sz="3200" dirty="0" err="1"/>
              <a:t>the</a:t>
            </a:r>
            <a:r>
              <a:rPr lang="ru-RU" sz="3200" dirty="0"/>
              <a:t> H</a:t>
            </a:r>
            <a:r>
              <a:rPr lang="ru-RU" sz="3200" baseline="33000" dirty="0"/>
              <a:t>+</a:t>
            </a:r>
            <a:r>
              <a:rPr lang="ru-RU" sz="3200" dirty="0"/>
              <a:t> – H</a:t>
            </a:r>
            <a:r>
              <a:rPr lang="ru-RU" sz="3200" baseline="-33000" dirty="0"/>
              <a:t>2</a:t>
            </a:r>
            <a:r>
              <a:rPr lang="ru-RU" sz="3200" dirty="0"/>
              <a:t> </a:t>
            </a:r>
            <a:r>
              <a:rPr lang="ru-RU" sz="3200" dirty="0" err="1"/>
              <a:t>separation</a:t>
            </a:r>
            <a:endParaRPr lang="ru-RU" sz="320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FA0B4DD-D007-44F3-B6DC-5439BE3725B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272713" y="6983413"/>
            <a:ext cx="3167062" cy="504825"/>
          </a:xfrm>
          <a:solidFill>
            <a:srgbClr val="FFFFFF"/>
          </a:solidFill>
        </p:spPr>
        <p:txBody>
          <a:bodyPr/>
          <a:lstStyle/>
          <a:p>
            <a:pPr lvl="0"/>
            <a:r>
              <a:rPr lang="en-US" sz="2000" dirty="0">
                <a:solidFill>
                  <a:srgbClr val="000000"/>
                </a:solidFill>
              </a:rPr>
              <a:t>Pellegrini et al. (2009)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1600DC78-D314-491E-BFD5-69CFDC46402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196499" y="1731153"/>
            <a:ext cx="4320000" cy="4708525"/>
          </a:xfrm>
          <a:solidFill>
            <a:srgbClr val="FFFFFF"/>
          </a:solidFill>
        </p:spPr>
        <p:txBody>
          <a:bodyPr>
            <a:noAutofit/>
          </a:bodyPr>
          <a:lstStyle/>
          <a:p>
            <a:pPr lvl="0" algn="l"/>
            <a:r>
              <a:rPr lang="en-US" sz="3200" dirty="0"/>
              <a:t>– spatially resolved Hα, [SII], CO and H</a:t>
            </a:r>
            <a:r>
              <a:rPr lang="en-US" sz="3200" baseline="-25000" dirty="0"/>
              <a:t>2</a:t>
            </a:r>
            <a:r>
              <a:rPr lang="en-US" sz="3200" dirty="0"/>
              <a:t> observations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– significant magnetic pressure and cosmic ray heating are needed to reproduce observational data in the pressure equilibrium  model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15C2AB-C54F-4CD4-916A-DA509BE327B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191575" y="5161208"/>
            <a:ext cx="2826536" cy="2280072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404B68-4FED-4E98-B30C-8AB893F4E73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219575" y="1929599"/>
            <a:ext cx="4320000" cy="3157200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679188-9833-4149-BC01-1AE4624E7AF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441642" y="321244"/>
            <a:ext cx="9359900" cy="492125"/>
          </a:xfrm>
        </p:spPr>
        <p:txBody>
          <a:bodyPr>
            <a:spAutoFit/>
          </a:bodyPr>
          <a:lstStyle/>
          <a:p>
            <a:pPr lvl="0"/>
            <a:r>
              <a:rPr lang="en-US" sz="3200"/>
              <a:t>New ALMA observations of CO(3-2) and HCO</a:t>
            </a:r>
            <a:r>
              <a:rPr lang="en-US" sz="3200" baseline="33000"/>
              <a:t>+</a:t>
            </a:r>
            <a:r>
              <a:rPr lang="en-US" sz="3200"/>
              <a:t>(4-3)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D44302A-5B4E-4293-A7AD-707A3112A3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56425" y="6595050"/>
            <a:ext cx="3240088" cy="504825"/>
          </a:xfrm>
        </p:spPr>
        <p:txBody>
          <a:bodyPr/>
          <a:lstStyle/>
          <a:p>
            <a:pPr lvl="0"/>
            <a:r>
              <a:rPr lang="en-US" sz="2000" dirty="0" err="1">
                <a:solidFill>
                  <a:srgbClr val="000000"/>
                </a:solidFill>
              </a:rPr>
              <a:t>Goicoechea</a:t>
            </a:r>
            <a:r>
              <a:rPr lang="en-US" sz="2000" dirty="0">
                <a:solidFill>
                  <a:srgbClr val="000000"/>
                </a:solidFill>
              </a:rPr>
              <a:t> et al. </a:t>
            </a:r>
            <a:r>
              <a:rPr lang="ru-RU" sz="2000" dirty="0">
                <a:solidFill>
                  <a:srgbClr val="000000"/>
                </a:solidFill>
              </a:rPr>
              <a:t>(</a:t>
            </a:r>
            <a:r>
              <a:rPr lang="en-US" sz="2000" dirty="0">
                <a:solidFill>
                  <a:srgbClr val="000000"/>
                </a:solidFill>
              </a:rPr>
              <a:t>2016</a:t>
            </a:r>
            <a:r>
              <a:rPr lang="ru-RU" sz="2000" dirty="0">
                <a:solidFill>
                  <a:srgbClr val="000000"/>
                </a:solidFill>
              </a:rPr>
              <a:t>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AFFBFD9-D02D-437D-9E2E-3176F5699C5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92988" y="6996113"/>
            <a:ext cx="6046787" cy="368300"/>
          </a:xfrm>
        </p:spPr>
        <p:txBody>
          <a:bodyPr>
            <a:spAutoFit/>
          </a:bodyPr>
          <a:lstStyle/>
          <a:p>
            <a:pPr lvl="0"/>
            <a:r>
              <a:rPr lang="en-US" sz="2400" dirty="0">
                <a:solidFill>
                  <a:srgbClr val="FF3333"/>
                </a:solidFill>
              </a:rPr>
              <a:t>ALMA spatial resolution = 1″ for HCO</a:t>
            </a:r>
            <a:r>
              <a:rPr lang="en-US" sz="2400" baseline="33000" dirty="0">
                <a:solidFill>
                  <a:srgbClr val="FF3333"/>
                </a:solidFill>
              </a:rPr>
              <a:t>+</a:t>
            </a:r>
            <a:r>
              <a:rPr lang="en-US" sz="2400" dirty="0">
                <a:solidFill>
                  <a:srgbClr val="FF3333"/>
                </a:solidFill>
              </a:rPr>
              <a:t> (4-3)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4568A92-D827-46F0-85E0-2CA941CA181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6747" y="6068293"/>
            <a:ext cx="2232025" cy="480131"/>
          </a:xfrm>
        </p:spPr>
        <p:txBody>
          <a:bodyPr>
            <a:spAutoFit/>
          </a:bodyPr>
          <a:lstStyle/>
          <a:p>
            <a:pPr lvl="0" algn="r"/>
            <a:r>
              <a:rPr lang="en-US" sz="2800" dirty="0">
                <a:solidFill>
                  <a:srgbClr val="00CC33"/>
                </a:solidFill>
              </a:rPr>
              <a:t>[SII] 6731 Å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4DDA1566-77EA-4426-9184-A89B00AA64A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6747" y="6500887"/>
            <a:ext cx="2232025" cy="480131"/>
          </a:xfrm>
        </p:spPr>
        <p:txBody>
          <a:bodyPr>
            <a:spAutoFit/>
          </a:bodyPr>
          <a:lstStyle/>
          <a:p>
            <a:pPr lvl="0" algn="r"/>
            <a:r>
              <a:rPr lang="en-US" sz="2800" dirty="0">
                <a:solidFill>
                  <a:srgbClr val="3333FF"/>
                </a:solidFill>
              </a:rPr>
              <a:t>[OI] 6300 Å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721849-C182-459A-B9C3-20A624EC6BA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47863" y="1044351"/>
            <a:ext cx="11235447" cy="4957615"/>
          </a:xfrm>
          <a:prstGeom prst="rect">
            <a:avLst/>
          </a:prstGeom>
          <a:noFill/>
          <a:ln>
            <a:noFill/>
            <a:headEnd type="arrow"/>
            <a:tailEnd type="arrow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1604</TotalTime>
  <Words>726</Words>
  <Application>Microsoft Office PowerPoint</Application>
  <PresentationFormat>Произвольный</PresentationFormat>
  <Paragraphs>118</Paragraphs>
  <Slides>19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Liberation Sans</vt:lpstr>
      <vt:lpstr>Liberation Serif</vt:lpstr>
      <vt:lpstr>StarSymbol</vt:lpstr>
      <vt:lpstr>Wingdings</vt:lpstr>
      <vt:lpstr>Default</vt:lpstr>
      <vt:lpstr>Simulations of merged H/H2 and C+/C/CO transitions in the Orion Bar</vt:lpstr>
      <vt:lpstr>Orion Nebula</vt:lpstr>
      <vt:lpstr>Orion Bar</vt:lpstr>
      <vt:lpstr>Photodissociation regions (PDRs)</vt:lpstr>
      <vt:lpstr>Classic representation of a dense photodissociation region</vt:lpstr>
      <vt:lpstr>Spatial stratification of ionized gas, PAHs and molecular gas in the Orion Bar PDR</vt:lpstr>
      <vt:lpstr>Success of the stationary PDR model</vt:lpstr>
      <vt:lpstr>High magnetic field and CR are needed to reproduce the H+ – H2 separation</vt:lpstr>
      <vt:lpstr>New ALMA observations of CO(3-2) and HCO+(4-3)</vt:lpstr>
      <vt:lpstr>Goicoechea et al., 2016</vt:lpstr>
      <vt:lpstr>The aim of the present study:</vt:lpstr>
      <vt:lpstr>MARION model + RADEX</vt:lpstr>
      <vt:lpstr>– H2/CO separation ≈ 10″ – T(CO 3-2) « 160 K  – no bright HCO+ 4-3 emission</vt:lpstr>
      <vt:lpstr>Презентация PowerPoint</vt:lpstr>
      <vt:lpstr>Time-dependent calculations</vt:lpstr>
      <vt:lpstr>Kirsanova &amp; Wiebe, 2019</vt:lpstr>
      <vt:lpstr>Location of the H2 and CO dissociation fronts as a function of time</vt:lpstr>
      <vt:lpstr>Column densities of the main carbon-bearing species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Merged H/H2 and C+/C/CO transitions in the Orion Bar PDR</dc:title>
  <cp:lastModifiedBy>Дмитрий Вибе</cp:lastModifiedBy>
  <cp:revision>53</cp:revision>
  <dcterms:created xsi:type="dcterms:W3CDTF">2019-06-13T02:27:23Z</dcterms:created>
  <dcterms:modified xsi:type="dcterms:W3CDTF">2019-09-10T15:00:20Z</dcterms:modified>
</cp:coreProperties>
</file>