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8" r:id="rId2"/>
  </p:sldMasterIdLst>
  <p:notesMasterIdLst>
    <p:notesMasterId r:id="rId26"/>
  </p:notesMasterIdLst>
  <p:handoutMasterIdLst>
    <p:handoutMasterId r:id="rId27"/>
  </p:handoutMasterIdLst>
  <p:sldIdLst>
    <p:sldId id="760" r:id="rId3"/>
    <p:sldId id="802" r:id="rId4"/>
    <p:sldId id="805" r:id="rId5"/>
    <p:sldId id="803" r:id="rId6"/>
    <p:sldId id="804" r:id="rId7"/>
    <p:sldId id="778" r:id="rId8"/>
    <p:sldId id="779" r:id="rId9"/>
    <p:sldId id="780" r:id="rId10"/>
    <p:sldId id="782" r:id="rId11"/>
    <p:sldId id="784" r:id="rId12"/>
    <p:sldId id="783" r:id="rId13"/>
    <p:sldId id="814" r:id="rId14"/>
    <p:sldId id="786" r:id="rId15"/>
    <p:sldId id="787" r:id="rId16"/>
    <p:sldId id="785" r:id="rId17"/>
    <p:sldId id="794" r:id="rId18"/>
    <p:sldId id="807" r:id="rId19"/>
    <p:sldId id="808" r:id="rId20"/>
    <p:sldId id="815" r:id="rId21"/>
    <p:sldId id="809" r:id="rId22"/>
    <p:sldId id="812" r:id="rId23"/>
    <p:sldId id="796" r:id="rId24"/>
    <p:sldId id="789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FF"/>
    <a:srgbClr val="FFE7E7"/>
    <a:srgbClr val="CCFFFF"/>
    <a:srgbClr val="FFFFCC"/>
    <a:srgbClr val="FF9999"/>
    <a:srgbClr val="660066"/>
    <a:srgbClr val="FFFF21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22" autoAdjust="0"/>
  </p:normalViewPr>
  <p:slideViewPr>
    <p:cSldViewPr>
      <p:cViewPr varScale="1">
        <p:scale>
          <a:sx n="89" d="100"/>
          <a:sy n="89" d="100"/>
        </p:scale>
        <p:origin x="134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9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53E861-0F9E-4BA6-AF6B-B155ED79F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6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DA50AC-9053-4E5C-90B2-40A29C7042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004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FDF64CD-90E3-4DA5-9DDA-E78357DFEAFB}" type="slidenum">
              <a:rPr lang="ru-RU" altLang="ru-RU" b="0" smtClean="0">
                <a:latin typeface="Arial" panose="020B0604020202020204" pitchFamily="34" charset="0"/>
              </a:rPr>
              <a:pPr/>
              <a:t>1</a:t>
            </a:fld>
            <a:endParaRPr lang="ru-RU" altLang="ru-RU" b="0" smtClean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5365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EFF5-9E51-4783-87D7-9E1FFEC0E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71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7657-04B6-4B3E-B3A5-7EFB5802D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8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-387350"/>
            <a:ext cx="2001837" cy="6407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-387350"/>
            <a:ext cx="5854700" cy="6407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8C2C-596D-4DAA-8303-A9957B8DC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70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-38735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F315-DE74-44AC-9C24-B146AACFF0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79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-38735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8E62-92EC-44F0-8BCB-3FEBA91ABA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96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66738" y="-387350"/>
            <a:ext cx="8008937" cy="6407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3C93-AE80-49E9-B76D-724F0CA8B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01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118E0C-9F27-4828-B821-55B99FBE10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AC97E-C85D-4D98-A706-BD1656E9C9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3D6C5-D00A-442B-8EFC-95876D6FDE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AD953-A618-47FE-8D98-7B76FD0A64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9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CA224-6C13-4F20-8242-154BB82CD6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5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33AD2-4ADC-42BF-A6F9-964FD9FDC8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51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06296-E9B3-4402-89A8-DA7325621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41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E2F65-AE9C-4FB1-9D45-355EE37503A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1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C8A1-4C4E-4E64-87CE-29858F9DB9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126D4-12A1-4636-8907-57526B42B5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7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DE69D-1DA4-481E-946B-F9308F714B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7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-387350"/>
            <a:ext cx="2001837" cy="6407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-387350"/>
            <a:ext cx="5854700" cy="6407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F4B85-0D30-4778-86F4-83706195BD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6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-38735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D7EBFDB-710C-40BC-877D-F1B6360F74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74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-38735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69A0B0E-A0B2-4F1F-9C42-DFDA36E7E1F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66738" y="-387350"/>
            <a:ext cx="8008937" cy="6407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4713173-0EF9-4F1B-AFAF-8DF2AE371A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EFB5-5748-418D-918E-5A26747E7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8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826A-D4D1-4D61-B441-B29FA15F6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1508-2497-4FFB-9096-28AA11811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9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C18C7-8E58-409F-8EE5-280AE2828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8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8A39-3FD5-4B1B-91B9-42D9B701B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90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55978-33AF-4C76-BBB9-8B3C2524A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1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BD5B-4FC2-4C0D-A380-2ACA09AA6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17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-38735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9429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fld id="{B2F37974-9010-4124-8DC0-8E15E504B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-38735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09600" y="942975"/>
            <a:ext cx="7958138" cy="109538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b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eaLnBrk="1" hangingPunct="1"/>
            <a:endParaRPr lang="ru-RU" altLang="ru-RU" b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1" hangingPunct="1"/>
            <a:endParaRPr lang="ru-RU" altLang="ru-RU" b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1" hangingPunct="1"/>
            <a:fld id="{7956CCEA-5CF2-4BC5-BF8B-39FF85051F0F}" type="slidenum">
              <a:rPr lang="ru-RU" altLang="ru-RU" b="0" smtClean="0">
                <a:solidFill>
                  <a:srgbClr val="000000"/>
                </a:solidFill>
                <a:latin typeface="Verdana" panose="020B0604030504040204" pitchFamily="34" charset="0"/>
              </a:rPr>
              <a:pPr eaLnBrk="1" hangingPunct="1"/>
              <a:t>‹#›</a:t>
            </a:fld>
            <a:endParaRPr lang="ru-RU" altLang="ru-RU" b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mailto:diozno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1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wmf"/><Relationship Id="rId9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5.tif"/><Relationship Id="rId5" Type="http://schemas.openxmlformats.org/officeDocument/2006/relationships/image" Target="../media/image64.tiff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27860-E973-48C6-8DEB-E29ED431B053}" type="slidenum">
              <a:rPr lang="ru-RU" altLang="ru-RU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88599" y="1417618"/>
            <a:ext cx="83550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ISOMERIC CARBON-CONTAINING COMPOUNDS OF INTERSTELLAR MEDIUM: STRUCTURE, ENERGY AND POLARIZABILITY</a:t>
            </a:r>
            <a:endParaRPr lang="ru-RU" altLang="ru-RU" sz="2000" i="1" dirty="0">
              <a:latin typeface="Verdana" panose="020B0604030504040204" pitchFamily="34" charset="0"/>
            </a:endParaRPr>
          </a:p>
        </p:txBody>
      </p:sp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3892444" y="5266943"/>
            <a:ext cx="48916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r>
              <a:rPr lang="en-US" altLang="ru-RU" sz="1600" i="1" dirty="0">
                <a:latin typeface="Verdana" panose="020B0604030504040204" pitchFamily="34" charset="0"/>
              </a:rPr>
              <a:t>Institute of </a:t>
            </a:r>
            <a:r>
              <a:rPr lang="en-US" altLang="ru-RU" sz="1600" i="1" dirty="0" err="1">
                <a:latin typeface="Verdana" panose="020B0604030504040204" pitchFamily="34" charset="0"/>
              </a:rPr>
              <a:t>Petrochemistry</a:t>
            </a:r>
            <a:r>
              <a:rPr lang="en-US" altLang="ru-RU" sz="1600" i="1" dirty="0">
                <a:latin typeface="Verdana" panose="020B0604030504040204" pitchFamily="34" charset="0"/>
              </a:rPr>
              <a:t> and Catalysis</a:t>
            </a:r>
            <a:endParaRPr lang="ru-RU" altLang="ru-RU" sz="1600" i="1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ru-RU" sz="1600" i="1" dirty="0">
                <a:latin typeface="Verdana" panose="020B0604030504040204" pitchFamily="34" charset="0"/>
              </a:rPr>
              <a:t>Russian Academy of </a:t>
            </a:r>
            <a:r>
              <a:rPr lang="en-US" altLang="ru-RU" sz="1600" i="1" dirty="0" smtClean="0">
                <a:latin typeface="Verdana" panose="020B0604030504040204" pitchFamily="34" charset="0"/>
              </a:rPr>
              <a:t>Sciences</a:t>
            </a:r>
          </a:p>
          <a:p>
            <a:pPr eaLnBrk="1" hangingPunct="1"/>
            <a:endParaRPr lang="en-US" altLang="ru-RU" sz="1600" i="1" dirty="0">
              <a:latin typeface="Verdana" panose="020B0604030504040204" pitchFamily="34" charset="0"/>
            </a:endParaRPr>
          </a:p>
          <a:p>
            <a:pPr eaLnBrk="1" hangingPunct="1"/>
            <a:r>
              <a:rPr lang="en-US" altLang="ru-RU" sz="1600" i="1" dirty="0">
                <a:latin typeface="Verdana" panose="020B0604030504040204" pitchFamily="34" charset="0"/>
              </a:rPr>
              <a:t>Ufa, </a:t>
            </a:r>
            <a:r>
              <a:rPr lang="en-US" altLang="ru-RU" sz="1600" i="1" dirty="0" smtClean="0">
                <a:latin typeface="Verdana" panose="020B0604030504040204" pitchFamily="34" charset="0"/>
              </a:rPr>
              <a:t>Russia</a:t>
            </a:r>
            <a:endParaRPr lang="en-US" altLang="ru-RU" sz="1600" i="1" dirty="0">
              <a:latin typeface="Verdana" panose="020B0604030504040204" pitchFamily="34" charset="0"/>
            </a:endParaRP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3726770" y="2584139"/>
            <a:ext cx="2501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r>
              <a:rPr lang="en-US" altLang="ru-RU" i="1" dirty="0">
                <a:latin typeface="Verdana" panose="020B0604030504040204" pitchFamily="34" charset="0"/>
              </a:rPr>
              <a:t>Denis </a:t>
            </a:r>
            <a:r>
              <a:rPr lang="en-US" altLang="ru-RU" i="1" dirty="0" smtClean="0">
                <a:latin typeface="Verdana" panose="020B0604030504040204" pitchFamily="34" charset="0"/>
              </a:rPr>
              <a:t>Sabirov</a:t>
            </a:r>
            <a:endParaRPr lang="ru-RU" altLang="ru-RU" b="0" dirty="0">
              <a:latin typeface="Verdana" panose="020B0604030504040204" pitchFamily="34" charset="0"/>
            </a:endParaRPr>
          </a:p>
        </p:txBody>
      </p:sp>
      <p:pic>
        <p:nvPicPr>
          <p:cNvPr id="5126" name="Picture 26" descr="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8" y="3717006"/>
            <a:ext cx="3498466" cy="262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202571" y="-39287"/>
            <a:ext cx="87270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r" eaLnBrk="1" hangingPunct="1"/>
            <a:r>
              <a:rPr lang="en-US" sz="2000" i="1" spc="600" dirty="0">
                <a:solidFill>
                  <a:schemeClr val="accent2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The Periodic Table Through Space and Time</a:t>
            </a:r>
          </a:p>
          <a:p>
            <a:pPr algn="ctr" eaLnBrk="1" hangingPunct="1"/>
            <a:r>
              <a:rPr lang="en-GB" altLang="ru-RU" sz="1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10–13 </a:t>
            </a:r>
            <a:r>
              <a:rPr lang="en-GB" altLang="ru-RU" sz="1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September </a:t>
            </a:r>
            <a:r>
              <a:rPr lang="en-GB" altLang="ru-RU" sz="1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2019</a:t>
            </a:r>
            <a:endParaRPr lang="en-GB" altLang="ru-RU" sz="1400" dirty="0" smtClean="0">
              <a:solidFill>
                <a:schemeClr val="accent2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algn="ctr" eaLnBrk="1" hangingPunct="1"/>
            <a:r>
              <a:rPr lang="en-GB" altLang="ru-RU" sz="1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Saint Petersburg, Russia</a:t>
            </a:r>
            <a:endParaRPr lang="ru-RU" altLang="ru-RU" sz="1400" dirty="0">
              <a:solidFill>
                <a:schemeClr val="accent2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726770" y="2842147"/>
            <a:ext cx="236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r>
              <a:rPr lang="en-US" altLang="ru-RU" sz="1600" i="1" dirty="0" smtClean="0">
                <a:latin typeface="Verdana" panose="020B0604030504040204" pitchFamily="34" charset="0"/>
                <a:hlinkClick r:id="rId4"/>
              </a:rPr>
              <a:t>diozno@mail.ru</a:t>
            </a:r>
            <a:r>
              <a:rPr lang="en-US" altLang="ru-RU" sz="1600" i="1" dirty="0" smtClean="0">
                <a:latin typeface="Verdana" panose="020B0604030504040204" pitchFamily="34" charset="0"/>
              </a:rPr>
              <a:t> </a:t>
            </a:r>
            <a:endParaRPr lang="ru-RU" altLang="ru-RU" sz="1600" b="0" dirty="0">
              <a:latin typeface="Verdana" panose="020B060403050404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455882" y="29224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r" eaLnBrk="1" hangingPunct="1"/>
            <a:endParaRPr lang="ru-RU" altLang="ru-RU" sz="1400" dirty="0">
              <a:solidFill>
                <a:schemeClr val="accent2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077120" y="3695866"/>
            <a:ext cx="47486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r>
              <a:rPr lang="en-US" altLang="ru-RU" sz="1600" i="1" dirty="0" smtClean="0">
                <a:latin typeface="Verdana" panose="020B0604030504040204" pitchFamily="34" charset="0"/>
              </a:rPr>
              <a:t>Laboratory of Mathematical Chemistry</a:t>
            </a:r>
            <a:endParaRPr lang="ru-RU" altLang="ru-RU" sz="1600" i="1" dirty="0">
              <a:latin typeface="Verdana" panose="020B0604030504040204" pitchFamily="34" charset="0"/>
            </a:endParaRPr>
          </a:p>
          <a:p>
            <a:pPr eaLnBrk="1" hangingPunct="1"/>
            <a:endParaRPr lang="en-US" altLang="ru-RU" sz="1600" b="0" i="1" dirty="0">
              <a:latin typeface="Verdana" panose="020B0604030504040204" pitchFamily="34" charset="0"/>
            </a:endParaRPr>
          </a:p>
        </p:txBody>
      </p:sp>
      <p:pic>
        <p:nvPicPr>
          <p:cNvPr id="12" name="Picture 3" descr="C:\Documents and Settings\Альбина\Рабочий стол\магистр\Презент\Презент\доклад\Фуллерен_С6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58" y="4049363"/>
            <a:ext cx="1150801" cy="86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1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539552" y="513780"/>
            <a:ext cx="8208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Minimum polarizability principle: Examples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326433" y="1092777"/>
            <a:ext cx="2944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C</a:t>
            </a:r>
            <a:r>
              <a:rPr lang="en-US" altLang="ru-RU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en-US" alt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HN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set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04178" y="1165548"/>
            <a:ext cx="5769373" cy="1918237"/>
            <a:chOff x="520586" y="1193595"/>
            <a:chExt cx="5769373" cy="191823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20586" y="1193595"/>
              <a:ext cx="5726252" cy="1918237"/>
              <a:chOff x="741123" y="1582771"/>
              <a:chExt cx="5726252" cy="1918237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23" y="1586698"/>
                <a:ext cx="1919875" cy="1914310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4277" y="1586698"/>
                <a:ext cx="1919875" cy="1914310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3562" y="1582771"/>
                <a:ext cx="1923813" cy="1918237"/>
              </a:xfrm>
              <a:prstGeom prst="rect">
                <a:avLst/>
              </a:prstGeom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743999" y="2797696"/>
              <a:ext cx="15917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5.9×10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14</a:t>
              </a:r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cm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-2</a:t>
              </a:r>
              <a:endParaRPr lang="ru-RU" sz="1400" b="0" baseline="300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697261" y="2783980"/>
              <a:ext cx="15917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3.6×10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12</a:t>
              </a:r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cm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-2</a:t>
              </a:r>
              <a:endParaRPr lang="ru-RU" sz="1400" b="0" baseline="300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573734" y="2767479"/>
              <a:ext cx="15917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0.4×10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12</a:t>
              </a:r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 cm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-2</a:t>
              </a:r>
              <a:endParaRPr lang="ru-RU" sz="1400" b="0" baseline="300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85165" y="1654810"/>
              <a:ext cx="15917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</a:rPr>
                <a:t>0.0 kJ mol</a:t>
              </a:r>
              <a:r>
                <a:rPr lang="en-US" sz="1400" baseline="30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</a:rPr>
                <a:t>-1</a:t>
              </a:r>
              <a:endParaRPr lang="ru-RU" sz="1400" b="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416980" y="1600093"/>
              <a:ext cx="17776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</a:rPr>
                <a:t>112.8 kJ mol</a:t>
              </a:r>
              <a:r>
                <a:rPr lang="en-US" sz="1400" baseline="30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</a:rPr>
                <a:t>-1</a:t>
              </a:r>
              <a:endParaRPr lang="ru-RU" sz="1400" b="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197370" y="1630858"/>
              <a:ext cx="17776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</a:rPr>
                <a:t>180.6 kJ mol</a:t>
              </a:r>
              <a:r>
                <a:rPr lang="en-US" sz="1400" baseline="30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</a:rPr>
                <a:t>-1</a:t>
              </a:r>
              <a:endParaRPr lang="ru-RU" sz="1400" b="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248463" y="1296363"/>
              <a:ext cx="15917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36.19 </a:t>
              </a:r>
              <a:r>
                <a:rPr lang="en-US" sz="1400" dirty="0" err="1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a.u</a:t>
              </a:r>
              <a:r>
                <a:rPr lang="en-US" sz="1400" dirty="0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.</a:t>
              </a:r>
              <a:endParaRPr lang="ru-RU" sz="1400" b="0" baseline="30000" dirty="0">
                <a:solidFill>
                  <a:srgbClr val="FFFF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981959" y="1296362"/>
              <a:ext cx="15917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38.84 </a:t>
              </a:r>
              <a:r>
                <a:rPr lang="en-US" sz="1400" dirty="0" err="1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a.u</a:t>
              </a:r>
              <a:r>
                <a:rPr lang="en-US" sz="1400" dirty="0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.</a:t>
              </a:r>
              <a:endParaRPr lang="ru-RU" sz="1400" b="0" baseline="30000" dirty="0">
                <a:solidFill>
                  <a:srgbClr val="FFFF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98184" y="1281268"/>
              <a:ext cx="15917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41.33 </a:t>
              </a:r>
              <a:r>
                <a:rPr lang="en-US" sz="1400" dirty="0" err="1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a.u</a:t>
              </a:r>
              <a:r>
                <a:rPr lang="en-US" sz="1400" dirty="0" smtClean="0">
                  <a:solidFill>
                    <a:srgbClr val="FFFF00"/>
                  </a:solidFill>
                  <a:latin typeface="Verdana" panose="020B0604030504040204" pitchFamily="34" charset="0"/>
                </a:rPr>
                <a:t>.</a:t>
              </a:r>
              <a:endParaRPr lang="ru-RU" sz="1400" b="0" baseline="30000" dirty="0">
                <a:solidFill>
                  <a:srgbClr val="FFFF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607573" y="2670597"/>
            <a:ext cx="2411288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Column densities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from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Gensheimer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Astrophys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. Space Sci.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251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1997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199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04178" y="3387515"/>
            <a:ext cx="5502659" cy="2747636"/>
            <a:chOff x="564954" y="3410337"/>
            <a:chExt cx="5502659" cy="274763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54" y="3410337"/>
              <a:ext cx="2755623" cy="274763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991" y="3410338"/>
              <a:ext cx="2755622" cy="2747635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6948193" y="2058156"/>
            <a:ext cx="1591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</a:rPr>
              <a:t>CW </a:t>
            </a:r>
            <a:r>
              <a:rPr lang="en-US" sz="1400" dirty="0" err="1" smtClean="0">
                <a:latin typeface="Verdana" panose="020B0604030504040204" pitchFamily="34" charset="0"/>
              </a:rPr>
              <a:t>Leonis</a:t>
            </a:r>
            <a:r>
              <a:rPr lang="en-US" sz="1400" dirty="0" smtClean="0">
                <a:latin typeface="Verdana" panose="020B0604030504040204" pitchFamily="34" charset="0"/>
              </a:rPr>
              <a:t> (IRC+10216)</a:t>
            </a:r>
            <a:endParaRPr lang="ru-RU" sz="1400" b="0" baseline="30000" dirty="0">
              <a:latin typeface="Verdan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75633" y="5395574"/>
            <a:ext cx="159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2.0×10</a:t>
            </a:r>
            <a:r>
              <a:rPr lang="en-US" sz="1400" baseline="30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cm</a:t>
            </a:r>
            <a:r>
              <a:rPr lang="en-US" sz="1400" baseline="30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-2</a:t>
            </a:r>
            <a:endParaRPr lang="ru-RU" sz="1400" b="0" baseline="30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43608" y="5424302"/>
            <a:ext cx="159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4.5×10</a:t>
            </a:r>
            <a:r>
              <a:rPr lang="en-US" sz="1400" baseline="30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11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cm</a:t>
            </a:r>
            <a:r>
              <a:rPr lang="en-US" sz="1400" baseline="30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-2</a:t>
            </a:r>
            <a:endParaRPr lang="ru-RU" sz="1400" b="0" baseline="30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39516" y="3606196"/>
            <a:ext cx="159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53.0 </a:t>
            </a:r>
            <a:r>
              <a:rPr lang="en-US" sz="1400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a.u</a:t>
            </a:r>
            <a:r>
              <a:rPr lang="en-US" sz="1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.</a:t>
            </a:r>
            <a:endParaRPr lang="ru-RU" sz="1400" baseline="30000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42043" y="4093352"/>
            <a:ext cx="159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11.1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kJ mol</a:t>
            </a:r>
            <a:r>
              <a:rPr lang="en-US" sz="14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-1</a:t>
            </a:r>
            <a:endParaRPr lang="ru-RU" sz="1400" baseline="30000" dirty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8227" y="4123452"/>
            <a:ext cx="159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0.0 kJ mol</a:t>
            </a:r>
            <a:r>
              <a:rPr lang="en-US" sz="14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-1</a:t>
            </a:r>
            <a:endParaRPr lang="ru-RU" sz="1400" baseline="30000" dirty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85490" y="3621530"/>
            <a:ext cx="159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51.84 </a:t>
            </a:r>
            <a:r>
              <a:rPr lang="en-US" sz="1400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a.u</a:t>
            </a:r>
            <a:r>
              <a:rPr lang="en-US" sz="1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.</a:t>
            </a:r>
            <a:endParaRPr lang="ru-RU" sz="1400" baseline="30000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6249100" y="5711449"/>
            <a:ext cx="2604773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Column densities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from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Lovas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 et al., </a:t>
            </a:r>
            <a:r>
              <a:rPr lang="en-US" altLang="ru-RU" sz="12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ApJ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 Lett.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637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2006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L37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553200" y="5162692"/>
            <a:ext cx="2000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</a:rPr>
              <a:t>Taurus molecular cloud (TMC-1) </a:t>
            </a:r>
            <a:endParaRPr lang="ru-RU" sz="1400" b="0" baseline="30000" dirty="0">
              <a:latin typeface="Verdana" panose="020B0604030504040204" pitchFamily="34" charset="0"/>
            </a:endParaRP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6176009" y="3402113"/>
            <a:ext cx="29444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◄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C</a:t>
            </a:r>
            <a:r>
              <a:rPr lang="en-US" altLang="ru-RU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4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</a:t>
            </a:r>
            <a:r>
              <a:rPr lang="en-US" altLang="ru-RU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 set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6498001" y="1492887"/>
            <a:ext cx="24888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α↓</a:t>
            </a:r>
            <a:r>
              <a:rPr lang="en-US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abundance↑</a:t>
            </a:r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53200" y="3864900"/>
            <a:ext cx="467072" cy="473757"/>
            <a:chOff x="6553200" y="3864900"/>
            <a:chExt cx="467072" cy="473757"/>
          </a:xfrm>
        </p:grpSpPr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6607573" y="3929307"/>
              <a:ext cx="412699" cy="3480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Прямая соединительная линия 4"/>
            <p:cNvCxnSpPr/>
            <p:nvPr/>
          </p:nvCxnSpPr>
          <p:spPr bwMode="auto">
            <a:xfrm flipH="1">
              <a:off x="6553200" y="3864900"/>
              <a:ext cx="394993" cy="47375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461703" y="3864846"/>
            <a:ext cx="24888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α↓</a:t>
            </a:r>
            <a:r>
              <a:rPr lang="en-US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abundance↑</a:t>
            </a:r>
            <a:r>
              <a:rPr lang="el-GR" alt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539552" y="513780"/>
            <a:ext cx="8208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MEP + MPP:</a:t>
            </a:r>
            <a:r>
              <a:rPr lang="ru-RU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Isomeric polycyclic aromatic hydrocarbons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821772"/>
            <a:ext cx="3440749" cy="344529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grpSp>
        <p:nvGrpSpPr>
          <p:cNvPr id="2" name="Группа 1"/>
          <p:cNvGrpSpPr/>
          <p:nvPr/>
        </p:nvGrpSpPr>
        <p:grpSpPr>
          <a:xfrm>
            <a:off x="107504" y="1124744"/>
            <a:ext cx="4433575" cy="4974060"/>
            <a:chOff x="611560" y="1227105"/>
            <a:chExt cx="4433575" cy="497406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249018"/>
              <a:ext cx="4433575" cy="4952147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2123728" y="1227105"/>
              <a:ext cx="5164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MEP</a:t>
              </a:r>
              <a:endParaRPr lang="ru-RU" sz="1100" dirty="0">
                <a:solidFill>
                  <a:schemeClr val="accent2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157284" y="2210793"/>
              <a:ext cx="5164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MEP</a:t>
              </a:r>
              <a:endParaRPr lang="ru-RU" sz="1100" dirty="0">
                <a:solidFill>
                  <a:schemeClr val="accent2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979712" y="5229200"/>
              <a:ext cx="5164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MEP</a:t>
              </a:r>
              <a:endParaRPr lang="ru-RU" sz="1100" dirty="0">
                <a:solidFill>
                  <a:schemeClr val="accent2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254179" y="5229200"/>
              <a:ext cx="5164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MEP</a:t>
              </a:r>
              <a:endParaRPr lang="ru-RU" sz="1100" dirty="0">
                <a:solidFill>
                  <a:schemeClr val="accent2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403648" y="4126446"/>
              <a:ext cx="51648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MEP</a:t>
              </a:r>
              <a:endParaRPr lang="ru-RU" sz="1100" dirty="0">
                <a:solidFill>
                  <a:schemeClr val="accent2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352129" y="3980335"/>
              <a:ext cx="5229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 smtClean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MPP</a:t>
              </a:r>
              <a:endParaRPr lang="ru-RU" sz="1100" dirty="0">
                <a:solidFill>
                  <a:srgbClr val="33CC33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28127" y="2210793"/>
              <a:ext cx="5229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 smtClean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MPP</a:t>
              </a:r>
              <a:endParaRPr lang="ru-RU" sz="1100" dirty="0">
                <a:solidFill>
                  <a:srgbClr val="33CC33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090679" y="1379823"/>
              <a:ext cx="5229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 smtClean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MPP</a:t>
              </a:r>
              <a:endParaRPr lang="ru-RU" sz="1100" dirty="0">
                <a:solidFill>
                  <a:srgbClr val="33CC33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828347" y="2161762"/>
              <a:ext cx="5229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1100" i="1" dirty="0" smtClean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MPP</a:t>
              </a:r>
              <a:endParaRPr lang="ru-RU" sz="1100" dirty="0">
                <a:solidFill>
                  <a:srgbClr val="33CC33"/>
                </a:solidFill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9" y="1114913"/>
            <a:ext cx="1601837" cy="1597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66" y="1124744"/>
            <a:ext cx="1619187" cy="1614494"/>
          </a:xfrm>
          <a:prstGeom prst="rect">
            <a:avLst/>
          </a:prstGeom>
        </p:spPr>
      </p:pic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051720" y="6084550"/>
            <a:ext cx="5207774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Sabirov,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Garipova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Cataldo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Mol. </a:t>
            </a:r>
            <a:r>
              <a:rPr lang="en-US" altLang="ru-RU" sz="12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Astrophys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12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2018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10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0851" y="2025399"/>
            <a:ext cx="1063553" cy="10161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84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497627" y="477727"/>
            <a:ext cx="8497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[4]</a:t>
            </a:r>
            <a:r>
              <a:rPr lang="en-US" altLang="ru-RU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Helicene</a:t>
            </a:r>
            <a:r>
              <a:rPr lang="en-US" alt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alt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synthesis </a:t>
            </a:r>
            <a:r>
              <a:rPr lang="en-US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under </a:t>
            </a:r>
            <a:r>
              <a:rPr lang="en-US" alt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CSE carbon-rich stars conditions</a:t>
            </a:r>
            <a:endParaRPr lang="ru-RU" altLang="ru-RU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6016" y="5877272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smtClean="0">
                <a:latin typeface="+mn-lt"/>
              </a:rPr>
              <a:t>Zhao </a:t>
            </a:r>
            <a:r>
              <a:rPr lang="en-GB" sz="1200" b="0" i="1" dirty="0" smtClean="0">
                <a:latin typeface="+mn-lt"/>
              </a:rPr>
              <a:t>et </a:t>
            </a:r>
            <a:r>
              <a:rPr lang="en-GB" sz="1200" b="0" i="1" dirty="0" smtClean="0">
                <a:latin typeface="+mn-lt"/>
              </a:rPr>
              <a:t>al.</a:t>
            </a:r>
            <a:r>
              <a:rPr lang="en-GB" sz="1200" b="0" dirty="0" smtClean="0">
                <a:latin typeface="+mn-lt"/>
              </a:rPr>
              <a:t>, </a:t>
            </a:r>
            <a:r>
              <a:rPr lang="en-GB" sz="1200" i="1" dirty="0" smtClean="0">
                <a:latin typeface="+mn-lt"/>
              </a:rPr>
              <a:t>Nature </a:t>
            </a:r>
            <a:r>
              <a:rPr lang="en-GB" sz="1200" i="1" dirty="0" err="1" smtClean="0">
                <a:latin typeface="+mn-lt"/>
              </a:rPr>
              <a:t>Commun</a:t>
            </a:r>
            <a:r>
              <a:rPr lang="en-GB" sz="1200" i="1" dirty="0" smtClean="0">
                <a:latin typeface="+mn-lt"/>
              </a:rPr>
              <a:t>.</a:t>
            </a:r>
            <a:r>
              <a:rPr lang="en-GB" sz="1200" b="0" i="1" dirty="0" smtClean="0">
                <a:latin typeface="+mn-lt"/>
              </a:rPr>
              <a:t> 10 </a:t>
            </a:r>
            <a:r>
              <a:rPr lang="en-GB" sz="1200" b="0" dirty="0" smtClean="0">
                <a:latin typeface="+mn-lt"/>
              </a:rPr>
              <a:t>(</a:t>
            </a:r>
            <a:r>
              <a:rPr lang="en-GB" sz="1200" dirty="0" smtClean="0">
                <a:latin typeface="+mn-lt"/>
              </a:rPr>
              <a:t>2019</a:t>
            </a:r>
            <a:r>
              <a:rPr lang="en-GB" sz="1200" b="0" dirty="0" smtClean="0">
                <a:latin typeface="+mn-lt"/>
              </a:rPr>
              <a:t>) 1510</a:t>
            </a:r>
            <a:endParaRPr lang="ru-RU" sz="1200" b="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4" y="4189563"/>
            <a:ext cx="3799148" cy="1954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6" y="1196752"/>
            <a:ext cx="3816424" cy="2851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71" y="1222359"/>
            <a:ext cx="2756304" cy="343957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861322" y="5415607"/>
            <a:ext cx="388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smtClean="0">
                <a:solidFill>
                  <a:srgbClr val="0070C0"/>
                </a:solidFill>
                <a:latin typeface="+mn-lt"/>
              </a:rPr>
              <a:t>Synthesis + mass-spectrometry + photoionization efficiency spectra </a:t>
            </a:r>
            <a:endParaRPr lang="ru-RU" sz="12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902376" y="1124744"/>
            <a:ext cx="3054000" cy="108012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14671" y="4807940"/>
            <a:ext cx="4380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  <a:latin typeface="+mn-lt"/>
              </a:rPr>
              <a:t>4-Phenanthrenyl + </a:t>
            </a:r>
            <a:r>
              <a:rPr lang="en-GB" sz="1200" dirty="0" err="1" smtClean="0">
                <a:solidFill>
                  <a:srgbClr val="0070C0"/>
                </a:solidFill>
                <a:latin typeface="+mn-lt"/>
              </a:rPr>
              <a:t>vinylacetylene</a:t>
            </a:r>
            <a:r>
              <a:rPr lang="en-GB" sz="1200" dirty="0" smtClean="0">
                <a:solidFill>
                  <a:srgbClr val="0070C0"/>
                </a:solidFill>
                <a:latin typeface="+mn-lt"/>
              </a:rPr>
              <a:t> -&gt; [4]H</a:t>
            </a:r>
            <a:endParaRPr lang="ru-RU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1954699"/>
            <a:ext cx="779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  <a:latin typeface="+mn-lt"/>
              </a:rPr>
              <a:t>[4]H</a:t>
            </a:r>
            <a:endParaRPr lang="ru-RU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07693" y="3156401"/>
            <a:ext cx="779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  <a:latin typeface="+mn-lt"/>
              </a:rPr>
              <a:t>[5]H</a:t>
            </a:r>
            <a:endParaRPr lang="ru-RU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07693" y="4227108"/>
            <a:ext cx="779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  <a:latin typeface="+mn-lt"/>
              </a:rPr>
              <a:t>[6]H</a:t>
            </a:r>
            <a:endParaRPr lang="ru-RU" sz="1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3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509915" y="269423"/>
            <a:ext cx="89586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Energy + Polarizability: </a:t>
            </a:r>
            <a:r>
              <a:rPr lang="en-US" altLang="ru-RU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Polyynes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, </a:t>
            </a:r>
            <a:r>
              <a:rPr lang="en-US" altLang="ru-RU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cyano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-, and </a:t>
            </a:r>
            <a:r>
              <a:rPr lang="en-US" altLang="ru-RU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dicyanopolyynes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520" y="1180509"/>
            <a:ext cx="2664296" cy="214295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714" y="3458031"/>
            <a:ext cx="2610102" cy="221159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459124" y="6061577"/>
            <a:ext cx="6840760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Cataldo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2004, 2006, 2007; 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McCarthy &amp;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Thaddeus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2001; </a:t>
            </a:r>
            <a:r>
              <a:rPr lang="en-US" altLang="ru-RU" sz="12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Agundez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2017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55576" y="5669621"/>
            <a:ext cx="7704856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4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The yields of </a:t>
            </a:r>
            <a:r>
              <a:rPr lang="en-US" altLang="ru-RU" sz="14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polyynes</a:t>
            </a:r>
            <a:r>
              <a:rPr lang="en-US" altLang="ru-RU" sz="14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en-US" altLang="ru-RU" sz="14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cyanopolyynes</a:t>
            </a:r>
            <a:r>
              <a:rPr lang="en-US" altLang="ru-RU" sz="14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 decease with the molecular size</a:t>
            </a:r>
            <a:endParaRPr lang="ru-RU" altLang="ru-RU" sz="1400" i="1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139245" y="5298928"/>
            <a:ext cx="2016224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400" b="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The PBE/</a:t>
            </a:r>
            <a:r>
              <a:rPr lang="el-GR" altLang="ru-RU" sz="1400" b="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Λ</a:t>
            </a:r>
            <a:r>
              <a:rPr lang="en-US" altLang="ru-RU" sz="1400" b="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22m </a:t>
            </a:r>
            <a:r>
              <a:rPr lang="en-US" altLang="ru-RU" sz="1400" b="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computations</a:t>
            </a:r>
            <a:endParaRPr lang="ru-RU" altLang="ru-RU" sz="1400" b="0" i="1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15" y="1166141"/>
            <a:ext cx="3168352" cy="295311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09915" y="4119253"/>
            <a:ext cx="5328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1400" b="0" i="1" dirty="0" smtClean="0"/>
              <a:t>McCarthy &amp; Thaddeus, </a:t>
            </a:r>
            <a:r>
              <a:rPr lang="en-US" sz="1400" i="1" dirty="0" smtClean="0"/>
              <a:t>2001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018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467544" y="540658"/>
            <a:ext cx="8958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Fullerene hydrides: A challenge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235504" y="2069057"/>
            <a:ext cx="4787044" cy="13531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Webster,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MNRAS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257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1992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463.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Webster,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MNRAS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262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1993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831.</a:t>
            </a:r>
            <a:endParaRPr lang="en-US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Cataldo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 &amp; Iglesias-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Groth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MNRAS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400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2009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291.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ru-RU" sz="1200" b="0" dirty="0" err="1">
                <a:latin typeface="Verdana" panose="020B0604030504040204" pitchFamily="34" charset="0"/>
                <a:cs typeface="Arial" panose="020B0604020202020204" pitchFamily="34" charset="0"/>
              </a:rPr>
              <a:t>Cataldo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Iglesias-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Groth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Fulleranes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: the hydrogenated fullerenes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Springer, 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2010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Iglesias-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Groth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MNRAS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423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2012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2868.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Diaz-Luis </a:t>
            </a:r>
            <a:r>
              <a:rPr lang="en-US" altLang="ru-RU" sz="1200" b="0" i="1" dirty="0">
                <a:latin typeface="Verdana" panose="020B060403050404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A&amp;A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589 (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2016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) A5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Zhang </a:t>
            </a:r>
            <a:r>
              <a:rPr lang="en-US" altLang="ru-RU" sz="1200" b="0" i="1" dirty="0">
                <a:latin typeface="Verdana" panose="020B060403050404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J. Phys. Conf. Ser.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728 (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2016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) 052004.</a:t>
            </a:r>
          </a:p>
          <a:p>
            <a:endParaRPr lang="en-US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en-US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en-US" altLang="ru-RU" sz="1200" b="0" dirty="0" smtClean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0" y="1206053"/>
            <a:ext cx="1735886" cy="1666451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67744" y="2692004"/>
            <a:ext cx="895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has 30 double bonds ready for hydrogenation</a:t>
            </a: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83769" y="1869002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+ H</a:t>
            </a:r>
            <a:r>
              <a:rPr lang="en-US" altLang="ru-RU" sz="2000" i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en-US" altLang="ru-RU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, H</a:t>
            </a:r>
            <a:r>
              <a:rPr lang="en-US" altLang="ru-RU" sz="2000" i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•</a:t>
            </a:r>
            <a:r>
              <a:rPr lang="en-US" altLang="ru-RU" sz="2000" i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, …</a:t>
            </a:r>
            <a:endParaRPr lang="ru-RU" altLang="ru-RU" sz="20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843808" y="3027628"/>
            <a:ext cx="5472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Easy in theory, hard in experiment!</a:t>
            </a:r>
            <a:endParaRPr lang="ru-RU" alt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93420" y="3995637"/>
            <a:ext cx="26291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42</a:t>
            </a:r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and C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70</a:t>
            </a:r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44</a:t>
            </a:r>
          </a:p>
          <a:p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are the highest hydrogenated derivatives.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9026" y="538679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err="1" smtClean="0">
                <a:latin typeface="+mn-lt"/>
              </a:rPr>
              <a:t>Goldshleger</a:t>
            </a:r>
            <a:r>
              <a:rPr lang="en-GB" sz="1200" b="0" dirty="0" smtClean="0">
                <a:latin typeface="+mn-lt"/>
              </a:rPr>
              <a:t> &amp; </a:t>
            </a:r>
            <a:r>
              <a:rPr lang="en-GB" sz="1200" b="0" dirty="0" err="1" smtClean="0">
                <a:latin typeface="+mn-lt"/>
              </a:rPr>
              <a:t>Moravsky</a:t>
            </a:r>
            <a:r>
              <a:rPr lang="en-GB" sz="1200" b="0" dirty="0" smtClean="0">
                <a:latin typeface="+mn-lt"/>
              </a:rPr>
              <a:t>, </a:t>
            </a:r>
            <a:r>
              <a:rPr lang="en-GB" sz="1200" i="1" dirty="0" smtClean="0">
                <a:latin typeface="+mn-lt"/>
              </a:rPr>
              <a:t>Russ. Chem. Rev.</a:t>
            </a:r>
            <a:r>
              <a:rPr lang="en-GB" sz="1200" b="0" i="1" dirty="0" smtClean="0">
                <a:latin typeface="+mn-lt"/>
              </a:rPr>
              <a:t> 66 </a:t>
            </a:r>
            <a:r>
              <a:rPr lang="en-GB" sz="1200" b="0" dirty="0" smtClean="0">
                <a:latin typeface="+mn-lt"/>
              </a:rPr>
              <a:t>(</a:t>
            </a:r>
            <a:r>
              <a:rPr lang="en-GB" sz="1200" dirty="0" smtClean="0">
                <a:latin typeface="+mn-lt"/>
              </a:rPr>
              <a:t>1997</a:t>
            </a:r>
            <a:r>
              <a:rPr lang="en-GB" sz="1200" b="0" dirty="0" smtClean="0">
                <a:latin typeface="+mn-lt"/>
              </a:rPr>
              <a:t>) 323</a:t>
            </a:r>
            <a:endParaRPr lang="ru-RU" sz="1200" b="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6112" y="5756125"/>
            <a:ext cx="230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smtClean="0">
                <a:latin typeface="+mn-lt"/>
              </a:rPr>
              <a:t>Chen </a:t>
            </a:r>
            <a:r>
              <a:rPr lang="en-GB" sz="1200" b="0" i="1" dirty="0" smtClean="0">
                <a:latin typeface="+mn-lt"/>
              </a:rPr>
              <a:t>et al.</a:t>
            </a:r>
            <a:r>
              <a:rPr lang="en-GB" sz="1200" b="0" dirty="0" smtClean="0">
                <a:latin typeface="+mn-lt"/>
              </a:rPr>
              <a:t>, </a:t>
            </a:r>
            <a:r>
              <a:rPr lang="en-GB" sz="1200" i="1" dirty="0" smtClean="0">
                <a:latin typeface="+mn-lt"/>
              </a:rPr>
              <a:t>Chem. Eur. J.</a:t>
            </a:r>
            <a:r>
              <a:rPr lang="en-GB" sz="1200" b="0" i="1" dirty="0" smtClean="0">
                <a:latin typeface="+mn-lt"/>
              </a:rPr>
              <a:t> 21 </a:t>
            </a:r>
            <a:r>
              <a:rPr lang="en-GB" sz="1200" b="0" dirty="0" smtClean="0">
                <a:latin typeface="+mn-lt"/>
              </a:rPr>
              <a:t>(</a:t>
            </a:r>
            <a:r>
              <a:rPr lang="en-GB" sz="1200" dirty="0" smtClean="0">
                <a:latin typeface="+mn-lt"/>
              </a:rPr>
              <a:t>2015</a:t>
            </a:r>
            <a:r>
              <a:rPr lang="en-GB" sz="1200" b="0" dirty="0" smtClean="0">
                <a:latin typeface="+mn-lt"/>
              </a:rPr>
              <a:t>) 17229</a:t>
            </a:r>
            <a:endParaRPr lang="ru-RU" sz="1200" b="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250" y="5756125"/>
            <a:ext cx="268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err="1" smtClean="0">
                <a:latin typeface="+mn-lt"/>
              </a:rPr>
              <a:t>Wågberg</a:t>
            </a:r>
            <a:r>
              <a:rPr lang="en-GB" sz="1200" b="0" dirty="0" smtClean="0">
                <a:latin typeface="+mn-lt"/>
              </a:rPr>
              <a:t> </a:t>
            </a:r>
            <a:r>
              <a:rPr lang="en-GB" sz="1200" b="0" i="1" dirty="0" smtClean="0">
                <a:latin typeface="+mn-lt"/>
              </a:rPr>
              <a:t>et al.</a:t>
            </a:r>
            <a:r>
              <a:rPr lang="en-GB" sz="1200" b="0" dirty="0" smtClean="0">
                <a:latin typeface="+mn-lt"/>
              </a:rPr>
              <a:t>, </a:t>
            </a:r>
            <a:r>
              <a:rPr lang="en-GB" sz="1200" i="1" dirty="0" err="1" smtClean="0">
                <a:latin typeface="+mn-lt"/>
              </a:rPr>
              <a:t>Angew</a:t>
            </a:r>
            <a:r>
              <a:rPr lang="en-GB" sz="1200" i="1" dirty="0" smtClean="0">
                <a:latin typeface="+mn-lt"/>
              </a:rPr>
              <a:t>. Chem. Int. Ed.</a:t>
            </a:r>
            <a:r>
              <a:rPr lang="en-GB" sz="1200" b="0" i="1" dirty="0" smtClean="0">
                <a:latin typeface="+mn-lt"/>
              </a:rPr>
              <a:t> 47 </a:t>
            </a:r>
            <a:r>
              <a:rPr lang="en-GB" sz="1200" b="0" dirty="0" smtClean="0">
                <a:latin typeface="+mn-lt"/>
              </a:rPr>
              <a:t>(</a:t>
            </a:r>
            <a:r>
              <a:rPr lang="en-GB" sz="1200" dirty="0" smtClean="0">
                <a:latin typeface="+mn-lt"/>
              </a:rPr>
              <a:t>2008</a:t>
            </a:r>
            <a:r>
              <a:rPr lang="en-GB" sz="1200" b="0" dirty="0" smtClean="0">
                <a:latin typeface="+mn-lt"/>
              </a:rPr>
              <a:t>) 2796</a:t>
            </a:r>
            <a:endParaRPr lang="ru-RU" sz="1200" b="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37" y="3755063"/>
            <a:ext cx="2379143" cy="200106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9" y="3750942"/>
            <a:ext cx="2538445" cy="193421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454331" y="3523780"/>
            <a:ext cx="88810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18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481347" y="3523780"/>
            <a:ext cx="88810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70</a:t>
            </a:r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38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15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9772"/>
            <a:ext cx="3528392" cy="300162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248038" y="3421524"/>
            <a:ext cx="4392488" cy="8416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67544" y="540658"/>
            <a:ext cx="8958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Fullerene hydrides: Choosing the structures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616649"/>
            <a:ext cx="3912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Δ</a:t>
            </a:r>
            <a:r>
              <a:rPr lang="en-US" sz="1600" i="1" dirty="0" err="1">
                <a:latin typeface="Calibri" panose="020F0502020204030204" pitchFamily="34" charset="0"/>
              </a:rPr>
              <a:t>E</a:t>
            </a:r>
            <a:r>
              <a:rPr lang="en-US" sz="1600" baseline="-25000" dirty="0" err="1">
                <a:latin typeface="Calibri" panose="020F0502020204030204" pitchFamily="34" charset="0"/>
              </a:rPr>
              <a:t>r</a:t>
            </a:r>
            <a:r>
              <a:rPr lang="en-US" sz="1600" dirty="0">
                <a:latin typeface="Calibri" panose="020F0502020204030204" pitchFamily="34" charset="0"/>
              </a:rPr>
              <a:t> = </a:t>
            </a:r>
            <a:r>
              <a:rPr lang="en-US" sz="1600" i="1" dirty="0">
                <a:latin typeface="Calibri" panose="020F0502020204030204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</a:rPr>
              <a:t>(C</a:t>
            </a:r>
            <a:r>
              <a:rPr lang="en-US" sz="1600" baseline="-25000" dirty="0">
                <a:latin typeface="Calibri" panose="020F0502020204030204" pitchFamily="34" charset="0"/>
              </a:rPr>
              <a:t>60</a:t>
            </a:r>
            <a:r>
              <a:rPr lang="en-US" sz="1600" dirty="0">
                <a:latin typeface="Calibri" panose="020F0502020204030204" pitchFamily="34" charset="0"/>
              </a:rPr>
              <a:t>H</a:t>
            </a:r>
            <a:r>
              <a:rPr lang="en-US" sz="1600" i="1" baseline="-25000" dirty="0">
                <a:latin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</a:rPr>
              <a:t>) – [</a:t>
            </a:r>
            <a:r>
              <a:rPr lang="en-US" sz="1600" i="1" dirty="0">
                <a:latin typeface="Calibri" panose="020F0502020204030204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</a:rPr>
              <a:t>(C</a:t>
            </a:r>
            <a:r>
              <a:rPr lang="en-US" sz="1600" baseline="-25000" dirty="0">
                <a:latin typeface="Calibri" panose="020F0502020204030204" pitchFamily="34" charset="0"/>
              </a:rPr>
              <a:t>60</a:t>
            </a:r>
            <a:r>
              <a:rPr lang="en-US" sz="1600" dirty="0">
                <a:latin typeface="Calibri" panose="020F0502020204030204" pitchFamily="34" charset="0"/>
              </a:rPr>
              <a:t>) + </a:t>
            </a:r>
            <a:r>
              <a:rPr lang="en-US" sz="1600" i="1" dirty="0">
                <a:latin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</a:rPr>
              <a:t>/2×</a:t>
            </a:r>
            <a:r>
              <a:rPr lang="en-US" sz="1600" i="1" dirty="0">
                <a:latin typeface="Calibri" panose="020F0502020204030204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</a:rPr>
              <a:t>(H</a:t>
            </a:r>
            <a:r>
              <a:rPr lang="en-US" sz="1600" baseline="-25000" dirty="0">
                <a:latin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</a:rPr>
              <a:t>)]</a:t>
            </a:r>
            <a:endParaRPr lang="ru-RU" sz="1600" b="0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8072" y="5552593"/>
            <a:ext cx="287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Δα</a:t>
            </a:r>
            <a:r>
              <a:rPr lang="en-US" baseline="-25000" dirty="0">
                <a:latin typeface="Calibri" panose="020F0502020204030204" pitchFamily="34" charset="0"/>
              </a:rPr>
              <a:t>tot</a:t>
            </a:r>
            <a:r>
              <a:rPr lang="en-US" dirty="0">
                <a:latin typeface="Calibri" panose="020F0502020204030204" pitchFamily="34" charset="0"/>
              </a:rPr>
              <a:t> = α(C</a:t>
            </a:r>
            <a:r>
              <a:rPr lang="en-US" baseline="-25000" dirty="0">
                <a:latin typeface="Calibri" panose="020F0502020204030204" pitchFamily="34" charset="0"/>
              </a:rPr>
              <a:t>60</a:t>
            </a:r>
            <a:r>
              <a:rPr lang="en-US" dirty="0">
                <a:latin typeface="Calibri" panose="020F0502020204030204" pitchFamily="34" charset="0"/>
              </a:rPr>
              <a:t>H</a:t>
            </a:r>
            <a:r>
              <a:rPr lang="en-US" i="1" baseline="-25000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) – </a:t>
            </a:r>
            <a:r>
              <a:rPr lang="en-US" dirty="0" smtClean="0">
                <a:latin typeface="Calibri" panose="020F0502020204030204" pitchFamily="34" charset="0"/>
              </a:rPr>
              <a:t>α(C</a:t>
            </a:r>
            <a:r>
              <a:rPr lang="en-US" baseline="-25000" dirty="0" smtClean="0">
                <a:latin typeface="Calibri" panose="020F0502020204030204" pitchFamily="34" charset="0"/>
              </a:rPr>
              <a:t>60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</a:rPr>
              <a:t>Δα</a:t>
            </a:r>
            <a:r>
              <a:rPr lang="en-US" baseline="-25000" dirty="0">
                <a:latin typeface="Calibri" panose="020F0502020204030204" pitchFamily="34" charset="0"/>
              </a:rPr>
              <a:t>tot</a:t>
            </a:r>
            <a:r>
              <a:rPr lang="en-US" dirty="0">
                <a:latin typeface="Calibri" panose="020F0502020204030204" pitchFamily="34" charset="0"/>
              </a:rPr>
              <a:t> = Δα</a:t>
            </a:r>
            <a:r>
              <a:rPr lang="en-US" baseline="-25000" dirty="0" err="1">
                <a:latin typeface="Calibri" panose="020F0502020204030204" pitchFamily="34" charset="0"/>
              </a:rPr>
              <a:t>def</a:t>
            </a:r>
            <a:r>
              <a:rPr lang="en-US" dirty="0">
                <a:latin typeface="Calibri" panose="020F0502020204030204" pitchFamily="34" charset="0"/>
              </a:rPr>
              <a:t> + Δα</a:t>
            </a:r>
            <a:r>
              <a:rPr lang="en-US" baseline="-25000" dirty="0" err="1">
                <a:latin typeface="Calibri" panose="020F0502020204030204" pitchFamily="34" charset="0"/>
              </a:rPr>
              <a:t>hyd</a:t>
            </a:r>
            <a:endParaRPr lang="ru-RU" b="0" dirty="0"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123728" y="6147792"/>
            <a:ext cx="6035899" cy="3459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Sabirov,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Garipova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Cataldo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Mol. </a:t>
            </a:r>
            <a:r>
              <a:rPr lang="en-US" altLang="ru-RU" sz="12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Astrophys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12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2018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10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869364"/>
            <a:ext cx="5298138" cy="361897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597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16</a:t>
            </a:fld>
            <a:endParaRPr lang="ru-RU" altLang="ru-RU" dirty="0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248038" y="3421524"/>
            <a:ext cx="4392488" cy="8416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8807" y="188640"/>
            <a:ext cx="83979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Hydrogenation of the C</a:t>
            </a:r>
            <a:r>
              <a:rPr lang="en-US" altLang="ru-RU" sz="20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fullerene cage: May be within more complex compounds? </a:t>
            </a:r>
            <a:endParaRPr lang="ru-RU" alt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775" y="1118743"/>
            <a:ext cx="7901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Estimated </a:t>
            </a:r>
            <a:r>
              <a:rPr lang="en-US" altLang="ru-RU" sz="16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with the PBE/3</a:t>
            </a:r>
            <a:r>
              <a:rPr lang="el-GR" altLang="ru-RU" sz="16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ζ</a:t>
            </a:r>
            <a:r>
              <a:rPr lang="en-US" altLang="ru-RU" sz="16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method, preliminary calculations</a:t>
            </a:r>
            <a:endParaRPr lang="ru-RU" altLang="ru-RU" sz="16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1615180"/>
            <a:ext cx="3288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Fullerene-</a:t>
            </a:r>
            <a:r>
              <a:rPr lang="en-US" altLang="ru-RU" sz="1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polyyne</a:t>
            </a:r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adducts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1688" y="1963665"/>
            <a:ext cx="4547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H(C≡C)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</a:t>
            </a:r>
            <a:r>
              <a:rPr lang="en-US" alt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 + H</a:t>
            </a:r>
            <a:r>
              <a:rPr lang="en-US" altLang="ru-RU" sz="1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H(C≡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C)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</a:t>
            </a:r>
            <a:r>
              <a:rPr lang="en-US" alt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</a:t>
            </a:r>
            <a:r>
              <a:rPr lang="en-US" altLang="ru-RU" sz="1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0873" y="4405112"/>
            <a:ext cx="4547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NC(C≡C)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</a:t>
            </a:r>
            <a:r>
              <a:rPr lang="en-US" alt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 + H</a:t>
            </a:r>
            <a:r>
              <a:rPr lang="en-US" altLang="ru-RU" sz="1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NC(C</a:t>
            </a: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≡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C)</a:t>
            </a:r>
            <a:r>
              <a:rPr lang="en-US" altLang="ru-RU" sz="1600" i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</a:t>
            </a:r>
            <a:r>
              <a:rPr lang="en-US" alt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</a:t>
            </a:r>
            <a:r>
              <a:rPr lang="en-US" altLang="ru-RU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60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</a:t>
            </a:r>
            <a:r>
              <a:rPr lang="en-US" altLang="ru-RU" sz="1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7698" y="4092014"/>
            <a:ext cx="4039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Fullerene-</a:t>
            </a:r>
            <a:r>
              <a:rPr lang="en-US" altLang="ru-RU" sz="1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cyanopolyyne</a:t>
            </a:r>
            <a:r>
              <a:rPr lang="en-US" alt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adducts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23" y="4791290"/>
            <a:ext cx="3814831" cy="138984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63" y="2344884"/>
            <a:ext cx="3753352" cy="144814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grpSp>
        <p:nvGrpSpPr>
          <p:cNvPr id="16" name="Группа 15"/>
          <p:cNvGrpSpPr/>
          <p:nvPr/>
        </p:nvGrpSpPr>
        <p:grpSpPr>
          <a:xfrm>
            <a:off x="1380754" y="1547497"/>
            <a:ext cx="2590598" cy="5089033"/>
            <a:chOff x="971600" y="1427112"/>
            <a:chExt cx="2590598" cy="508903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933056"/>
              <a:ext cx="2590598" cy="258308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427112"/>
              <a:ext cx="2590598" cy="2583089"/>
            </a:xfrm>
            <a:prstGeom prst="rect">
              <a:avLst/>
            </a:prstGeom>
          </p:spPr>
        </p:pic>
      </p:grpSp>
      <p:sp>
        <p:nvSpPr>
          <p:cNvPr id="17" name="Стрелка вниз 16"/>
          <p:cNvSpPr/>
          <p:nvPr/>
        </p:nvSpPr>
        <p:spPr bwMode="auto">
          <a:xfrm>
            <a:off x="2555776" y="3591327"/>
            <a:ext cx="288032" cy="1001373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57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D5B7C-9E5E-4609-B874-E8C480E4A385}" type="slidenum">
              <a:rPr lang="ru-RU" altLang="ru-RU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4925" y="5708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34925" y="5789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4925" y="579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560698" y="476672"/>
            <a:ext cx="8136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Fullerenes in space: Structural descriptor approach</a:t>
            </a:r>
            <a:endParaRPr lang="ru-RU" altLang="ru-RU" sz="20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/>
          </p:nvPr>
        </p:nvGraphicFramePr>
        <p:xfrm>
          <a:off x="3866778" y="332577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7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778" y="332577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34921" y="1130143"/>
            <a:ext cx="2660447" cy="3281934"/>
            <a:chOff x="591480" y="1164042"/>
            <a:chExt cx="2660447" cy="3281934"/>
          </a:xfrm>
        </p:grpSpPr>
        <p:pic>
          <p:nvPicPr>
            <p:cNvPr id="22" name="Picture 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80" y="1164042"/>
              <a:ext cx="2612368" cy="32819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4" name="テキスト ボックス 3"/>
            <p:cNvSpPr txBox="1"/>
            <p:nvPr/>
          </p:nvSpPr>
          <p:spPr>
            <a:xfrm>
              <a:off x="617673" y="3841698"/>
              <a:ext cx="26342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5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Iris Nebula NGC 7023 (constellation Cepheus)</a:t>
              </a:r>
              <a:endParaRPr kumimoji="1" lang="ja-JP" altLang="en-US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29" name="コンテンツ プレースホルダ 2"/>
          <p:cNvSpPr txBox="1">
            <a:spLocks/>
          </p:cNvSpPr>
          <p:nvPr/>
        </p:nvSpPr>
        <p:spPr>
          <a:xfrm>
            <a:off x="552149" y="4448510"/>
            <a:ext cx="8229600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en-US" altLang="ja-JP" sz="1400" b="1" dirty="0" smtClean="0"/>
              <a:t>Cami </a:t>
            </a:r>
            <a:r>
              <a:rPr lang="en-US" altLang="ja-JP" sz="1400" b="1" i="1" dirty="0" smtClean="0"/>
              <a:t>et al</a:t>
            </a:r>
            <a:r>
              <a:rPr lang="en-US" altLang="ja-JP" sz="1400" b="1" dirty="0" smtClean="0"/>
              <a:t>. 2005, 2010 </a:t>
            </a:r>
          </a:p>
          <a:p>
            <a:pPr marL="723900" indent="0"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en-US" altLang="ja-JP" sz="1400" b="0" dirty="0" smtClean="0"/>
              <a:t>C</a:t>
            </a:r>
            <a:r>
              <a:rPr lang="en-US" altLang="ja-JP" sz="1400" b="0" baseline="-25000" dirty="0" smtClean="0"/>
              <a:t>60 </a:t>
            </a:r>
            <a:r>
              <a:rPr lang="en-US" altLang="ja-JP" sz="1400" b="0" dirty="0" smtClean="0"/>
              <a:t>≈ 5.8×10</a:t>
            </a:r>
            <a:r>
              <a:rPr lang="ja-JP" altLang="en-US" sz="1400" b="0" baseline="30000" dirty="0" smtClean="0"/>
              <a:t>－</a:t>
            </a:r>
            <a:r>
              <a:rPr lang="en-US" altLang="ja-JP" sz="1400" b="0" baseline="30000" dirty="0" smtClean="0"/>
              <a:t>8</a:t>
            </a:r>
            <a:r>
              <a:rPr lang="en-US" altLang="ja-JP" sz="1400" b="0" dirty="0" smtClean="0"/>
              <a:t> M</a:t>
            </a:r>
            <a:r>
              <a:rPr lang="en-US" altLang="ja-JP" sz="1400" b="0" baseline="-25000" dirty="0" smtClean="0"/>
              <a:t>⦿</a:t>
            </a:r>
            <a:r>
              <a:rPr lang="ja-JP" altLang="en-US" sz="1400" b="0" dirty="0" smtClean="0"/>
              <a:t>　　</a:t>
            </a:r>
            <a:endParaRPr lang="en-US" altLang="ja-JP" sz="1400" b="0" dirty="0" smtClean="0"/>
          </a:p>
          <a:p>
            <a:pPr marL="723900" lvl="1" indent="0">
              <a:buFont typeface="Wingdings" panose="05000000000000000000" pitchFamily="2" charset="2"/>
              <a:buNone/>
            </a:pPr>
            <a:r>
              <a:rPr lang="en-US" altLang="ja-JP" sz="1400" b="0" dirty="0" smtClean="0"/>
              <a:t>C</a:t>
            </a:r>
            <a:r>
              <a:rPr lang="en-US" altLang="ja-JP" sz="1400" b="0" baseline="-25000" dirty="0" smtClean="0"/>
              <a:t>70</a:t>
            </a:r>
            <a:r>
              <a:rPr lang="en-US" altLang="ja-JP" sz="1400" b="0" dirty="0" smtClean="0"/>
              <a:t> ≈ 4.7×10</a:t>
            </a:r>
            <a:r>
              <a:rPr lang="ja-JP" altLang="en-US" sz="1400" b="0" baseline="30000" dirty="0" smtClean="0"/>
              <a:t>－</a:t>
            </a:r>
            <a:r>
              <a:rPr lang="en-US" altLang="ja-JP" sz="1400" b="0" baseline="30000" dirty="0" smtClean="0"/>
              <a:t>8</a:t>
            </a:r>
            <a:r>
              <a:rPr lang="en-US" altLang="ja-JP" sz="1400" b="0" dirty="0" smtClean="0"/>
              <a:t> M</a:t>
            </a:r>
            <a:r>
              <a:rPr lang="en-US" altLang="ja-JP" sz="1400" b="0" baseline="-25000" dirty="0" smtClean="0"/>
              <a:t>⦿</a:t>
            </a:r>
            <a:endParaRPr lang="en-US" altLang="ja-JP" sz="1400" b="0" dirty="0" smtClean="0"/>
          </a:p>
          <a:p>
            <a:pPr marL="723900" indent="0">
              <a:buFont typeface="Wingdings" panose="05000000000000000000" pitchFamily="2" charset="2"/>
              <a:buNone/>
            </a:pPr>
            <a:r>
              <a:rPr lang="en-US" altLang="ja-JP" sz="1400" dirty="0" smtClean="0">
                <a:ea typeface="HGSｺﾞｼｯｸM" pitchFamily="50" charset="-128"/>
              </a:rPr>
              <a:t>Sum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≈ 10</a:t>
            </a:r>
            <a:r>
              <a:rPr lang="ja-JP" altLang="en-US" sz="1400" baseline="30000" dirty="0" smtClean="0"/>
              <a:t>－</a:t>
            </a:r>
            <a:r>
              <a:rPr lang="en-US" altLang="ja-JP" sz="1400" baseline="30000" dirty="0" smtClean="0"/>
              <a:t>7</a:t>
            </a:r>
            <a:r>
              <a:rPr lang="en-US" altLang="ja-JP" sz="1400" dirty="0" smtClean="0"/>
              <a:t> M</a:t>
            </a:r>
            <a:r>
              <a:rPr lang="en-US" altLang="ja-JP" sz="1400" baseline="-25000" dirty="0" smtClean="0"/>
              <a:t>⦿</a:t>
            </a:r>
            <a:r>
              <a:rPr lang="en-US" altLang="ja-JP" sz="1400" dirty="0" smtClean="0"/>
              <a:t>=10</a:t>
            </a:r>
            <a:r>
              <a:rPr lang="en-US" altLang="ja-JP" sz="1400" baseline="24000" dirty="0" smtClean="0"/>
              <a:t>20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tons </a:t>
            </a:r>
            <a:r>
              <a:rPr lang="en-US" altLang="ja-JP" sz="1400" b="0" dirty="0" smtClean="0"/>
              <a:t>(M</a:t>
            </a:r>
            <a:r>
              <a:rPr lang="en-US" altLang="ja-JP" sz="1400" b="0" baseline="-25000" dirty="0" smtClean="0"/>
              <a:t>⦿ </a:t>
            </a:r>
            <a:r>
              <a:rPr lang="en-US" altLang="ja-JP" sz="1400" b="0" dirty="0" smtClean="0"/>
              <a:t>= 1.99×10</a:t>
            </a:r>
            <a:r>
              <a:rPr lang="en-US" altLang="ja-JP" sz="1400" b="0" baseline="30000" dirty="0" smtClean="0"/>
              <a:t>30</a:t>
            </a:r>
            <a:r>
              <a:rPr lang="en-US" altLang="ja-JP" sz="1400" b="0" dirty="0" smtClean="0"/>
              <a:t> kg)</a:t>
            </a:r>
          </a:p>
          <a:p>
            <a:pPr marL="723900" indent="0">
              <a:buFont typeface="Wingdings" panose="05000000000000000000" pitchFamily="2" charset="2"/>
              <a:buNone/>
            </a:pPr>
            <a:r>
              <a:rPr lang="en-US" altLang="ja-JP" sz="1400" b="0" dirty="0" smtClean="0"/>
              <a:t>Fullerenes occupy about 1.5% of the whole carbon emission. Relative amount of C</a:t>
            </a:r>
            <a:r>
              <a:rPr lang="en-US" altLang="ja-JP" sz="1400" b="0" baseline="-25000" dirty="0" smtClean="0"/>
              <a:t>70</a:t>
            </a:r>
            <a:r>
              <a:rPr lang="en-US" altLang="ja-JP" sz="1400" b="0" dirty="0" smtClean="0"/>
              <a:t>  higher than on earth.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ja-JP" sz="1400" b="0" dirty="0" smtClean="0"/>
              <a:t>		</a:t>
            </a:r>
            <a:endParaRPr kumimoji="1" lang="en-US" altLang="ja-JP" sz="1400" b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ja-JP" sz="1400" b="1" dirty="0" smtClean="0"/>
              <a:t>Garcia-Hernandez </a:t>
            </a:r>
            <a:r>
              <a:rPr lang="en-US" altLang="ja-JP" sz="1400" b="1" i="1" dirty="0" smtClean="0"/>
              <a:t>et al</a:t>
            </a:r>
            <a:r>
              <a:rPr lang="en-US" altLang="ja-JP" sz="1400" b="1" dirty="0" smtClean="0"/>
              <a:t>. 2010-2012</a:t>
            </a:r>
          </a:p>
          <a:p>
            <a:pPr marL="723900" indent="0">
              <a:buFont typeface="Wingdings" panose="05000000000000000000" pitchFamily="2" charset="2"/>
              <a:buNone/>
            </a:pPr>
            <a:r>
              <a:rPr lang="en-US" altLang="ja-JP" sz="1400" b="0" dirty="0" smtClean="0"/>
              <a:t>C</a:t>
            </a:r>
            <a:r>
              <a:rPr lang="en-US" altLang="ja-JP" sz="1400" b="0" baseline="-25000" dirty="0" smtClean="0"/>
              <a:t>60</a:t>
            </a:r>
            <a:r>
              <a:rPr lang="en-US" altLang="ja-JP" sz="1400" b="0" dirty="0" smtClean="0"/>
              <a:t>/C</a:t>
            </a:r>
            <a:r>
              <a:rPr lang="en-US" altLang="ja-JP" sz="1400" b="0" baseline="-25000" dirty="0" smtClean="0"/>
              <a:t>70</a:t>
            </a:r>
            <a:r>
              <a:rPr lang="en-US" altLang="ja-JP" sz="1400" b="0" dirty="0" smtClean="0"/>
              <a:t> found in 10 places of</a:t>
            </a:r>
            <a:r>
              <a:rPr lang="ja-JP" altLang="en-US" sz="1400" b="0" dirty="0" smtClean="0"/>
              <a:t> </a:t>
            </a:r>
            <a:r>
              <a:rPr lang="en-US" altLang="ja-JP" sz="1400" b="0" dirty="0" smtClean="0"/>
              <a:t>Galaxy and Small </a:t>
            </a:r>
            <a:r>
              <a:rPr lang="en-US" altLang="ja-JP" sz="1400" b="0" dirty="0" err="1" smtClean="0"/>
              <a:t>Magellanic</a:t>
            </a:r>
            <a:r>
              <a:rPr lang="en-US" altLang="ja-JP" sz="1400" b="0" dirty="0" smtClean="0"/>
              <a:t> Cloud</a:t>
            </a:r>
            <a:endParaRPr kumimoji="1" lang="ja-JP" altLang="en-US" sz="1400" b="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62092" y="1164042"/>
            <a:ext cx="3335510" cy="4047142"/>
            <a:chOff x="5076056" y="1164042"/>
            <a:chExt cx="3335510" cy="4047142"/>
          </a:xfrm>
        </p:grpSpPr>
        <p:pic>
          <p:nvPicPr>
            <p:cNvPr id="25" name="Picture 2" descr="http://www.astrosurf.com/antilhue/IC434-NRGBhi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13" r="-46"/>
            <a:stretch/>
          </p:blipFill>
          <p:spPr bwMode="auto">
            <a:xfrm>
              <a:off x="5076056" y="1164042"/>
              <a:ext cx="3335510" cy="4047142"/>
            </a:xfrm>
            <a:prstGeom prst="rect">
              <a:avLst/>
            </a:prstGeom>
            <a:noFill/>
            <a:extLst/>
          </p:spPr>
        </p:pic>
        <p:sp>
          <p:nvSpPr>
            <p:cNvPr id="26" name="テキスト ボックス 4"/>
            <p:cNvSpPr txBox="1"/>
            <p:nvPr/>
          </p:nvSpPr>
          <p:spPr>
            <a:xfrm>
              <a:off x="6978155" y="3626254"/>
              <a:ext cx="1368152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2400" b="1" dirty="0">
                <a:solidFill>
                  <a:srgbClr val="CC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just"/>
              <a:r>
                <a:rPr lang="en-US" altLang="ja-JP" sz="1400" dirty="0" smtClean="0">
                  <a:solidFill>
                    <a:srgbClr val="CCFFF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Reflection Nebula NGC 2023 (</a:t>
              </a:r>
              <a:r>
                <a:rPr lang="en-US" altLang="ja-JP" sz="1200" dirty="0" smtClean="0">
                  <a:solidFill>
                    <a:srgbClr val="CCFFF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constellation</a:t>
              </a:r>
              <a:r>
                <a:rPr lang="en-US" altLang="ja-JP" sz="1400" dirty="0" smtClean="0">
                  <a:solidFill>
                    <a:srgbClr val="CCFFF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Orion)</a:t>
              </a:r>
              <a:endParaRPr lang="en-US" altLang="ja-JP" sz="1400" dirty="0">
                <a:solidFill>
                  <a:srgbClr val="CCFFFF"/>
                </a:solidFill>
              </a:endParaRPr>
            </a:p>
          </p:txBody>
        </p:sp>
        <p:sp>
          <p:nvSpPr>
            <p:cNvPr id="4" name="Стрелка вниз 3"/>
            <p:cNvSpPr/>
            <p:nvPr/>
          </p:nvSpPr>
          <p:spPr bwMode="auto">
            <a:xfrm rot="2615374">
              <a:off x="5956139" y="3278175"/>
              <a:ext cx="432048" cy="620226"/>
            </a:xfrm>
            <a:prstGeom prst="downArrow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1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D5B7C-9E5E-4609-B874-E8C480E4A385}" type="slidenum">
              <a:rPr lang="ru-RU" altLang="ru-RU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4925" y="5708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34925" y="5789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4925" y="579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539552" y="478668"/>
            <a:ext cx="8460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Fullerenes: Thermodynamics</a:t>
            </a:r>
            <a:endParaRPr lang="ru-RU" altLang="ru-RU" sz="20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1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282659" y="1194796"/>
            <a:ext cx="3698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1400" b="1" kern="0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ru-RU" sz="1400" b="1" kern="0" baseline="-25000" dirty="0" smtClean="0">
                <a:solidFill>
                  <a:srgbClr val="FF0000"/>
                </a:solidFill>
                <a:latin typeface="+mn-lt"/>
              </a:rPr>
              <a:t>70</a:t>
            </a:r>
            <a:r>
              <a:rPr lang="en-US" altLang="ru-RU" sz="1400" b="1" kern="0" dirty="0" smtClean="0">
                <a:solidFill>
                  <a:srgbClr val="FF0000"/>
                </a:solidFill>
                <a:latin typeface="+mn-lt"/>
              </a:rPr>
              <a:t> is thermodynamically </a:t>
            </a:r>
            <a:r>
              <a:rPr lang="en-US" altLang="ru-RU" sz="1400" kern="0" dirty="0" smtClean="0">
                <a:solidFill>
                  <a:srgbClr val="FF0000"/>
                </a:solidFill>
                <a:latin typeface="+mn-lt"/>
              </a:rPr>
              <a:t>more stable than C</a:t>
            </a:r>
            <a:r>
              <a:rPr lang="en-US" altLang="ru-RU" sz="1400" kern="0" baseline="-25000" dirty="0" smtClean="0">
                <a:solidFill>
                  <a:srgbClr val="FF0000"/>
                </a:solidFill>
                <a:latin typeface="+mn-lt"/>
              </a:rPr>
              <a:t>60</a:t>
            </a:r>
            <a:endParaRPr lang="ru-RU" altLang="ru-RU" sz="1400" b="1" kern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9203" y="6245225"/>
            <a:ext cx="4908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1200" b="0" i="1" kern="0" dirty="0" err="1" smtClean="0">
                <a:latin typeface="+mn-lt"/>
              </a:rPr>
              <a:t>Pankratyev</a:t>
            </a:r>
            <a:r>
              <a:rPr lang="en-US" altLang="ru-RU" sz="1200" b="0" i="1" kern="0" dirty="0" smtClean="0">
                <a:latin typeface="+mn-lt"/>
              </a:rPr>
              <a:t>, </a:t>
            </a:r>
            <a:r>
              <a:rPr lang="en-US" altLang="ru-RU" sz="1200" b="0" i="1" kern="0" dirty="0" err="1" smtClean="0">
                <a:latin typeface="+mn-lt"/>
              </a:rPr>
              <a:t>Khatymov</a:t>
            </a:r>
            <a:r>
              <a:rPr lang="en-US" altLang="ru-RU" sz="1200" b="0" i="1" kern="0" dirty="0" smtClean="0">
                <a:latin typeface="+mn-lt"/>
              </a:rPr>
              <a:t>, Sabirov</a:t>
            </a:r>
            <a:r>
              <a:rPr lang="en-US" altLang="ru-RU" sz="1200" b="0" kern="0" dirty="0" smtClean="0">
                <a:latin typeface="+mn-lt"/>
              </a:rPr>
              <a:t>, </a:t>
            </a:r>
            <a:r>
              <a:rPr lang="en-US" altLang="ru-RU" sz="1200" i="1" kern="0" dirty="0" err="1" smtClean="0">
                <a:latin typeface="+mn-lt"/>
              </a:rPr>
              <a:t>Physica</a:t>
            </a:r>
            <a:r>
              <a:rPr lang="en-US" altLang="ru-RU" sz="1200" i="1" kern="0" dirty="0" smtClean="0">
                <a:latin typeface="+mn-lt"/>
              </a:rPr>
              <a:t> E</a:t>
            </a:r>
            <a:r>
              <a:rPr lang="en-US" altLang="ru-RU" sz="1200" b="0" kern="0" dirty="0" smtClean="0">
                <a:latin typeface="+mn-lt"/>
              </a:rPr>
              <a:t> 101 (2018) 265</a:t>
            </a:r>
            <a:endParaRPr lang="ru-RU" altLang="ru-RU" sz="1200" b="0" kern="0" baseline="-25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87" y="1145646"/>
            <a:ext cx="4556931" cy="501067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5311702" y="3237781"/>
            <a:ext cx="37243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1100" b="0" i="1" kern="0" dirty="0" err="1" smtClean="0">
                <a:latin typeface="+mn-lt"/>
              </a:rPr>
              <a:t>Beckhaus</a:t>
            </a:r>
            <a:r>
              <a:rPr lang="en-US" altLang="ru-RU" sz="1100" b="0" i="1" kern="0" dirty="0" smtClean="0">
                <a:latin typeface="+mn-lt"/>
              </a:rPr>
              <a:t> et al., </a:t>
            </a:r>
            <a:r>
              <a:rPr lang="en-US" altLang="ru-RU" sz="1100" i="1" kern="0" dirty="0" err="1" smtClean="0">
                <a:latin typeface="+mn-lt"/>
              </a:rPr>
              <a:t>Angew</a:t>
            </a:r>
            <a:r>
              <a:rPr lang="en-US" altLang="ru-RU" sz="1100" i="1" kern="0" dirty="0" smtClean="0">
                <a:latin typeface="+mn-lt"/>
              </a:rPr>
              <a:t>. Chem. Int. Ed.</a:t>
            </a:r>
            <a:r>
              <a:rPr lang="en-US" altLang="ru-RU" sz="1100" b="0" kern="0" dirty="0" smtClean="0">
                <a:latin typeface="+mn-lt"/>
              </a:rPr>
              <a:t> 33 (</a:t>
            </a:r>
            <a:r>
              <a:rPr lang="en-US" altLang="ru-RU" sz="1100" kern="0" dirty="0" smtClean="0">
                <a:latin typeface="+mn-lt"/>
              </a:rPr>
              <a:t>1994</a:t>
            </a:r>
            <a:r>
              <a:rPr lang="en-US" altLang="ru-RU" sz="1100" b="0" kern="0" dirty="0" smtClean="0">
                <a:latin typeface="+mn-lt"/>
              </a:rPr>
              <a:t>) 996;</a:t>
            </a:r>
          </a:p>
          <a:p>
            <a:pPr eaLnBrk="1" hangingPunct="1">
              <a:defRPr/>
            </a:pPr>
            <a:r>
              <a:rPr lang="en-US" altLang="ru-RU" sz="1100" b="0" i="1" kern="0" dirty="0" err="1" smtClean="0">
                <a:latin typeface="+mn-lt"/>
              </a:rPr>
              <a:t>Diky</a:t>
            </a:r>
            <a:r>
              <a:rPr lang="en-US" altLang="ru-RU" sz="1100" b="0" i="1" kern="0" dirty="0" smtClean="0">
                <a:latin typeface="+mn-lt"/>
              </a:rPr>
              <a:t> </a:t>
            </a:r>
            <a:r>
              <a:rPr lang="en-US" altLang="ru-RU" sz="1100" b="0" i="1" kern="0" dirty="0">
                <a:latin typeface="+mn-lt"/>
              </a:rPr>
              <a:t>&amp; </a:t>
            </a:r>
            <a:r>
              <a:rPr lang="en-US" altLang="ru-RU" sz="1100" b="0" i="1" kern="0" dirty="0" err="1">
                <a:latin typeface="+mn-lt"/>
              </a:rPr>
              <a:t>Kabo</a:t>
            </a:r>
            <a:r>
              <a:rPr lang="en-US" altLang="ru-RU" sz="1100" b="0" i="1" kern="0" dirty="0">
                <a:latin typeface="+mn-lt"/>
              </a:rPr>
              <a:t>, </a:t>
            </a:r>
            <a:r>
              <a:rPr lang="en-US" altLang="ru-RU" sz="1100" i="1" kern="0" dirty="0">
                <a:latin typeface="+mn-lt"/>
              </a:rPr>
              <a:t>Russ. Chem. Rev.</a:t>
            </a:r>
            <a:r>
              <a:rPr lang="en-US" altLang="ru-RU" sz="1100" b="0" kern="0" dirty="0">
                <a:latin typeface="+mn-lt"/>
              </a:rPr>
              <a:t> 69 (</a:t>
            </a:r>
            <a:r>
              <a:rPr lang="en-US" altLang="ru-RU" sz="1100" kern="0" dirty="0">
                <a:latin typeface="+mn-lt"/>
              </a:rPr>
              <a:t>2000</a:t>
            </a:r>
            <a:r>
              <a:rPr lang="en-US" altLang="ru-RU" sz="1100" b="0" kern="0" dirty="0">
                <a:latin typeface="+mn-lt"/>
              </a:rPr>
              <a:t>) </a:t>
            </a:r>
            <a:r>
              <a:rPr lang="en-US" altLang="ru-RU" sz="1100" b="0" kern="0" dirty="0" smtClean="0">
                <a:latin typeface="+mn-lt"/>
              </a:rPr>
              <a:t>95 – a review;</a:t>
            </a:r>
          </a:p>
          <a:p>
            <a:pPr eaLnBrk="1" hangingPunct="1">
              <a:defRPr/>
            </a:pPr>
            <a:r>
              <a:rPr lang="en-US" altLang="ru-RU" sz="1100" b="0" kern="0" dirty="0" err="1" smtClean="0">
                <a:latin typeface="+mn-lt"/>
              </a:rPr>
              <a:t>Bumpus</a:t>
            </a:r>
            <a:r>
              <a:rPr lang="en-US" altLang="ru-RU" sz="1100" b="0" kern="0" dirty="0" smtClean="0">
                <a:latin typeface="+mn-lt"/>
              </a:rPr>
              <a:t>, </a:t>
            </a:r>
            <a:r>
              <a:rPr lang="en-US" altLang="ru-RU" sz="1100" i="1" kern="0" dirty="0" smtClean="0">
                <a:latin typeface="+mn-lt"/>
              </a:rPr>
              <a:t>J. Phys. Chem. A </a:t>
            </a:r>
            <a:r>
              <a:rPr lang="en-US" altLang="ru-RU" sz="1100" b="0" kern="0" dirty="0" smtClean="0">
                <a:latin typeface="+mn-lt"/>
              </a:rPr>
              <a:t>122 (</a:t>
            </a:r>
            <a:r>
              <a:rPr lang="en-US" altLang="ru-RU" sz="1100" kern="0" dirty="0" smtClean="0">
                <a:latin typeface="+mn-lt"/>
              </a:rPr>
              <a:t>2018</a:t>
            </a:r>
            <a:r>
              <a:rPr lang="en-US" altLang="ru-RU" sz="1100" b="0" kern="0" dirty="0" smtClean="0">
                <a:latin typeface="+mn-lt"/>
              </a:rPr>
              <a:t>) 6615.</a:t>
            </a:r>
            <a:endParaRPr lang="ru-RU" altLang="ru-RU" sz="1100" b="0" kern="0" baseline="-25000" dirty="0">
              <a:latin typeface="+mn-lt"/>
            </a:endParaRPr>
          </a:p>
          <a:p>
            <a:pPr eaLnBrk="1" hangingPunct="1">
              <a:defRPr/>
            </a:pPr>
            <a:r>
              <a:rPr lang="en-US" altLang="ru-RU" sz="1100" b="0" kern="0" dirty="0" smtClean="0">
                <a:latin typeface="+mn-lt"/>
              </a:rPr>
              <a:t> </a:t>
            </a:r>
            <a:endParaRPr lang="ru-RU" altLang="ru-RU" sz="1100" b="0" kern="0" baseline="-25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3561" y="1945310"/>
            <a:ext cx="1766509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>
                <a:latin typeface="+mn-lt"/>
              </a:rPr>
              <a:t>PBE/3</a:t>
            </a:r>
            <a:r>
              <a:rPr lang="el-GR" b="0" dirty="0" smtClean="0">
                <a:latin typeface="+mn-lt"/>
              </a:rPr>
              <a:t>ζ</a:t>
            </a:r>
            <a:r>
              <a:rPr lang="en-US" b="0" dirty="0" smtClean="0">
                <a:latin typeface="+mn-lt"/>
              </a:rPr>
              <a:t> method</a:t>
            </a:r>
            <a:endParaRPr lang="ru-RU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6703411" y="1717911"/>
            <a:ext cx="9409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i="1" baseline="-25000" dirty="0" smtClean="0">
                <a:latin typeface="+mn-lt"/>
              </a:rPr>
              <a:t>f</a:t>
            </a:r>
            <a:r>
              <a:rPr lang="en-US" i="1" dirty="0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°</a:t>
            </a:r>
            <a:r>
              <a:rPr lang="en-US" baseline="-25000" dirty="0" smtClean="0">
                <a:latin typeface="+mn-lt"/>
              </a:rPr>
              <a:t>298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007256" y="1985385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  <a:r>
              <a:rPr lang="en-US" baseline="-25000" dirty="0" smtClean="0">
                <a:latin typeface="+mn-lt"/>
              </a:rPr>
              <a:t>70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341058" y="2284275"/>
            <a:ext cx="16142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>
                <a:latin typeface="+mn-lt"/>
              </a:rPr>
              <a:t>604.68±3.11</a:t>
            </a:r>
            <a:r>
              <a:rPr lang="en-US" dirty="0" smtClean="0">
                <a:latin typeface="+mn-lt"/>
              </a:rPr>
              <a:t>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542920" y="2292081"/>
            <a:ext cx="16174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>
                <a:latin typeface="+mn-lt"/>
              </a:rPr>
              <a:t>658.46±5.50 </a:t>
            </a:r>
            <a:endParaRPr lang="ru-RU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6124880" y="2665930"/>
            <a:ext cx="761427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00" b="0" dirty="0" smtClean="0">
                <a:latin typeface="+mn-lt"/>
              </a:rPr>
              <a:t>per atom</a:t>
            </a:r>
            <a:endParaRPr lang="ru-RU" sz="13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7488474" y="2626490"/>
            <a:ext cx="5995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>
                <a:latin typeface="+mn-lt"/>
              </a:rPr>
              <a:t>~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9.4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6162" y="2627459"/>
            <a:ext cx="7630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>
                <a:latin typeface="+mn-lt"/>
              </a:rPr>
              <a:t>~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10.1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3120" y="2895566"/>
            <a:ext cx="199413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00" i="1" dirty="0" smtClean="0">
                <a:latin typeface="+mn-lt"/>
              </a:rPr>
              <a:t>(values in kcal mol</a:t>
            </a:r>
            <a:r>
              <a:rPr lang="en-US" sz="1300" i="1" baseline="30000" dirty="0" smtClean="0">
                <a:latin typeface="+mn-lt"/>
              </a:rPr>
              <a:t>-1</a:t>
            </a:r>
            <a:r>
              <a:rPr lang="en-US" sz="1300" i="1" dirty="0" smtClean="0">
                <a:latin typeface="+mn-lt"/>
              </a:rPr>
              <a:t>)</a:t>
            </a:r>
            <a:endParaRPr lang="ru-RU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8153686" y="2673737"/>
            <a:ext cx="761427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00" b="0" dirty="0" smtClean="0">
                <a:latin typeface="+mn-lt"/>
              </a:rPr>
              <a:t>per atom</a:t>
            </a:r>
            <a:endParaRPr lang="ru-RU" sz="13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894" y="1269619"/>
            <a:ext cx="2133785" cy="58679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607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1D13BF6-F9D3-488C-B8DA-6906AC782237}" type="slidenum">
              <a:rPr lang="en-US" altLang="ru-RU" sz="1200" smtClean="0"/>
              <a:pPr/>
              <a:t>19</a:t>
            </a:fld>
            <a:endParaRPr lang="en-US" altLang="ru-RU" sz="12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4" y="1196752"/>
            <a:ext cx="82899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9832" y="4995513"/>
            <a:ext cx="8001000" cy="121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800" b="1" i="1" kern="0" dirty="0" err="1" smtClean="0"/>
              <a:t>Irle</a:t>
            </a:r>
            <a:r>
              <a:rPr lang="en-US" altLang="ru-RU" sz="1800" b="1" i="1" kern="0" dirty="0"/>
              <a:t> </a:t>
            </a:r>
            <a:r>
              <a:rPr lang="en-US" altLang="ru-RU" sz="1800" b="1" i="1" kern="0" dirty="0" smtClean="0"/>
              <a:t>&amp; </a:t>
            </a:r>
            <a:r>
              <a:rPr lang="en-US" altLang="ru-RU" sz="1800" b="1" i="1" kern="0" dirty="0" err="1" smtClean="0"/>
              <a:t>Morokuma</a:t>
            </a:r>
            <a:r>
              <a:rPr lang="en-US" altLang="ru-RU" sz="1800" b="1" i="1" kern="0" dirty="0" smtClean="0"/>
              <a:t>, 2006</a:t>
            </a:r>
            <a:endParaRPr lang="ru-RU" altLang="ru-RU" sz="1800" kern="0" baseline="-25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0224" y="-318294"/>
            <a:ext cx="8001000" cy="121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800" b="1" i="1" kern="0" dirty="0" smtClean="0"/>
              <a:t>The fullerenes: Molecular dynamics simulations</a:t>
            </a:r>
            <a:endParaRPr lang="ru-RU" altLang="ru-RU" sz="1800" kern="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910581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D5B7C-9E5E-4609-B874-E8C480E4A3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4925" y="5708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34925" y="5789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4925" y="579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1532806" y="382993"/>
            <a:ext cx="619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List of interstellar molecules (ISM + CSE)</a:t>
            </a:r>
            <a:endParaRPr lang="ru-RU" altLang="ru-RU" sz="20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0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76" y="1089260"/>
            <a:ext cx="8301348" cy="518161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830683" y="3680069"/>
            <a:ext cx="3426233" cy="2593129"/>
            <a:chOff x="5717767" y="3704332"/>
            <a:chExt cx="3426233" cy="259312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4249938"/>
              <a:ext cx="1779662" cy="1779662"/>
            </a:xfrm>
            <a:prstGeom prst="rect">
              <a:avLst/>
            </a:prstGeom>
          </p:spPr>
        </p:pic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975648" y="3704332"/>
              <a:ext cx="316835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300" dirty="0">
                  <a:solidFill>
                    <a:srgbClr val="0070C0"/>
                  </a:solidFill>
                  <a:latin typeface="+mj-lt"/>
                </a:rPr>
                <a:t>The Cologne Database for Molecular Spectroscopy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7767" y="6005073"/>
              <a:ext cx="306205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dirty="0">
                  <a:solidFill>
                    <a:srgbClr val="0070C0"/>
                  </a:solidFill>
                  <a:latin typeface="+mj-lt"/>
                </a:rPr>
                <a:t>www.astro.uni-koeln.de/cdms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72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D5B7C-9E5E-4609-B874-E8C480E4A385}" type="slidenum">
              <a:rPr lang="ru-RU" altLang="ru-RU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4925" y="5713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4925" y="5708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34925" y="5789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4925" y="579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467544" y="501372"/>
            <a:ext cx="8460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Information-topological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approach</a:t>
            </a:r>
            <a:endParaRPr lang="ru-RU" altLang="ru-RU" sz="20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3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4"/>
          <p:cNvGraphicFramePr>
            <a:graphicFrameLocks noChangeAspect="1"/>
          </p:cNvGraphicFramePr>
          <p:nvPr>
            <p:extLst/>
          </p:nvPr>
        </p:nvGraphicFramePr>
        <p:xfrm>
          <a:off x="467544" y="1130600"/>
          <a:ext cx="1567155" cy="60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4" name="Уравнение" r:id="rId5" imgW="1066680" imgH="431640" progId="Equation.3">
                  <p:embed/>
                </p:oleObj>
              </mc:Choice>
              <mc:Fallback>
                <p:oleObj name="Уравнение" r:id="rId5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30600"/>
                        <a:ext cx="1567155" cy="6023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B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059832" y="1392075"/>
            <a:ext cx="4305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1400" b="1" kern="0" dirty="0" smtClean="0">
                <a:latin typeface="+mn-lt"/>
              </a:rPr>
              <a:t>- </a:t>
            </a:r>
            <a:r>
              <a:rPr lang="en-US" altLang="ru-RU" sz="1400" kern="0" dirty="0" smtClean="0">
                <a:latin typeface="+mn-lt"/>
              </a:rPr>
              <a:t>Information entropy </a:t>
            </a:r>
            <a:r>
              <a:rPr lang="ru-RU" altLang="ru-RU" sz="1400" b="1" kern="0" dirty="0" smtClean="0">
                <a:latin typeface="+mn-lt"/>
              </a:rPr>
              <a:t>(</a:t>
            </a:r>
            <a:r>
              <a:rPr lang="en-US" altLang="ru-RU" sz="1400" i="1" kern="0" dirty="0" smtClean="0">
                <a:latin typeface="+mn-lt"/>
              </a:rPr>
              <a:t>Shannon</a:t>
            </a:r>
            <a:r>
              <a:rPr lang="ru-RU" altLang="ru-RU" sz="1400" b="1" i="1" kern="0" dirty="0" smtClean="0">
                <a:latin typeface="+mn-lt"/>
              </a:rPr>
              <a:t>, 1926</a:t>
            </a:r>
            <a:r>
              <a:rPr lang="ru-RU" altLang="ru-RU" sz="1400" b="1" kern="0" dirty="0" smtClean="0">
                <a:latin typeface="+mn-lt"/>
              </a:rPr>
              <a:t>)</a:t>
            </a:r>
            <a:endParaRPr lang="ru-RU" altLang="ru-RU" sz="1400" b="1" kern="0" baseline="-25000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27784" y="1626409"/>
            <a:ext cx="5575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1400" b="0" i="1" kern="0" dirty="0" smtClean="0">
                <a:latin typeface="+mn-lt"/>
              </a:rPr>
              <a:t>p</a:t>
            </a:r>
            <a:r>
              <a:rPr lang="en-US" altLang="ru-RU" sz="1400" b="0" i="1" kern="0" baseline="-25000" dirty="0" smtClean="0">
                <a:latin typeface="+mn-lt"/>
              </a:rPr>
              <a:t>i</a:t>
            </a:r>
            <a:r>
              <a:rPr lang="en-US" altLang="ru-RU" sz="1400" b="0" kern="0" dirty="0" smtClean="0">
                <a:latin typeface="+mn-lt"/>
              </a:rPr>
              <a:t> are the probabilities to find the atom of </a:t>
            </a:r>
            <a:r>
              <a:rPr lang="en-US" altLang="ru-RU" sz="1400" b="0" i="1" kern="0" dirty="0" err="1" smtClean="0">
                <a:latin typeface="+mn-lt"/>
              </a:rPr>
              <a:t>i</a:t>
            </a:r>
            <a:r>
              <a:rPr lang="en-US" altLang="ru-RU" sz="1400" b="0" kern="0" dirty="0" err="1" smtClean="0">
                <a:latin typeface="+mn-lt"/>
              </a:rPr>
              <a:t>-th</a:t>
            </a:r>
            <a:r>
              <a:rPr lang="en-US" altLang="ru-RU" sz="1400" b="0" kern="0" dirty="0" smtClean="0">
                <a:latin typeface="+mn-lt"/>
              </a:rPr>
              <a:t> atom type.</a:t>
            </a:r>
            <a:endParaRPr lang="ru-RU" altLang="ru-RU" sz="1400" b="0" kern="0" baseline="-25000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7944" y="2053590"/>
            <a:ext cx="399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1200" b="0" i="1" kern="0" dirty="0" err="1" smtClean="0">
                <a:latin typeface="+mn-lt"/>
              </a:rPr>
              <a:t>Bonchev</a:t>
            </a:r>
            <a:r>
              <a:rPr lang="en-US" altLang="ru-RU" sz="1200" b="0" kern="0" dirty="0" smtClean="0">
                <a:latin typeface="+mn-lt"/>
              </a:rPr>
              <a:t>, </a:t>
            </a:r>
            <a:r>
              <a:rPr lang="en-US" altLang="ru-RU" sz="1200" i="1" kern="0" dirty="0" smtClean="0">
                <a:latin typeface="+mn-lt"/>
              </a:rPr>
              <a:t>Bulg. Chem. </a:t>
            </a:r>
            <a:r>
              <a:rPr lang="en-US" altLang="ru-RU" sz="1200" i="1" kern="0" dirty="0" err="1" smtClean="0">
                <a:latin typeface="+mn-lt"/>
              </a:rPr>
              <a:t>Commun</a:t>
            </a:r>
            <a:r>
              <a:rPr lang="en-US" altLang="ru-RU" sz="1200" i="1" kern="0" dirty="0" smtClean="0">
                <a:latin typeface="+mn-lt"/>
              </a:rPr>
              <a:t>.</a:t>
            </a:r>
            <a:r>
              <a:rPr lang="en-US" altLang="ru-RU" sz="1200" b="0" kern="0" dirty="0" smtClean="0">
                <a:latin typeface="+mn-lt"/>
              </a:rPr>
              <a:t> 28 (</a:t>
            </a:r>
            <a:r>
              <a:rPr lang="en-US" altLang="ru-RU" sz="1200" kern="0" dirty="0" smtClean="0">
                <a:latin typeface="+mn-lt"/>
              </a:rPr>
              <a:t>1995</a:t>
            </a:r>
            <a:r>
              <a:rPr lang="en-US" altLang="ru-RU" sz="1200" b="0" kern="0" dirty="0" smtClean="0">
                <a:latin typeface="+mn-lt"/>
              </a:rPr>
              <a:t>) 57</a:t>
            </a:r>
            <a:endParaRPr lang="ru-RU" altLang="ru-RU" sz="1200" b="0" kern="0" baseline="-250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7943" y="2270539"/>
            <a:ext cx="4232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1200" b="0" i="1" kern="0" dirty="0" smtClean="0">
                <a:latin typeface="+mn-lt"/>
              </a:rPr>
              <a:t>Sabirov</a:t>
            </a:r>
            <a:r>
              <a:rPr lang="en-US" altLang="ru-RU" sz="1200" b="0" kern="0" dirty="0" smtClean="0">
                <a:latin typeface="+mn-lt"/>
              </a:rPr>
              <a:t>, </a:t>
            </a:r>
            <a:r>
              <a:rPr lang="en-US" altLang="ru-RU" sz="1200" i="1" kern="0" dirty="0" err="1" smtClean="0">
                <a:latin typeface="+mn-lt"/>
              </a:rPr>
              <a:t>Comput</a:t>
            </a:r>
            <a:r>
              <a:rPr lang="en-US" altLang="ru-RU" sz="1200" i="1" kern="0" dirty="0" smtClean="0">
                <a:latin typeface="+mn-lt"/>
              </a:rPr>
              <a:t>. </a:t>
            </a:r>
            <a:r>
              <a:rPr lang="en-US" altLang="ru-RU" sz="1200" i="1" kern="0" dirty="0" err="1" smtClean="0">
                <a:latin typeface="+mn-lt"/>
              </a:rPr>
              <a:t>Theor</a:t>
            </a:r>
            <a:r>
              <a:rPr lang="en-US" altLang="ru-RU" sz="1200" i="1" kern="0" dirty="0" smtClean="0">
                <a:latin typeface="+mn-lt"/>
              </a:rPr>
              <a:t>. Chem.</a:t>
            </a:r>
            <a:r>
              <a:rPr lang="en-US" altLang="ru-RU" sz="1200" b="0" kern="0" dirty="0" smtClean="0">
                <a:latin typeface="+mn-lt"/>
              </a:rPr>
              <a:t> 1123 (</a:t>
            </a:r>
            <a:r>
              <a:rPr lang="en-US" altLang="ru-RU" sz="1200" kern="0" dirty="0" smtClean="0">
                <a:latin typeface="+mn-lt"/>
              </a:rPr>
              <a:t>2018</a:t>
            </a:r>
            <a:r>
              <a:rPr lang="en-US" altLang="ru-RU" sz="1200" b="0" kern="0" dirty="0" smtClean="0">
                <a:latin typeface="+mn-lt"/>
              </a:rPr>
              <a:t>) 169</a:t>
            </a:r>
            <a:endParaRPr lang="ru-RU" altLang="ru-RU" sz="1200" b="0" kern="0" baseline="-25000" dirty="0"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15575" y="3094927"/>
            <a:ext cx="4254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1600" b="0" i="1" kern="0" dirty="0" smtClean="0">
                <a:latin typeface="+mn-lt"/>
              </a:rPr>
              <a:t>To calculate h values, we just need to know the distribution of the atoms over the atom types, or </a:t>
            </a:r>
            <a:r>
              <a:rPr lang="en-US" altLang="ru-RU" sz="1600" i="1" kern="0" dirty="0" smtClean="0">
                <a:latin typeface="+mn-lt"/>
              </a:rPr>
              <a:t>NMR pattern</a:t>
            </a:r>
            <a:r>
              <a:rPr lang="en-US" altLang="ru-RU" sz="1600" b="0" kern="0" dirty="0" smtClean="0">
                <a:latin typeface="+mn-lt"/>
              </a:rPr>
              <a:t>.</a:t>
            </a:r>
            <a:endParaRPr lang="ru-RU" altLang="ru-RU" sz="1600" b="0" kern="0" baseline="-25000" dirty="0"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29150" y="4981676"/>
            <a:ext cx="3948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1600" kern="0" dirty="0" smtClean="0">
                <a:latin typeface="+mn-lt"/>
              </a:rPr>
              <a:t>More symmetric </a:t>
            </a:r>
            <a:r>
              <a:rPr lang="en-US" altLang="ru-RU" sz="1600" b="0" kern="0" dirty="0" smtClean="0">
                <a:latin typeface="+mn-lt"/>
              </a:rPr>
              <a:t>molecules obtain </a:t>
            </a:r>
            <a:r>
              <a:rPr lang="en-US" altLang="ru-RU" sz="1600" kern="0" dirty="0" smtClean="0">
                <a:latin typeface="+mn-lt"/>
              </a:rPr>
              <a:t>lower </a:t>
            </a:r>
            <a:r>
              <a:rPr lang="en-US" altLang="ru-RU" sz="1600" i="1" kern="0" dirty="0" smtClean="0">
                <a:latin typeface="+mn-lt"/>
              </a:rPr>
              <a:t>h</a:t>
            </a:r>
            <a:r>
              <a:rPr lang="en-US" altLang="ru-RU" sz="1600" kern="0" dirty="0" smtClean="0">
                <a:latin typeface="+mn-lt"/>
              </a:rPr>
              <a:t> values</a:t>
            </a:r>
            <a:r>
              <a:rPr lang="en-US" altLang="ru-RU" sz="1600" b="0" kern="0" dirty="0" smtClean="0">
                <a:latin typeface="+mn-lt"/>
              </a:rPr>
              <a:t>; </a:t>
            </a:r>
          </a:p>
          <a:p>
            <a:pPr eaLnBrk="1" hangingPunct="1">
              <a:defRPr/>
            </a:pPr>
            <a:r>
              <a:rPr lang="en-US" altLang="ru-RU" sz="1600" b="0" kern="0" dirty="0" smtClean="0">
                <a:latin typeface="+mn-lt"/>
              </a:rPr>
              <a:t>symmetry breakdown leads to the increase in the information entropy.</a:t>
            </a:r>
            <a:endParaRPr lang="ru-RU" altLang="ru-RU" sz="1600" b="0" kern="0" baseline="-25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7" y="2569036"/>
            <a:ext cx="4295775" cy="411405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710023" y="1644133"/>
          <a:ext cx="899592" cy="7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5" name="Уравнение" r:id="rId8" imgW="710891" imgH="622030" progId="Equation.3">
                  <p:embed/>
                </p:oleObj>
              </mc:Choice>
              <mc:Fallback>
                <p:oleObj name="Уравнение" r:id="rId8" imgW="710891" imgH="622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023" y="1644133"/>
                        <a:ext cx="899592" cy="770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1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6C6B-0601-4CD8-8F81-DF04359B3F58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41769" y="334358"/>
            <a:ext cx="8868574" cy="5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z="18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Information entropies of </a:t>
            </a:r>
            <a:r>
              <a:rPr lang="en-US" altLang="ru-RU" sz="1800" i="1" dirty="0">
                <a:solidFill>
                  <a:schemeClr val="tx1"/>
                </a:solidFill>
                <a:latin typeface="Verdana" panose="020B0604030504040204" pitchFamily="34" charset="0"/>
              </a:rPr>
              <a:t>2079 </a:t>
            </a:r>
            <a:r>
              <a:rPr lang="en-US" altLang="ru-RU" sz="1800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fullerene</a:t>
            </a:r>
            <a:r>
              <a:rPr lang="en-US" altLang="ru-RU" sz="1800" b="1" i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structures</a:t>
            </a:r>
            <a:endParaRPr lang="ru-RU" altLang="ru-RU" sz="1800" b="1" baseline="-250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" y="1768745"/>
            <a:ext cx="5112568" cy="440303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67744" y="6490269"/>
            <a:ext cx="5912831" cy="1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0" i="1" dirty="0" smtClean="0"/>
              <a:t>Sabirov &amp; </a:t>
            </a:r>
            <a:r>
              <a:rPr lang="en-US" sz="1400" b="0" i="1" dirty="0" err="1"/>
              <a:t>Osawa</a:t>
            </a:r>
            <a:r>
              <a:rPr lang="en-US" sz="1400" b="0" dirty="0"/>
              <a:t>, </a:t>
            </a:r>
            <a:r>
              <a:rPr lang="en-US" sz="1400" i="1" dirty="0" smtClean="0"/>
              <a:t>J. Chem. Inf. Model. </a:t>
            </a:r>
            <a:r>
              <a:rPr lang="en-US" sz="1400" b="0" dirty="0" smtClean="0"/>
              <a:t>55 </a:t>
            </a:r>
            <a:r>
              <a:rPr lang="en-US" sz="1400" b="0" dirty="0"/>
              <a:t>(</a:t>
            </a:r>
            <a:r>
              <a:rPr lang="en-US" sz="1400" dirty="0"/>
              <a:t>2015</a:t>
            </a:r>
            <a:r>
              <a:rPr lang="en-US" sz="1400" b="0" dirty="0" smtClean="0"/>
              <a:t>) </a:t>
            </a:r>
            <a:r>
              <a:rPr lang="en-US" sz="1400" b="0" dirty="0"/>
              <a:t>1576</a:t>
            </a:r>
            <a:endParaRPr lang="ru-RU" altLang="ru-RU" sz="1400" b="0" kern="0" baseline="-25000" dirty="0"/>
          </a:p>
        </p:txBody>
      </p:sp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108326"/>
            <a:ext cx="3820500" cy="35015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554861" y="4706991"/>
            <a:ext cx="3198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ru-RU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28</a:t>
            </a:r>
            <a:r>
              <a:rPr lang="en-GB" altLang="ru-RU" b="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-2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32</a:t>
            </a:r>
            <a:r>
              <a:rPr lang="en-GB" altLang="ru-RU" b="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-5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>
                <a:latin typeface="Century Gothic" panose="020B0502020202020204" pitchFamily="34" charset="0"/>
                <a:ea typeface="MS Mincho" panose="02020609040205080304" pitchFamily="49" charset="-128"/>
              </a:rPr>
              <a:t>36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-13, </a:t>
            </a:r>
            <a:r>
              <a:rPr lang="en-GB" altLang="ru-RU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36</a:t>
            </a:r>
            <a:r>
              <a:rPr lang="en-GB" altLang="ru-RU" b="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-15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 smtClean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 smtClean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40</a:t>
            </a:r>
            <a:r>
              <a:rPr lang="en-GB" altLang="ru-RU" b="0" dirty="0" smtClean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-39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44</a:t>
            </a:r>
            <a:r>
              <a:rPr lang="en-GB" altLang="ru-RU" b="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-73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48</a:t>
            </a:r>
            <a:r>
              <a:rPr lang="en-GB" altLang="ru-RU" b="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-186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48</a:t>
            </a:r>
            <a:r>
              <a:rPr lang="en-GB" altLang="ru-RU" b="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-189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>
                <a:latin typeface="Century Gothic" panose="020B0502020202020204" pitchFamily="34" charset="0"/>
                <a:ea typeface="MS Mincho" panose="02020609040205080304" pitchFamily="49" charset="-128"/>
              </a:rPr>
              <a:t>50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-271, </a:t>
            </a:r>
            <a:r>
              <a:rPr lang="en-GB" altLang="ru-RU" dirty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>
                <a:latin typeface="Century Gothic" panose="020B0502020202020204" pitchFamily="34" charset="0"/>
                <a:ea typeface="MS Mincho" panose="02020609040205080304" pitchFamily="49" charset="-128"/>
              </a:rPr>
              <a:t>72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-1, </a:t>
            </a:r>
            <a:r>
              <a:rPr lang="en-GB" altLang="ru-RU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84</a:t>
            </a:r>
            <a:r>
              <a:rPr lang="en-GB" altLang="ru-RU" b="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-20</a:t>
            </a:r>
            <a:r>
              <a:rPr lang="en-GB" altLang="ru-RU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GB" altLang="ru-RU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C</a:t>
            </a:r>
            <a:r>
              <a:rPr lang="en-GB" altLang="ru-RU" baseline="-2500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84</a:t>
            </a:r>
            <a:r>
              <a:rPr lang="en-GB" altLang="ru-RU" b="0" dirty="0" smtClean="0">
                <a:latin typeface="Century Gothic" panose="020B0502020202020204" pitchFamily="34" charset="0"/>
                <a:ea typeface="MS Mincho" panose="02020609040205080304" pitchFamily="49" charset="-128"/>
              </a:rPr>
              <a:t>-24 – </a:t>
            </a:r>
            <a:r>
              <a:rPr lang="en-GB" altLang="ru-RU" dirty="0" smtClean="0">
                <a:solidFill>
                  <a:srgbClr val="0070C0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12 fullerenes </a:t>
            </a:r>
            <a:endParaRPr lang="ru-RU" alt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6876256" y="2146080"/>
            <a:ext cx="158254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0.67</a:t>
            </a:r>
            <a:r>
              <a:rPr lang="en-US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r>
              <a:rPr lang="en-US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2079 </a:t>
            </a:r>
            <a:r>
              <a:rPr lang="en-US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</a:t>
            </a:r>
            <a:endParaRPr lang="en-US" alt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ая стрелка вверх/вниз 1"/>
          <p:cNvSpPr/>
          <p:nvPr/>
        </p:nvSpPr>
        <p:spPr bwMode="auto">
          <a:xfrm>
            <a:off x="4422236" y="4335362"/>
            <a:ext cx="509804" cy="104048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97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3862E-55BD-426A-B44E-3EF764F2557E}" type="slidenum">
              <a:rPr lang="ru-RU" altLang="ru-RU"/>
              <a:pPr>
                <a:defRPr/>
              </a:pPr>
              <a:t>22</a:t>
            </a:fld>
            <a:endParaRPr lang="ru-RU" altLang="ru-RU" dirty="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solidFill>
                <a:schemeClr val="tx2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35000" y="450866"/>
            <a:ext cx="856895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ru-RU" sz="17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Conclusions</a:t>
            </a:r>
            <a:endParaRPr lang="ru-RU" altLang="ru-RU" sz="17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/>
          </p:nvPr>
        </p:nvGraphicFramePr>
        <p:xfrm>
          <a:off x="3114010" y="562070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0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010" y="562070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3" y="1243391"/>
            <a:ext cx="2719387" cy="279095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43391"/>
            <a:ext cx="4980216" cy="240117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35000" y="4506314"/>
            <a:ext cx="814231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ru-RU" sz="17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Joint use of energetic parameters, physicochemical properties, and structural descriptors </a:t>
            </a:r>
            <a:r>
              <a:rPr lang="en-US" altLang="ru-RU" sz="17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provides more </a:t>
            </a:r>
            <a:r>
              <a:rPr lang="en-US" altLang="ru-RU" sz="17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accurate theoretical description of </a:t>
            </a:r>
            <a:r>
              <a:rPr lang="en-US" altLang="ru-RU" sz="17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astrochemistry</a:t>
            </a:r>
            <a:r>
              <a:rPr lang="en-US" altLang="ru-RU" sz="17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  <a:endParaRPr lang="ru-RU" altLang="ru-RU" sz="17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3F81-E1F5-4919-AEA8-3707B0FC8655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7744" y="2564904"/>
            <a:ext cx="5544616" cy="49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z="2200" b="1" i="1" dirty="0" smtClean="0"/>
              <a:t>Thank you for your attention!</a:t>
            </a:r>
            <a:endParaRPr lang="ru-RU" altLang="ru-RU" sz="2200" b="1" i="1" dirty="0"/>
          </a:p>
        </p:txBody>
      </p:sp>
      <p:pic>
        <p:nvPicPr>
          <p:cNvPr id="7" name="Picture 3" descr="C:\Documents and Settings\Альбина\Рабочий стол\магистр\Презент\Презент\доклад\Фуллерен_С6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43" y="3068291"/>
            <a:ext cx="23034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1981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98EDFF-07E3-45EF-93FF-13E1C5FB5879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20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60799" y="468120"/>
            <a:ext cx="8436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latin typeface="Verdana" panose="020B0604030504040204" pitchFamily="34" charset="0"/>
              </a:rPr>
              <a:t>The list of ISM contains the isomeric series</a:t>
            </a:r>
            <a:endParaRPr lang="ru-RU" altLang="ru-RU" sz="2000" i="1" dirty="0">
              <a:latin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88554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 err="1">
                <a:latin typeface="+mn-lt"/>
              </a:rPr>
              <a:t>Lattelais</a:t>
            </a:r>
            <a:r>
              <a:rPr lang="en-US" sz="1200" b="0" dirty="0">
                <a:latin typeface="+mn-lt"/>
              </a:rPr>
              <a:t> et al., </a:t>
            </a:r>
            <a:r>
              <a:rPr lang="en-US" sz="1200" i="1" dirty="0" err="1">
                <a:latin typeface="+mn-lt"/>
              </a:rPr>
              <a:t>ApJ</a:t>
            </a:r>
            <a:r>
              <a:rPr lang="en-US" sz="1200" i="1" dirty="0">
                <a:latin typeface="+mn-lt"/>
              </a:rPr>
              <a:t>.</a:t>
            </a:r>
            <a:r>
              <a:rPr lang="en-US" sz="1200" b="0" dirty="0">
                <a:latin typeface="+mn-lt"/>
              </a:rPr>
              <a:t> 696 (</a:t>
            </a:r>
            <a:r>
              <a:rPr lang="en-US" sz="1200" dirty="0">
                <a:latin typeface="+mn-lt"/>
              </a:rPr>
              <a:t>2009</a:t>
            </a:r>
            <a:r>
              <a:rPr lang="en-US" sz="1200" b="0" dirty="0">
                <a:latin typeface="+mn-lt"/>
              </a:rPr>
              <a:t>) L133</a:t>
            </a:r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52846"/>
            <a:ext cx="3960440" cy="512890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10" y="1363716"/>
            <a:ext cx="3875815" cy="25330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4005064"/>
            <a:ext cx="35468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rgbClr val="0070C0"/>
                </a:solidFill>
                <a:latin typeface="+mn-lt"/>
              </a:rPr>
              <a:t>The isomer with </a:t>
            </a:r>
            <a:r>
              <a:rPr lang="en-US" sz="1400" i="1" u="sng" dirty="0">
                <a:solidFill>
                  <a:schemeClr val="accent2"/>
                </a:solidFill>
                <a:latin typeface="+mn-lt"/>
              </a:rPr>
              <a:t>minimal total energy</a:t>
            </a:r>
            <a:r>
              <a:rPr lang="en-US" sz="14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0" i="1" dirty="0">
                <a:solidFill>
                  <a:srgbClr val="0070C0"/>
                </a:solidFill>
                <a:latin typeface="+mn-lt"/>
              </a:rPr>
              <a:t>is thermodynamically more favorable and expected to be </a:t>
            </a:r>
            <a:r>
              <a:rPr lang="en-US" sz="1400" i="1" u="sng" dirty="0">
                <a:solidFill>
                  <a:schemeClr val="accent2"/>
                </a:solidFill>
                <a:latin typeface="+mn-lt"/>
              </a:rPr>
              <a:t>more</a:t>
            </a:r>
            <a:r>
              <a:rPr lang="en-US" sz="1400" b="0" i="1" u="sng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i="1" u="sng" dirty="0">
                <a:solidFill>
                  <a:schemeClr val="accent2"/>
                </a:solidFill>
                <a:latin typeface="+mn-lt"/>
              </a:rPr>
              <a:t>stable</a:t>
            </a:r>
            <a:r>
              <a:rPr lang="en-US" sz="1400" b="0" i="1" dirty="0">
                <a:solidFill>
                  <a:srgbClr val="0070C0"/>
                </a:solidFill>
                <a:latin typeface="+mn-lt"/>
              </a:rPr>
              <a:t> and, hence, more achievable under laboratory conditions or natural environment</a:t>
            </a:r>
            <a:endParaRPr lang="ru-RU" sz="1400" b="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5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1981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98EDFF-07E3-45EF-93FF-13E1C5FB5879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4734258" y="1440346"/>
            <a:ext cx="4409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err="1" smtClean="0">
                <a:latin typeface="+mn-lt"/>
              </a:rPr>
              <a:t>Remijan</a:t>
            </a:r>
            <a:r>
              <a:rPr lang="en-US" sz="1200" b="0" dirty="0" smtClean="0">
                <a:latin typeface="+mn-lt"/>
              </a:rPr>
              <a:t> et al., </a:t>
            </a:r>
            <a:r>
              <a:rPr lang="en-US" sz="1200" i="1" dirty="0" err="1" smtClean="0">
                <a:latin typeface="+mn-lt"/>
              </a:rPr>
              <a:t>ApJ</a:t>
            </a:r>
            <a:r>
              <a:rPr lang="en-US" sz="1200" i="1" dirty="0" smtClean="0">
                <a:latin typeface="+mn-lt"/>
              </a:rPr>
              <a:t>. </a:t>
            </a:r>
            <a:r>
              <a:rPr lang="en-US" sz="1200" b="0" i="1" dirty="0" smtClean="0">
                <a:latin typeface="+mn-lt"/>
              </a:rPr>
              <a:t>632 </a:t>
            </a:r>
            <a:r>
              <a:rPr lang="en-US" sz="1200" b="0" dirty="0" smtClean="0">
                <a:latin typeface="+mn-lt"/>
              </a:rPr>
              <a:t>(</a:t>
            </a:r>
            <a:r>
              <a:rPr lang="en-US" sz="1200" dirty="0" smtClean="0">
                <a:latin typeface="+mn-lt"/>
              </a:rPr>
              <a:t>2005</a:t>
            </a:r>
            <a:r>
              <a:rPr lang="en-US" sz="1200" b="0" dirty="0" smtClean="0">
                <a:latin typeface="+mn-lt"/>
              </a:rPr>
              <a:t>) 333;</a:t>
            </a:r>
          </a:p>
          <a:p>
            <a:r>
              <a:rPr lang="en-US" sz="1200" b="0" dirty="0" err="1">
                <a:latin typeface="+mn-lt"/>
              </a:rPr>
              <a:t>Lattelais</a:t>
            </a:r>
            <a:r>
              <a:rPr lang="en-US" sz="1200" b="0" dirty="0">
                <a:latin typeface="+mn-lt"/>
              </a:rPr>
              <a:t> et al., </a:t>
            </a:r>
            <a:r>
              <a:rPr lang="en-US" sz="1200" i="1" dirty="0" err="1">
                <a:latin typeface="+mn-lt"/>
              </a:rPr>
              <a:t>ApJ</a:t>
            </a:r>
            <a:r>
              <a:rPr lang="en-US" sz="1200" i="1" dirty="0">
                <a:latin typeface="+mn-lt"/>
              </a:rPr>
              <a:t>.</a:t>
            </a:r>
            <a:r>
              <a:rPr lang="en-US" sz="1200" b="0" dirty="0">
                <a:latin typeface="+mn-lt"/>
              </a:rPr>
              <a:t> 696 (</a:t>
            </a:r>
            <a:r>
              <a:rPr lang="en-US" sz="1200" dirty="0">
                <a:latin typeface="+mn-lt"/>
              </a:rPr>
              <a:t>2009</a:t>
            </a:r>
            <a:r>
              <a:rPr lang="en-US" sz="1200" b="0" dirty="0">
                <a:latin typeface="+mn-lt"/>
              </a:rPr>
              <a:t>) </a:t>
            </a:r>
            <a:r>
              <a:rPr lang="en-US" sz="1200" b="0" dirty="0" smtClean="0">
                <a:latin typeface="+mn-lt"/>
              </a:rPr>
              <a:t>L133; </a:t>
            </a:r>
            <a:r>
              <a:rPr lang="en-US" sz="1200" dirty="0" smtClean="0">
                <a:latin typeface="+mn-lt"/>
              </a:rPr>
              <a:t>A&amp;A</a:t>
            </a:r>
            <a:r>
              <a:rPr lang="en-US" sz="1200" b="0" dirty="0" smtClean="0">
                <a:latin typeface="+mn-lt"/>
              </a:rPr>
              <a:t> 519 (</a:t>
            </a:r>
            <a:r>
              <a:rPr lang="en-US" sz="1200" dirty="0" smtClean="0">
                <a:latin typeface="+mn-lt"/>
              </a:rPr>
              <a:t>2010</a:t>
            </a:r>
            <a:r>
              <a:rPr lang="en-US" sz="1200" b="0" dirty="0" smtClean="0">
                <a:latin typeface="+mn-lt"/>
              </a:rPr>
              <a:t>) A30; </a:t>
            </a:r>
            <a:r>
              <a:rPr lang="en-US" sz="1200" dirty="0" smtClean="0">
                <a:latin typeface="+mn-lt"/>
              </a:rPr>
              <a:t>PCCP</a:t>
            </a:r>
            <a:r>
              <a:rPr lang="en-US" sz="1200" b="0" dirty="0" smtClean="0">
                <a:latin typeface="+mn-lt"/>
              </a:rPr>
              <a:t> 12 (</a:t>
            </a:r>
            <a:r>
              <a:rPr lang="en-US" sz="1200" dirty="0" smtClean="0">
                <a:latin typeface="+mn-lt"/>
              </a:rPr>
              <a:t>2010</a:t>
            </a:r>
            <a:r>
              <a:rPr lang="en-US" sz="1200" b="0" dirty="0" smtClean="0">
                <a:latin typeface="+mn-lt"/>
              </a:rPr>
              <a:t>) 4165;</a:t>
            </a:r>
          </a:p>
          <a:p>
            <a:r>
              <a:rPr lang="en-US" sz="1200" b="0" dirty="0" err="1" smtClean="0">
                <a:latin typeface="+mn-lt"/>
              </a:rPr>
              <a:t>Karton</a:t>
            </a:r>
            <a:r>
              <a:rPr lang="en-US" sz="1200" b="0" dirty="0" smtClean="0">
                <a:latin typeface="+mn-lt"/>
              </a:rPr>
              <a:t> &amp; </a:t>
            </a:r>
            <a:r>
              <a:rPr lang="en-US" sz="1200" b="0" dirty="0" err="1" smtClean="0">
                <a:latin typeface="+mn-lt"/>
              </a:rPr>
              <a:t>Talbi</a:t>
            </a:r>
            <a:r>
              <a:rPr lang="en-US" sz="1200" b="0" dirty="0" smtClean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Chem. Phys.</a:t>
            </a:r>
            <a:r>
              <a:rPr lang="en-US" sz="1200" b="0" dirty="0" smtClean="0">
                <a:latin typeface="+mn-lt"/>
              </a:rPr>
              <a:t> 436-437 (</a:t>
            </a:r>
            <a:r>
              <a:rPr lang="en-US" sz="1200" dirty="0" smtClean="0">
                <a:latin typeface="+mn-lt"/>
              </a:rPr>
              <a:t>2014</a:t>
            </a:r>
            <a:r>
              <a:rPr lang="en-US" sz="1200" b="0" dirty="0" smtClean="0">
                <a:latin typeface="+mn-lt"/>
              </a:rPr>
              <a:t>) 22.</a:t>
            </a:r>
            <a:endParaRPr lang="ru-RU" sz="1200" b="0" dirty="0">
              <a:latin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9561" y="295220"/>
            <a:ext cx="84161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latin typeface="Verdana" panose="020B0604030504040204" pitchFamily="34" charset="0"/>
              </a:rPr>
              <a:t>Minimum energy principle (MEP) </a:t>
            </a:r>
            <a:r>
              <a:rPr lang="en-US" altLang="ru-RU" sz="2000" i="1" dirty="0" smtClean="0">
                <a:latin typeface="Verdana" panose="020B0604030504040204" pitchFamily="34" charset="0"/>
              </a:rPr>
              <a:t>applied to ISM isomeric </a:t>
            </a:r>
            <a:r>
              <a:rPr lang="en-US" altLang="ru-RU" sz="2000" i="1" dirty="0" smtClean="0">
                <a:latin typeface="Verdana" panose="020B0604030504040204" pitchFamily="34" charset="0"/>
              </a:rPr>
              <a:t>compounds</a:t>
            </a:r>
            <a:endParaRPr lang="ru-RU" altLang="ru-RU" sz="2000" i="1" dirty="0">
              <a:latin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9938" y="1076058"/>
            <a:ext cx="813625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0" i="1" u="sng" dirty="0" smtClean="0">
                <a:latin typeface="+mn-lt"/>
              </a:rPr>
              <a:t>Applied to astrochemical issues:</a:t>
            </a:r>
            <a:endParaRPr lang="ru-RU" sz="1700" b="0" i="1" u="sng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8905" y="26191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</a:rPr>
              <a:t>B3LYP/cc-</a:t>
            </a:r>
            <a:r>
              <a:rPr lang="en-US" sz="1200" dirty="0" err="1">
                <a:latin typeface="+mn-lt"/>
              </a:rPr>
              <a:t>pVQZ</a:t>
            </a:r>
            <a:r>
              <a:rPr lang="en-US" sz="1200" dirty="0">
                <a:latin typeface="+mn-lt"/>
              </a:rPr>
              <a:t> // CCSD(T)/</a:t>
            </a:r>
            <a:r>
              <a:rPr lang="en-US" sz="1200" dirty="0" smtClean="0">
                <a:latin typeface="+mn-lt"/>
              </a:rPr>
              <a:t>cc-</a:t>
            </a:r>
            <a:r>
              <a:rPr lang="en-US" sz="1200" dirty="0" err="1" smtClean="0">
                <a:latin typeface="+mn-lt"/>
              </a:rPr>
              <a:t>pVQZ</a:t>
            </a:r>
            <a:r>
              <a:rPr lang="en-US" sz="1200" dirty="0" smtClean="0">
                <a:latin typeface="+mn-lt"/>
              </a:rPr>
              <a:t> calculations</a:t>
            </a:r>
            <a:endParaRPr lang="ru-RU" sz="1200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30" y="2989712"/>
            <a:ext cx="4069692" cy="324759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grpSp>
        <p:nvGrpSpPr>
          <p:cNvPr id="2" name="Группа 1"/>
          <p:cNvGrpSpPr/>
          <p:nvPr/>
        </p:nvGrpSpPr>
        <p:grpSpPr>
          <a:xfrm>
            <a:off x="323528" y="1254541"/>
            <a:ext cx="3874412" cy="5017495"/>
            <a:chOff x="1006133" y="2283463"/>
            <a:chExt cx="2829071" cy="42624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133" y="2283463"/>
              <a:ext cx="2829071" cy="4262467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523" y="2774217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380" y="3085692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569" y="3573020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523" y="3888520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777" y="4323218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293" y="4566821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969" y="4934090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293" y="5163366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571" y="5404075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165" y="5758315"/>
              <a:ext cx="165128" cy="148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114" y="5963497"/>
              <a:ext cx="179947" cy="165257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114" y="6363870"/>
              <a:ext cx="179947" cy="165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1981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98EDFF-07E3-45EF-93FF-13E1C5FB5879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20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468924"/>
            <a:ext cx="8436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latin typeface="Verdana" panose="020B0604030504040204" pitchFamily="34" charset="0"/>
              </a:rPr>
              <a:t>One example from laboratory chemistry of fullerenes</a:t>
            </a:r>
            <a:endParaRPr lang="ru-RU" altLang="ru-RU" sz="2000" i="1" dirty="0">
              <a:latin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3556" y="5364851"/>
            <a:ext cx="4000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+mn-lt"/>
              </a:rPr>
              <a:t>Experiments – </a:t>
            </a:r>
            <a:r>
              <a:rPr lang="en-US" sz="1200" b="0" dirty="0" err="1" smtClean="0">
                <a:latin typeface="+mn-lt"/>
              </a:rPr>
              <a:t>Heymann</a:t>
            </a:r>
            <a:r>
              <a:rPr lang="en-US" sz="1200" b="0" dirty="0" smtClean="0">
                <a:latin typeface="+mn-lt"/>
              </a:rPr>
              <a:t> et al., </a:t>
            </a:r>
            <a:r>
              <a:rPr lang="en-GB" sz="1200" i="1" dirty="0" smtClean="0">
                <a:latin typeface="+mn-lt"/>
              </a:rPr>
              <a:t>FNT</a:t>
            </a:r>
            <a:r>
              <a:rPr lang="en-GB" sz="1200" b="0" dirty="0" smtClean="0">
                <a:latin typeface="+mn-lt"/>
              </a:rPr>
              <a:t> 12 (</a:t>
            </a:r>
            <a:r>
              <a:rPr lang="en-GB" sz="1200" dirty="0" smtClean="0">
                <a:latin typeface="+mn-lt"/>
              </a:rPr>
              <a:t>2004</a:t>
            </a:r>
            <a:r>
              <a:rPr lang="en-GB" sz="1200" b="0" dirty="0" smtClean="0">
                <a:latin typeface="+mn-lt"/>
              </a:rPr>
              <a:t>)</a:t>
            </a:r>
            <a:endParaRPr lang="ru-RU" sz="1200" b="0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3556" y="5591059"/>
            <a:ext cx="6199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+mn-lt"/>
              </a:rPr>
              <a:t>Theory – Sabirov </a:t>
            </a:r>
            <a:r>
              <a:rPr lang="en-US" sz="1200" b="0" i="1" dirty="0" smtClean="0">
                <a:latin typeface="+mn-lt"/>
              </a:rPr>
              <a:t>et al</a:t>
            </a:r>
            <a:r>
              <a:rPr lang="en-US" sz="1200" b="0" dirty="0" smtClean="0">
                <a:latin typeface="+mn-lt"/>
              </a:rPr>
              <a:t>., </a:t>
            </a:r>
            <a:r>
              <a:rPr lang="en-US" sz="1200" i="1" dirty="0" smtClean="0">
                <a:latin typeface="+mn-lt"/>
              </a:rPr>
              <a:t>JMGM</a:t>
            </a:r>
            <a:r>
              <a:rPr lang="en-US" sz="1200" b="0" dirty="0" smtClean="0">
                <a:latin typeface="+mn-lt"/>
              </a:rPr>
              <a:t> 27 (</a:t>
            </a:r>
            <a:r>
              <a:rPr lang="en-US" sz="1200" dirty="0" smtClean="0">
                <a:latin typeface="+mn-lt"/>
              </a:rPr>
              <a:t>2009</a:t>
            </a:r>
            <a:r>
              <a:rPr lang="en-US" sz="1200" b="0" dirty="0">
                <a:latin typeface="+mn-lt"/>
              </a:rPr>
              <a:t>) </a:t>
            </a:r>
            <a:r>
              <a:rPr lang="en-US" sz="1200" b="0" dirty="0" smtClean="0">
                <a:latin typeface="+mn-lt"/>
              </a:rPr>
              <a:t>124;</a:t>
            </a:r>
          </a:p>
          <a:p>
            <a:r>
              <a:rPr lang="en-US" sz="1200" b="0" dirty="0" smtClean="0">
                <a:latin typeface="+mn-lt"/>
              </a:rPr>
              <a:t>Refining Experiments - </a:t>
            </a:r>
            <a:r>
              <a:rPr lang="en-US" sz="1200" b="0" dirty="0">
                <a:latin typeface="+mn-lt"/>
              </a:rPr>
              <a:t>Sabirov </a:t>
            </a:r>
            <a:r>
              <a:rPr lang="en-US" sz="1200" b="0" i="1" dirty="0">
                <a:latin typeface="+mn-lt"/>
              </a:rPr>
              <a:t>et al</a:t>
            </a:r>
            <a:r>
              <a:rPr lang="en-US" sz="1200" b="0" dirty="0">
                <a:latin typeface="+mn-lt"/>
              </a:rPr>
              <a:t>., </a:t>
            </a:r>
            <a:endParaRPr lang="en-US" sz="1200" b="0" dirty="0" smtClean="0">
              <a:latin typeface="+mn-lt"/>
            </a:endParaRPr>
          </a:p>
          <a:p>
            <a:r>
              <a:rPr lang="en-US" sz="1200" i="1" dirty="0" smtClean="0">
                <a:latin typeface="+mn-lt"/>
              </a:rPr>
              <a:t>Mendeleev </a:t>
            </a:r>
            <a:r>
              <a:rPr lang="en-US" sz="1200" i="1" dirty="0" err="1" smtClean="0">
                <a:latin typeface="+mn-lt"/>
              </a:rPr>
              <a:t>Commun</a:t>
            </a:r>
            <a:r>
              <a:rPr lang="en-US" sz="1200" i="1" dirty="0" smtClean="0">
                <a:latin typeface="+mn-lt"/>
              </a:rPr>
              <a:t>. </a:t>
            </a:r>
            <a:r>
              <a:rPr lang="en-US" sz="1200" b="0" dirty="0" smtClean="0">
                <a:latin typeface="+mn-lt"/>
              </a:rPr>
              <a:t>20 (</a:t>
            </a:r>
            <a:r>
              <a:rPr lang="en-US" sz="1200" dirty="0" smtClean="0">
                <a:latin typeface="+mn-lt"/>
              </a:rPr>
              <a:t>2010</a:t>
            </a:r>
            <a:r>
              <a:rPr lang="en-US" sz="1200" b="0" dirty="0" smtClean="0">
                <a:latin typeface="+mn-lt"/>
              </a:rPr>
              <a:t>) 231</a:t>
            </a:r>
            <a:r>
              <a:rPr lang="en-US" sz="1200" i="1" dirty="0" smtClean="0">
                <a:latin typeface="+mn-lt"/>
              </a:rPr>
              <a:t> </a:t>
            </a:r>
            <a:endParaRPr lang="ru-RU" sz="1200" i="1" dirty="0"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1174910"/>
            <a:ext cx="4130247" cy="2552741"/>
            <a:chOff x="564604" y="1149758"/>
            <a:chExt cx="4130247" cy="255274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604" y="1173897"/>
              <a:ext cx="4104456" cy="252860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rgbClr val="C00000"/>
              </a:solidFill>
            </a:ln>
          </p:spPr>
        </p:pic>
        <p:sp>
          <p:nvSpPr>
            <p:cNvPr id="36" name="Прямоугольник 35"/>
            <p:cNvSpPr/>
            <p:nvPr/>
          </p:nvSpPr>
          <p:spPr>
            <a:xfrm>
              <a:off x="3779912" y="1149758"/>
              <a:ext cx="9149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650 min </a:t>
              </a:r>
              <a:r>
                <a:rPr lang="en-US" sz="1200" dirty="0">
                  <a:solidFill>
                    <a:srgbClr val="0070C0"/>
                  </a:solidFill>
                  <a:latin typeface="+mn-lt"/>
                </a:rPr>
                <a:t>(23°C)</a:t>
              </a:r>
              <a:endParaRPr lang="ru-RU" sz="1200" dirty="0">
                <a:solidFill>
                  <a:srgbClr val="0070C0"/>
                </a:solidFill>
                <a:latin typeface="+mn-lt"/>
              </a:endParaRPr>
            </a:p>
            <a:p>
              <a:endParaRPr lang="ru-RU" sz="12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691680" y="1175019"/>
              <a:ext cx="855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14 min </a:t>
              </a:r>
              <a:r>
                <a:rPr lang="en-US" sz="1200" dirty="0">
                  <a:solidFill>
                    <a:srgbClr val="0070C0"/>
                  </a:solidFill>
                  <a:latin typeface="+mn-lt"/>
                </a:rPr>
                <a:t>(23°C)</a:t>
              </a:r>
              <a:endParaRPr lang="ru-RU" sz="1200" dirty="0">
                <a:solidFill>
                  <a:srgbClr val="0070C0"/>
                </a:solidFill>
                <a:latin typeface="+mn-lt"/>
              </a:endParaRPr>
            </a:p>
            <a:p>
              <a:endParaRPr lang="ru-RU" sz="1200" dirty="0">
                <a:solidFill>
                  <a:srgbClr val="0070C0"/>
                </a:solidFill>
                <a:latin typeface="+mn-lt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03" y="3835256"/>
            <a:ext cx="3414950" cy="11815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55576" y="5005978"/>
            <a:ext cx="7127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  <a:latin typeface="+mn-lt"/>
              </a:rPr>
              <a:t>Mean polarizability </a:t>
            </a:r>
            <a:r>
              <a:rPr lang="en-US" sz="1200" b="0" dirty="0" smtClean="0">
                <a:solidFill>
                  <a:schemeClr val="accent2"/>
                </a:solidFill>
                <a:latin typeface="+mn-lt"/>
              </a:rPr>
              <a:t>(Å</a:t>
            </a:r>
            <a:r>
              <a:rPr lang="en-US" sz="1200" b="0" baseline="30000" dirty="0" smtClean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1200" b="0" dirty="0" smtClean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200" dirty="0" smtClean="0">
                <a:solidFill>
                  <a:schemeClr val="accent2"/>
                </a:solidFill>
                <a:latin typeface="+mn-lt"/>
              </a:rPr>
              <a:t>105.7          104.8</a:t>
            </a: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095" y="1037385"/>
            <a:ext cx="2812778" cy="2107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472" y="3371524"/>
            <a:ext cx="1660853" cy="19230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414" y="3371524"/>
            <a:ext cx="1518451" cy="192707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0" name="Picture 7" descr="70OFCO_ba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31" y="5382062"/>
            <a:ext cx="1095534" cy="8094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70baOFCO_ba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82" y="5385008"/>
            <a:ext cx="1104832" cy="82785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5" name="Object 3"/>
          <p:cNvGraphicFramePr>
            <a:graphicFrameLocks noChangeAspect="1"/>
          </p:cNvGraphicFramePr>
          <p:nvPr>
            <p:extLst/>
          </p:nvPr>
        </p:nvGraphicFramePr>
        <p:xfrm>
          <a:off x="3481388" y="1982788"/>
          <a:ext cx="2397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8" name="Уравнение" r:id="rId3" imgW="609480" imgH="228600" progId="Equation.3">
                  <p:embed/>
                </p:oleObj>
              </mc:Choice>
              <mc:Fallback>
                <p:oleObj name="Уравнение" r:id="rId3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1982788"/>
                        <a:ext cx="2397125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 bwMode="auto">
          <a:xfrm>
            <a:off x="1835696" y="2886347"/>
            <a:ext cx="3096344" cy="1420619"/>
          </a:xfrm>
          <a:prstGeom prst="wedgeRoundRectCallout">
            <a:avLst>
              <a:gd name="adj1" fmla="val 54668"/>
              <a:gd name="adj2" fmla="val -7959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379C-5C08-49BD-B910-AA33A387E6C5}" type="slidenum">
              <a:rPr lang="ru-RU" altLang="ru-RU"/>
              <a:pPr/>
              <a:t>6</a:t>
            </a:fld>
            <a:endParaRPr lang="ru-RU" altLang="ru-RU"/>
          </a:p>
        </p:txBody>
      </p:sp>
      <p:graphicFrame>
        <p:nvGraphicFramePr>
          <p:cNvPr id="215046" name="Object 5"/>
          <p:cNvGraphicFramePr>
            <a:graphicFrameLocks noChangeAspect="1"/>
          </p:cNvGraphicFramePr>
          <p:nvPr>
            <p:extLst/>
          </p:nvPr>
        </p:nvGraphicFramePr>
        <p:xfrm>
          <a:off x="4788024" y="3856670"/>
          <a:ext cx="14287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9" name="Уравнение" r:id="rId5" imgW="533160" imgH="241200" progId="Equation.3">
                  <p:embed/>
                </p:oleObj>
              </mc:Choice>
              <mc:Fallback>
                <p:oleObj name="Уравнение" r:id="rId5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856670"/>
                        <a:ext cx="1428750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0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b="0">
              <a:solidFill>
                <a:schemeClr val="tx2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53" name="Object 14"/>
          <p:cNvGraphicFramePr>
            <a:graphicFrameLocks noChangeAspect="1"/>
          </p:cNvGraphicFramePr>
          <p:nvPr>
            <p:extLst/>
          </p:nvPr>
        </p:nvGraphicFramePr>
        <p:xfrm>
          <a:off x="2107735" y="2937034"/>
          <a:ext cx="2521415" cy="13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1" name="Уравнение" r:id="rId9" imgW="1422360" imgH="711000" progId="Equation.3">
                  <p:embed/>
                </p:oleObj>
              </mc:Choice>
              <mc:Fallback>
                <p:oleObj name="Уравнение" r:id="rId9" imgW="1422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35" y="2937034"/>
                        <a:ext cx="2521415" cy="1318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>
            <p:extLst/>
          </p:nvPr>
        </p:nvGraphicFramePr>
        <p:xfrm>
          <a:off x="273228" y="4951002"/>
          <a:ext cx="28082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2" name="Microsoft Equation 3.0" r:id="rId11" imgW="1409088" imgH="304668" progId="Equation.3">
                  <p:embed/>
                </p:oleObj>
              </mc:Choice>
              <mc:Fallback>
                <p:oleObj name="Microsoft Equation 3.0" r:id="rId11" imgW="140908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28" y="4951002"/>
                        <a:ext cx="2808287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/>
          <p:cNvGraphicFramePr>
            <a:graphicFrameLocks noChangeAspect="1"/>
          </p:cNvGraphicFramePr>
          <p:nvPr>
            <p:extLst/>
          </p:nvPr>
        </p:nvGraphicFramePr>
        <p:xfrm>
          <a:off x="3530600" y="4912796"/>
          <a:ext cx="50038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3" name="Формула" r:id="rId13" imgW="2311400" imgH="317500" progId="Equation.3">
                  <p:embed/>
                </p:oleObj>
              </mc:Choice>
              <mc:Fallback>
                <p:oleObj name="Формула" r:id="rId13" imgW="2311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4912796"/>
                        <a:ext cx="5003800" cy="687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55352" y="5685613"/>
            <a:ext cx="499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Units: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 0.148 Å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= 1.6488·10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–41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–1</a:t>
            </a:r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683568" y="4650218"/>
            <a:ext cx="2986444" cy="2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Mean polarizability</a:t>
            </a:r>
            <a:endParaRPr lang="ru-RU" altLang="ru-RU" sz="1200" b="0" dirty="0">
              <a:solidFill>
                <a:schemeClr val="tx2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355976" y="4632464"/>
            <a:ext cx="2986444" cy="2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	</a:t>
            </a:r>
            <a:r>
              <a:rPr lang="en-US" altLang="ru-RU" sz="1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Anisotropy of polarizability</a:t>
            </a:r>
            <a:endParaRPr lang="ru-RU" altLang="ru-RU" sz="1200" b="0" dirty="0">
              <a:solidFill>
                <a:schemeClr val="tx2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66725" y="415925"/>
            <a:ext cx="7848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brief note to polarizability</a:t>
            </a:r>
            <a:endParaRPr lang="ru-RU" altLang="ru-RU" sz="24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827088" y="1196975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Dipole polarizability </a:t>
            </a:r>
            <a:r>
              <a:rPr lang="en-US" altLang="ru-RU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defines the dipole moment of an atom/molecule</a:t>
            </a:r>
            <a:r>
              <a:rPr lang="en-US" altLang="ru-RU" b="0" dirty="0"/>
              <a:t> </a:t>
            </a:r>
            <a:r>
              <a:rPr lang="en-US" altLang="ru-RU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induced by the external electric field.</a:t>
            </a:r>
            <a:endParaRPr lang="ru-RU" altLang="ru-RU" b="0" i="1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" name="Пятно 1 2"/>
          <p:cNvSpPr/>
          <p:nvPr/>
        </p:nvSpPr>
        <p:spPr bwMode="auto">
          <a:xfrm>
            <a:off x="5667132" y="2047676"/>
            <a:ext cx="2738265" cy="1486473"/>
          </a:xfrm>
          <a:prstGeom prst="irregularSeal1">
            <a:avLst/>
          </a:prstGeom>
          <a:solidFill>
            <a:srgbClr val="FFFFCC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ru-RU" sz="1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up to </a:t>
            </a:r>
            <a:endParaRPr lang="en-US" altLang="ru-RU" sz="1400" b="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ru-RU" sz="1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 </a:t>
            </a:r>
            <a:r>
              <a:rPr lang="en-US" altLang="ru-RU" sz="1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= 10</a:t>
            </a:r>
            <a:r>
              <a:rPr lang="en-US" altLang="ru-RU" sz="1400" b="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5</a:t>
            </a:r>
            <a:r>
              <a:rPr lang="en-US" altLang="ru-RU" sz="1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V cm</a:t>
            </a:r>
            <a:r>
              <a:rPr lang="en-US" altLang="ru-RU" sz="1400" b="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-1</a:t>
            </a:r>
            <a:endParaRPr lang="ru-RU" altLang="ru-RU" sz="1400" b="0" i="1" baseline="30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63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B6BA-47CB-45D2-9C36-CCC3390D705A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685030" cy="288032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0" y="1341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endParaRPr lang="ru-RU" altLang="ru-R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574861" y="4152777"/>
            <a:ext cx="2449512" cy="10080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eaLnBrk="1" hangingPunct="1"/>
            <a:r>
              <a:rPr lang="en-US" altLang="ru-RU" sz="1400" b="0" i="1" dirty="0">
                <a:latin typeface="Corbel" panose="020B0503020204020204" pitchFamily="34" charset="0"/>
                <a:cs typeface="Arial" panose="020B0604020202020204" pitchFamily="34" charset="0"/>
              </a:rPr>
              <a:t>Bonin &amp; </a:t>
            </a:r>
            <a:r>
              <a:rPr lang="en-US" altLang="ru-RU" sz="1400" b="0" i="1" dirty="0" err="1">
                <a:latin typeface="Corbel" panose="020B0503020204020204" pitchFamily="34" charset="0"/>
                <a:cs typeface="Arial" panose="020B0604020202020204" pitchFamily="34" charset="0"/>
              </a:rPr>
              <a:t>Kresin</a:t>
            </a:r>
            <a:r>
              <a:rPr lang="en-US" altLang="ru-RU" sz="1400" b="0" i="1" dirty="0"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i="1" dirty="0">
                <a:latin typeface="Corbel" panose="020B0503020204020204" pitchFamily="34" charset="0"/>
                <a:cs typeface="Arial" panose="020B0604020202020204" pitchFamily="34" charset="0"/>
              </a:rPr>
              <a:t>Electric-Dipole polarizabilities of atoms, molecules and clusters</a:t>
            </a:r>
            <a:r>
              <a:rPr lang="en-US" altLang="ru-RU" sz="1400" b="0" dirty="0">
                <a:latin typeface="Corbel" panose="020B0503020204020204" pitchFamily="34" charset="0"/>
                <a:cs typeface="Arial" panose="020B0604020202020204" pitchFamily="34" charset="0"/>
              </a:rPr>
              <a:t>. World Scientific, 1997.</a:t>
            </a:r>
            <a:endParaRPr lang="ru-RU" altLang="ru-RU" sz="1400" b="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527669" y="483305"/>
            <a:ext cx="8388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Physical </a:t>
            </a:r>
            <a:r>
              <a:rPr lang="en-US" alt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quantities and processes </a:t>
            </a:r>
            <a:r>
              <a:rPr lang="en-US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defined by polarizability</a:t>
            </a:r>
            <a:endParaRPr lang="ru-RU" altLang="ru-RU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659287" y="1458516"/>
            <a:ext cx="427578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600" b="0" i="1" dirty="0" smtClean="0">
                <a:solidFill>
                  <a:schemeClr val="hlin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Polarizability relates to interaction of organic compounds with elementary particles, e.g., positrons</a:t>
            </a:r>
            <a:endParaRPr lang="ru-RU" altLang="ru-RU" sz="1600" b="0" i="1" dirty="0">
              <a:solidFill>
                <a:schemeClr val="hlin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659287" y="4192587"/>
            <a:ext cx="4707890" cy="2880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Danielson et al.,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J. Phys.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42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2009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235203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88" y="1916184"/>
            <a:ext cx="2541647" cy="225219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82594" y="6040284"/>
            <a:ext cx="4707890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Gribakin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 &amp; Swann,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J. Phys.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48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2015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215101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844" y="4711867"/>
            <a:ext cx="3718568" cy="174650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013232" y="4941168"/>
            <a:ext cx="1533025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950" dirty="0" smtClean="0">
                <a:latin typeface="Verdana" panose="020B0604030504040204" pitchFamily="34" charset="0"/>
                <a:cs typeface="Arial" panose="020B0604020202020204" pitchFamily="34" charset="0"/>
              </a:rPr>
              <a:t>CH</a:t>
            </a:r>
            <a:r>
              <a:rPr lang="en-US" altLang="ru-RU" sz="950" baseline="-25000" dirty="0" smtClean="0">
                <a:latin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altLang="ru-RU" sz="950" dirty="0" smtClean="0">
                <a:latin typeface="Verdana" panose="020B0604030504040204" pitchFamily="34" charset="0"/>
                <a:cs typeface="Arial" panose="020B0604020202020204" pitchFamily="34" charset="0"/>
              </a:rPr>
              <a:t>CN molecule in the electric field of positron</a:t>
            </a:r>
          </a:p>
          <a:p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1981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98EDFF-07E3-45EF-93FF-13E1C5FB5879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20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2853" y="471016"/>
            <a:ext cx="8436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latin typeface="Verdana" panose="020B0604030504040204" pitchFamily="34" charset="0"/>
              </a:rPr>
              <a:t>Minimum polarizability principle (MPP)</a:t>
            </a:r>
            <a:endParaRPr lang="ru-RU" altLang="ru-RU" sz="2000" i="1" dirty="0">
              <a:latin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730" y="1204703"/>
            <a:ext cx="81362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u="sng" dirty="0">
                <a:solidFill>
                  <a:schemeClr val="accent2"/>
                </a:solidFill>
                <a:latin typeface="+mn-lt"/>
              </a:rPr>
              <a:t>The </a:t>
            </a:r>
            <a:r>
              <a:rPr lang="en-US" sz="1700" i="1" u="sng" dirty="0" smtClean="0">
                <a:solidFill>
                  <a:schemeClr val="accent2"/>
                </a:solidFill>
                <a:latin typeface="+mn-lt"/>
              </a:rPr>
              <a:t>most stable</a:t>
            </a:r>
            <a:r>
              <a:rPr lang="en-US" sz="17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700" b="0" i="1" dirty="0" smtClean="0">
                <a:solidFill>
                  <a:srgbClr val="0070C0"/>
                </a:solidFill>
                <a:latin typeface="+mn-lt"/>
              </a:rPr>
              <a:t>isomer should have the </a:t>
            </a:r>
            <a:r>
              <a:rPr lang="en-US" sz="1700" i="1" u="sng" dirty="0" smtClean="0">
                <a:solidFill>
                  <a:schemeClr val="accent2"/>
                </a:solidFill>
                <a:latin typeface="+mn-lt"/>
              </a:rPr>
              <a:t>lowest mean polarizability </a:t>
            </a:r>
            <a:r>
              <a:rPr lang="en-US" sz="1700" b="0" i="1" dirty="0" smtClean="0">
                <a:solidFill>
                  <a:srgbClr val="0070C0"/>
                </a:solidFill>
                <a:latin typeface="+mn-lt"/>
              </a:rPr>
              <a:t>in the isomeric set.</a:t>
            </a:r>
            <a:endParaRPr lang="ru-RU" sz="1700" b="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752410" y="3922712"/>
            <a:ext cx="3242319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Holm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J. Phys. Chem. A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104 (</a:t>
            </a:r>
            <a:r>
              <a:rPr lang="en-US" altLang="ru-RU" sz="1200" dirty="0">
                <a:latin typeface="Verdana" panose="020B0604030504040204" pitchFamily="34" charset="0"/>
                <a:cs typeface="Arial" panose="020B0604020202020204" pitchFamily="34" charset="0"/>
              </a:rPr>
              <a:t>2004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) 8418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4" y="1820256"/>
            <a:ext cx="5254625" cy="29194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821139" y="1820256"/>
            <a:ext cx="319863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smtClean="0">
                <a:solidFill>
                  <a:srgbClr val="0070C0"/>
                </a:solidFill>
                <a:latin typeface="+mn-lt"/>
              </a:rPr>
              <a:t>Exothermic</a:t>
            </a:r>
            <a:r>
              <a:rPr lang="en-US" sz="1700" b="0" i="1" dirty="0" smtClean="0">
                <a:latin typeface="+mn-lt"/>
              </a:rPr>
              <a:t> reactions should </a:t>
            </a:r>
            <a:r>
              <a:rPr lang="en-US" sz="1700" i="1" dirty="0">
                <a:solidFill>
                  <a:srgbClr val="0070C0"/>
                </a:solidFill>
                <a:latin typeface="+mn-lt"/>
              </a:rPr>
              <a:t>decrease</a:t>
            </a:r>
            <a:r>
              <a:rPr lang="en-US" sz="1700" b="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700" b="0" i="1" dirty="0" smtClean="0">
                <a:latin typeface="+mn-lt"/>
              </a:rPr>
              <a:t>the total </a:t>
            </a:r>
            <a:r>
              <a:rPr lang="en-US" sz="1700" i="1" dirty="0" smtClean="0">
                <a:latin typeface="+mn-lt"/>
              </a:rPr>
              <a:t>polarizability</a:t>
            </a:r>
            <a:r>
              <a:rPr lang="en-US" sz="1700" b="0" i="1" dirty="0" smtClean="0">
                <a:latin typeface="+mn-lt"/>
              </a:rPr>
              <a:t> of molecular system (and </a:t>
            </a:r>
            <a:r>
              <a:rPr lang="en-US" sz="1700" i="1" dirty="0" smtClean="0">
                <a:solidFill>
                  <a:schemeClr val="accent2"/>
                </a:solidFill>
                <a:latin typeface="+mn-lt"/>
              </a:rPr>
              <a:t>endothermic</a:t>
            </a:r>
            <a:r>
              <a:rPr lang="en-US" sz="1700" b="0" i="1" dirty="0" smtClean="0">
                <a:latin typeface="+mn-lt"/>
              </a:rPr>
              <a:t> ones </a:t>
            </a:r>
            <a:r>
              <a:rPr lang="en-US" sz="1700" i="1" dirty="0" smtClean="0">
                <a:solidFill>
                  <a:schemeClr val="accent2"/>
                </a:solidFill>
                <a:latin typeface="+mn-lt"/>
              </a:rPr>
              <a:t>increase</a:t>
            </a:r>
            <a:r>
              <a:rPr lang="en-US" sz="1700" b="0" i="1" dirty="0" smtClean="0">
                <a:latin typeface="+mn-lt"/>
              </a:rPr>
              <a:t>).</a:t>
            </a:r>
            <a:endParaRPr lang="ru-RU" sz="1700" b="0" i="1" dirty="0">
              <a:latin typeface="+mn-lt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076056" y="6158164"/>
            <a:ext cx="3242319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Blair &amp; Thakkar,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Chem.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Phys.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Lett.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556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2013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346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92080" y="5531846"/>
            <a:ext cx="319863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MPP may be violated </a:t>
            </a:r>
            <a:endParaRPr lang="ru-RU" sz="17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56" y="5555521"/>
            <a:ext cx="1080120" cy="602643"/>
          </a:xfrm>
          <a:prstGeom prst="rect">
            <a:avLst/>
          </a:prstGeom>
        </p:spPr>
      </p:pic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5755178" y="4354512"/>
            <a:ext cx="3242319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Ghanty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 &amp; Ghosh,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J. Phys.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Chem.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100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1996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12295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24" y="5209620"/>
            <a:ext cx="2376264" cy="31203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89537" y="5686326"/>
            <a:ext cx="319863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0" i="1" dirty="0" smtClean="0">
                <a:latin typeface="+mn-lt"/>
              </a:rPr>
              <a:t>For atoms</a:t>
            </a:r>
            <a:endParaRPr lang="ru-RU" sz="1700" b="0" i="1" dirty="0">
              <a:latin typeface="+mn-lt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369708" y="6175474"/>
            <a:ext cx="4238295" cy="2740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Hati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Datta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>
                <a:latin typeface="Verdana" panose="020B0604030504040204" pitchFamily="34" charset="0"/>
                <a:cs typeface="Arial" panose="020B0604020202020204" pitchFamily="34" charset="0"/>
              </a:rPr>
              <a:t>J. Phys.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Chem.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98 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1994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10451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D55-3E55-41C2-B889-DF8E7752E172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551250" y="468691"/>
            <a:ext cx="8208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MPP applied to isomeric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ISM species 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51720" y="6084550"/>
            <a:ext cx="5207774" cy="43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Sabirov,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Garipova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Cataldo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Mol. </a:t>
            </a:r>
            <a:r>
              <a:rPr lang="en-US" altLang="ru-RU" sz="1200" i="1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Astrophys</a:t>
            </a:r>
            <a:r>
              <a:rPr lang="en-US" altLang="ru-RU" sz="12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12 </a:t>
            </a:r>
            <a:r>
              <a:rPr lang="en-US" altLang="ru-RU" sz="1200" b="0" dirty="0"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ru-RU" sz="1200" dirty="0" smtClean="0">
                <a:latin typeface="Verdana" panose="020B0604030504040204" pitchFamily="34" charset="0"/>
                <a:cs typeface="Arial" panose="020B0604020202020204" pitchFamily="34" charset="0"/>
              </a:rPr>
              <a:t>2018</a:t>
            </a:r>
            <a:r>
              <a:rPr lang="en-US" altLang="ru-RU" sz="1200" b="0" dirty="0" smtClean="0">
                <a:latin typeface="Verdana" panose="020B0604030504040204" pitchFamily="34" charset="0"/>
                <a:cs typeface="Arial" panose="020B0604020202020204" pitchFamily="34" charset="0"/>
              </a:rPr>
              <a:t>) 10</a:t>
            </a:r>
            <a:endParaRPr lang="ru-RU" altLang="ru-RU" sz="1200" b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0923"/>
            <a:ext cx="5869777" cy="503362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 bwMode="auto">
          <a:xfrm>
            <a:off x="251520" y="5763518"/>
            <a:ext cx="5869777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1295" y="1050923"/>
            <a:ext cx="27711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PBE, CCSD(T) </a:t>
            </a:r>
            <a:r>
              <a:rPr lang="en-US" sz="1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(in parentheses)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, and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RI-MP2 </a:t>
            </a:r>
            <a:r>
              <a:rPr lang="en-US" sz="1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(in brackets) </a:t>
            </a:r>
            <a:r>
              <a:rPr 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 combination with the Λ22m basis set </a:t>
            </a:r>
            <a:r>
              <a:rPr lang="en-US" sz="1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(</a:t>
            </a:r>
            <a:r>
              <a:rPr lang="en-US" sz="12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Priroda</a:t>
            </a:r>
            <a:r>
              <a:rPr lang="en-US" sz="1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11 program)</a:t>
            </a:r>
            <a:endParaRPr lang="ru-RU" sz="1200" b="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61552" y="1993418"/>
            <a:ext cx="2771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MEP and MPP are </a:t>
            </a:r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consistent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 most cases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04248" y="2462495"/>
            <a:ext cx="165598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</a:t>
            </a:r>
            <a:r>
              <a:rPr lang="en-US" sz="12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</a:t>
            </a:r>
            <a:r>
              <a:rPr lang="en-US" sz="1200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stable</a:t>
            </a:r>
            <a:r>
              <a:rPr lang="en-US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&lt; </a:t>
            </a:r>
            <a:r>
              <a:rPr lang="el-GR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</a:t>
            </a:r>
            <a:r>
              <a:rPr lang="en-US" sz="12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</a:t>
            </a:r>
            <a:r>
              <a:rPr lang="en-US" sz="1200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other</a:t>
            </a:r>
            <a:endParaRPr lang="en-US" sz="1200" baseline="-250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r>
              <a:rPr lang="el-G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stable</a:t>
            </a:r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&lt; </a:t>
            </a:r>
            <a:r>
              <a:rPr lang="el-G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other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endParaRPr lang="ru-RU" sz="12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 bwMode="auto">
          <a:xfrm>
            <a:off x="7047554" y="5360019"/>
            <a:ext cx="1628901" cy="827510"/>
          </a:xfrm>
          <a:prstGeom prst="wedgeRoundRectCallout">
            <a:avLst>
              <a:gd name="adj1" fmla="val -123068"/>
              <a:gd name="adj2" fmla="val 202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59494" y="5491759"/>
            <a:ext cx="1666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good mismatch!</a:t>
            </a:r>
            <a:endParaRPr lang="ru-RU" sz="1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anose="05050102010706020507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anose="05050102010706020507" pitchFamily="18" charset="2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27608</TotalTime>
  <Words>1365</Words>
  <Application>Microsoft Office PowerPoint</Application>
  <PresentationFormat>Экран (4:3)</PresentationFormat>
  <Paragraphs>209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Meiryo UI</vt:lpstr>
      <vt:lpstr>MS Mincho</vt:lpstr>
      <vt:lpstr>宋体</vt:lpstr>
      <vt:lpstr>Arial</vt:lpstr>
      <vt:lpstr>Calibri</vt:lpstr>
      <vt:lpstr>Century Gothic</vt:lpstr>
      <vt:lpstr>Corbel</vt:lpstr>
      <vt:lpstr>HGSｺﾞｼｯｸM</vt:lpstr>
      <vt:lpstr>Symbol</vt:lpstr>
      <vt:lpstr>Times New Roman</vt:lpstr>
      <vt:lpstr>Verdana</vt:lpstr>
      <vt:lpstr>Wingdings</vt:lpstr>
      <vt:lpstr>Профиль</vt:lpstr>
      <vt:lpstr>1_Профиль</vt:lpstr>
      <vt:lpstr>Уравнение</vt:lpstr>
      <vt:lpstr>Формула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К ОЦЕНКЕ РЕАКЦИОННОЙ СПОСОБНОСТИ ФУЛЛЕРЕНОВ В РЕАКЦИЯХ ПРИСОЕДИНЕНИЯ</dc:title>
  <dc:creator>Денис</dc:creator>
  <cp:lastModifiedBy>Samsung</cp:lastModifiedBy>
  <cp:revision>1040</cp:revision>
  <dcterms:created xsi:type="dcterms:W3CDTF">2008-10-04T19:29:16Z</dcterms:created>
  <dcterms:modified xsi:type="dcterms:W3CDTF">2019-09-10T10:47:50Z</dcterms:modified>
</cp:coreProperties>
</file>