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730" r:id="rId2"/>
    <p:sldMasterId id="2147483734" r:id="rId3"/>
    <p:sldMasterId id="2147483740" r:id="rId4"/>
    <p:sldMasterId id="2147483750" r:id="rId5"/>
    <p:sldMasterId id="2147483766" r:id="rId6"/>
    <p:sldMasterId id="2147483829" r:id="rId7"/>
    <p:sldMasterId id="2147483833" r:id="rId8"/>
    <p:sldMasterId id="2147483907" r:id="rId9"/>
    <p:sldMasterId id="2147483922" r:id="rId10"/>
    <p:sldMasterId id="2147483930" r:id="rId11"/>
    <p:sldMasterId id="2147483950" r:id="rId12"/>
    <p:sldMasterId id="2147483989" r:id="rId13"/>
  </p:sldMasterIdLst>
  <p:notesMasterIdLst>
    <p:notesMasterId r:id="rId41"/>
  </p:notesMasterIdLst>
  <p:handoutMasterIdLst>
    <p:handoutMasterId r:id="rId42"/>
  </p:handoutMasterIdLst>
  <p:sldIdLst>
    <p:sldId id="576" r:id="rId14"/>
    <p:sldId id="738" r:id="rId15"/>
    <p:sldId id="739" r:id="rId16"/>
    <p:sldId id="907" r:id="rId17"/>
    <p:sldId id="794" r:id="rId18"/>
    <p:sldId id="901" r:id="rId19"/>
    <p:sldId id="792" r:id="rId20"/>
    <p:sldId id="903" r:id="rId21"/>
    <p:sldId id="908" r:id="rId22"/>
    <p:sldId id="915" r:id="rId23"/>
    <p:sldId id="805" r:id="rId24"/>
    <p:sldId id="424" r:id="rId25"/>
    <p:sldId id="387" r:id="rId26"/>
    <p:sldId id="909" r:id="rId27"/>
    <p:sldId id="910" r:id="rId28"/>
    <p:sldId id="874" r:id="rId29"/>
    <p:sldId id="898" r:id="rId30"/>
    <p:sldId id="856" r:id="rId31"/>
    <p:sldId id="802" r:id="rId32"/>
    <p:sldId id="867" r:id="rId33"/>
    <p:sldId id="868" r:id="rId34"/>
    <p:sldId id="918" r:id="rId35"/>
    <p:sldId id="917" r:id="rId36"/>
    <p:sldId id="872" r:id="rId37"/>
    <p:sldId id="911" r:id="rId38"/>
    <p:sldId id="427" r:id="rId39"/>
    <p:sldId id="832" r:id="rId40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66FF"/>
    <a:srgbClr val="9DF3FF"/>
    <a:srgbClr val="C8F0FA"/>
    <a:srgbClr val="BCF0FC"/>
    <a:srgbClr val="B0ECE5"/>
    <a:srgbClr val="A6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698" autoAdjust="0"/>
    <p:restoredTop sz="94671" autoAdjust="0"/>
  </p:normalViewPr>
  <p:slideViewPr>
    <p:cSldViewPr>
      <p:cViewPr varScale="1">
        <p:scale>
          <a:sx n="91" d="100"/>
          <a:sy n="91" d="100"/>
        </p:scale>
        <p:origin x="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254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ja-JP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53DFA903-A6C7-47BF-9F2A-54BB6C1562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63011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81CA4553-C509-4E91-ABD5-E22BFFA5AC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9187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5523-7B68-4512-A74B-754063479678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527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A4553-C509-4E91-ABD5-E22BFFA5ACA9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322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A4553-C509-4E91-ABD5-E22BFFA5ACA9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6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42F0CA44-188D-1C4B-83B9-E2EC152B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739D76F1-2402-B34C-8EE3-3430186F2B0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Detected emission lines of benzonitrile in TMC-1. Observational spectra are shown in black smoothed to a resolution of 5.7 kHz (0.08 km s</a:t>
            </a:r>
            <a:r>
              <a:rPr lang="en-GB" altLang="ja-JP" baseline="33000">
                <a:latin typeface="Arial" panose="020B0604020202020204" pitchFamily="34" charset="0"/>
                <a:ea typeface="msgothic" charset="0"/>
                <a:cs typeface="msgothic" charset="0"/>
              </a:rPr>
              <a:t>–1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) and shifted to a </a:t>
            </a:r>
            <a:r>
              <a:rPr lang="en-GB" altLang="ja-JP" i="1">
                <a:latin typeface="Arial" panose="020B0604020202020204" pitchFamily="34" charset="0"/>
                <a:ea typeface="msgothic" charset="0"/>
                <a:cs typeface="msgothic" charset="0"/>
              </a:rPr>
              <a:t>v</a:t>
            </a:r>
            <a:r>
              <a:rPr lang="en-GB" altLang="ja-JP" baseline="-33000">
                <a:latin typeface="Arial" panose="020B0604020202020204" pitchFamily="34" charset="0"/>
                <a:ea typeface="msgothic" charset="0"/>
                <a:cs typeface="msgothic" charset="0"/>
              </a:rPr>
              <a:t>lsr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 value of 5.83 km s</a:t>
            </a:r>
            <a:r>
              <a:rPr lang="en-GB" altLang="ja-JP" baseline="33000">
                <a:latin typeface="Arial" panose="020B0604020202020204" pitchFamily="34" charset="0"/>
                <a:ea typeface="msgothic" charset="0"/>
                <a:cs typeface="msgothic" charset="0"/>
              </a:rPr>
              <a:t>–1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. A simulated spectrum of benzonitrile (linewidth = 0.4 km s</a:t>
            </a:r>
            <a:r>
              <a:rPr lang="en-GB" altLang="ja-JP" baseline="33000">
                <a:latin typeface="Arial" panose="020B0604020202020204" pitchFamily="34" charset="0"/>
                <a:ea typeface="msgothic" charset="0"/>
                <a:cs typeface="msgothic" charset="0"/>
              </a:rPr>
              <a:t>–1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, </a:t>
            </a:r>
            <a:r>
              <a:rPr lang="en-GB" altLang="ja-JP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ja-JP" baseline="-33000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 = 4 × 10</a:t>
            </a:r>
            <a:r>
              <a:rPr lang="en-GB" altLang="ja-JP" baseline="33000">
                <a:latin typeface="Arial" panose="020B0604020202020204" pitchFamily="34" charset="0"/>
                <a:ea typeface="msgothic" charset="0"/>
                <a:cs typeface="msgothic" charset="0"/>
              </a:rPr>
              <a:t>11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 cm</a:t>
            </a:r>
            <a:r>
              <a:rPr lang="en-GB" altLang="ja-JP" baseline="33000">
                <a:latin typeface="Arial" panose="020B0604020202020204" pitchFamily="34" charset="0"/>
                <a:ea typeface="msgothic" charset="0"/>
                <a:cs typeface="msgothic" charset="0"/>
              </a:rPr>
              <a:t>–2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, </a:t>
            </a:r>
            <a:r>
              <a:rPr lang="en-GB" altLang="ja-JP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ja-JP" baseline="-33000">
                <a:latin typeface="Arial" panose="020B0604020202020204" pitchFamily="34" charset="0"/>
                <a:ea typeface="msgothic" charset="0"/>
                <a:cs typeface="msgothic" charset="0"/>
              </a:rPr>
              <a:t>ex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 = 7 K) is overlaid in red (</a:t>
            </a:r>
            <a:r>
              <a:rPr lang="en-GB" altLang="ja-JP" i="1">
                <a:latin typeface="Arial" panose="020B0604020202020204" pitchFamily="34" charset="0"/>
                <a:ea typeface="msgothic" charset="0"/>
                <a:cs typeface="msgothic" charset="0"/>
              </a:rPr>
              <a:t>25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). Rotational quantum numbers are displayed at the upper left of each panel. The four transitions with well-resolved hyperfine structure are shown on an expanded frequency axis in (</a:t>
            </a:r>
            <a:r>
              <a:rPr lang="en-GB" altLang="ja-JP" i="1">
                <a:latin typeface="Arial" panose="020B0604020202020204" pitchFamily="34" charset="0"/>
                <a:ea typeface="msgothic" charset="0"/>
                <a:cs typeface="msgothic" charset="0"/>
              </a:rPr>
              <a:t>25</a:t>
            </a:r>
            <a:r>
              <a:rPr lang="en-GB" altLang="ja-JP">
                <a:latin typeface="Arial" panose="020B0604020202020204" pitchFamily="34" charset="0"/>
                <a:ea typeface="msgothic" charset="0"/>
                <a:cs typeface="msgothic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568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天文台公開日資料</a:t>
            </a:r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A4553-C509-4E91-ABD5-E22BFFA5ACA9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9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天文台公開日資料</a:t>
            </a:r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A4553-C509-4E91-ABD5-E22BFFA5ACA9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0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F8DD6-C027-411F-958C-94CDA6FD581C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49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" pitchFamily="-108" charset="0"/>
                <a:ea typeface="ＭＳ Ｐゴシック" pitchFamily="-108" charset="-128"/>
              </a:rPr>
              <a:t>Where</a:t>
            </a:r>
            <a:r>
              <a:rPr lang="en-US" baseline="0" dirty="0">
                <a:latin typeface="Times" pitchFamily="-108" charset="0"/>
                <a:ea typeface="ＭＳ Ｐゴシック" pitchFamily="-108" charset="-128"/>
              </a:rPr>
              <a:t> did ingredients of life originate?  Planetary system formation; some material survived and was incorporated into small bodies, eventually delivered to planetary surfaces.   Observations/simulations tell us about what might have been present initially.</a:t>
            </a:r>
            <a:endParaRPr lang="en-US" dirty="0">
              <a:latin typeface="Times" pitchFamily="-108" charset="0"/>
              <a:ea typeface="ＭＳ Ｐゴシック" pitchFamily="-108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BA619-0F76-4431-8111-0DE850BB9D8D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A4553-C509-4E91-ABD5-E22BFFA5ACA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7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A4553-C509-4E91-ABD5-E22BFFA5ACA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2FE4A-5EB1-4610-ACBF-08A8DCE5E9F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834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5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F703-20F3-4C64-AF10-1482C1864E6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88C4-8BE3-461D-82B4-68072AF7084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10A4-1B02-486D-A7C1-7B49F682220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5E1656-FA8E-4FC0-8162-E150204A6B0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1353BE-C02A-48FD-B4B2-169D2D0D2F5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5E1656-FA8E-4FC0-8162-E150204A6B0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845-D771-4F3F-A28B-3C7EF62595A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845-D771-4F3F-A28B-3C7EF62595A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5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F703-20F3-4C64-AF10-1482C1864E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080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9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E6A8-F957-43EE-9DDE-3385FCA87BF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2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8D3F3-B743-4CE8-8D10-1004A2705072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89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33AFD-F73A-4380-BA59-43C678684E97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FC48F-EC87-410C-A582-848A030017C5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4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ED2C0-3DE6-430D-B4D3-F84F54B48AA8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6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5A7A-C3E1-4177-89FC-B625487741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6C2F8-80DD-4BFB-BDFC-9B3A12FD2396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64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9C24-E945-4F5B-A836-F52C50900781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06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38BAB-9952-440C-84BE-8395C735E244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4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98012-4865-4B2A-BC6C-98736F72A9C0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22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37570-BA51-4570-9DDB-D6C6BF9477C7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65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98012-4865-4B2A-BC6C-98736F72A9C0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5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98012-4865-4B2A-BC6C-98736F72A9C0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89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BCAED-1337-46ED-B05A-E7FB6A82C6E2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54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02A351-748F-4A3C-809C-36E4B849DA1E}" type="slidenum">
              <a:rPr lang="en-GB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10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9666B3-A24A-42AB-B806-1AA790605E7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7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845-D771-4F3F-A28B-3C7EF62595A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1353BE-C02A-48FD-B4B2-169D2D0D2F57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8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2813" y="1905000"/>
            <a:ext cx="3978275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912813" y="4076700"/>
            <a:ext cx="3978275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DF18FA-F5B9-4E1A-BD61-38A7FF785D5D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F703-20F3-4C64-AF10-1482C1864E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7167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8000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5A7A-C3E1-4177-89FC-B625487741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059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845-D771-4F3F-A28B-3C7EF62595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2766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73DD4-7A4D-41C0-934A-EB8162239C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7075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7CB0-EAFC-4A52-8B51-1785A0253F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0126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E6A8-F957-43EE-9DDE-3385FCA87B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836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8B4F-7489-4085-B48C-17C18F8C9D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33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73DD4-7A4D-41C0-934A-EB8162239C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C8AA-FE08-4276-9968-74F94D778B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293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88C4-8BE3-461D-82B4-68072AF708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676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10A4-1B02-486D-A7C1-7B49F68222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9016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5E1656-FA8E-4FC0-8162-E150204A6B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6344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1353BE-C02A-48FD-B4B2-169D2D0D2F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3891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September 10, 2019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The Periodic Table Through Space and Time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DD1E-007C-457C-8C4A-B24D296E5D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3051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F703-20F3-4C64-AF10-1482C1864E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2948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2F5C-8279-4DDA-8D80-167005E13C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08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5A7A-C3E1-4177-89FC-B625487741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8743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0845-D771-4F3F-A28B-3C7EF62595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053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7CB0-EAFC-4A52-8B51-1785A0253F9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73DD4-7A4D-41C0-934A-EB8162239C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583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7CB0-EAFC-4A52-8B51-1785A0253F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6556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E6A8-F957-43EE-9DDE-3385FCA87B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5186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8B4F-7489-4085-B48C-17C18F8C9D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8429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C8AA-FE08-4276-9968-74F94D778B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3460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88C4-8BE3-461D-82B4-68072AF708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25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10A4-1B02-486D-A7C1-7B49F68222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0604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5E1656-FA8E-4FC0-8162-E150204A6B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925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SmartArt プレースホル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1353BE-C02A-48FD-B4B2-169D2D0D2F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471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E6A8-F957-43EE-9DDE-3385FCA87BF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8B4F-7489-4085-B48C-17C18F8C9D3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0C8AA-FE08-4276-9968-74F94D778BD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9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D98012-4865-4B2A-BC6C-98736F72A9C0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9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98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/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hu-HU" altLang="ja-JP"/>
              <a:t>The Periodic Table Through Space and Time</a:t>
            </a:r>
            <a:endParaRPr lang="en-US" altLang="ja-JP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8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80" r:id="rId2"/>
    <p:sldLayoutId id="2147483828" r:id="rId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4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The Periodic Table Through Space and Time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E38A2-A493-418B-B04A-34914F35C2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617"/>
            <a:ext cx="8424935" cy="1470025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Astrochemistry </a:t>
            </a:r>
            <a:b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Seeds of Life</a:t>
            </a:r>
            <a:endParaRPr lang="ja-JP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140968"/>
            <a:ext cx="7344816" cy="2232248"/>
          </a:xfrm>
        </p:spPr>
        <p:txBody>
          <a:bodyPr/>
          <a:lstStyle/>
          <a:p>
            <a:pPr algn="l"/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Masatoshi </a:t>
            </a:r>
            <a:r>
              <a:rPr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Ohishi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(NAOJ)</a:t>
            </a:r>
          </a:p>
          <a:p>
            <a:pPr algn="l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collaborators: T. Suzuki , M. Saito, T.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Hirota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H. Nomura, H. Minamoto and N.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Kaifu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ja-JP" altLang="en-US" sz="2800" dirty="0"/>
              <a:t>　　　　　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masatoshi.ohishi@nao.ac.jp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7796" name="Picture 4" descr="naoj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74E4BEEA-6318-D64E-97BD-D40DC152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</a:t>
            </a: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Bank Telescope, WV, USA</a:t>
            </a:r>
            <a:endParaRPr kumimoji="1" lang="ja-JP" altLang="en-US">
              <a:solidFill>
                <a:srgbClr val="000099"/>
              </a:solidFill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C0DF1837-3561-7D44-8FEA-C6E50384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6F9BB9-ED16-2940-9B4E-1E58CEF7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September 10, 2019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831A41-A7BC-C24E-814D-05F01B53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The Periodic Table Through Space and Time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369F75-B9D0-7347-A6CF-E52BFB7B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38BAB-9952-440C-84BE-8395C735E2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A59686-D354-6344-A07F-4E871A99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0357"/>
            <a:ext cx="698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13" cy="1162050"/>
          </a:xfrm>
        </p:spPr>
        <p:txBody>
          <a:bodyPr/>
          <a:lstStyle/>
          <a:p>
            <a:pPr algn="ctr">
              <a:defRPr/>
            </a:pPr>
            <a:r>
              <a:rPr lang="en-US" altLang="ja-JP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Glycolaldehyde by GBT</a:t>
            </a:r>
            <a:endParaRPr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コンテンツ プレースホル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18" y="273050"/>
            <a:ext cx="3867014" cy="5853113"/>
          </a:xfrm>
        </p:spPr>
      </p:pic>
      <p:sp>
        <p:nvSpPr>
          <p:cNvPr id="26628" name="テキスト プレースホルダ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50" cy="4691063"/>
          </a:xfrm>
        </p:spPr>
        <p:txBody>
          <a:bodyPr/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ja-JP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CO)</a:t>
            </a:r>
            <a:r>
              <a:rPr lang="en-US" altLang="ja-JP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altLang="ja-JP" sz="2400" dirty="0"/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transitions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S/N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LSR velocities are consistent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(Hollis et al. (2004),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613, L45)</a:t>
            </a:r>
            <a:endParaRPr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September 10, 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The Periodic Table Through Space and Time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ED5D2-6B6B-49C8-B9FE-75166C90FA8F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28690" y="2142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chemeClr val="accent2"/>
                </a:solidFill>
              </a:rPr>
              <a:t>ALMA </a:t>
            </a:r>
            <a:br>
              <a:rPr lang="en-US" altLang="ja-JP" b="1" dirty="0">
                <a:solidFill>
                  <a:schemeClr val="accent2"/>
                </a:solidFill>
              </a:rPr>
            </a:br>
            <a:r>
              <a:rPr lang="en-US" altLang="ja-JP" sz="2800" b="1" dirty="0">
                <a:solidFill>
                  <a:schemeClr val="accent2"/>
                </a:solidFill>
              </a:rPr>
              <a:t>(Atacama Large Millimeter/</a:t>
            </a:r>
            <a:r>
              <a:rPr lang="en-US" altLang="ja-JP" sz="2800" b="1" dirty="0" err="1">
                <a:solidFill>
                  <a:schemeClr val="accent2"/>
                </a:solidFill>
              </a:rPr>
              <a:t>submillimeter</a:t>
            </a:r>
            <a:r>
              <a:rPr lang="en-US" altLang="ja-JP" sz="2800" b="1" dirty="0">
                <a:solidFill>
                  <a:schemeClr val="accent2"/>
                </a:solidFill>
              </a:rPr>
              <a:t> Array) </a:t>
            </a:r>
            <a:endParaRPr lang="en-US" altLang="ja-JP" b="1" dirty="0">
              <a:solidFill>
                <a:schemeClr val="accent2"/>
              </a:solidFill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01525"/>
            <a:ext cx="8424936" cy="55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テキスト ボックス 3"/>
          <p:cNvSpPr txBox="1">
            <a:spLocks noChangeArrowheads="1"/>
          </p:cNvSpPr>
          <p:nvPr/>
        </p:nvSpPr>
        <p:spPr bwMode="auto">
          <a:xfrm>
            <a:off x="551083" y="1547813"/>
            <a:ext cx="7730125" cy="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Int. Collaboration – Japan/N.A/Europe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30~950 GHz, max. resolution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～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0.1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sec for line obs.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76069" y="6298227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© ALMA	(ESO/NAOJ/NRAO)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2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" y="1272239"/>
            <a:ext cx="7333828" cy="54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9032" y="260648"/>
            <a:ext cx="7410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ALMA: Glycolaldehyde at a Sun-</a:t>
            </a:r>
            <a:r>
              <a:rPr kumimoji="1" lang="da-DK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like</a:t>
            </a: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 </a:t>
            </a:r>
            <a:r>
              <a:rPr kumimoji="1" lang="da-DK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protostar</a:t>
            </a:r>
            <a:endParaRPr kumimoji="1" lang="da-DK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(Jørgensen et al. 2012)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September 10, 2019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08863-049F-453A-80F3-5E226318E1D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05CC9B-DAB0-DE45-8000-B9B67AD6D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34" y="16982"/>
            <a:ext cx="2308150" cy="21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5" y="1268760"/>
            <a:ext cx="8666545" cy="457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7235" y="188640"/>
            <a:ext cx="7668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ALMA: Glycolaldehyde at a </a:t>
            </a:r>
            <a:r>
              <a:rPr kumimoji="1" lang="da-DK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high-mass</a:t>
            </a: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 star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a-DK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forming</a:t>
            </a: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 region, NGC6334I</a:t>
            </a:r>
            <a:r>
              <a:rPr lang="da-DK" altLang="ja-JP" sz="2800" b="1" dirty="0">
                <a:solidFill>
                  <a:srgbClr val="333399"/>
                </a:solidFill>
                <a:latin typeface="Times New Roman"/>
              </a:rPr>
              <a:t> </a:t>
            </a: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(</a:t>
            </a:r>
            <a:r>
              <a:rPr lang="da-DK" altLang="ja-JP" sz="2800" b="1" dirty="0" err="1">
                <a:solidFill>
                  <a:srgbClr val="333399"/>
                </a:solidFill>
                <a:latin typeface="Times New Roman"/>
              </a:rPr>
              <a:t>McGuire</a:t>
            </a:r>
            <a:r>
              <a:rPr kumimoji="1" lang="da-DK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t> et al. 2018)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September 10, 2019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08863-049F-453A-80F3-5E226318E1D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548657-D850-2748-95AB-36244EDA18CD}"/>
              </a:ext>
            </a:extLst>
          </p:cNvPr>
          <p:cNvSpPr txBox="1"/>
          <p:nvPr/>
        </p:nvSpPr>
        <p:spPr>
          <a:xfrm>
            <a:off x="1443948" y="5733256"/>
            <a:ext cx="622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Glycolaldehyde is widespread in our Galaxy.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55EB7E-BF79-E440-BAED-DC77B513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</p:spTree>
    <p:extLst>
      <p:ext uri="{BB962C8B-B14F-4D97-AF65-F5344CB8AC3E}">
        <p14:creationId xmlns:p14="http://schemas.microsoft.com/office/powerpoint/2010/main" val="27379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Prebiotic Species in Space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pic>
        <p:nvPicPr>
          <p:cNvPr id="9" name="コンテンツ プレースホルダ 8" descr="014-planet_form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43" y="1218088"/>
            <a:ext cx="2045593" cy="4997001"/>
          </a:xfrm>
        </p:spPr>
      </p:pic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>
          <a:xfrm>
            <a:off x="3286116" y="1600204"/>
            <a:ext cx="5400684" cy="4525963"/>
          </a:xfrm>
          <a:noFill/>
        </p:spPr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Sugars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Glycolaldehyde</a:t>
            </a:r>
          </a:p>
          <a:p>
            <a:r>
              <a:rPr kumimoji="1" lang="en-US" altLang="ja-JP" dirty="0"/>
              <a:t>Amino acids</a:t>
            </a:r>
          </a:p>
          <a:p>
            <a:pPr lvl="1"/>
            <a:r>
              <a:rPr lang="en-US" altLang="ja-JP" dirty="0" err="1"/>
              <a:t>Glycine</a:t>
            </a:r>
            <a:r>
              <a:rPr lang="en-US" altLang="ja-JP" dirty="0"/>
              <a:t>, </a:t>
            </a:r>
            <a:r>
              <a:rPr lang="en-US" altLang="ja-JP" dirty="0" err="1"/>
              <a:t>Alanine</a:t>
            </a:r>
            <a:r>
              <a:rPr lang="en-US" altLang="ja-JP" dirty="0"/>
              <a:t> (trials only)</a:t>
            </a:r>
          </a:p>
          <a:p>
            <a:pPr lvl="1"/>
            <a:r>
              <a:rPr lang="en-US" altLang="ja-JP" dirty="0" err="1"/>
              <a:t>Amonoacetonitrile</a:t>
            </a:r>
            <a:endParaRPr lang="en-US" altLang="ja-JP" dirty="0"/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Nucleic acids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No searches</a:t>
            </a:r>
          </a:p>
          <a:p>
            <a:pPr lvl="1"/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Trials for their building blocks</a:t>
            </a:r>
            <a:b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</a:b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pyrimidine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imidazole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pyrrole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,,,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Glycine Search</a:t>
            </a:r>
            <a:endParaRPr kumimoji="1" lang="ja-JP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 et al. (1979)</a:t>
            </a:r>
          </a:p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Combes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(1996)</a:t>
            </a:r>
          </a:p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Ceccarelli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(2000)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Hollis et al. (2003a,b)</a:t>
            </a:r>
          </a:p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(2003)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claimed first detection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disputed by Snyder et al. (2005)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enied by </a:t>
            </a:r>
            <a:r>
              <a:rPr lang="da-DK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Jones et al. (2007); Cunningham et al. (2007)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September 10, 2019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The Periodic Table Through Space and Time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17207-5780-452B-99AF-E23F2F2A162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758057"/>
          </a:xfrm>
        </p:spPr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amino acids in the interstellar molecular clouds ?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32" y="2859928"/>
            <a:ext cx="6067400" cy="39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671992" y="1124744"/>
            <a:ext cx="2664296" cy="504056"/>
            <a:chOff x="3635896" y="548680"/>
            <a:chExt cx="2664296" cy="504056"/>
          </a:xfrm>
        </p:grpSpPr>
        <p:cxnSp>
          <p:nvCxnSpPr>
            <p:cNvPr id="3" name="直線コネクタ 2"/>
            <p:cNvCxnSpPr/>
            <p:nvPr/>
          </p:nvCxnSpPr>
          <p:spPr bwMode="auto">
            <a:xfrm>
              <a:off x="3635896" y="548680"/>
              <a:ext cx="2664296" cy="50405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" name="直線コネクタ 6"/>
            <p:cNvCxnSpPr/>
            <p:nvPr/>
          </p:nvCxnSpPr>
          <p:spPr bwMode="auto">
            <a:xfrm flipH="1">
              <a:off x="3635896" y="548680"/>
              <a:ext cx="2664296" cy="50405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テキスト ボックス 8"/>
          <p:cNvSpPr txBox="1"/>
          <p:nvPr/>
        </p:nvSpPr>
        <p:spPr>
          <a:xfrm>
            <a:off x="2195736" y="260648"/>
            <a:ext cx="6395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 to amino acids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September 10, 2019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F703-20F3-4C64-AF10-1482C1864E6B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6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98984"/>
          </a:xfrm>
        </p:spPr>
        <p:txBody>
          <a:bodyPr/>
          <a:lstStyle/>
          <a:p>
            <a:r>
              <a:rPr lang="en-US" altLang="ja-JP" sz="4000" b="1" dirty="0">
                <a:solidFill>
                  <a:schemeClr val="accent2"/>
                </a:solidFill>
              </a:rPr>
              <a:t>Glycine Formation on Ice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altLang="ja-JP" sz="2800" dirty="0" err="1"/>
              <a:t>Holtom</a:t>
            </a:r>
            <a:r>
              <a:rPr lang="en-US" altLang="ja-JP" sz="2800" dirty="0"/>
              <a:t> et al. </a:t>
            </a:r>
            <a:r>
              <a:rPr lang="en-US" altLang="ja-JP" sz="2800" dirty="0" err="1"/>
              <a:t>ApJ</a:t>
            </a:r>
            <a:r>
              <a:rPr lang="en-US" altLang="ja-JP" sz="2800" dirty="0"/>
              <a:t>, 626, 940 (2005)</a:t>
            </a:r>
          </a:p>
          <a:p>
            <a:pPr marL="1009650" lvl="1" indent="-609600"/>
            <a:r>
              <a:rPr lang="en-US" altLang="ja-JP" sz="2400" dirty="0"/>
              <a:t>Reaction between </a:t>
            </a:r>
            <a:r>
              <a:rPr lang="en-US" altLang="ja-JP" sz="2400" dirty="0">
                <a:solidFill>
                  <a:srgbClr val="FF0000"/>
                </a:solidFill>
              </a:rPr>
              <a:t>CH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3</a:t>
            </a:r>
            <a:r>
              <a:rPr lang="en-US" altLang="ja-JP" sz="2400" dirty="0">
                <a:solidFill>
                  <a:srgbClr val="FF0000"/>
                </a:solidFill>
              </a:rPr>
              <a:t>NH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400" dirty="0"/>
              <a:t> </a:t>
            </a:r>
            <a:r>
              <a:rPr lang="en-US" altLang="ja-JP" sz="2400" dirty="0"/>
              <a:t>and CO</a:t>
            </a:r>
            <a:r>
              <a:rPr lang="en-US" altLang="ja-JP" sz="2400" baseline="-25000" dirty="0"/>
              <a:t>2</a:t>
            </a:r>
            <a:endParaRPr lang="en-US" altLang="ja-JP" sz="2400" dirty="0"/>
          </a:p>
          <a:p>
            <a:pPr marL="1390650" lvl="2" indent="-533400"/>
            <a:r>
              <a:rPr lang="en-US" altLang="ja-JP" sz="2000" dirty="0"/>
              <a:t>CH</a:t>
            </a:r>
            <a:r>
              <a:rPr lang="en-US" altLang="ja-JP" sz="2000" baseline="-25000" dirty="0"/>
              <a:t>3</a:t>
            </a:r>
            <a:r>
              <a:rPr lang="en-US" altLang="ja-JP" sz="2000" dirty="0"/>
              <a:t>NH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 + CR </a:t>
            </a:r>
            <a:r>
              <a:rPr lang="en-US" altLang="ja-JP" sz="2000" dirty="0">
                <a:sym typeface="Wingdings" pitchFamily="2" charset="2"/>
              </a:rPr>
              <a:t> CH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NH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 / CH</a:t>
            </a:r>
            <a:r>
              <a:rPr lang="en-US" altLang="ja-JP" sz="2000" baseline="-25000" dirty="0">
                <a:sym typeface="Wingdings" pitchFamily="2" charset="2"/>
              </a:rPr>
              <a:t>3</a:t>
            </a:r>
            <a:r>
              <a:rPr lang="en-US" altLang="ja-JP" sz="2000" dirty="0">
                <a:sym typeface="Wingdings" pitchFamily="2" charset="2"/>
              </a:rPr>
              <a:t>NH + H</a:t>
            </a:r>
          </a:p>
          <a:p>
            <a:pPr marL="1390650" lvl="2" indent="-533400"/>
            <a:r>
              <a:rPr lang="en-US" altLang="ja-JP" sz="2000" dirty="0">
                <a:sym typeface="Wingdings" pitchFamily="2" charset="2"/>
              </a:rPr>
              <a:t>CO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 + H  HOCO</a:t>
            </a:r>
          </a:p>
          <a:p>
            <a:pPr marL="1390650" lvl="2" indent="-533400"/>
            <a:r>
              <a:rPr lang="en-US" altLang="ja-JP" sz="2000" dirty="0">
                <a:sym typeface="Wingdings" pitchFamily="2" charset="2"/>
              </a:rPr>
              <a:t>NH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CH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 + HOCO  NH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CH</a:t>
            </a:r>
            <a:r>
              <a:rPr lang="en-US" altLang="ja-JP" sz="2000" baseline="-25000" dirty="0">
                <a:sym typeface="Wingdings" pitchFamily="2" charset="2"/>
              </a:rPr>
              <a:t>2</a:t>
            </a:r>
            <a:r>
              <a:rPr lang="en-US" altLang="ja-JP" sz="2000" dirty="0">
                <a:sym typeface="Wingdings" pitchFamily="2" charset="2"/>
              </a:rPr>
              <a:t>COOH</a:t>
            </a:r>
          </a:p>
          <a:p>
            <a:pPr marL="1390650" lvl="2" indent="-533400"/>
            <a:r>
              <a:rPr lang="en-US" altLang="ja-JP" sz="2000" dirty="0">
                <a:sym typeface="Wingdings" pitchFamily="2" charset="2"/>
              </a:rPr>
              <a:t>CH</a:t>
            </a:r>
            <a:r>
              <a:rPr lang="en-US" altLang="ja-JP" sz="2000" baseline="-25000" dirty="0">
                <a:sym typeface="Wingdings" pitchFamily="2" charset="2"/>
              </a:rPr>
              <a:t>3</a:t>
            </a:r>
            <a:r>
              <a:rPr lang="en-US" altLang="ja-JP" sz="2000" dirty="0">
                <a:sym typeface="Wingdings" pitchFamily="2" charset="2"/>
              </a:rPr>
              <a:t>NH + HOCO  CH</a:t>
            </a:r>
            <a:r>
              <a:rPr lang="en-US" altLang="ja-JP" sz="2000" baseline="-25000" dirty="0">
                <a:sym typeface="Wingdings" pitchFamily="2" charset="2"/>
              </a:rPr>
              <a:t>3</a:t>
            </a:r>
            <a:r>
              <a:rPr lang="en-US" altLang="ja-JP" sz="2000" dirty="0">
                <a:sym typeface="Wingdings" pitchFamily="2" charset="2"/>
              </a:rPr>
              <a:t>NHCOOH</a:t>
            </a:r>
            <a:endParaRPr lang="en-US" altLang="ja-JP" sz="2000" dirty="0"/>
          </a:p>
          <a:p>
            <a:pPr marL="1009650" lvl="1" indent="-609600"/>
            <a:r>
              <a:rPr lang="en-US" altLang="ja-JP" sz="2400" dirty="0"/>
              <a:t>Confirmed on ice (lab.) and by quantum chemical calculations (gas phase !)</a:t>
            </a:r>
            <a:br>
              <a:rPr lang="en-US" altLang="ja-JP" sz="2400" dirty="0"/>
            </a:br>
            <a:endParaRPr lang="en-US" altLang="ja-JP" sz="2400" dirty="0"/>
          </a:p>
          <a:p>
            <a:pPr marL="609600" indent="-609600"/>
            <a:r>
              <a:rPr lang="en-US" altLang="ja-JP" sz="2800" dirty="0"/>
              <a:t>Kim &amp; Kiser, </a:t>
            </a:r>
            <a:r>
              <a:rPr lang="en-US" altLang="ja-JP" sz="2800" dirty="0" err="1"/>
              <a:t>ApJ</a:t>
            </a:r>
            <a:r>
              <a:rPr lang="en-US" altLang="ja-JP" sz="2800" dirty="0"/>
              <a:t>, 729, 68 (2011)</a:t>
            </a:r>
            <a:br>
              <a:rPr lang="en-US" altLang="ja-JP" sz="2800" dirty="0"/>
            </a:br>
            <a:r>
              <a:rPr lang="ja-JP" altLang="en-US" sz="2800" dirty="0"/>
              <a:t>　</a:t>
            </a:r>
            <a:r>
              <a:rPr lang="en-US" altLang="ja-JP" sz="2800" dirty="0"/>
              <a:t>observed </a:t>
            </a:r>
            <a:r>
              <a:rPr lang="en-US" altLang="ja-JP" sz="2800" dirty="0">
                <a:solidFill>
                  <a:srgbClr val="FF0000"/>
                </a:solidFill>
              </a:rPr>
              <a:t>CH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3</a:t>
            </a:r>
            <a:r>
              <a:rPr lang="en-US" altLang="ja-JP" sz="2800" dirty="0">
                <a:solidFill>
                  <a:srgbClr val="FF0000"/>
                </a:solidFill>
              </a:rPr>
              <a:t>NH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en-US" altLang="ja-JP" sz="2800" baseline="-25000" dirty="0"/>
              <a:t>  </a:t>
            </a:r>
            <a:r>
              <a:rPr lang="en-US" altLang="ja-JP" sz="2800" dirty="0"/>
              <a:t>on ice with NH</a:t>
            </a:r>
            <a:r>
              <a:rPr lang="en-US" altLang="ja-JP" sz="2800" baseline="-25000" dirty="0"/>
              <a:t>3</a:t>
            </a:r>
            <a:r>
              <a:rPr lang="en-US" altLang="ja-JP" sz="2800" dirty="0"/>
              <a:t>/CH</a:t>
            </a:r>
            <a:r>
              <a:rPr lang="en-US" altLang="ja-JP" sz="2800" baseline="-25000" dirty="0"/>
              <a:t>4</a:t>
            </a:r>
            <a:r>
              <a:rPr lang="ja-JP" altLang="en-US" sz="2800" dirty="0"/>
              <a:t> </a:t>
            </a:r>
            <a:r>
              <a:rPr lang="en-US" altLang="ja-JP" sz="2800" dirty="0"/>
              <a:t>(lab)</a:t>
            </a:r>
          </a:p>
        </p:txBody>
      </p:sp>
    </p:spTree>
    <p:extLst>
      <p:ext uri="{BB962C8B-B14F-4D97-AF65-F5344CB8AC3E}">
        <p14:creationId xmlns:p14="http://schemas.microsoft.com/office/powerpoint/2010/main" val="313879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Assumed Formation Paths in the Interstellar Matter 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" y="1772816"/>
            <a:ext cx="8348795" cy="3240360"/>
          </a:xfrm>
        </p:spPr>
      </p:pic>
      <p:grpSp>
        <p:nvGrpSpPr>
          <p:cNvPr id="15" name="グループ化 14"/>
          <p:cNvGrpSpPr/>
          <p:nvPr/>
        </p:nvGrpSpPr>
        <p:grpSpPr>
          <a:xfrm>
            <a:off x="251521" y="1844824"/>
            <a:ext cx="6024789" cy="3960440"/>
            <a:chOff x="251520" y="1844824"/>
            <a:chExt cx="6024789" cy="3960440"/>
          </a:xfrm>
        </p:grpSpPr>
        <p:sp>
          <p:nvSpPr>
            <p:cNvPr id="8" name="円/楕円 7"/>
            <p:cNvSpPr/>
            <p:nvPr/>
          </p:nvSpPr>
          <p:spPr bwMode="auto">
            <a:xfrm>
              <a:off x="251520" y="1844824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288379" y="2824061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 bwMode="auto">
            <a:xfrm>
              <a:off x="326879" y="3832173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4908157" y="2096852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 bwMode="auto">
            <a:xfrm>
              <a:off x="5124181" y="4073287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 bwMode="auto">
            <a:xfrm>
              <a:off x="920916" y="5301208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66143" y="5373216"/>
              <a:ext cx="3906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0000"/>
                  </a:solidFill>
                  <a:latin typeface="Times New Roman"/>
                </a:rPr>
                <a:t>Rich in interstellar molecular clouds</a:t>
              </a:r>
              <a:endParaRPr lang="ja-JP" altLang="en-US" sz="2000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90044" y="2421018"/>
            <a:ext cx="2946281" cy="1915341"/>
            <a:chOff x="1990037" y="2420888"/>
            <a:chExt cx="2946281" cy="1915341"/>
          </a:xfrm>
        </p:grpSpPr>
        <p:sp>
          <p:nvSpPr>
            <p:cNvPr id="16" name="円/楕円 15"/>
            <p:cNvSpPr/>
            <p:nvPr/>
          </p:nvSpPr>
          <p:spPr bwMode="auto">
            <a:xfrm>
              <a:off x="1990037" y="3832173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784190" y="2420888"/>
              <a:ext cx="1152128" cy="504056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699857" y="1628801"/>
            <a:ext cx="215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  <a:latin typeface="Times New Roman"/>
              </a:rPr>
              <a:t>Holtom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 et al. (2005)</a:t>
            </a:r>
          </a:p>
          <a:p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Kim &amp; Kaiser (2011)</a:t>
            </a:r>
            <a:endParaRPr lang="ja-JP" alt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4008" y="48598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  <a:latin typeface="Times New Roman"/>
              </a:rPr>
              <a:t>Belloche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 et al. (2008)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88234" y="3212976"/>
            <a:ext cx="19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  <a:latin typeface="Times New Roman"/>
              </a:rPr>
              <a:t>Theule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 et al. (2011)</a:t>
            </a:r>
            <a:endParaRPr lang="ja-JP" alt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49597" y="1473920"/>
            <a:ext cx="3492495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ice with UV irradiation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333399"/>
                </a:solidFill>
                <a:latin typeface="Times New Roman"/>
              </a:rPr>
              <a:t>Elemental Abundance (Si=1)</a:t>
            </a:r>
            <a:endParaRPr kumimoji="1" lang="ja-JP" altLang="en-US" dirty="0"/>
          </a:p>
        </p:txBody>
      </p:sp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13134"/>
              </p:ext>
            </p:extLst>
          </p:nvPr>
        </p:nvGraphicFramePr>
        <p:xfrm>
          <a:off x="457200" y="1268760"/>
          <a:ext cx="8229600" cy="519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Element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Abundance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Element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Abundance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28000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He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2700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0.0000004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0.45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0.0000004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0.000011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/>
                        <a:t>Ar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/>
                        <a:t>        0.0037</a:t>
                      </a:r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/>
                        <a:t>         3.1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0.064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0.000035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/>
                        <a:t>Ti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0.0027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0.00028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0.013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Mg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Mn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0.0069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0.083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0.9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395536" y="1672815"/>
            <a:ext cx="3168352" cy="2898982"/>
            <a:chOff x="395536" y="1672815"/>
            <a:chExt cx="3168352" cy="2898982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395536" y="1672815"/>
              <a:ext cx="3168352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395536" y="2051517"/>
              <a:ext cx="3168352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395536" y="3529001"/>
              <a:ext cx="3168352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395536" y="3907703"/>
              <a:ext cx="3168352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395536" y="4283765"/>
              <a:ext cx="3168352" cy="28803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4572000" y="6130620"/>
            <a:ext cx="316835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AD2F5C-8279-4DDA-8D80-167005E13C1C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b="1" dirty="0">
                <a:solidFill>
                  <a:schemeClr val="accent2"/>
                </a:solidFill>
              </a:rPr>
              <a:t>CH</a:t>
            </a:r>
            <a:r>
              <a:rPr kumimoji="1" lang="en-US" altLang="ja-JP" b="1" baseline="-25000" dirty="0">
                <a:solidFill>
                  <a:schemeClr val="accent2"/>
                </a:solidFill>
              </a:rPr>
              <a:t>3</a:t>
            </a:r>
            <a:r>
              <a:rPr kumimoji="1" lang="en-US" altLang="ja-JP" b="1" dirty="0">
                <a:solidFill>
                  <a:schemeClr val="accent2"/>
                </a:solidFill>
              </a:rPr>
              <a:t>NH</a:t>
            </a:r>
            <a:r>
              <a:rPr kumimoji="1" lang="en-US" altLang="ja-JP" b="1" baseline="-25000" dirty="0">
                <a:solidFill>
                  <a:schemeClr val="accent2"/>
                </a:solidFill>
              </a:rPr>
              <a:t>2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17376" y="1196752"/>
            <a:ext cx="4038600" cy="4525963"/>
          </a:xfrm>
        </p:spPr>
        <p:txBody>
          <a:bodyPr/>
          <a:lstStyle/>
          <a:p>
            <a:r>
              <a:rPr lang="en-US" altLang="ja-JP" sz="2400" dirty="0"/>
              <a:t>Detected by </a:t>
            </a:r>
            <a:r>
              <a:rPr lang="en-US" altLang="ja-JP" sz="2400" dirty="0" err="1"/>
              <a:t>Kaifu</a:t>
            </a:r>
            <a:r>
              <a:rPr lang="en-US" altLang="ja-JP" sz="2400" dirty="0"/>
              <a:t> et al. (1974) towards </a:t>
            </a:r>
            <a:r>
              <a:rPr kumimoji="1" lang="en-US" altLang="ja-JP" sz="2400" dirty="0"/>
              <a:t>only in Orion KL, SgrB2</a:t>
            </a:r>
          </a:p>
          <a:p>
            <a:r>
              <a:rPr lang="en-US" altLang="ja-JP" sz="2400" dirty="0"/>
              <a:t>Many lines observed in SgrB2, but no confirmation in Orion KL.</a:t>
            </a:r>
            <a:endParaRPr kumimoji="1" lang="en-US" altLang="ja-JP" sz="2400" dirty="0"/>
          </a:p>
          <a:p>
            <a:r>
              <a:rPr lang="en-US" altLang="ja-JP" sz="2400" dirty="0"/>
              <a:t>Only a few observations were conducted so far.</a:t>
            </a:r>
            <a:endParaRPr kumimoji="1" lang="ja-JP" altLang="en-US" sz="2400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116A689B-3AD5-ED46-BD51-9E1880918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18" y="116632"/>
            <a:ext cx="1937891" cy="2745155"/>
          </a:xfrm>
        </p:spPr>
      </p:pic>
      <p:pic>
        <p:nvPicPr>
          <p:cNvPr id="5122" name="Picture 2" descr="C:\Users\ohishi\Documents\森本さんの会\写真\宮内良子\1974年ミリ波前縦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22" y="116632"/>
            <a:ext cx="314933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1656-FA8E-4FC0-8162-E150204A6B02}" type="slidenum">
              <a:rPr lang="en-US" altLang="ja-JP" smtClean="0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4" y="3872303"/>
            <a:ext cx="3934756" cy="286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AD2310-E227-A548-8C0B-08E32CC7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September 10, 2019</a:t>
            </a:r>
          </a:p>
        </p:txBody>
      </p:sp>
    </p:spTree>
    <p:extLst>
      <p:ext uri="{BB962C8B-B14F-4D97-AF65-F5344CB8AC3E}">
        <p14:creationId xmlns:p14="http://schemas.microsoft.com/office/powerpoint/2010/main" val="1021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61865"/>
            <a:ext cx="8686799" cy="60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53263"/>
            <a:ext cx="8229600" cy="1143000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1"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1"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G10.47+0.03</a:t>
            </a:r>
            <a:endParaRPr kumimoji="1" lang="ja-JP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66934" y="892496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Ohishi</a:t>
            </a:r>
            <a:r>
              <a:rPr kumimoji="1" lang="en-US" altLang="ja-JP" sz="2000" dirty="0"/>
              <a:t> et al., 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092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18761B3-F83F-F74E-A131-9C6B9066D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9286"/>
            <a:ext cx="5482952" cy="199598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F67BA4-47D9-9548-BE0D-9E56FA54B6D5}"/>
              </a:ext>
            </a:extLst>
          </p:cNvPr>
          <p:cNvSpPr txBox="1"/>
          <p:nvPr/>
        </p:nvSpPr>
        <p:spPr>
          <a:xfrm>
            <a:off x="1110288" y="3573016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/>
              <a:t>NGC6334I  (</a:t>
            </a:r>
            <a:r>
              <a:rPr lang="en" altLang="ja-JP" dirty="0" err="1"/>
              <a:t>Bøgelund</a:t>
            </a:r>
            <a:r>
              <a:rPr lang="en" altLang="ja-JP" dirty="0"/>
              <a:t> et al., 2019)</a:t>
            </a:r>
            <a:endParaRPr kumimoji="1" lang="ja-JP" altLang="en-US"/>
          </a:p>
        </p:txBody>
      </p:sp>
      <p:pic>
        <p:nvPicPr>
          <p:cNvPr id="7" name="コンテンツ プレースホルダー 8">
            <a:extLst>
              <a:ext uri="{FF2B5EF4-FFF2-40B4-BE49-F238E27FC236}">
                <a16:creationId xmlns:a16="http://schemas.microsoft.com/office/drawing/2014/main" id="{25C99092-93BC-A941-8850-8291BD38C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993515"/>
            <a:ext cx="2808312" cy="21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コンテンツ プレースホルダー 10">
            <a:extLst>
              <a:ext uri="{FF2B5EF4-FFF2-40B4-BE49-F238E27FC236}">
                <a16:creationId xmlns:a16="http://schemas.microsoft.com/office/drawing/2014/main" id="{96E6217B-42D9-844C-9349-0EB943399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64" y="3933056"/>
            <a:ext cx="2742368" cy="218983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A676D-9D26-1942-88CB-B5876B927E4A}"/>
              </a:ext>
            </a:extLst>
          </p:cNvPr>
          <p:cNvSpPr txBox="1"/>
          <p:nvPr/>
        </p:nvSpPr>
        <p:spPr>
          <a:xfrm>
            <a:off x="1149662" y="6036884"/>
            <a:ext cx="407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/>
              <a:t>W51 e2 and e8, and G31.41+0.3 </a:t>
            </a:r>
          </a:p>
          <a:p>
            <a:r>
              <a:rPr lang="en" altLang="ja-JP" dirty="0"/>
              <a:t>(Suzuki et al., 2019, submitted to </a:t>
            </a:r>
            <a:r>
              <a:rPr lang="en" altLang="ja-JP" dirty="0" err="1"/>
              <a:t>ApJ</a:t>
            </a:r>
            <a:r>
              <a:rPr lang="en" altLang="ja-JP" dirty="0"/>
              <a:t>)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89AACA5-48EB-9B4F-B122-344E8EF2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80" y="1357214"/>
            <a:ext cx="3111500" cy="26162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BD20CA-D3D3-F848-A1CE-34D34674A7C2}"/>
              </a:ext>
            </a:extLst>
          </p:cNvPr>
          <p:cNvSpPr txBox="1"/>
          <p:nvPr/>
        </p:nvSpPr>
        <p:spPr>
          <a:xfrm>
            <a:off x="6192908" y="3979739"/>
            <a:ext cx="2710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Confirmation in Orion KL</a:t>
            </a:r>
          </a:p>
          <a:p>
            <a:endParaRPr lang="en-US" altLang="ja-JP" dirty="0"/>
          </a:p>
          <a:p>
            <a:r>
              <a:rPr kumimoji="1" lang="en-US" altLang="ja-JP" dirty="0"/>
              <a:t>Minamoto et al., </a:t>
            </a:r>
          </a:p>
          <a:p>
            <a:r>
              <a:rPr kumimoji="1" lang="en-US" altLang="ja-JP" dirty="0"/>
              <a:t>Master’s thesis </a:t>
            </a:r>
          </a:p>
          <a:p>
            <a:r>
              <a:rPr kumimoji="1" lang="en-US" altLang="ja-JP" dirty="0"/>
              <a:t>(2019)</a:t>
            </a:r>
          </a:p>
          <a:p>
            <a:endParaRPr lang="en-US" altLang="ja-JP" dirty="0"/>
          </a:p>
          <a:p>
            <a:r>
              <a:rPr kumimoji="1" lang="en-US" altLang="ja-JP" dirty="0"/>
              <a:t>Consistent with</a:t>
            </a:r>
          </a:p>
          <a:p>
            <a:r>
              <a:rPr lang="en-US" altLang="ja-JP" dirty="0"/>
              <a:t>Pagani et al. 2017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B86C9A-F889-9F4A-A72F-15C3DE84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New CH</a:t>
            </a:r>
            <a:r>
              <a:rPr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Sources </a:t>
            </a:r>
            <a:b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ALMA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88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7A51E-659E-294F-BC5E-FD4135C3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Summary of CH</a:t>
            </a:r>
            <a:r>
              <a:rPr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ja-JP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(hot cores)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1A4F093E-71B7-354E-86AE-3E376ECE6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33194"/>
              </p:ext>
            </p:extLst>
          </p:nvPr>
        </p:nvGraphicFramePr>
        <p:xfrm>
          <a:off x="1115616" y="1628800"/>
          <a:ext cx="6912768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785">
                  <a:extLst>
                    <a:ext uri="{9D8B030D-6E8A-4147-A177-3AD203B41FA5}">
                      <a16:colId xmlns:a16="http://schemas.microsoft.com/office/drawing/2014/main" val="3963753232"/>
                    </a:ext>
                  </a:extLst>
                </a:gridCol>
                <a:gridCol w="4202983">
                  <a:extLst>
                    <a:ext uri="{9D8B030D-6E8A-4147-A177-3AD203B41FA5}">
                      <a16:colId xmlns:a16="http://schemas.microsoft.com/office/drawing/2014/main" val="1152935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Source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Fractional abundance (CH</a:t>
                      </a:r>
                      <a:r>
                        <a:rPr kumimoji="1" lang="en-US" altLang="ja-JP" baseline="-25000" dirty="0"/>
                        <a:t>3</a:t>
                      </a:r>
                      <a:r>
                        <a:rPr kumimoji="1" lang="en-US" altLang="ja-JP" dirty="0"/>
                        <a:t>NH</a:t>
                      </a:r>
                      <a:r>
                        <a:rPr kumimoji="1" lang="en-US" altLang="ja-JP" baseline="-25000" dirty="0"/>
                        <a:t>2</a:t>
                      </a:r>
                      <a:r>
                        <a:rPr kumimoji="1" lang="en-US" altLang="ja-JP" dirty="0"/>
                        <a:t>/H</a:t>
                      </a:r>
                      <a:r>
                        <a:rPr kumimoji="1" lang="en-US" altLang="ja-JP" baseline="-25000" dirty="0"/>
                        <a:t>2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1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SgrB2 (N)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1.7 (-9)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G10.47+0.03 (core)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1.5 (-7)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                      (envelop)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1.5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2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G31.41+0.3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4.3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W51 e2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2.1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9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W51 e8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6.1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5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NGC6334I MM1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5.6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84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MGC6334I MM2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5.7 (-8)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1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Orion KL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3.2 (-9)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90402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7E2AA5-70F1-9C4E-885F-DC11EB33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September 10, 2019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8D5A2C-051D-1F40-A5CF-C015D1DC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The Periodic Table Through Space and Time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422C3-EDF5-A341-AC5E-1FC98958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2F5C-8279-4DDA-8D80-167005E13C1C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C86DE2-D167-7449-ADD3-B5EB6F08B53C}"/>
              </a:ext>
            </a:extLst>
          </p:cNvPr>
          <p:cNvSpPr txBox="1"/>
          <p:nvPr/>
        </p:nvSpPr>
        <p:spPr>
          <a:xfrm>
            <a:off x="5220072" y="5548362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 (b) denotes a x 10</a:t>
            </a:r>
            <a:r>
              <a:rPr lang="en-US" altLang="ja-JP" sz="2400" baseline="30000" dirty="0"/>
              <a:t>b</a:t>
            </a:r>
            <a:endParaRPr kumimoji="1" lang="ja-JP" altLang="en-US" sz="24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2F58C8-9F82-9845-B5A8-CF080AA656A7}"/>
                  </a:ext>
                </a:extLst>
              </p:cNvPr>
              <p:cNvSpPr txBox="1"/>
              <p:nvPr/>
            </p:nvSpPr>
            <p:spPr>
              <a:xfrm>
                <a:off x="457200" y="5517126"/>
                <a:ext cx="3118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42F58C8-9F82-9845-B5A8-CF080AA65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17126"/>
                <a:ext cx="3118803" cy="523220"/>
              </a:xfrm>
              <a:prstGeom prst="rect">
                <a:avLst/>
              </a:prstGeom>
              <a:blipFill>
                <a:blip r:embed="rId2"/>
                <a:stretch>
                  <a:fillRect l="-407"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7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5" y="1067712"/>
            <a:ext cx="7477844" cy="56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46739" y="6412207"/>
            <a:ext cx="534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ea typeface="ＭＳ Ｐゴシック" charset="-128"/>
              </a:rPr>
              <a:t>From Figure 4 of </a:t>
            </a:r>
            <a:r>
              <a:rPr lang="en-US" altLang="ja-JP" dirty="0" err="1">
                <a:solidFill>
                  <a:srgbClr val="000000"/>
                </a:solidFill>
                <a:ea typeface="ＭＳ Ｐゴシック" charset="-128"/>
              </a:rPr>
              <a:t>Garrod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</a:rPr>
              <a:t> 2013 </a:t>
            </a:r>
            <a:r>
              <a:rPr lang="en-US" altLang="ja-JP" dirty="0" err="1">
                <a:solidFill>
                  <a:srgbClr val="000000"/>
                </a:solidFill>
                <a:ea typeface="ＭＳ Ｐゴシック" charset="-128"/>
              </a:rPr>
              <a:t>ApJ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</a:rPr>
              <a:t> 765 60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638"/>
            <a:ext cx="8229600" cy="1143000"/>
          </a:xfrm>
        </p:spPr>
        <p:txBody>
          <a:bodyPr/>
          <a:lstStyle/>
          <a:p>
            <a:r>
              <a:rPr lang="en-US" altLang="ja-JP" sz="3600" b="1" dirty="0">
                <a:solidFill>
                  <a:schemeClr val="accent2"/>
                </a:solidFill>
              </a:rPr>
              <a:t>Simulation on Glycine Formation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6220011" y="3452883"/>
            <a:ext cx="1376325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2515" y="1638462"/>
            <a:ext cx="4556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i</a:t>
            </a:r>
            <a:r>
              <a:rPr kumimoji="1" lang="en-US" altLang="ja-JP" sz="2000" dirty="0">
                <a:solidFill>
                  <a:srgbClr val="FF0000"/>
                </a:solidFill>
              </a:rPr>
              <a:t>ncorporates CH</a:t>
            </a:r>
            <a:r>
              <a:rPr kumimoji="1" lang="en-US" altLang="ja-JP" sz="2000" baseline="-25000" dirty="0">
                <a:solidFill>
                  <a:srgbClr val="FF0000"/>
                </a:solidFill>
              </a:rPr>
              <a:t>3</a:t>
            </a:r>
            <a:r>
              <a:rPr kumimoji="1" lang="en-US" altLang="ja-JP" sz="2000" dirty="0">
                <a:solidFill>
                  <a:srgbClr val="FF0000"/>
                </a:solidFill>
              </a:rPr>
              <a:t>NH</a:t>
            </a:r>
            <a:r>
              <a:rPr kumimoji="1" lang="en-US" altLang="ja-JP" sz="20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ja-JP" sz="2000" dirty="0">
                <a:solidFill>
                  <a:srgbClr val="FF0000"/>
                </a:solidFill>
              </a:rPr>
              <a:t> + CO</a:t>
            </a:r>
            <a:r>
              <a:rPr kumimoji="1" lang="en-US" altLang="ja-JP" sz="20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ja-JP" sz="2000" dirty="0">
                <a:solidFill>
                  <a:srgbClr val="FF0000"/>
                </a:solidFill>
              </a:rPr>
              <a:t> -&gt; glycine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                               formation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3635896" y="2276872"/>
            <a:ext cx="2088232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C00000"/>
            </a:solidFill>
            <a:prstDash val="solid"/>
            <a:miter lim="800000"/>
            <a:headEnd type="arrow" w="med" len="med"/>
            <a:tailEnd type="arrow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6588224" y="291180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subli</a:t>
            </a:r>
            <a:r>
              <a:rPr kumimoji="1" lang="en-US" altLang="ja-JP" dirty="0">
                <a:solidFill>
                  <a:srgbClr val="FF0000"/>
                </a:solidFill>
              </a:rPr>
              <a:t>mation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6490225" y="1801280"/>
            <a:ext cx="0" cy="151216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470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Prebiotic Species in Space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pic>
        <p:nvPicPr>
          <p:cNvPr id="9" name="コンテンツ プレースホルダ 8" descr="014-planet_form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43" y="1218088"/>
            <a:ext cx="2045593" cy="4997001"/>
          </a:xfrm>
        </p:spPr>
      </p:pic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>
          <a:xfrm>
            <a:off x="3286116" y="1600204"/>
            <a:ext cx="5400684" cy="4525963"/>
          </a:xfrm>
        </p:spPr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Sugars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Glycolaldehyde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Amino acids</a:t>
            </a:r>
          </a:p>
          <a:p>
            <a:pPr lvl="1"/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Glycine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Alanine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(trials only)</a:t>
            </a:r>
          </a:p>
          <a:p>
            <a:pPr lvl="1"/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Amonoacetonitrile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/>
              <a:t>Nucleic acids</a:t>
            </a:r>
          </a:p>
          <a:p>
            <a:pPr lvl="1"/>
            <a:r>
              <a:rPr lang="en-US" altLang="ja-JP" dirty="0"/>
              <a:t>No searches</a:t>
            </a:r>
          </a:p>
          <a:p>
            <a:pPr lvl="1"/>
            <a:r>
              <a:rPr kumimoji="1" lang="en-US" altLang="ja-JP" dirty="0"/>
              <a:t>Trials for their building blocks</a:t>
            </a:r>
            <a:br>
              <a:rPr kumimoji="1" lang="en-US" altLang="ja-JP" dirty="0"/>
            </a:br>
            <a:r>
              <a:rPr kumimoji="1" lang="en-US" altLang="ja-JP" dirty="0" err="1"/>
              <a:t>pyrimidine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imidazole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pyrrole</a:t>
            </a:r>
            <a:r>
              <a:rPr kumimoji="1" lang="en-US" altLang="ja-JP" dirty="0"/>
              <a:t>,,,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13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41C8AEA2-88DA-8F47-B765-59B3C720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16103"/>
            <a:ext cx="6336704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a-DK" altLang="ja-JP" sz="3200" b="1" dirty="0" err="1">
                <a:solidFill>
                  <a:srgbClr val="333399"/>
                </a:solidFill>
                <a:latin typeface="Times New Roman"/>
                <a:ea typeface="ＭＳ Ｐゴシック" pitchFamily="50" charset="-128"/>
              </a:rPr>
              <a:t>Detection</a:t>
            </a:r>
            <a:r>
              <a:rPr lang="da-DK" altLang="ja-JP" sz="3200" b="1" dirty="0">
                <a:solidFill>
                  <a:srgbClr val="333399"/>
                </a:solidFill>
                <a:latin typeface="Times New Roman"/>
                <a:ea typeface="ＭＳ Ｐゴシック" pitchFamily="50" charset="-128"/>
              </a:rPr>
              <a:t> of </a:t>
            </a:r>
            <a:r>
              <a:rPr lang="da-DK" altLang="ja-JP" sz="3200" b="1" dirty="0" err="1">
                <a:solidFill>
                  <a:srgbClr val="333399"/>
                </a:solidFill>
                <a:latin typeface="Times New Roman"/>
                <a:ea typeface="ＭＳ Ｐゴシック" pitchFamily="50" charset="-128"/>
              </a:rPr>
              <a:t>benzonitrile</a:t>
            </a:r>
            <a:r>
              <a:rPr lang="da-DK" altLang="ja-JP" sz="3200" b="1" dirty="0">
                <a:solidFill>
                  <a:srgbClr val="333399"/>
                </a:solidFill>
                <a:latin typeface="Times New Roman"/>
                <a:ea typeface="ＭＳ Ｐゴシック" pitchFamily="50" charset="-128"/>
              </a:rPr>
              <a:t> in TMC-1</a:t>
            </a:r>
            <a:endParaRPr kumimoji="0" lang="en-GB" altLang="ja-JP" sz="3200" b="1" dirty="0">
              <a:latin typeface="Arial" panose="020B060402020202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0A296CF-6589-4C47-9587-7188A13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5270"/>
            <a:ext cx="6912768" cy="50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151BCB4-9554-4C41-9371-3BB539B6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6165304"/>
            <a:ext cx="5374303" cy="26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kumimoji="0" lang="en-GB" altLang="ja-JP" sz="1800" b="1" dirty="0">
                <a:latin typeface="Arial" panose="020B0604020202020204" pitchFamily="34" charset="0"/>
              </a:rPr>
              <a:t>Brett A. McGuire et al. Science 2018;359:202-205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90CCD4-F802-4A4B-9D61-E91D8352D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98" y="685361"/>
            <a:ext cx="1486491" cy="11594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8B192A-7CC3-F84B-A9D7-2842B550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826403-DF59-A14F-A91A-BA89398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38BAB-9952-440C-84BE-8395C735E244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E46239-1B94-9C45-9B51-3E0FA112DDAF}"/>
              </a:ext>
            </a:extLst>
          </p:cNvPr>
          <p:cNvSpPr txBox="1"/>
          <p:nvPr/>
        </p:nvSpPr>
        <p:spPr>
          <a:xfrm>
            <a:off x="120670" y="67468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T~10K !</a:t>
            </a:r>
            <a:endParaRPr kumimoji="1" lang="ja-JP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887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/>
          <a:lstStyle/>
          <a:p>
            <a:r>
              <a:rPr kumimoji="1" lang="en-US" altLang="ja-JP" sz="2800" dirty="0"/>
              <a:t>In star forming regions, prebiotic molecules are widespread: Glycolaldehyde, CH</a:t>
            </a:r>
            <a:r>
              <a:rPr kumimoji="1" lang="en-US" altLang="ja-JP" sz="2800" baseline="-25000" dirty="0"/>
              <a:t>3</a:t>
            </a:r>
            <a:r>
              <a:rPr kumimoji="1" lang="en-US" altLang="ja-JP" sz="2800" dirty="0"/>
              <a:t>NH</a:t>
            </a:r>
            <a:r>
              <a:rPr kumimoji="1" lang="en-US" altLang="ja-JP" sz="2800" baseline="-25000" dirty="0"/>
              <a:t>2</a:t>
            </a:r>
            <a:r>
              <a:rPr kumimoji="1" lang="en-US" altLang="ja-JP" sz="2800" dirty="0"/>
              <a:t>, CH</a:t>
            </a:r>
            <a:r>
              <a:rPr kumimoji="1" lang="en-US" altLang="ja-JP" sz="2800" baseline="-25000" dirty="0"/>
              <a:t>2</a:t>
            </a:r>
            <a:r>
              <a:rPr kumimoji="1" lang="en-US" altLang="ja-JP" sz="2800" dirty="0"/>
              <a:t>NH and others. </a:t>
            </a:r>
          </a:p>
          <a:p>
            <a:r>
              <a:rPr lang="en-US" altLang="ja-JP" sz="2800" dirty="0"/>
              <a:t>A ring molecule that may be related to precursors to nucleic acids has been discovered in a cold, dark cloud.</a:t>
            </a:r>
            <a:endParaRPr kumimoji="1" lang="en-US" altLang="ja-JP" sz="2800" dirty="0"/>
          </a:p>
          <a:p>
            <a:r>
              <a:rPr lang="en-US" altLang="ja-JP" sz="2800" dirty="0"/>
              <a:t>It is plausible that interstellar glycine exists in star forming regions; ALMA observations will tell its existence.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C9C73F-DD54-3F4B-BEEA-3D6252B81C8E}"/>
              </a:ext>
            </a:extLst>
          </p:cNvPr>
          <p:cNvSpPr txBox="1"/>
          <p:nvPr/>
        </p:nvSpPr>
        <p:spPr>
          <a:xfrm>
            <a:off x="744253" y="5229200"/>
            <a:ext cx="76554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Issue: hard to know how much ISM-born organic molecules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are incorporated into and kept in comets, meteorites, IDPs…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September 10, 2019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hu-HU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The Periodic Table Through Space and Time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052736"/>
            <a:ext cx="6966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H, C, N, O are the top 4</a:t>
            </a:r>
            <a:endParaRPr lang="en-US" altLang="ja-JP" sz="48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800" dirty="0">
                <a:solidFill>
                  <a:srgbClr val="000000"/>
                </a:solidFill>
              </a:rPr>
              <a:t>e</a:t>
            </a:r>
            <a:r>
              <a:rPr kumimoji="1" lang="en-US" altLang="ja-JP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lements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in</a:t>
            </a:r>
            <a:r>
              <a:rPr lang="en-US" altLang="ja-JP" sz="4800" dirty="0">
                <a:solidFill>
                  <a:srgbClr val="000000"/>
                </a:solidFill>
              </a:rPr>
              <a:t> the Universe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827584" y="2708920"/>
            <a:ext cx="7826181" cy="3477288"/>
            <a:chOff x="827584" y="2708920"/>
            <a:chExt cx="7826181" cy="347728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827584" y="3877884"/>
              <a:ext cx="782618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We (life) were born by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utilizing abundant elements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in the Universe</a:t>
              </a:r>
            </a:p>
          </p:txBody>
        </p:sp>
        <p:sp>
          <p:nvSpPr>
            <p:cNvPr id="12" name="下矢印 11"/>
            <p:cNvSpPr/>
            <p:nvPr/>
          </p:nvSpPr>
          <p:spPr bwMode="auto">
            <a:xfrm>
              <a:off x="4067944" y="2708920"/>
              <a:ext cx="792088" cy="116896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1E6A8-F957-43EE-9DDE-3385FCA87BFD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8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333399"/>
                </a:solidFill>
                <a:latin typeface="Times New Roman"/>
              </a:rPr>
              <a:t>Complex Organic Molecules </a:t>
            </a:r>
            <a:br>
              <a:rPr lang="en-US" altLang="ja-JP" b="1" dirty="0">
                <a:solidFill>
                  <a:srgbClr val="333399"/>
                </a:solidFill>
                <a:latin typeface="Times New Roman"/>
              </a:rPr>
            </a:br>
            <a:r>
              <a:rPr lang="en-US" altLang="ja-JP" b="1" dirty="0">
                <a:solidFill>
                  <a:srgbClr val="333399"/>
                </a:solidFill>
                <a:latin typeface="Times New Roman"/>
              </a:rPr>
              <a:t>in Star Forming Regions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HCOOCH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OHCHO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68536" y="3780331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100 COMs</a:t>
            </a:r>
            <a:endParaRPr lang="ja-JP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September 10, 2019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Periodic Table Through Space and Time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ED2C0-3DE6-430D-B4D3-F84F54B48AA8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CH</a:t>
            </a:r>
            <a:r>
              <a:rPr lang="en-US" altLang="ja-JP" b="1" baseline="-25000" dirty="0">
                <a:solidFill>
                  <a:schemeClr val="accent2"/>
                </a:solidFill>
              </a:rPr>
              <a:t>3</a:t>
            </a:r>
            <a:r>
              <a:rPr lang="en-US" altLang="ja-JP" b="1" dirty="0">
                <a:solidFill>
                  <a:schemeClr val="accent2"/>
                </a:solidFill>
              </a:rPr>
              <a:t>OH on Small Solar Bodies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CH</a:t>
            </a:r>
            <a:r>
              <a:rPr lang="en-US" altLang="ja-JP" baseline="-25000" dirty="0"/>
              <a:t>3</a:t>
            </a:r>
            <a:r>
              <a:rPr lang="en-US" altLang="ja-JP" dirty="0"/>
              <a:t>OH absorption on Trans-Neptunian Objects (TNO) </a:t>
            </a:r>
          </a:p>
          <a:p>
            <a:r>
              <a:rPr lang="en-US" altLang="ja-JP" dirty="0"/>
              <a:t>Primordial material when the object was formed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6119"/>
            <a:ext cx="4038600" cy="2874137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4788024" y="5589240"/>
            <a:ext cx="391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F. Merlin et al., 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</a:rPr>
              <a:t>A&amp;Ap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, 544, A20 (2012)</a:t>
            </a:r>
            <a:endParaRPr lang="ja-JP" alt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0990" y="1412776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altLang="ja-JP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O-CH</a:t>
            </a:r>
            <a:r>
              <a:rPr lang="en-US" altLang="ja-JP" baseline="-2500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OH ice</a:t>
            </a:r>
          </a:p>
          <a:p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4,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5,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9,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10</a:t>
            </a:r>
            <a:endParaRPr lang="ja-JP" altLang="en-US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8213040" y="2070140"/>
            <a:ext cx="0" cy="278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81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958" y="116632"/>
            <a:ext cx="8229600" cy="1143000"/>
          </a:xfrm>
        </p:spPr>
        <p:txBody>
          <a:bodyPr/>
          <a:lstStyle/>
          <a:p>
            <a:r>
              <a:rPr lang="en-US" altLang="ja-JP" b="1" dirty="0">
                <a:solidFill>
                  <a:srgbClr val="000099"/>
                </a:solidFill>
              </a:rPr>
              <a:t>Secure Detection of Glycine in Comet 67P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1834"/>
            <a:ext cx="7586374" cy="516415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636181" y="1259468"/>
            <a:ext cx="472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0000"/>
                </a:solidFill>
              </a:rPr>
              <a:t>Altwegg</a:t>
            </a:r>
            <a:r>
              <a:rPr lang="en-US" altLang="ja-JP" dirty="0">
                <a:solidFill>
                  <a:srgbClr val="000000"/>
                </a:solidFill>
              </a:rPr>
              <a:t> et al., Sci. Adv., 2, e1600285 (2016)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6444208" y="4365104"/>
            <a:ext cx="648072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Formation of Organic Material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40769"/>
            <a:ext cx="6492190" cy="4499199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4500083" y="5877272"/>
            <a:ext cx="387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From 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</a:rPr>
              <a:t>Ehrenfreund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 et al. (2002), Table 6</a:t>
            </a:r>
            <a:endParaRPr lang="ja-JP" alt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1475656" y="4581128"/>
            <a:ext cx="5400600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/>
          </p:cNvSpPr>
          <p:nvPr/>
        </p:nvSpPr>
        <p:spPr bwMode="auto">
          <a:xfrm>
            <a:off x="6629400" y="3200406"/>
            <a:ext cx="152400" cy="1446213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629400" y="3657602"/>
            <a:ext cx="381000" cy="1141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29465" y="1600200"/>
            <a:ext cx="17556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Observations </a:t>
            </a:r>
          </a:p>
          <a:p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&amp; Simulations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781865" y="4038600"/>
            <a:ext cx="1601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Lab Analysis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59563" y="5899150"/>
            <a:ext cx="1478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Simulations</a:t>
            </a: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6400800" y="457200"/>
            <a:ext cx="152400" cy="25908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>
            <a:off x="6629400" y="3570290"/>
            <a:ext cx="152400" cy="1446213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6553200" y="559435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7" name="Rectangle 24"/>
          <p:cNvSpPr txBox="1">
            <a:spLocks noChangeArrowheads="1"/>
          </p:cNvSpPr>
          <p:nvPr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81" tIns="48491" rIns="96981" bIns="48491" anchor="ctr" anchorCtr="1"/>
          <a:lstStyle/>
          <a:p>
            <a:pPr algn="ctr"/>
            <a:r>
              <a:rPr lang="en-US" sz="3200" b="1" dirty="0">
                <a:solidFill>
                  <a:srgbClr val="333399"/>
                </a:solidFill>
                <a:latin typeface="Times New Roman"/>
              </a:rPr>
              <a:t>Stars, Planets, and Life</a:t>
            </a:r>
          </a:p>
        </p:txBody>
      </p:sp>
      <p:pic>
        <p:nvPicPr>
          <p:cNvPr id="12" name="Picture 4" descr="FIg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56" y="533401"/>
            <a:ext cx="602008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629400" y="545595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x1000 more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o</a:t>
            </a:r>
            <a:r>
              <a:rPr kumimoji="1" lang="en-US" altLang="ja-JP" sz="2400" dirty="0">
                <a:solidFill>
                  <a:srgbClr val="FF0000"/>
                </a:solidFill>
              </a:rPr>
              <a:t>rganic material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CB06AE0E-8C09-134A-A95A-41127578E81D}"/>
              </a:ext>
            </a:extLst>
          </p:cNvPr>
          <p:cNvSpPr/>
          <p:nvPr/>
        </p:nvSpPr>
        <p:spPr bwMode="auto">
          <a:xfrm>
            <a:off x="2987824" y="3140968"/>
            <a:ext cx="1296144" cy="588634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1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2"/>
                </a:solidFill>
              </a:rPr>
              <a:t>Prebiotic Species in Space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pic>
        <p:nvPicPr>
          <p:cNvPr id="9" name="コンテンツ プレースホルダ 8" descr="014-planet_formatio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43" y="1218088"/>
            <a:ext cx="2045593" cy="4997001"/>
          </a:xfrm>
        </p:spPr>
      </p:pic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>
          <a:xfrm>
            <a:off x="3286116" y="1600204"/>
            <a:ext cx="5400684" cy="4525963"/>
          </a:xfrm>
        </p:spPr>
        <p:txBody>
          <a:bodyPr/>
          <a:lstStyle/>
          <a:p>
            <a:r>
              <a:rPr lang="en-US" altLang="ja-JP" dirty="0"/>
              <a:t>Sugars</a:t>
            </a:r>
          </a:p>
          <a:p>
            <a:pPr lvl="1"/>
            <a:r>
              <a:rPr lang="en-US" altLang="ja-JP" dirty="0"/>
              <a:t>Glycolaldehyde</a:t>
            </a: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Amino acids</a:t>
            </a:r>
          </a:p>
          <a:p>
            <a:pPr lvl="1"/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Glycine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Alanine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(trials only)</a:t>
            </a:r>
          </a:p>
          <a:p>
            <a:pPr lvl="1"/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Amonoacetonitrile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Nucleic acids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No searches</a:t>
            </a:r>
          </a:p>
          <a:p>
            <a:pPr lvl="1"/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Trials for their building blocks</a:t>
            </a:r>
            <a:b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</a:b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pyrimidine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imidazole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pyrrole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,,,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0439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​​テーマ">
  <a:themeElements>
    <a:clrScheme name="Office">
      <a:dk1>
        <a:sysClr val="windowText" lastClr="0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23029</TotalTime>
  <Words>1148</Words>
  <Application>Microsoft Macintosh PowerPoint</Application>
  <PresentationFormat>画面に合わせる (4:3)</PresentationFormat>
  <Paragraphs>271</Paragraphs>
  <Slides>27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27</vt:i4>
      </vt:variant>
    </vt:vector>
  </HeadingPairs>
  <TitlesOfParts>
    <vt:vector size="51" baseType="lpstr">
      <vt:lpstr>ＭＳ Ｐゴシック</vt:lpstr>
      <vt:lpstr>ＭＳ Ｐ明朝</vt:lpstr>
      <vt:lpstr>msgothic</vt:lpstr>
      <vt:lpstr>游ゴシック</vt:lpstr>
      <vt:lpstr>Arial</vt:lpstr>
      <vt:lpstr>Calibri</vt:lpstr>
      <vt:lpstr>Cambria Math</vt:lpstr>
      <vt:lpstr>Symbol</vt:lpstr>
      <vt:lpstr>Times</vt:lpstr>
      <vt:lpstr>Times New Roman</vt:lpstr>
      <vt:lpstr>Wingdings</vt:lpstr>
      <vt:lpstr>標準デザイン</vt:lpstr>
      <vt:lpstr>2_標準デザイン</vt:lpstr>
      <vt:lpstr>4_標準デザイン</vt:lpstr>
      <vt:lpstr>7_標準デザイン</vt:lpstr>
      <vt:lpstr>11_標準デザイン</vt:lpstr>
      <vt:lpstr>19_標準デザイン</vt:lpstr>
      <vt:lpstr>1_標準デザイン</vt:lpstr>
      <vt:lpstr>6_標準デザイン</vt:lpstr>
      <vt:lpstr>9_標準デザイン</vt:lpstr>
      <vt:lpstr>22_標準デザイン</vt:lpstr>
      <vt:lpstr>5_Office ​​テーマ</vt:lpstr>
      <vt:lpstr>3_標準デザイン</vt:lpstr>
      <vt:lpstr>13_標準デザイン</vt:lpstr>
      <vt:lpstr>Astrochemistry  towards Seeds of Life</vt:lpstr>
      <vt:lpstr>Elemental Abundance (Si=1)</vt:lpstr>
      <vt:lpstr>PowerPoint プレゼンテーション</vt:lpstr>
      <vt:lpstr>Complex Organic Molecules  in Star Forming Regions</vt:lpstr>
      <vt:lpstr>CH3OH on Small Solar Bodies</vt:lpstr>
      <vt:lpstr>Secure Detection of Glycine in Comet 67P</vt:lpstr>
      <vt:lpstr>Formation of Organic Material</vt:lpstr>
      <vt:lpstr>PowerPoint プレゼンテーション</vt:lpstr>
      <vt:lpstr>Prebiotic Species in Space</vt:lpstr>
      <vt:lpstr>Green Bank Telescope, WV, USA</vt:lpstr>
      <vt:lpstr>Glycolaldehyde by GBT</vt:lpstr>
      <vt:lpstr>ALMA  (Atacama Large Millimeter/submillimeter Array) </vt:lpstr>
      <vt:lpstr>PowerPoint プレゼンテーション</vt:lpstr>
      <vt:lpstr>PowerPoint プレゼンテーション</vt:lpstr>
      <vt:lpstr>Prebiotic Species in Space</vt:lpstr>
      <vt:lpstr>History of Glycine Search</vt:lpstr>
      <vt:lpstr>Are there amino acids in the interstellar molecular clouds ?</vt:lpstr>
      <vt:lpstr>Glycine Formation on Ice</vt:lpstr>
      <vt:lpstr>Assumed Formation Paths in the Interstellar Matter </vt:lpstr>
      <vt:lpstr>CH3NH2</vt:lpstr>
      <vt:lpstr>CH3NH2 in G10.47+0.03</vt:lpstr>
      <vt:lpstr>More New CH3NH2 Sources  by ALMA</vt:lpstr>
      <vt:lpstr>Current Summary of CH3NH2 observations (hot cores)</vt:lpstr>
      <vt:lpstr>Simulation on Glycine Formation</vt:lpstr>
      <vt:lpstr>Prebiotic Species in Space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ohishi</dc:creator>
  <cp:lastModifiedBy>me</cp:lastModifiedBy>
  <cp:revision>351</cp:revision>
  <cp:lastPrinted>2011-10-22T15:07:28Z</cp:lastPrinted>
  <dcterms:created xsi:type="dcterms:W3CDTF">1601-01-01T00:00:00Z</dcterms:created>
  <dcterms:modified xsi:type="dcterms:W3CDTF">2019-09-13T08:22:27Z</dcterms:modified>
</cp:coreProperties>
</file>