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0" r:id="rId2"/>
    <p:sldId id="593" r:id="rId3"/>
    <p:sldId id="583" r:id="rId4"/>
    <p:sldId id="602" r:id="rId5"/>
    <p:sldId id="608" r:id="rId6"/>
    <p:sldId id="604" r:id="rId7"/>
    <p:sldId id="603" r:id="rId8"/>
    <p:sldId id="605" r:id="rId9"/>
    <p:sldId id="606" r:id="rId10"/>
    <p:sldId id="601" r:id="rId11"/>
    <p:sldId id="60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6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670A2"/>
    <a:srgbClr val="0115FF"/>
    <a:srgbClr val="F98002"/>
    <a:srgbClr val="E5E5FF"/>
    <a:srgbClr val="1D80FF"/>
    <a:srgbClr val="CCCCCC"/>
    <a:srgbClr val="808080"/>
    <a:srgbClr val="40DB3C"/>
    <a:srgbClr val="FFA33B"/>
    <a:srgbClr val="1AA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643" autoAdjust="0"/>
    <p:restoredTop sz="84077" autoAdjust="0"/>
  </p:normalViewPr>
  <p:slideViewPr>
    <p:cSldViewPr snapToObjects="1">
      <p:cViewPr>
        <p:scale>
          <a:sx n="69" d="100"/>
          <a:sy n="69" d="100"/>
        </p:scale>
        <p:origin x="520" y="784"/>
      </p:cViewPr>
      <p:guideLst>
        <p:guide orient="horz" pos="1776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0E936-DBC0-1045-84BA-9DEB8571A275}" type="datetimeFigureOut">
              <a:rPr lang="en-GB"/>
              <a:pPr/>
              <a:t>10/09/2019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018BD-54F2-0D4D-B29B-0B617BBDA28D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733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Rounded MT Bold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Rounded MT Bold"/>
              </a:defRPr>
            </a:lvl1pPr>
          </a:lstStyle>
          <a:p>
            <a:fld id="{4FDF19F8-50A3-DA4C-AF2A-5B7624CC6048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Rounded MT Bold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Rounded MT Bold"/>
              </a:defRPr>
            </a:lvl1pPr>
          </a:lstStyle>
          <a:p>
            <a:fld id="{33F2B70F-A419-6E4A-9D5C-AEBA4A28AD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19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 Rounded MT Bold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 Rounded MT Bold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 Rounded MT Bold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 Rounded MT Bold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 Rounded MT Bold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Rounded MT Bold"/>
              </a:rPr>
              <a:t>PT won't look different in the OH, but use it to probe the OH!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B70F-A419-6E4A-9D5C-AEBA4A28AD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5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6A2D8-0C5C-DC4D-B07B-6E621F348518}" type="slidenum">
              <a:rPr lang="en-US"/>
              <a:pPr/>
              <a:t>10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, Gaia-Enc. GCs at 7—38 kpc, with 40% &lt;10 kpc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3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6A2D8-0C5C-DC4D-B07B-6E621F348518}" type="slidenum">
              <a:rPr lang="en-US"/>
              <a:pPr/>
              <a:t>11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So,</a:t>
            </a:r>
            <a:r>
              <a:rPr lang="en-US" baseline="0" dirty="0" smtClean="0"/>
              <a:t> GCs are excellent tracers of the Galactic components and they deserve to be looked at in great detail.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STARS in dwarf</a:t>
            </a:r>
            <a:r>
              <a:rPr lang="en-US" baseline="0" dirty="0" smtClean="0"/>
              <a:t> galaxies</a:t>
            </a:r>
          </a:p>
          <a:p>
            <a:r>
              <a:rPr lang="en-US" baseline="0" dirty="0" smtClean="0"/>
              <a:t>lower alpha abundances owing to the way lower star formation </a:t>
            </a:r>
          </a:p>
          <a:p>
            <a:r>
              <a:rPr lang="en-US" baseline="0" dirty="0" smtClean="0"/>
              <a:t>efficiencies.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1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008CFF"/>
                </a:solidFill>
              </a:rPr>
              <a:t>See yesterday's</a:t>
            </a:r>
            <a:r>
              <a:rPr lang="en-US" sz="1200" baseline="0" dirty="0" smtClean="0">
                <a:solidFill>
                  <a:srgbClr val="008CFF"/>
                </a:solidFill>
              </a:rPr>
              <a:t> talk by Dongwook Lim</a:t>
            </a:r>
            <a:endParaRPr lang="en-US" sz="1200" dirty="0" smtClean="0">
              <a:solidFill>
                <a:srgbClr val="008CFF"/>
              </a:solidFill>
            </a:endParaRPr>
          </a:p>
          <a:p>
            <a:endParaRPr lang="en-US" sz="1200" dirty="0" smtClean="0">
              <a:solidFill>
                <a:srgbClr val="008CFF"/>
              </a:solidFill>
            </a:endParaRPr>
          </a:p>
          <a:p>
            <a:r>
              <a:rPr lang="en-US" sz="1200" dirty="0" smtClean="0">
                <a:solidFill>
                  <a:srgbClr val="008CFF"/>
                </a:solidFill>
              </a:rPr>
              <a:t>Simple Stellar Populations</a:t>
            </a:r>
          </a:p>
          <a:p>
            <a:endParaRPr lang="en-US" sz="1200" dirty="0" smtClean="0">
              <a:solidFill>
                <a:srgbClr val="008CFF"/>
              </a:solidFill>
            </a:endParaRPr>
          </a:p>
          <a:p>
            <a:r>
              <a:rPr lang="en-US" sz="1200" dirty="0" smtClean="0">
                <a:solidFill>
                  <a:srgbClr val="008CFF"/>
                </a:solidFill>
              </a:rPr>
              <a:t>100thousands</a:t>
            </a:r>
            <a:r>
              <a:rPr lang="en-US" sz="1200" baseline="0" dirty="0" smtClean="0">
                <a:solidFill>
                  <a:srgbClr val="008CFF"/>
                </a:solidFill>
              </a:rPr>
              <a:t> of stars, all at same distance, all born out of the same cloud, SSP!</a:t>
            </a:r>
            <a:endParaRPr lang="en-US" sz="1200" dirty="0" smtClean="0">
              <a:solidFill>
                <a:srgbClr val="008CFF"/>
              </a:solidFill>
            </a:endParaRPr>
          </a:p>
          <a:p>
            <a:endParaRPr lang="en-US" sz="1200" dirty="0" smtClean="0">
              <a:solidFill>
                <a:srgbClr val="008CFF"/>
              </a:solidFill>
            </a:endParaRPr>
          </a:p>
          <a:p>
            <a:r>
              <a:rPr lang="en-US" sz="1200" dirty="0" smtClean="0">
                <a:solidFill>
                  <a:srgbClr val="008CFF"/>
                </a:solidFill>
              </a:rPr>
              <a:t>GCs, in particular the more massive ones</a:t>
            </a:r>
          </a:p>
          <a:p>
            <a:endParaRPr lang="en-US" sz="1200" dirty="0" smtClean="0">
              <a:solidFill>
                <a:srgbClr val="008CFF"/>
              </a:solidFill>
            </a:endParaRPr>
          </a:p>
          <a:p>
            <a:r>
              <a:rPr lang="en-US" sz="1200" dirty="0" smtClean="0">
                <a:solidFill>
                  <a:srgbClr val="008CFF"/>
                </a:solidFill>
              </a:rPr>
              <a:t>2 generations, separated by only xy Myr</a:t>
            </a:r>
          </a:p>
          <a:p>
            <a:endParaRPr lang="en-US" sz="1200" dirty="0" smtClean="0">
              <a:solidFill>
                <a:srgbClr val="008CFF"/>
              </a:solidFill>
            </a:endParaRPr>
          </a:p>
          <a:p>
            <a:r>
              <a:rPr lang="en-US" dirty="0"/>
              <a:t>There is still a lot to learn and models nee to be improved,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B70F-A419-6E4A-9D5C-AEBA4A28AD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94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6A2D8-0C5C-DC4D-B07B-6E621F348518}" type="slidenum">
              <a:rPr lang="en-US"/>
              <a:pPr/>
              <a:t>3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Homogeneous abundance data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</a:rPr>
              <a:t>Kinematically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</a:rPr>
              <a:t> selected: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STARS in dwarf</a:t>
            </a:r>
            <a:r>
              <a:rPr lang="en-US" baseline="0" dirty="0" smtClean="0"/>
              <a:t> galaxies</a:t>
            </a:r>
          </a:p>
          <a:p>
            <a:r>
              <a:rPr lang="en-US" baseline="0" dirty="0" smtClean="0"/>
              <a:t>lower alpha abundances owing to the way lower star formation </a:t>
            </a:r>
          </a:p>
          <a:p>
            <a:r>
              <a:rPr lang="en-US" baseline="0" dirty="0" smtClean="0"/>
              <a:t>efficiencies.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6A2D8-0C5C-DC4D-B07B-6E621F348518}" type="slidenum">
              <a:rPr lang="en-US"/>
              <a:pPr/>
              <a:t>4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typically</a:t>
            </a:r>
            <a:r>
              <a:rPr lang="en-US" baseline="0" dirty="0"/>
              <a:t> 20 - 30 stars per GC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50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6A2D8-0C5C-DC4D-B07B-6E621F348518}" type="slidenum">
              <a:rPr lang="en-US"/>
              <a:pPr/>
              <a:t>5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6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6A2D8-0C5C-DC4D-B07B-6E621F348518}" type="slidenum">
              <a:rPr lang="en-US"/>
              <a:pPr/>
              <a:t>6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93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6A2D8-0C5C-DC4D-B07B-6E621F348518}" type="slidenum">
              <a:rPr lang="en-US"/>
              <a:pPr/>
              <a:t>7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rest</a:t>
            </a:r>
            <a:r>
              <a:rPr lang="en-US" baseline="0" dirty="0"/>
              <a:t> from streams or unassociated or dunno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the first time, thanks to Gaia, objects could be associated with potential progenitors, and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Pal 13 has been suggested to be from Seq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23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6A2D8-0C5C-DC4D-B07B-6E621F348518}" type="slidenum">
              <a:rPr lang="en-US"/>
              <a:pPr/>
              <a:t>8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35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6A2D8-0C5C-DC4D-B07B-6E621F348518}" type="slidenum">
              <a:rPr lang="en-US"/>
              <a:pPr/>
              <a:t>9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5466 </a:t>
            </a:r>
            <a:r>
              <a:rPr lang="mr-IN" dirty="0"/>
              <a:t>–</a:t>
            </a:r>
            <a:r>
              <a:rPr lang="en-US" dirty="0"/>
              <a:t> Seq GC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 Rounded MT Bold"/>
              </a:rPr>
              <a:t> Intriguingly</a:t>
            </a:r>
            <a:r>
              <a:rPr lang="en-US" sz="1200" baseline="0" dirty="0">
                <a:solidFill>
                  <a:srgbClr val="000000"/>
                </a:solidFill>
                <a:latin typeface="Arial Rounded MT Bold"/>
              </a:rPr>
              <a:t> Lamb et al. 2015</a:t>
            </a:r>
            <a:r>
              <a:rPr lang="en-US" sz="1200" dirty="0">
                <a:solidFill>
                  <a:srgbClr val="000000"/>
                </a:solidFill>
                <a:latin typeface="Arial Rounded MT Bold"/>
              </a:rPr>
              <a:t> state that they chose this object for abundance analysis ``to examine chemical trends that may correlate them with the Sgr dwarf galaxy remnant.'' However, at its low metallicity ([Fe/H]=-2) they did not detect any obvious differences from the Galactic halo abundance patterns.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 Rounded MT Bold"/>
              </a:rPr>
              <a:t>This emphasizes the intractability in uniquely tracing the origin of a system like Pal~13 in a given merger event, based on chemistry alone.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3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A398-5B49-7447-B060-F116A01B3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A398-5B49-7447-B060-F116A01B3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A398-5B49-7447-B060-F116A01B3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A398-5B49-7447-B060-F116A01B3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A398-5B49-7447-B060-F116A01B3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A398-5B49-7447-B060-F116A01B3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A398-5B49-7447-B060-F116A01B3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A398-5B49-7447-B060-F116A01B3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A398-5B49-7447-B060-F116A01B3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A398-5B49-7447-B060-F116A01B3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A398-5B49-7447-B060-F116A01B3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Rounded MT Bold"/>
              </a:defRPr>
            </a:lvl1pPr>
          </a:lstStyle>
          <a:p>
            <a:r>
              <a:rPr lang="en-US"/>
              <a:t>4/16/11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Rounded MT Bold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Rounded MT Bold"/>
              </a:defRPr>
            </a:lvl1pPr>
          </a:lstStyle>
          <a:p>
            <a:fld id="{9F47A398-5B49-7447-B060-F116A01B3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Rounded MT Bol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 Rounded MT Bold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 Rounded MT Bold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 Rounded MT Bold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Rounded MT Bold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Rounded MT Bold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5.tiff"/><Relationship Id="rId5" Type="http://schemas.openxmlformats.org/officeDocument/2006/relationships/image" Target="../media/image16.tif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tif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6.png"/><Relationship Id="rId5" Type="http://schemas.openxmlformats.org/officeDocument/2006/relationships/image" Target="../media/image7.tif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4.e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57200" y="2708920"/>
            <a:ext cx="83439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/>
                <a:ea typeface="+mn-ea"/>
                <a:cs typeface="+mn-cs"/>
              </a:rPr>
              <a:t>Andreas Koch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Arial Rounded MT Bold"/>
              </a:rPr>
              <a:t>&amp;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Rounded MT Bold"/>
              </a:rPr>
              <a:t>P. Côtè (DAO, UVic)</a:t>
            </a:r>
            <a:endParaRPr lang="en-US" dirty="0" smtClean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 Rounded MT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6504801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 Rounded MT Bold"/>
                <a:cs typeface="Arial Rounded MT Bold"/>
              </a:rPr>
              <a:t>“The periodic table through space and time”, St. Peterburg, Sep. 12, 2019</a:t>
            </a:r>
            <a:endParaRPr sz="1200" dirty="0">
              <a:latin typeface="Arial Rounded MT Bold"/>
              <a:cs typeface="Arial Rounded MT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675382"/>
            <a:ext cx="8420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Probing the periodic table </a:t>
            </a:r>
          </a:p>
          <a:p>
            <a:pPr algn="ctr"/>
            <a:r>
              <a:rPr lang="en-US" sz="30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in the outer halo</a:t>
            </a:r>
            <a:endParaRPr lang="en-US" sz="3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r>
              <a:rPr lang="en-GB" smtClean="0"/>
              <a:t>1/10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12" y="2852936"/>
            <a:ext cx="1740662" cy="87033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86" y="2636912"/>
            <a:ext cx="1141144" cy="122413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61951" y="685145"/>
            <a:ext cx="8420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Probing the outer halo </a:t>
            </a:r>
          </a:p>
          <a:p>
            <a:pPr algn="ctr"/>
            <a:r>
              <a:rPr lang="en-US" sz="30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with the periodic table</a:t>
            </a:r>
            <a:endParaRPr lang="en-US" sz="3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251520" y="1124744"/>
            <a:ext cx="864096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/>
              </a:rPr>
              <a:t>Even if GC abundances are utterly like the surrounding field, this tells us about their formation history. </a:t>
            </a: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  <a:defRPr/>
            </a:pPr>
            <a:endParaRPr lang="en-US" sz="1200" dirty="0" smtClean="0">
              <a:solidFill>
                <a:srgbClr val="000000"/>
              </a:solidFill>
              <a:latin typeface="Arial Rounded MT Bold"/>
            </a:endParaRP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dirty="0" err="1" smtClean="0">
                <a:solidFill>
                  <a:srgbClr val="000000"/>
                </a:solidFill>
                <a:latin typeface="Arial Rounded MT Bold"/>
              </a:rPr>
              <a:t>Keck/HIRES </a:t>
            </a:r>
            <a:r>
              <a:rPr lang="en-US" sz="2200" dirty="0" smtClean="0">
                <a:solidFill>
                  <a:srgbClr val="000000"/>
                </a:solidFill>
                <a:latin typeface="Arial Rounded MT Bold"/>
              </a:rPr>
              <a:t>program </a:t>
            </a:r>
            <a:r>
              <a:rPr lang="en-US" sz="2200" dirty="0" smtClean="0">
                <a:solidFill>
                  <a:srgbClr val="000000"/>
                </a:solidFill>
                <a:latin typeface="Arial Rounded MT Bold"/>
                <a:sym typeface="Wingdings"/>
              </a:rPr>
              <a:t> chemical tagging of outer halo objects to map the history of the outer MW, and to associate them with potential accretion events.</a:t>
            </a: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  <a:defRPr/>
            </a:pPr>
            <a:endParaRPr lang="en-US" sz="1200" dirty="0">
              <a:solidFill>
                <a:srgbClr val="000000"/>
              </a:solidFill>
              <a:latin typeface="Arial Rounded MT Bold"/>
              <a:sym typeface="Wingdings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/>
                <a:sym typeface="Wingdings"/>
              </a:rPr>
              <a:t>Thanks to Gaia, GCs can now potentially be associated with accretion progenitors. Chemically not that straightforward.</a:t>
            </a:r>
            <a:br>
              <a:rPr lang="en-US" sz="2200" dirty="0">
                <a:solidFill>
                  <a:srgbClr val="000000"/>
                </a:solidFill>
                <a:latin typeface="Arial Rounded MT Bold"/>
                <a:sym typeface="Wingdings"/>
              </a:rPr>
            </a:br>
            <a:r>
              <a:rPr lang="en-US" sz="2200" dirty="0">
                <a:solidFill>
                  <a:srgbClr val="000000"/>
                </a:solidFill>
                <a:latin typeface="Arial Rounded MT Bold"/>
                <a:sym typeface="Wingdings"/>
              </a:rPr>
              <a:t></a:t>
            </a:r>
            <a:r>
              <a:rPr lang="en-US" sz="2200" dirty="0">
                <a:solidFill>
                  <a:srgbClr val="FF0000"/>
                </a:solidFill>
                <a:latin typeface="Arial Rounded MT Bold"/>
                <a:sym typeface="Wingdings"/>
              </a:rPr>
              <a:t> Pal 15</a:t>
            </a:r>
            <a:r>
              <a:rPr lang="en-US" sz="2200" dirty="0">
                <a:solidFill>
                  <a:srgbClr val="000000"/>
                </a:solidFill>
                <a:latin typeface="Arial Rounded MT Bold"/>
                <a:sym typeface="Wingdings"/>
              </a:rPr>
              <a:t>: no evidence for accretion.</a:t>
            </a:r>
            <a:br>
              <a:rPr lang="en-US" sz="2200" dirty="0">
                <a:solidFill>
                  <a:srgbClr val="000000"/>
                </a:solidFill>
                <a:latin typeface="Arial Rounded MT Bold"/>
                <a:sym typeface="Wingdings"/>
              </a:rPr>
            </a:br>
            <a:r>
              <a:rPr lang="en-US" sz="2200" dirty="0">
                <a:solidFill>
                  <a:srgbClr val="000000"/>
                </a:solidFill>
                <a:latin typeface="Arial Rounded MT Bold"/>
                <a:sym typeface="Wingdings"/>
              </a:rPr>
              <a:t> </a:t>
            </a:r>
            <a:r>
              <a:rPr lang="en-US" sz="2200" dirty="0">
                <a:solidFill>
                  <a:srgbClr val="00B050"/>
                </a:solidFill>
                <a:latin typeface="Arial Rounded MT Bold"/>
                <a:sym typeface="Wingdings"/>
              </a:rPr>
              <a:t>Pal 13</a:t>
            </a:r>
            <a:r>
              <a:rPr lang="en-US" sz="2200" dirty="0">
                <a:solidFill>
                  <a:srgbClr val="000000"/>
                </a:solidFill>
                <a:latin typeface="Arial Rounded MT Bold"/>
                <a:sym typeface="Wingdings"/>
              </a:rPr>
              <a:t>: Sequoia? Not implausible. </a:t>
            </a:r>
            <a:br>
              <a:rPr lang="en-US" sz="2200" dirty="0">
                <a:solidFill>
                  <a:srgbClr val="000000"/>
                </a:solidFill>
                <a:latin typeface="Arial Rounded MT Bold"/>
                <a:sym typeface="Wingdings"/>
              </a:rPr>
            </a:br>
            <a:r>
              <a:rPr lang="en-US" sz="2200" dirty="0">
                <a:solidFill>
                  <a:srgbClr val="000000"/>
                </a:solidFill>
                <a:latin typeface="Arial Rounded MT Bold"/>
                <a:sym typeface="Wingdings"/>
              </a:rPr>
              <a:t>                   Similar to another Sequioa GC (NGC 5466)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1200" dirty="0">
              <a:solidFill>
                <a:srgbClr val="000000"/>
              </a:solidFill>
              <a:latin typeface="Arial Rounded MT Bold"/>
              <a:sym typeface="Wingdings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2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  <a:sym typeface="Wingdings"/>
              </a:rPr>
              <a:t>M</a:t>
            </a:r>
            <a:r>
              <a:rPr lang="en-GB" sz="2200">
                <a:latin typeface="Arial Rounded MT Bold" charset="0"/>
                <a:ea typeface="Arial Rounded MT Bold" charset="0"/>
                <a:cs typeface="Arial Rounded MT Bold" charset="0"/>
              </a:rPr>
              <a:t>ajority of Sequoia-GCs are currently at large Galacto-centric distances in excess of 10 kpc </a:t>
            </a:r>
            <a:br>
              <a:rPr lang="en-GB" sz="2200"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GB" sz="2200">
                <a:latin typeface="Arial Rounded MT Bold" charset="0"/>
                <a:ea typeface="Arial Rounded MT Bold" charset="0"/>
                <a:cs typeface="Arial Rounded MT Bold" charset="0"/>
                <a:sym typeface="Wingdings"/>
              </a:rPr>
              <a:t> Systematic studies needed!</a:t>
            </a:r>
            <a:endParaRPr lang="en-US" sz="2200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/>
                <a:ea typeface="+mj-ea"/>
                <a:cs typeface="+mj-cs"/>
              </a:rPr>
              <a:t>Summary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r>
              <a:rPr lang="en-GB" smtClean="0"/>
              <a:t>10/10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80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 Rounded MT Bold"/>
                <a:ea typeface="+mj-ea"/>
                <a:cs typeface="+mj-cs"/>
              </a:rPr>
              <a:t>GC</a:t>
            </a:r>
            <a:r>
              <a:rPr lang="mr-IN" sz="3200" dirty="0" smtClean="0">
                <a:latin typeface="Arial Rounded MT Bold"/>
                <a:ea typeface="+mj-ea"/>
                <a:cs typeface="+mj-cs"/>
              </a:rPr>
              <a:t>–</a:t>
            </a:r>
            <a:r>
              <a:rPr lang="en-GB" sz="3200" dirty="0" err="1" smtClean="0">
                <a:latin typeface="Arial Rounded MT Bold"/>
                <a:ea typeface="+mj-ea"/>
                <a:cs typeface="+mj-cs"/>
              </a:rPr>
              <a:t>dSph</a:t>
            </a:r>
            <a:r>
              <a:rPr lang="mr-IN" sz="3200" dirty="0" smtClean="0">
                <a:latin typeface="Arial Rounded MT Bold"/>
                <a:ea typeface="+mj-ea"/>
                <a:cs typeface="+mj-cs"/>
              </a:rPr>
              <a:t>–</a:t>
            </a:r>
            <a:r>
              <a:rPr lang="en-GB" sz="3200" dirty="0" smtClean="0">
                <a:latin typeface="Arial Rounded MT Bold"/>
                <a:ea typeface="+mj-ea"/>
                <a:cs typeface="+mj-cs"/>
              </a:rPr>
              <a:t>f</a:t>
            </a:r>
            <a:r>
              <a:rPr lang="en-US" sz="3200" dirty="0" err="1" smtClean="0">
                <a:latin typeface="Arial Rounded MT Bold"/>
                <a:ea typeface="+mj-ea"/>
                <a:cs typeface="+mj-cs"/>
              </a:rPr>
              <a:t>ield</a:t>
            </a:r>
            <a:r>
              <a:rPr lang="en-US" sz="3200" dirty="0" smtClean="0">
                <a:latin typeface="Arial Rounded MT Bold"/>
                <a:ea typeface="+mj-ea"/>
                <a:cs typeface="+mj-cs"/>
              </a:rPr>
              <a:t> connection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142812" y="6492875"/>
            <a:ext cx="801058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200">
              <a:latin typeface="Arial Rounded MT Bold"/>
              <a:cs typeface="Arial Rounded MT Bold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56273" y="4727453"/>
            <a:ext cx="5670155" cy="120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15FF"/>
                </a:solidFill>
                <a:effectLst/>
                <a:uLnTx/>
                <a:uFillTx/>
                <a:latin typeface="Arial Rounded MT Bold"/>
              </a:rPr>
              <a:t>MW GCs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40DB3C"/>
                </a:solidFill>
                <a:latin typeface="Arial Rounded MT Bold"/>
              </a:rPr>
              <a:t>M31 GCs </a:t>
            </a:r>
            <a:r>
              <a:rPr lang="en-US" sz="1400" dirty="0" smtClean="0">
                <a:solidFill>
                  <a:srgbClr val="40DB3C"/>
                </a:solidFill>
                <a:latin typeface="Arial Rounded MT Bold"/>
              </a:rPr>
              <a:t>(</a:t>
            </a:r>
            <a:r>
              <a:rPr lang="en-US" sz="1400" dirty="0" err="1" smtClean="0">
                <a:solidFill>
                  <a:srgbClr val="40DB3C"/>
                </a:solidFill>
                <a:latin typeface="Arial Rounded MT Bold"/>
              </a:rPr>
              <a:t>Colucci</a:t>
            </a:r>
            <a:r>
              <a:rPr lang="en-US" sz="1400" dirty="0" smtClean="0">
                <a:solidFill>
                  <a:srgbClr val="40DB3C"/>
                </a:solidFill>
                <a:latin typeface="Arial Rounded MT Bold"/>
              </a:rPr>
              <a:t> et al. 2014; </a:t>
            </a:r>
            <a:r>
              <a:rPr lang="en-US" sz="1400" dirty="0" err="1" smtClean="0">
                <a:solidFill>
                  <a:srgbClr val="40DB3C"/>
                </a:solidFill>
                <a:latin typeface="Arial Rounded MT Bold"/>
              </a:rPr>
              <a:t>Sakari</a:t>
            </a:r>
            <a:r>
              <a:rPr lang="en-US" sz="1400" dirty="0" smtClean="0">
                <a:solidFill>
                  <a:srgbClr val="40DB3C"/>
                </a:solidFill>
                <a:latin typeface="Arial Rounded MT Bold"/>
              </a:rPr>
              <a:t> et al. 2015)</a:t>
            </a:r>
          </a:p>
        </p:txBody>
      </p:sp>
      <p:sp>
        <p:nvSpPr>
          <p:cNvPr id="3" name="Rectangle 2"/>
          <p:cNvSpPr/>
          <p:nvPr/>
        </p:nvSpPr>
        <p:spPr>
          <a:xfrm>
            <a:off x="6538327" y="1464135"/>
            <a:ext cx="214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 Rounded MT Bold"/>
              </a:rPr>
              <a:t>Hendricks et al. (2016)</a:t>
            </a:r>
            <a:endParaRPr lang="en-US" sz="1400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39552" y="1042392"/>
            <a:ext cx="820891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Also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within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 dwarf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s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pheroidals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, their globular clusters are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 coupled to the surrounding field population.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/>
              <a:ea typeface="+mn-ea"/>
              <a:cs typeface="+mn-cs"/>
            </a:endParaRP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r>
              <a:rPr lang="en-US"/>
              <a:t>4</a:t>
            </a:r>
            <a:r>
              <a:rPr lang="mr-IN" smtClean="0"/>
              <a:t>/18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988840"/>
            <a:ext cx="4361242" cy="2763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2370036" y="2036155"/>
            <a:ext cx="6617448" cy="4758566"/>
            <a:chOff x="2370036" y="2036155"/>
            <a:chExt cx="6617448" cy="47585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68" y="2036155"/>
              <a:ext cx="4343416" cy="27365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Rectangle 3"/>
            <p:cNvSpPr txBox="1">
              <a:spLocks noChangeArrowheads="1"/>
            </p:cNvSpPr>
            <p:nvPr/>
          </p:nvSpPr>
          <p:spPr>
            <a:xfrm>
              <a:off x="2370036" y="5301208"/>
              <a:ext cx="6506505" cy="14935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r">
                <a:spcBef>
                  <a:spcPct val="20000"/>
                </a:spcBef>
                <a:buFont typeface="Arial"/>
                <a:buChar char="•"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 Rounded MT Bold"/>
                </a:rPr>
                <a:t>Fornax field stars </a:t>
              </a:r>
              <a:b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 Rounded MT Bold"/>
                </a:rPr>
              </a:b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 Rounded MT Bold"/>
                </a:rPr>
                <a:t>(</a:t>
              </a:r>
              <a:r>
                <a:rPr kumimoji="0" lang="en-US" sz="14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 Rounded MT Bold"/>
                </a:rPr>
                <a:t>Letarte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 Rounded MT Bold"/>
                </a:rPr>
                <a:t> et al. 2010; </a:t>
              </a:r>
              <a:r>
                <a:rPr kumimoji="0" lang="en-US" sz="14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 Rounded MT Bold"/>
                </a:rPr>
                <a:t>Lemasle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 Rounded MT Bold"/>
                </a:rPr>
                <a:t> et al. 2014; Hendricks, AK,</a:t>
              </a:r>
              <a:r>
                <a:rPr kumimoji="0" lang="en-US" sz="14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Arial Rounded MT Bold"/>
                </a:rPr>
                <a:t> et al. 2014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 Rounded MT Bold"/>
                </a:rPr>
                <a:t>)</a:t>
              </a:r>
            </a:p>
            <a:p>
              <a:pPr marL="342900" indent="-342900" algn="r">
                <a:spcBef>
                  <a:spcPct val="20000"/>
                </a:spcBef>
                <a:buFont typeface="Arial"/>
                <a:buChar char="•"/>
                <a:defRPr/>
              </a:pPr>
              <a:r>
                <a:rPr lang="en-US" sz="2000" dirty="0" smtClean="0">
                  <a:solidFill>
                    <a:srgbClr val="FF0000"/>
                  </a:solidFill>
                  <a:latin typeface="Arial Rounded MT Bold"/>
                </a:rPr>
                <a:t>Fornax GC stars </a:t>
              </a:r>
              <a:br>
                <a:rPr lang="en-US" sz="2000" dirty="0" smtClean="0">
                  <a:solidFill>
                    <a:srgbClr val="FF0000"/>
                  </a:solidFill>
                  <a:latin typeface="Arial Rounded MT Bold"/>
                </a:rPr>
              </a:br>
              <a:r>
                <a:rPr lang="en-US" sz="1400" dirty="0" smtClean="0">
                  <a:solidFill>
                    <a:srgbClr val="FF0000"/>
                  </a:solidFill>
                  <a:latin typeface="Arial Rounded MT Bold"/>
                </a:rPr>
                <a:t>(</a:t>
              </a:r>
              <a:r>
                <a:rPr lang="en-US" sz="1400" dirty="0" err="1" smtClean="0">
                  <a:solidFill>
                    <a:srgbClr val="FF0000"/>
                  </a:solidFill>
                  <a:latin typeface="Arial Rounded MT Bold"/>
                </a:rPr>
                <a:t>Letarte</a:t>
              </a:r>
              <a:r>
                <a:rPr lang="en-US" sz="1400" dirty="0" smtClean="0">
                  <a:solidFill>
                    <a:srgbClr val="FF0000"/>
                  </a:solidFill>
                  <a:latin typeface="Arial Rounded MT Bold"/>
                </a:rPr>
                <a:t> et al. 2006; Larsen et al. 2012; Hendricks, AK, et al. 2016)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33403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454919"/>
            <a:ext cx="8668072" cy="1470025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>
                <a:solidFill>
                  <a:srgbClr val="000000"/>
                </a:solidFill>
              </a:rPr>
              <a:t>- Historically, GCs were considered “mono-metallic”: 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   [X/H] ~ const. within each system. </a:t>
            </a:r>
            <a:r>
              <a:rPr lang="en-US" sz="2200" dirty="0">
                <a:solidFill>
                  <a:srgbClr val="000000"/>
                </a:solidFill>
              </a:rPr>
              <a:t/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- Now: GCs host multiple </a:t>
            </a:r>
            <a:r>
              <a:rPr lang="en-US" sz="2200" dirty="0" err="1" smtClean="0">
                <a:solidFill>
                  <a:srgbClr val="000000"/>
                </a:solidFill>
              </a:rPr>
              <a:t>pop’s</a:t>
            </a:r>
            <a:r>
              <a:rPr lang="en-US" sz="2200" dirty="0" smtClean="0">
                <a:solidFill>
                  <a:srgbClr val="000000"/>
                </a:solidFill>
              </a:rPr>
              <a:t>;  phot. evidence and light-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  element (CH/CN; Na-O) variations. </a:t>
            </a:r>
            <a:r>
              <a:rPr lang="en-US" sz="1200" dirty="0" smtClean="0">
                <a:solidFill>
                  <a:srgbClr val="000000"/>
                </a:solidFill>
              </a:rPr>
              <a:t>(Osborne 1971; Cohen 197N; </a:t>
            </a:r>
            <a:r>
              <a:rPr lang="en-US" sz="1200" dirty="0" err="1" smtClean="0">
                <a:solidFill>
                  <a:srgbClr val="000000"/>
                </a:solidFill>
              </a:rPr>
              <a:t>Gratton</a:t>
            </a:r>
            <a:r>
              <a:rPr lang="en-US" sz="1200" dirty="0" smtClean="0">
                <a:solidFill>
                  <a:srgbClr val="000000"/>
                </a:solidFill>
              </a:rPr>
              <a:t> et al. 2012)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/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 - </a:t>
            </a:r>
            <a:r>
              <a:rPr lang="en-US" sz="2200" i="1" dirty="0">
                <a:solidFill>
                  <a:srgbClr val="FF0000"/>
                </a:solidFill>
              </a:rPr>
              <a:t>Define </a:t>
            </a:r>
            <a:r>
              <a:rPr lang="en-US" sz="2200" dirty="0">
                <a:solidFill>
                  <a:srgbClr val="000000"/>
                </a:solidFill>
              </a:rPr>
              <a:t>“...GCs as the stellar aggregates showing the Na-O 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   </a:t>
            </a:r>
            <a:r>
              <a:rPr lang="en-US" sz="2200" dirty="0" err="1">
                <a:solidFill>
                  <a:srgbClr val="000000"/>
                </a:solidFill>
              </a:rPr>
              <a:t>anticorrelation</a:t>
            </a:r>
            <a:r>
              <a:rPr lang="en-US" sz="2200" dirty="0">
                <a:solidFill>
                  <a:srgbClr val="000000"/>
                </a:solidFill>
              </a:rPr>
              <a:t>.” </a:t>
            </a:r>
            <a:r>
              <a:rPr lang="en-US" sz="1200" dirty="0">
                <a:solidFill>
                  <a:srgbClr val="000000"/>
                </a:solidFill>
              </a:rPr>
              <a:t>  (</a:t>
            </a:r>
            <a:r>
              <a:rPr lang="en-US" sz="1200" dirty="0" err="1">
                <a:solidFill>
                  <a:srgbClr val="000000"/>
                </a:solidFill>
              </a:rPr>
              <a:t>Carretta</a:t>
            </a:r>
            <a:r>
              <a:rPr lang="en-US" sz="1200" dirty="0">
                <a:solidFill>
                  <a:srgbClr val="000000"/>
                </a:solidFill>
              </a:rPr>
              <a:t> et al. 2010)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>
                <a:latin typeface="Arial Rounded MT Bold"/>
                <a:cs typeface="Arial Rounded MT Bold"/>
              </a:rPr>
              <a:t>Your average Globular Cluster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6858000" y="6415200"/>
            <a:ext cx="2133600" cy="365125"/>
          </a:xfrm>
        </p:spPr>
        <p:txBody>
          <a:bodyPr/>
          <a:lstStyle/>
          <a:p>
            <a:r>
              <a:rPr lang="en-GB" dirty="0" smtClean="0"/>
              <a:t>2/10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24604" y="2996952"/>
            <a:ext cx="1846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200" smtClean="0">
              <a:latin typeface="Arial Rounded MT Bold"/>
              <a:cs typeface="Arial Rounded MT Bold"/>
            </a:endParaRPr>
          </a:p>
          <a:p>
            <a:endParaRPr lang="en-US" sz="2200"/>
          </a:p>
        </p:txBody>
      </p:sp>
      <p:pic>
        <p:nvPicPr>
          <p:cNvPr id="13" name="Picture 12" descr="Carretta2009_f6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336" y="3236863"/>
            <a:ext cx="2847924" cy="277819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611561" y="3632746"/>
            <a:ext cx="3960439" cy="2388542"/>
            <a:chOff x="357662" y="1143000"/>
            <a:chExt cx="4380797" cy="3124200"/>
          </a:xfrm>
        </p:grpSpPr>
        <p:pic>
          <p:nvPicPr>
            <p:cNvPr id="15" name="Picture 14" descr="Geisler2007_f10.tif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662" y="1143000"/>
              <a:ext cx="4380797" cy="312420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357662" y="3914001"/>
              <a:ext cx="29951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1200" smtClean="0">
                  <a:latin typeface="Arial Rounded MT Bold"/>
                  <a:cs typeface="Arial Rounded MT Bold"/>
                </a:rPr>
                <a:t>(Geisler et al. 2007)</a:t>
              </a:r>
              <a:endParaRPr lang="en-US" sz="1200">
                <a:latin typeface="Arial Rounded MT Bold"/>
                <a:cs typeface="Arial Rounded MT Bold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61500" y="1208866"/>
              <a:ext cx="1405235" cy="440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smtClean="0">
                  <a:solidFill>
                    <a:srgbClr val="FF0000"/>
                  </a:solidFill>
                  <a:latin typeface="Arial Rounded MT Bold"/>
                  <a:cs typeface="Arial Rounded MT Bold"/>
                </a:rPr>
                <a:t>GCs</a:t>
              </a:r>
              <a:endParaRPr lang="en-US" sz="2000" b="1">
                <a:solidFill>
                  <a:srgbClr val="FF0000"/>
                </a:solidFill>
                <a:latin typeface="Arial Rounded MT Bold"/>
                <a:cs typeface="Arial Rounded MT Bold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>
              <a:off x="1952655" y="1581210"/>
              <a:ext cx="28569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2524155" y="1838355"/>
              <a:ext cx="43809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438400" y="3254514"/>
              <a:ext cx="20185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smtClean="0">
                  <a:solidFill>
                    <a:srgbClr val="FF0000"/>
                  </a:solidFill>
                  <a:latin typeface="Arial Rounded MT Bold"/>
                  <a:cs typeface="Arial Rounded MT Bold"/>
                </a:rPr>
                <a:t>MW field, </a:t>
              </a:r>
            </a:p>
            <a:p>
              <a:pPr lvl="1"/>
              <a:r>
                <a:rPr lang="en-US" sz="2000" b="1" smtClean="0">
                  <a:solidFill>
                    <a:srgbClr val="FF0000"/>
                  </a:solidFill>
                  <a:latin typeface="Arial Rounded MT Bold"/>
                  <a:cs typeface="Arial Rounded MT Bold"/>
                </a:rPr>
                <a:t>dSphs</a:t>
              </a:r>
              <a:endParaRPr lang="en-US" sz="2000" b="1">
                <a:solidFill>
                  <a:srgbClr val="FF0000"/>
                </a:solidFill>
                <a:latin typeface="Arial Rounded MT Bold"/>
                <a:cs typeface="Arial Rounded MT Bold"/>
              </a:endParaRPr>
            </a:p>
          </p:txBody>
        </p:sp>
        <p:sp>
          <p:nvSpPr>
            <p:cNvPr id="24" name="Right Brace 23"/>
            <p:cNvSpPr/>
            <p:nvPr/>
          </p:nvSpPr>
          <p:spPr>
            <a:xfrm rot="3780000">
              <a:off x="3036821" y="2298947"/>
              <a:ext cx="163025" cy="1614191"/>
            </a:xfrm>
            <a:prstGeom prst="rightBrace">
              <a:avLst/>
            </a:prstGeom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3" name="Rectangle 2"/>
          <p:cNvSpPr/>
          <p:nvPr/>
        </p:nvSpPr>
        <p:spPr>
          <a:xfrm>
            <a:off x="5580127" y="5384249"/>
            <a:ext cx="16184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Carretta</a:t>
            </a:r>
            <a:r>
              <a:rPr lang="en-US" sz="12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et al. 2009</a:t>
            </a:r>
            <a:endParaRPr lang="en-US" sz="120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5742" y="6257705"/>
            <a:ext cx="72325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Not found in field stars, dwarf galaxies, (open clusters). </a:t>
            </a:r>
          </a:p>
        </p:txBody>
      </p:sp>
    </p:spTree>
    <p:extLst>
      <p:ext uri="{BB962C8B-B14F-4D97-AF65-F5344CB8AC3E}">
        <p14:creationId xmlns:p14="http://schemas.microsoft.com/office/powerpoint/2010/main" val="16417031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 Rounded MT Bold"/>
                <a:ea typeface="+mj-ea"/>
                <a:cs typeface="+mj-cs"/>
              </a:rPr>
              <a:t>GC</a:t>
            </a:r>
            <a:r>
              <a:rPr lang="mr-IN" sz="3200" dirty="0" smtClean="0">
                <a:latin typeface="Arial Rounded MT Bold"/>
                <a:ea typeface="+mj-ea"/>
                <a:cs typeface="+mj-cs"/>
              </a:rPr>
              <a:t>–</a:t>
            </a:r>
            <a:r>
              <a:rPr lang="en-US" sz="3200" dirty="0" smtClean="0">
                <a:latin typeface="Arial Rounded MT Bold"/>
                <a:ea typeface="+mj-ea"/>
                <a:cs typeface="+mj-cs"/>
              </a:rPr>
              <a:t>field connection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142812" y="6492875"/>
            <a:ext cx="801058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200">
              <a:latin typeface="Arial Rounded MT Bold"/>
              <a:cs typeface="Arial Rounded MT Bold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81793" y="2361842"/>
            <a:ext cx="8394663" cy="4235510"/>
            <a:chOff x="1954247" y="-86430"/>
            <a:chExt cx="5540306" cy="2795350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690"/>
            <a:stretch/>
          </p:blipFill>
          <p:spPr>
            <a:xfrm>
              <a:off x="1954247" y="-86430"/>
              <a:ext cx="5540306" cy="214727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356"/>
            <a:stretch/>
          </p:blipFill>
          <p:spPr>
            <a:xfrm>
              <a:off x="1954247" y="1978948"/>
              <a:ext cx="5540306" cy="72997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1" t="66501" r="9443" b="10870"/>
          <a:stretch/>
        </p:blipFill>
        <p:spPr>
          <a:xfrm>
            <a:off x="2980800" y="3096000"/>
            <a:ext cx="4896544" cy="235419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489248" y="4149080"/>
            <a:ext cx="8915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Rounded MT Bold"/>
              </a:rPr>
              <a:t>Halo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B050"/>
                </a:solidFill>
                <a:latin typeface="Arial Rounded MT Bold"/>
              </a:rPr>
              <a:t>Thick disk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/>
              </a:rPr>
              <a:t>Thin disk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Arial Rounded MT Bold"/>
              </a:rPr>
              <a:t>Dwarf Galaxies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6093296"/>
            <a:ext cx="4447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 Rounded MT Bold"/>
              </a:rPr>
              <a:t>Venn et al. (2004); </a:t>
            </a:r>
            <a:r>
              <a:rPr lang="en-US" sz="1400" dirty="0" err="1" smtClean="0">
                <a:solidFill>
                  <a:srgbClr val="000000"/>
                </a:solidFill>
                <a:latin typeface="Arial Rounded MT Bold"/>
              </a:rPr>
              <a:t>Pritzl</a:t>
            </a:r>
            <a:r>
              <a:rPr lang="en-US" sz="1400" dirty="0" smtClean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 Rounded MT Bold"/>
              </a:rPr>
              <a:t>et al. (2005</a:t>
            </a:r>
            <a:r>
              <a:rPr lang="en-US" sz="1400" dirty="0" smtClean="0">
                <a:solidFill>
                  <a:srgbClr val="000000"/>
                </a:solidFill>
                <a:latin typeface="Arial Rounded MT Bold"/>
              </a:rPr>
              <a:t>); AK (2009)</a:t>
            </a:r>
            <a:endParaRPr lang="en-US" sz="1400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957555" y="3970629"/>
            <a:ext cx="350756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Arial Rounded MT Bold"/>
              </a:rPr>
              <a:t>[</a:t>
            </a:r>
            <a:r>
              <a:rPr lang="en-US" sz="2000" dirty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Arial Rounded MT Bold"/>
              </a:rPr>
              <a:t>/Fe] =  [&lt;</a:t>
            </a:r>
            <a:r>
              <a:rPr lang="en-US" sz="2000" dirty="0" err="1">
                <a:solidFill>
                  <a:srgbClr val="000000"/>
                </a:solidFill>
                <a:latin typeface="Arial Rounded MT Bold"/>
              </a:rPr>
              <a:t>Mg,Si,Ca,Ti</a:t>
            </a:r>
            <a:r>
              <a:rPr lang="en-US" sz="2000" dirty="0">
                <a:solidFill>
                  <a:srgbClr val="000000"/>
                </a:solidFill>
                <a:latin typeface="Arial Rounded MT Bold"/>
              </a:rPr>
              <a:t>&gt;/Fe]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7664" y="5301208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96226" y="1091362"/>
            <a:ext cx="820891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Generally, GCs follow the abundance trends of the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 surrounding field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  <a:sym typeface="Wingdings"/>
              </a:rPr>
              <a:t>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 they are excellent tracers of the </a:t>
            </a:r>
            <a:r>
              <a:rPr kumimoji="0" lang="en-US" sz="2200" b="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Galactic components. </a:t>
            </a:r>
            <a:r>
              <a:rPr lang="en-US" sz="2200" i="1" noProof="0" dirty="0" smtClean="0">
                <a:solidFill>
                  <a:srgbClr val="0115FF"/>
                </a:solidFill>
                <a:latin typeface="Arial Rounded MT Bold"/>
              </a:rPr>
              <a:t>Outliers are potentially accreted.</a:t>
            </a:r>
            <a:endParaRPr kumimoji="0" lang="en-US" sz="2200" b="0" i="1" u="none" strike="noStrike" kern="1200" cap="none" spc="0" normalizeH="0" baseline="0" noProof="0" dirty="0" smtClean="0">
              <a:ln>
                <a:noFill/>
              </a:ln>
              <a:solidFill>
                <a:srgbClr val="0115FF"/>
              </a:solidFill>
              <a:effectLst/>
              <a:uLnTx/>
              <a:uFillTx/>
              <a:latin typeface="Arial Rounded MT Bold"/>
            </a:endParaRP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r>
              <a:rPr lang="en-GB" smtClean="0"/>
              <a:t>3/10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633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323528" y="908720"/>
            <a:ext cx="8363272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 Rounded MT Bold"/>
              </a:rPr>
              <a:t>Systematic chemical characterization of GCs at large Galactocentric distances (R</a:t>
            </a:r>
            <a:r>
              <a:rPr lang="en-US" sz="2200" baseline="-25000" dirty="0" smtClean="0">
                <a:solidFill>
                  <a:srgbClr val="000000"/>
                </a:solidFill>
                <a:latin typeface="Arial Rounded MT Bold"/>
              </a:rPr>
              <a:t>GC</a:t>
            </a:r>
            <a:r>
              <a:rPr lang="en-US" sz="2200" dirty="0" smtClean="0">
                <a:solidFill>
                  <a:srgbClr val="000000"/>
                </a:solidFill>
                <a:latin typeface="Arial Rounded MT Bold"/>
              </a:rPr>
              <a:t> &gt; ~ 20 kpc).</a:t>
            </a:r>
            <a:endParaRPr lang="en-US" sz="2200" baseline="30000" dirty="0">
              <a:solidFill>
                <a:srgbClr val="000000"/>
              </a:solidFill>
              <a:latin typeface="Arial Rounded MT Bold"/>
            </a:endParaRPr>
          </a:p>
          <a:p>
            <a:pPr>
              <a:spcBef>
                <a:spcPct val="20000"/>
              </a:spcBef>
              <a:defRPr/>
            </a:pPr>
            <a:endParaRPr lang="en-US" sz="2200" dirty="0">
              <a:solidFill>
                <a:srgbClr val="000000"/>
              </a:solidFill>
              <a:latin typeface="Arial Rounded MT Bold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/>
                <a:sym typeface="Wingdings"/>
              </a:rPr>
              <a:t>	 Chemically different from inner halo GCs?</a:t>
            </a:r>
          </a:p>
          <a:p>
            <a:pPr>
              <a:spcBef>
                <a:spcPct val="20000"/>
              </a:spcBef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/>
                <a:sym typeface="Wingdings"/>
              </a:rPr>
              <a:t>	 Accretion origin or </a:t>
            </a:r>
            <a:r>
              <a:rPr lang="en-US" sz="2200" i="1" dirty="0">
                <a:solidFill>
                  <a:srgbClr val="000000"/>
                </a:solidFill>
                <a:latin typeface="Arial Rounded MT Bold"/>
                <a:sym typeface="Wingdings"/>
              </a:rPr>
              <a:t>in-situ</a:t>
            </a:r>
            <a:r>
              <a:rPr lang="en-US" sz="2200" dirty="0">
                <a:solidFill>
                  <a:srgbClr val="000000"/>
                </a:solidFill>
                <a:latin typeface="Arial Rounded MT Bold"/>
                <a:sym typeface="Wingdings"/>
              </a:rPr>
              <a:t> objects?</a:t>
            </a:r>
          </a:p>
          <a:p>
            <a:pPr>
              <a:spcBef>
                <a:spcPct val="20000"/>
              </a:spcBef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/>
                <a:sym typeface="Wingdings"/>
              </a:rPr>
              <a:t>	 If </a:t>
            </a:r>
            <a:r>
              <a:rPr lang="en-US" sz="2200" i="1" dirty="0">
                <a:solidFill>
                  <a:srgbClr val="000000"/>
                </a:solidFill>
                <a:latin typeface="Arial Rounded MT Bold"/>
                <a:sym typeface="Wingdings"/>
              </a:rPr>
              <a:t>ex-situ</a:t>
            </a:r>
            <a:r>
              <a:rPr lang="en-US" sz="2200" dirty="0">
                <a:solidFill>
                  <a:srgbClr val="000000"/>
                </a:solidFill>
                <a:latin typeface="Arial Rounded MT Bold"/>
                <a:sym typeface="Wingdings"/>
              </a:rPr>
              <a:t>: can we identify a progenitor?</a:t>
            </a:r>
          </a:p>
          <a:p>
            <a:pPr>
              <a:spcBef>
                <a:spcPct val="20000"/>
              </a:spcBef>
              <a:defRPr/>
            </a:pPr>
            <a:endParaRPr lang="en-US" sz="2200" dirty="0">
              <a:solidFill>
                <a:srgbClr val="000000"/>
              </a:solidFill>
              <a:latin typeface="Arial Rounded MT Bold"/>
              <a:sym typeface="Wingding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/>
                <a:sym typeface="Wingdings"/>
              </a:rPr>
              <a:t>Keck/HIRES </a:t>
            </a:r>
            <a:r>
              <a:rPr lang="en-US" i="1" dirty="0">
                <a:solidFill>
                  <a:srgbClr val="000000"/>
                </a:solidFill>
                <a:latin typeface="Arial Rounded MT Bold"/>
                <a:sym typeface="Wingdings"/>
              </a:rPr>
              <a:t>(R~40,000)</a:t>
            </a:r>
            <a:r>
              <a:rPr lang="en-US" sz="2200" dirty="0">
                <a:solidFill>
                  <a:srgbClr val="000000"/>
                </a:solidFill>
                <a:latin typeface="Arial Rounded MT Bold"/>
                <a:sym typeface="Wingdings"/>
              </a:rPr>
              <a:t> and Keck/ESI </a:t>
            </a:r>
            <a:r>
              <a:rPr lang="en-US" dirty="0">
                <a:solidFill>
                  <a:srgbClr val="000000"/>
                </a:solidFill>
                <a:latin typeface="Arial Rounded MT Bold"/>
                <a:sym typeface="Wingdings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 Rounded MT Bold"/>
                <a:sym typeface="Wingdings"/>
              </a:rPr>
              <a:t>R~10,000</a:t>
            </a:r>
            <a:r>
              <a:rPr lang="en-US" dirty="0">
                <a:solidFill>
                  <a:srgbClr val="000000"/>
                </a:solidFill>
                <a:latin typeface="Arial Rounded MT Bold"/>
                <a:sym typeface="Wingdings"/>
              </a:rPr>
              <a:t>)</a:t>
            </a:r>
            <a:r>
              <a:rPr lang="en-US" sz="2200" dirty="0">
                <a:solidFill>
                  <a:srgbClr val="000000"/>
                </a:solidFill>
                <a:latin typeface="Arial Rounded MT Bold"/>
                <a:sym typeface="Wingdings"/>
              </a:rPr>
              <a:t> spectra of </a:t>
            </a:r>
          </a:p>
          <a:p>
            <a:pPr>
              <a:spcBef>
                <a:spcPct val="20000"/>
              </a:spcBef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/>
                <a:sym typeface="Wingdings"/>
              </a:rPr>
              <a:t>red giants in GCs. </a:t>
            </a:r>
          </a:p>
          <a:p>
            <a:pPr>
              <a:spcBef>
                <a:spcPct val="20000"/>
              </a:spcBef>
              <a:defRPr/>
            </a:pPr>
            <a:endParaRPr lang="en-US" sz="2200" dirty="0">
              <a:solidFill>
                <a:srgbClr val="000000"/>
              </a:solidFill>
              <a:latin typeface="Arial Rounded MT Bold"/>
              <a:sym typeface="Wingding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/>
                <a:sym typeface="Wingdings"/>
              </a:rPr>
              <a:t>Originally intended only for kinematics </a:t>
            </a:r>
            <a:r>
              <a:rPr lang="en-US" sz="1400" dirty="0">
                <a:solidFill>
                  <a:srgbClr val="000000"/>
                </a:solidFill>
                <a:latin typeface="Arial Rounded MT Bold"/>
                <a:sym typeface="Wingdings"/>
              </a:rPr>
              <a:t>(Côtè et al. 2002) </a:t>
            </a:r>
          </a:p>
          <a:p>
            <a:pPr>
              <a:spcBef>
                <a:spcPct val="20000"/>
              </a:spcBef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/>
                <a:sym typeface="Wingdings"/>
              </a:rPr>
              <a:t>	 low S/N</a:t>
            </a:r>
            <a:r>
              <a:rPr lang="en-US" sz="1400" dirty="0">
                <a:solidFill>
                  <a:srgbClr val="000000"/>
                </a:solidFill>
                <a:latin typeface="Arial Rounded MT Bold"/>
                <a:sym typeface="Wingdings"/>
              </a:rPr>
              <a:t>		</a:t>
            </a:r>
          </a:p>
          <a:p>
            <a:pPr>
              <a:spcBef>
                <a:spcPct val="2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Arial Rounded MT Bold"/>
                <a:sym typeface="Wingdings"/>
              </a:rPr>
              <a:t>     	</a:t>
            </a:r>
            <a:r>
              <a:rPr lang="en-US" sz="2200" dirty="0">
                <a:solidFill>
                  <a:srgbClr val="000000"/>
                </a:solidFill>
                <a:latin typeface="Arial Rounded MT Bold"/>
                <a:sym typeface="Wingdings"/>
              </a:rPr>
              <a:t> co-added abundance analysis.</a:t>
            </a:r>
          </a:p>
          <a:p>
            <a:pPr>
              <a:spcBef>
                <a:spcPct val="20000"/>
              </a:spcBef>
              <a:defRPr/>
            </a:pPr>
            <a:endParaRPr lang="en-US" sz="1600" dirty="0">
              <a:solidFill>
                <a:srgbClr val="000000"/>
              </a:solidFill>
              <a:latin typeface="Arial Rounded MT Bold"/>
              <a:sym typeface="Wingdings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/>
                <a:ea typeface="+mj-ea"/>
                <a:cs typeface="+mj-cs"/>
              </a:rPr>
              <a:t>Our program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r>
              <a:rPr lang="en-GB"/>
              <a:t>4/10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402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323528" y="908720"/>
            <a:ext cx="8363272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latin typeface="Arial Rounded MT Bold"/>
              <a:sym typeface="Wingding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7"/>
          <a:stretch/>
        </p:blipFill>
        <p:spPr>
          <a:xfrm>
            <a:off x="251520" y="-315416"/>
            <a:ext cx="8568952" cy="5701006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-2772816" y="4149080"/>
            <a:ext cx="57606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95536" y="777077"/>
            <a:ext cx="6480720" cy="3960440"/>
            <a:chOff x="395536" y="2060848"/>
            <a:chExt cx="6480720" cy="3960440"/>
          </a:xfrm>
        </p:grpSpPr>
        <p:sp>
          <p:nvSpPr>
            <p:cNvPr id="3" name="Oval 2"/>
            <p:cNvSpPr/>
            <p:nvPr/>
          </p:nvSpPr>
          <p:spPr>
            <a:xfrm>
              <a:off x="395536" y="2564904"/>
              <a:ext cx="576064" cy="576064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300192" y="2060848"/>
              <a:ext cx="576064" cy="576064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55576" y="2564904"/>
              <a:ext cx="576064" cy="576064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796136" y="2564904"/>
              <a:ext cx="576064" cy="576064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228184" y="2564904"/>
              <a:ext cx="576064" cy="576064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22412" y="3140968"/>
              <a:ext cx="576064" cy="576064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59632" y="3140968"/>
              <a:ext cx="576064" cy="576064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696852" y="3140968"/>
              <a:ext cx="576064" cy="576064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195736" y="3140968"/>
              <a:ext cx="576064" cy="576064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627784" y="3140968"/>
              <a:ext cx="576064" cy="576064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563888" y="3140968"/>
              <a:ext cx="576064" cy="576064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995936" y="3140968"/>
              <a:ext cx="576064" cy="576064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427984" y="3140968"/>
              <a:ext cx="576064" cy="576064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27584" y="3645024"/>
              <a:ext cx="576064" cy="576064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27584" y="4221088"/>
              <a:ext cx="576064" cy="576064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283968" y="5445224"/>
              <a:ext cx="576064" cy="576064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59832" y="3140968"/>
              <a:ext cx="576064" cy="576064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932040" y="3140968"/>
              <a:ext cx="576064" cy="576064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64088" y="3140968"/>
              <a:ext cx="576064" cy="576064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259632" y="3645024"/>
              <a:ext cx="576064" cy="576064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385192" y="5381600"/>
            <a:ext cx="8363272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 Rounded MT Bold"/>
                <a:sym typeface="Wingdings"/>
              </a:rPr>
              <a:t>  Pal 3 (R</a:t>
            </a:r>
            <a:r>
              <a:rPr lang="en-US" baseline="-25000" dirty="0">
                <a:solidFill>
                  <a:srgbClr val="000000"/>
                </a:solidFill>
                <a:latin typeface="Arial Rounded MT Bold"/>
                <a:sym typeface="Wingdings"/>
              </a:rPr>
              <a:t>GC </a:t>
            </a:r>
            <a:r>
              <a:rPr lang="en-US" dirty="0">
                <a:solidFill>
                  <a:srgbClr val="000000"/>
                </a:solidFill>
                <a:latin typeface="Arial Rounded MT Bold"/>
                <a:sym typeface="Wingdings"/>
              </a:rPr>
              <a:t>= 96 kpc; </a:t>
            </a:r>
            <a:r>
              <a:rPr lang="en-US" sz="1400" dirty="0">
                <a:solidFill>
                  <a:srgbClr val="000000"/>
                </a:solidFill>
                <a:latin typeface="Arial Rounded MT Bold"/>
                <a:sym typeface="Wingdings"/>
              </a:rPr>
              <a:t>AK et al. 2009</a:t>
            </a:r>
            <a:r>
              <a:rPr lang="en-US" dirty="0">
                <a:solidFill>
                  <a:srgbClr val="000000"/>
                </a:solidFill>
                <a:latin typeface="Arial Rounded MT Bold"/>
                <a:sym typeface="Wingdings"/>
              </a:rPr>
              <a:t>)		    Pal 4 (R</a:t>
            </a:r>
            <a:r>
              <a:rPr lang="en-US" baseline="-25000" dirty="0">
                <a:solidFill>
                  <a:srgbClr val="000000"/>
                </a:solidFill>
                <a:latin typeface="Arial Rounded MT Bold"/>
                <a:sym typeface="Wingdings"/>
              </a:rPr>
              <a:t>GC </a:t>
            </a:r>
            <a:r>
              <a:rPr lang="en-US" dirty="0">
                <a:solidFill>
                  <a:srgbClr val="000000"/>
                </a:solidFill>
                <a:latin typeface="Arial Rounded MT Bold"/>
                <a:sym typeface="Wingdings"/>
              </a:rPr>
              <a:t>= 111 kpc;</a:t>
            </a:r>
            <a:r>
              <a:rPr lang="en-US" sz="1400" dirty="0">
                <a:solidFill>
                  <a:srgbClr val="000000"/>
                </a:solidFill>
                <a:latin typeface="Arial Rounded MT Bold"/>
                <a:sym typeface="Wingdings"/>
              </a:rPr>
              <a:t> AK et al. 2010</a:t>
            </a:r>
            <a:r>
              <a:rPr lang="en-US" dirty="0">
                <a:solidFill>
                  <a:srgbClr val="000000"/>
                </a:solidFill>
                <a:latin typeface="Arial Rounded MT Bold"/>
                <a:sym typeface="Wingdings"/>
              </a:rPr>
              <a:t>)</a:t>
            </a: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 Rounded MT Bold"/>
                <a:sym typeface="Wingdings"/>
              </a:rPr>
              <a:t>  Pal 5 (R</a:t>
            </a:r>
            <a:r>
              <a:rPr lang="en-US" baseline="-25000" dirty="0">
                <a:solidFill>
                  <a:srgbClr val="000000"/>
                </a:solidFill>
                <a:latin typeface="Arial Rounded MT Bold"/>
                <a:sym typeface="Wingdings"/>
              </a:rPr>
              <a:t>GC </a:t>
            </a:r>
            <a:r>
              <a:rPr lang="en-US" dirty="0">
                <a:solidFill>
                  <a:srgbClr val="000000"/>
                </a:solidFill>
                <a:latin typeface="Arial Rounded MT Bold"/>
                <a:sym typeface="Wingdings"/>
              </a:rPr>
              <a:t>= 19 kpc; </a:t>
            </a:r>
            <a:r>
              <a:rPr lang="en-US" sz="1400" dirty="0">
                <a:solidFill>
                  <a:srgbClr val="000000"/>
                </a:solidFill>
                <a:latin typeface="Arial Rounded MT Bold"/>
                <a:sym typeface="Wingdings"/>
              </a:rPr>
              <a:t>AK et al. 2017</a:t>
            </a:r>
            <a:r>
              <a:rPr lang="en-US" dirty="0">
                <a:solidFill>
                  <a:srgbClr val="000000"/>
                </a:solidFill>
                <a:latin typeface="Arial Rounded MT Bold"/>
                <a:sym typeface="Wingdings"/>
              </a:rPr>
              <a:t>)		  Pal 13 (R</a:t>
            </a:r>
            <a:r>
              <a:rPr lang="en-US" baseline="-25000" dirty="0">
                <a:solidFill>
                  <a:srgbClr val="000000"/>
                </a:solidFill>
                <a:latin typeface="Arial Rounded MT Bold"/>
                <a:sym typeface="Wingdings"/>
              </a:rPr>
              <a:t>GC </a:t>
            </a:r>
            <a:r>
              <a:rPr lang="en-US" dirty="0">
                <a:solidFill>
                  <a:srgbClr val="000000"/>
                </a:solidFill>
                <a:latin typeface="Arial Rounded MT Bold"/>
                <a:sym typeface="Wingdings"/>
              </a:rPr>
              <a:t>=   27 kpc; </a:t>
            </a:r>
            <a:r>
              <a:rPr lang="en-US" sz="1400" dirty="0">
                <a:solidFill>
                  <a:srgbClr val="000000"/>
                </a:solidFill>
                <a:latin typeface="Arial Rounded MT Bold"/>
                <a:sym typeface="Wingdings"/>
              </a:rPr>
              <a:t>AK et al. in prep.</a:t>
            </a:r>
            <a:r>
              <a:rPr lang="en-US" dirty="0">
                <a:solidFill>
                  <a:srgbClr val="000000"/>
                </a:solidFill>
                <a:latin typeface="Arial Rounded MT Bold"/>
                <a:sym typeface="Wingdings"/>
              </a:rPr>
              <a:t>)</a:t>
            </a: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 Rounded MT Bold"/>
                <a:sym typeface="Wingdings"/>
              </a:rPr>
              <a:t>Pal 15 (R</a:t>
            </a:r>
            <a:r>
              <a:rPr lang="en-US" baseline="-25000" dirty="0">
                <a:solidFill>
                  <a:srgbClr val="000000"/>
                </a:solidFill>
                <a:latin typeface="Arial Rounded MT Bold"/>
                <a:sym typeface="Wingdings"/>
              </a:rPr>
              <a:t>GC </a:t>
            </a:r>
            <a:r>
              <a:rPr lang="en-US" dirty="0">
                <a:solidFill>
                  <a:srgbClr val="000000"/>
                </a:solidFill>
                <a:latin typeface="Arial Rounded MT Bold"/>
                <a:sym typeface="Wingdings"/>
              </a:rPr>
              <a:t>= 38 kpc; </a:t>
            </a:r>
            <a:r>
              <a:rPr lang="en-US" sz="1400" dirty="0">
                <a:solidFill>
                  <a:srgbClr val="000000"/>
                </a:solidFill>
                <a:latin typeface="Arial Rounded MT Bold"/>
                <a:sym typeface="Wingdings"/>
              </a:rPr>
              <a:t>AK et al. 2019</a:t>
            </a:r>
            <a:r>
              <a:rPr lang="en-US" dirty="0">
                <a:solidFill>
                  <a:srgbClr val="000000"/>
                </a:solidFill>
                <a:latin typeface="Arial Rounded MT Bold"/>
                <a:sym typeface="Wingdings"/>
              </a:rPr>
              <a:t>)	</a:t>
            </a: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r>
              <a:rPr lang="en-GB"/>
              <a:t>5/10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27784" y="-99392"/>
            <a:ext cx="3456384" cy="629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/>
                <a:ea typeface="+mj-ea"/>
                <a:cs typeface="+mj-cs"/>
              </a:rPr>
              <a:t>Our program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84" y="4725144"/>
            <a:ext cx="463352" cy="552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212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23"/>
          <a:stretch/>
        </p:blipFill>
        <p:spPr>
          <a:xfrm>
            <a:off x="3171600" y="1916833"/>
            <a:ext cx="2804361" cy="62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228600" y="1042392"/>
            <a:ext cx="86868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 Rounded MT Bold"/>
              </a:rPr>
              <a:t>Pal 15 (R</a:t>
            </a:r>
            <a:r>
              <a:rPr lang="en-US" sz="2200" baseline="-25000" dirty="0" smtClean="0">
                <a:solidFill>
                  <a:srgbClr val="000000"/>
                </a:solidFill>
                <a:latin typeface="Arial Rounded MT Bold"/>
              </a:rPr>
              <a:t>GC</a:t>
            </a:r>
            <a:r>
              <a:rPr lang="en-US" sz="2200" dirty="0" smtClean="0">
                <a:solidFill>
                  <a:srgbClr val="000000"/>
                </a:solidFill>
                <a:latin typeface="Arial Rounded MT Bold"/>
              </a:rPr>
              <a:t> = 38 kpc; [Fe/H] = -1.94): indistinguishable </a:t>
            </a:r>
            <a:br>
              <a:rPr lang="en-US" sz="2200" dirty="0" smtClean="0">
                <a:solidFill>
                  <a:srgbClr val="000000"/>
                </a:solidFill>
                <a:latin typeface="Arial Rounded MT Bold"/>
              </a:rPr>
            </a:br>
            <a:r>
              <a:rPr lang="en-US" sz="2200" dirty="0" smtClean="0">
                <a:solidFill>
                  <a:srgbClr val="000000"/>
                </a:solidFill>
                <a:latin typeface="Arial Rounded MT Bold"/>
              </a:rPr>
              <a:t>from remainder of outer halo GCs</a:t>
            </a:r>
            <a:endParaRPr lang="en-US" sz="2200" baseline="30000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/>
                <a:ea typeface="+mj-ea"/>
                <a:cs typeface="+mj-cs"/>
              </a:rPr>
              <a:t>Palomar 15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effectLst/>
        </p:spPr>
        <p:txBody>
          <a:bodyPr/>
          <a:lstStyle/>
          <a:p>
            <a:r>
              <a:rPr lang="en-GB"/>
              <a:t>6/10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088" y="2494259"/>
            <a:ext cx="2804400" cy="34550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56" y="2494259"/>
            <a:ext cx="2804400" cy="34550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/>
        </p:blipFill>
        <p:spPr>
          <a:xfrm>
            <a:off x="183463" y="3284985"/>
            <a:ext cx="2804361" cy="2664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23528" y="6165304"/>
            <a:ext cx="3168352" cy="504056"/>
          </a:xfrm>
          <a:prstGeom prst="rect">
            <a:avLst/>
          </a:prstGeom>
          <a:solidFill>
            <a:srgbClr val="E5E5FF"/>
          </a:solidFill>
          <a:ln w="25400">
            <a:solidFill>
              <a:srgbClr val="0115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 Rounded MT Bold"/>
              </a:rPr>
              <a:t>Mean,1</a:t>
            </a:r>
            <a:r>
              <a:rPr lang="en-US" dirty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dirty="0">
                <a:solidFill>
                  <a:srgbClr val="000000"/>
                </a:solidFill>
                <a:latin typeface="Arial Rounded MT Bold"/>
              </a:rPr>
              <a:t>, and mean error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1880" y="6232009"/>
            <a:ext cx="5435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 Rounded MT Bold"/>
              </a:rPr>
              <a:t>of all outer halo GCs &gt; 20 kpc with abundances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5" b="65278"/>
          <a:stretch/>
        </p:blipFill>
        <p:spPr>
          <a:xfrm>
            <a:off x="183462" y="3240017"/>
            <a:ext cx="2804361" cy="782341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911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266700" y="980728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/>
              </a:rPr>
              <a:t>The MW has experienced t</a:t>
            </a:r>
            <a:r>
              <a:rPr lang="en-US" sz="2200" dirty="0" smtClean="0">
                <a:solidFill>
                  <a:srgbClr val="000000"/>
                </a:solidFill>
                <a:latin typeface="Arial Rounded MT Bold"/>
              </a:rPr>
              <a:t>hree major accretion events: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F98002"/>
                </a:solidFill>
                <a:latin typeface="Arial Rounded MT Bold"/>
              </a:rPr>
              <a:t>Sagittarius</a:t>
            </a:r>
            <a:r>
              <a:rPr lang="en-US" sz="2200" dirty="0" smtClean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 Rounded MT Bold"/>
              </a:rPr>
              <a:t>(Ibata et al. 1994)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00B050"/>
                </a:solidFill>
                <a:latin typeface="Arial Rounded MT Bold"/>
              </a:rPr>
              <a:t>Sequoia</a:t>
            </a:r>
            <a:r>
              <a:rPr lang="en-US" sz="2200" dirty="0" smtClean="0">
                <a:solidFill>
                  <a:srgbClr val="000000"/>
                </a:solidFill>
                <a:latin typeface="Arial Rounded MT Bold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 Rounded MT Bold"/>
              </a:rPr>
              <a:t>(Myeong et al. 2019)</a:t>
            </a:r>
            <a:r>
              <a:rPr lang="en-US" sz="2200" dirty="0" smtClean="0">
                <a:solidFill>
                  <a:srgbClr val="000000"/>
                </a:solidFill>
                <a:latin typeface="Arial Rounded MT Bold"/>
              </a:rPr>
              <a:t> == The Kraken </a:t>
            </a:r>
            <a:r>
              <a:rPr lang="en-US" sz="1400" dirty="0" smtClean="0">
                <a:solidFill>
                  <a:srgbClr val="000000"/>
                </a:solidFill>
                <a:latin typeface="Arial Rounded MT Bold"/>
              </a:rPr>
              <a:t>(Kruijssen et al. 2019)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>
                <a:solidFill>
                  <a:srgbClr val="0115FF"/>
                </a:solidFill>
                <a:latin typeface="Arial Rounded MT Bold"/>
              </a:rPr>
              <a:t>Gaia Enceladus</a:t>
            </a:r>
            <a:r>
              <a:rPr lang="en-US" sz="2200" dirty="0">
                <a:solidFill>
                  <a:srgbClr val="000000"/>
                </a:solidFill>
                <a:latin typeface="Arial Rounded MT Bold"/>
              </a:rPr>
              <a:t> / Gaia Sausage </a:t>
            </a:r>
            <a:r>
              <a:rPr lang="en-US" sz="1400" dirty="0">
                <a:solidFill>
                  <a:srgbClr val="000000"/>
                </a:solidFill>
                <a:latin typeface="Arial Rounded MT Bold"/>
              </a:rPr>
              <a:t>(Helmi et al. 2018, Belokurov et al. 2018) </a:t>
            </a:r>
            <a:r>
              <a:rPr lang="en-US" sz="2200" dirty="0">
                <a:solidFill>
                  <a:srgbClr val="000000"/>
                </a:solidFill>
                <a:latin typeface="Arial Rounded MT Bold"/>
              </a:rPr>
              <a:t>== Canis Major overdensity / warp </a:t>
            </a:r>
            <a:r>
              <a:rPr lang="en-US" sz="1400" dirty="0">
                <a:solidFill>
                  <a:srgbClr val="000000"/>
                </a:solidFill>
                <a:latin typeface="Arial Rounded MT Bold"/>
              </a:rPr>
              <a:t>(Momany et al. 2006)</a:t>
            </a:r>
          </a:p>
          <a:p>
            <a:pPr>
              <a:spcBef>
                <a:spcPct val="20000"/>
              </a:spcBef>
              <a:defRPr/>
            </a:pPr>
            <a:endParaRPr lang="en-US" sz="1200" dirty="0">
              <a:solidFill>
                <a:srgbClr val="000000"/>
              </a:solidFill>
              <a:latin typeface="Arial Rounded MT Bold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/>
              </a:rPr>
              <a:t>Kinematics and ages of 151 GCs </a:t>
            </a:r>
            <a:r>
              <a:rPr lang="en-US" sz="1400" dirty="0">
                <a:solidFill>
                  <a:srgbClr val="000000"/>
                </a:solidFill>
                <a:latin typeface="Arial Rounded MT Bold"/>
              </a:rPr>
              <a:t>(Massari et al. 2019)</a:t>
            </a:r>
            <a:r>
              <a:rPr lang="en-US" sz="2200" dirty="0">
                <a:solidFill>
                  <a:srgbClr val="000000"/>
                </a:solidFill>
                <a:latin typeface="Arial Rounded MT Bold"/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/>
              </a:rPr>
              <a:t>40% in situ,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/>
              </a:rPr>
              <a:t>29% from Gaia-Enceladus,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/>
              </a:rPr>
              <a:t>~5% from Sgr and Sequoia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/>
              </a:rPr>
              <a:t>Rest: various streams </a:t>
            </a:r>
            <a:r>
              <a:rPr lang="en-US" sz="1400" dirty="0">
                <a:solidFill>
                  <a:srgbClr val="000000"/>
                </a:solidFill>
                <a:latin typeface="Arial Rounded MT Bold"/>
              </a:rPr>
              <a:t>(Helmi &amp; White 1999)</a:t>
            </a:r>
            <a:r>
              <a:rPr lang="en-US" sz="2200" dirty="0">
                <a:solidFill>
                  <a:srgbClr val="000000"/>
                </a:solidFill>
                <a:latin typeface="Arial Rounded MT Bold"/>
              </a:rPr>
              <a:t>, unassociated, </a:t>
            </a:r>
            <a:r>
              <a:rPr lang="mr-IN" sz="2200" dirty="0">
                <a:solidFill>
                  <a:srgbClr val="000000"/>
                </a:solidFill>
                <a:latin typeface="Arial Rounded MT Bold"/>
              </a:rPr>
              <a:t>…</a:t>
            </a:r>
            <a:endParaRPr lang="en-US" sz="2200" dirty="0">
              <a:solidFill>
                <a:srgbClr val="000000"/>
              </a:solidFill>
              <a:latin typeface="Arial Rounded MT Bold"/>
            </a:endParaRPr>
          </a:p>
          <a:p>
            <a:pPr>
              <a:spcBef>
                <a:spcPct val="20000"/>
              </a:spcBef>
              <a:defRPr/>
            </a:pPr>
            <a:endParaRPr lang="en-US" sz="1200" dirty="0" smtClean="0">
              <a:solidFill>
                <a:srgbClr val="000000"/>
              </a:solidFill>
              <a:latin typeface="Arial Rounded MT Bold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200" i="1" dirty="0">
                <a:solidFill>
                  <a:srgbClr val="00B050"/>
                </a:solidFill>
                <a:latin typeface="Arial Rounded MT Bold"/>
              </a:rPr>
              <a:t>Pal 13 </a:t>
            </a:r>
            <a:r>
              <a:rPr lang="en-US" sz="1600" dirty="0">
                <a:solidFill>
                  <a:srgbClr val="000000"/>
                </a:solidFill>
                <a:latin typeface="Arial Rounded MT Bold"/>
              </a:rPr>
              <a:t>(R</a:t>
            </a:r>
            <a:r>
              <a:rPr lang="en-US" sz="1600" baseline="-25000" dirty="0">
                <a:solidFill>
                  <a:srgbClr val="000000"/>
                </a:solidFill>
                <a:latin typeface="Arial Rounded MT Bold"/>
              </a:rPr>
              <a:t>GC</a:t>
            </a:r>
            <a:r>
              <a:rPr lang="en-US" sz="1600" dirty="0">
                <a:solidFill>
                  <a:srgbClr val="000000"/>
                </a:solidFill>
                <a:latin typeface="Arial Rounded MT Bold"/>
              </a:rPr>
              <a:t> = 27 kpc; 13 Gyr)</a:t>
            </a:r>
            <a:r>
              <a:rPr lang="en-US" sz="2200" dirty="0">
                <a:solidFill>
                  <a:srgbClr val="000000"/>
                </a:solidFill>
                <a:latin typeface="Arial Rounded MT Bold"/>
              </a:rPr>
              <a:t> claimed to be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/>
              </a:rPr>
              <a:t>associated with </a:t>
            </a:r>
            <a:r>
              <a:rPr lang="en-US" sz="2200" i="1" dirty="0">
                <a:solidFill>
                  <a:srgbClr val="00B050"/>
                </a:solidFill>
                <a:latin typeface="Arial Rounded MT Bold"/>
              </a:rPr>
              <a:t>Sequoia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 Rounded MT Bold"/>
                <a:sym typeface="Wingdings"/>
              </a:rPr>
              <a:t> Also chemical evidence?</a:t>
            </a:r>
            <a:endParaRPr lang="en-US" sz="2200" dirty="0" smtClean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/>
                <a:ea typeface="+mj-ea"/>
                <a:cs typeface="+mj-cs"/>
              </a:rPr>
              <a:t>Accreted GCs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r>
              <a:rPr lang="en-GB"/>
              <a:t>7/10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764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146677" y="1114400"/>
            <a:ext cx="9033835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 Rounded MT Bold"/>
              </a:rPr>
              <a:t>Mean metallicity of </a:t>
            </a:r>
            <a:r>
              <a:rPr lang="en-US" sz="2000" dirty="0">
                <a:solidFill>
                  <a:srgbClr val="000000"/>
                </a:solidFill>
                <a:latin typeface="Arial Rounded MT Bold"/>
              </a:rPr>
              <a:t>[Fe/H] = </a:t>
            </a:r>
            <a:r>
              <a:rPr lang="mr-IN" sz="2000" dirty="0">
                <a:solidFill>
                  <a:srgbClr val="000000"/>
                </a:solidFill>
                <a:latin typeface="Arial Rounded MT Bold"/>
              </a:rPr>
              <a:t>–</a:t>
            </a:r>
            <a:r>
              <a:rPr lang="en-US" sz="2000" dirty="0">
                <a:solidFill>
                  <a:srgbClr val="000000"/>
                </a:solidFill>
                <a:latin typeface="Arial Rounded MT Bold"/>
              </a:rPr>
              <a:t>1.9, typical of old, outer halo GCs.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 Rounded MT Bold"/>
              </a:rPr>
              <a:t>Abundance ratios of the 14 studied </a:t>
            </a:r>
            <a:r>
              <a:rPr lang="en-US" sz="2000" dirty="0">
                <a:solidFill>
                  <a:srgbClr val="D670A2"/>
                </a:solidFill>
                <a:latin typeface="Arial Rounded MT Bold"/>
              </a:rPr>
              <a:t>elements</a:t>
            </a:r>
            <a:r>
              <a:rPr lang="en-US" sz="2000" dirty="0">
                <a:solidFill>
                  <a:srgbClr val="000000"/>
                </a:solidFill>
                <a:latin typeface="Arial Rounded MT Bold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Arial Rounded MT Bold"/>
              </a:rPr>
              <a:t>-, Fe-peak, n-cap.) indistinguishable from field stars and </a:t>
            </a:r>
            <a:r>
              <a:rPr lang="en-US" sz="2000" dirty="0">
                <a:solidFill>
                  <a:srgbClr val="0115FF"/>
                </a:solidFill>
                <a:latin typeface="Arial Rounded MT Bold"/>
              </a:rPr>
              <a:t>other GCs</a:t>
            </a:r>
            <a:r>
              <a:rPr lang="en-US" sz="2000" dirty="0">
                <a:solidFill>
                  <a:srgbClr val="000000"/>
                </a:solidFill>
                <a:latin typeface="Arial Rounded MT Bold"/>
              </a:rPr>
              <a:t>.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/>
                <a:ea typeface="+mj-ea"/>
                <a:cs typeface="+mj-cs"/>
              </a:rPr>
              <a:t>Palomar 13 vs. halo field &amp; GCs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r>
              <a:rPr lang="en-GB"/>
              <a:t>8/10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3528" y="2329798"/>
            <a:ext cx="8549304" cy="4104456"/>
            <a:chOff x="323528" y="2329798"/>
            <a:chExt cx="8549304" cy="41044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329798"/>
              <a:ext cx="2699426" cy="4104456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706" y="2330254"/>
              <a:ext cx="2699126" cy="4104000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765" y="2330254"/>
              <a:ext cx="2721130" cy="4104000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41307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179512" y="1124744"/>
            <a:ext cx="86868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2200" dirty="0">
                <a:solidFill>
                  <a:srgbClr val="000000"/>
                </a:solidFill>
                <a:latin typeface="Arial Rounded MT Bold"/>
              </a:rPr>
              <a:t>Gaia-Enc. stellar component:</a:t>
            </a:r>
          </a:p>
          <a:p>
            <a:pPr>
              <a:spcBef>
                <a:spcPct val="20000"/>
              </a:spcBef>
              <a:defRPr/>
            </a:pPr>
            <a:r>
              <a:rPr lang="en-GB" sz="2200" dirty="0">
                <a:solidFill>
                  <a:srgbClr val="000000"/>
                </a:solidFill>
                <a:latin typeface="Arial Rounded MT Bold"/>
              </a:rPr>
              <a:t>huge spreads in [Fe/H] and</a:t>
            </a:r>
            <a:br>
              <a:rPr lang="en-GB" sz="2200" dirty="0">
                <a:solidFill>
                  <a:srgbClr val="000000"/>
                </a:solidFill>
                <a:latin typeface="Arial Rounded MT Bold"/>
              </a:rPr>
            </a:br>
            <a:r>
              <a:rPr lang="en-GB" sz="2200" dirty="0">
                <a:solidFill>
                  <a:srgbClr val="000000"/>
                </a:solidFill>
                <a:latin typeface="Arial Rounded MT Bold"/>
              </a:rPr>
              <a:t>[X/Fe] </a:t>
            </a:r>
            <a:r>
              <a:rPr lang="en-GB" sz="2200" dirty="0">
                <a:solidFill>
                  <a:srgbClr val="000000"/>
                </a:solidFill>
                <a:latin typeface="Arial Rounded MT Bold"/>
                <a:sym typeface="Wingdings"/>
              </a:rPr>
              <a:t> not conclusive</a:t>
            </a:r>
            <a:endParaRPr lang="en-GB" sz="2200" dirty="0">
              <a:solidFill>
                <a:srgbClr val="000000"/>
              </a:solidFill>
              <a:latin typeface="Arial Rounded MT Bold"/>
            </a:endParaRPr>
          </a:p>
          <a:p>
            <a:pPr>
              <a:spcBef>
                <a:spcPct val="20000"/>
              </a:spcBef>
              <a:defRPr/>
            </a:pPr>
            <a:endParaRPr lang="en-GB" sz="1400" dirty="0">
              <a:solidFill>
                <a:srgbClr val="000000"/>
              </a:solidFill>
              <a:latin typeface="Arial Rounded MT Bold"/>
            </a:endParaRPr>
          </a:p>
          <a:p>
            <a:pPr>
              <a:spcBef>
                <a:spcPct val="20000"/>
              </a:spcBef>
              <a:defRPr/>
            </a:pPr>
            <a:r>
              <a:rPr lang="en-GB" sz="2200" dirty="0">
                <a:solidFill>
                  <a:srgbClr val="000000"/>
                </a:solidFill>
                <a:latin typeface="Arial Rounded MT Bold"/>
              </a:rPr>
              <a:t>The </a:t>
            </a:r>
            <a:r>
              <a:rPr lang="en-GB" sz="2200" dirty="0">
                <a:solidFill>
                  <a:srgbClr val="0115FF"/>
                </a:solidFill>
                <a:latin typeface="Arial Rounded MT Bold"/>
              </a:rPr>
              <a:t>Gaia-Enc. GCs </a:t>
            </a:r>
            <a:r>
              <a:rPr lang="en-GB" sz="2200" dirty="0">
                <a:solidFill>
                  <a:srgbClr val="000000"/>
                </a:solidFill>
                <a:latin typeface="Arial Rounded MT Bold"/>
              </a:rPr>
              <a:t>also show </a:t>
            </a:r>
            <a:br>
              <a:rPr lang="en-GB" sz="2200" dirty="0">
                <a:solidFill>
                  <a:srgbClr val="000000"/>
                </a:solidFill>
                <a:latin typeface="Arial Rounded MT Bold"/>
              </a:rPr>
            </a:br>
            <a:r>
              <a:rPr lang="en-GB" sz="2200" dirty="0">
                <a:solidFill>
                  <a:srgbClr val="000000"/>
                </a:solidFill>
                <a:latin typeface="Arial Rounded MT Bold"/>
              </a:rPr>
              <a:t>a broad spread in [Fe/H], </a:t>
            </a:r>
          </a:p>
          <a:p>
            <a:pPr>
              <a:spcBef>
                <a:spcPct val="20000"/>
              </a:spcBef>
              <a:defRPr/>
            </a:pPr>
            <a:r>
              <a:rPr lang="en-GB" sz="2200" dirty="0">
                <a:solidFill>
                  <a:srgbClr val="000000"/>
                </a:solidFill>
                <a:latin typeface="Arial Rounded MT Bold"/>
              </a:rPr>
              <a:t>overlapping with </a:t>
            </a:r>
            <a:r>
              <a:rPr lang="en-GB" sz="2200" dirty="0">
                <a:solidFill>
                  <a:srgbClr val="D670A2"/>
                </a:solidFill>
                <a:latin typeface="Arial Rounded MT Bold"/>
              </a:rPr>
              <a:t>Pal 13</a:t>
            </a:r>
            <a:r>
              <a:rPr lang="en-GB" sz="2200" dirty="0">
                <a:solidFill>
                  <a:srgbClr val="000000"/>
                </a:solidFill>
                <a:latin typeface="Arial Rounded MT Bold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en-GB" sz="1400" dirty="0">
              <a:solidFill>
                <a:srgbClr val="000000"/>
              </a:solidFill>
              <a:latin typeface="Arial Rounded MT Bold"/>
            </a:endParaRPr>
          </a:p>
          <a:p>
            <a:pPr>
              <a:spcBef>
                <a:spcPct val="20000"/>
              </a:spcBef>
              <a:defRPr/>
            </a:pPr>
            <a:r>
              <a:rPr lang="en-GB" sz="2200" dirty="0">
                <a:solidFill>
                  <a:srgbClr val="00B050"/>
                </a:solidFill>
                <a:latin typeface="Arial Rounded MT Bold"/>
              </a:rPr>
              <a:t>Sequoia GCs: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200" dirty="0">
                <a:solidFill>
                  <a:srgbClr val="000000"/>
                </a:solidFill>
                <a:latin typeface="Arial Rounded MT Bold"/>
              </a:rPr>
              <a:t>smaller spread (</a:t>
            </a:r>
            <a:r>
              <a:rPr lang="mr-IN" sz="2200" dirty="0">
                <a:solidFill>
                  <a:srgbClr val="000000"/>
                </a:solidFill>
                <a:latin typeface="Arial Rounded MT Bold"/>
              </a:rPr>
              <a:t>–</a:t>
            </a:r>
            <a:r>
              <a:rPr lang="en-GB" sz="2200" dirty="0">
                <a:solidFill>
                  <a:srgbClr val="000000"/>
                </a:solidFill>
                <a:latin typeface="Arial Rounded MT Bold"/>
              </a:rPr>
              <a:t>2 to </a:t>
            </a:r>
            <a:r>
              <a:rPr lang="mr-IN" sz="2200" dirty="0">
                <a:solidFill>
                  <a:srgbClr val="000000"/>
                </a:solidFill>
                <a:latin typeface="Arial Rounded MT Bold"/>
              </a:rPr>
              <a:t>–</a:t>
            </a:r>
            <a:r>
              <a:rPr lang="en-GB" sz="2200" dirty="0">
                <a:solidFill>
                  <a:srgbClr val="000000"/>
                </a:solidFill>
                <a:latin typeface="Arial Rounded MT Bold"/>
              </a:rPr>
              <a:t>1.6)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200" dirty="0">
                <a:solidFill>
                  <a:srgbClr val="000000"/>
                </a:solidFill>
                <a:latin typeface="Arial Rounded MT Bold"/>
              </a:rPr>
              <a:t>[</a:t>
            </a:r>
            <a:r>
              <a:rPr lang="en-GB" sz="2200" dirty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GB" sz="2200" dirty="0">
                <a:solidFill>
                  <a:srgbClr val="000000"/>
                </a:solidFill>
                <a:latin typeface="Arial Rounded MT Bold"/>
              </a:rPr>
              <a:t>/Fe] from ~0 to &gt; 0.5</a:t>
            </a:r>
          </a:p>
          <a:p>
            <a:pPr>
              <a:spcBef>
                <a:spcPct val="20000"/>
              </a:spcBef>
              <a:defRPr/>
            </a:pPr>
            <a:endParaRPr lang="en-GB" sz="1400" dirty="0">
              <a:solidFill>
                <a:srgbClr val="000000"/>
              </a:solidFill>
              <a:latin typeface="Arial Rounded MT Bold"/>
            </a:endParaRPr>
          </a:p>
          <a:p>
            <a:pPr>
              <a:spcBef>
                <a:spcPct val="20000"/>
              </a:spcBef>
              <a:defRPr/>
            </a:pPr>
            <a:r>
              <a:rPr lang="en-GB" sz="2200" dirty="0">
                <a:solidFill>
                  <a:srgbClr val="FF0000"/>
                </a:solidFill>
                <a:latin typeface="Arial Rounded MT Bold"/>
              </a:rPr>
              <a:t>NGC 5466: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200" dirty="0">
                <a:solidFill>
                  <a:srgbClr val="000000"/>
                </a:solidFill>
                <a:latin typeface="Arial Rounded MT Bold"/>
              </a:rPr>
              <a:t>most m.-poor of Seq. GCs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200" dirty="0">
                <a:solidFill>
                  <a:srgbClr val="000000"/>
                </a:solidFill>
                <a:latin typeface="Arial Rounded MT Bold"/>
              </a:rPr>
              <a:t>closest abundance match with Pal 13</a:t>
            </a:r>
            <a:r>
              <a:rPr lang="en-GB" sz="1400" dirty="0">
                <a:solidFill>
                  <a:srgbClr val="000000"/>
                </a:solidFill>
                <a:latin typeface="Arial Rounded MT Bold"/>
              </a:rPr>
              <a:t> (Lamb et al. 2015)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/>
                <a:ea typeface="+mj-ea"/>
                <a:cs typeface="+mj-cs"/>
              </a:rPr>
              <a:t>Palomar 13 vs. accretion events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/>
              <a:ea typeface="+mj-ea"/>
              <a:cs typeface="+mj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r>
              <a:rPr lang="en-GB"/>
              <a:t>9/10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527"/>
          <a:stretch/>
        </p:blipFill>
        <p:spPr>
          <a:xfrm>
            <a:off x="4407238" y="1124744"/>
            <a:ext cx="4485241" cy="5040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6444208" y="1988840"/>
            <a:ext cx="349666" cy="2664296"/>
            <a:chOff x="6444208" y="1988840"/>
            <a:chExt cx="349666" cy="2664296"/>
          </a:xfrm>
        </p:grpSpPr>
        <p:sp>
          <p:nvSpPr>
            <p:cNvPr id="7" name="Oval 6"/>
            <p:cNvSpPr/>
            <p:nvPr/>
          </p:nvSpPr>
          <p:spPr>
            <a:xfrm>
              <a:off x="6444208" y="4293096"/>
              <a:ext cx="349666" cy="360040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444208" y="1988840"/>
              <a:ext cx="349666" cy="360040"/>
            </a:xfrm>
            <a:prstGeom prst="ellipse">
              <a:avLst/>
            </a:prstGeom>
            <a:solidFill>
              <a:srgbClr val="FFFF00">
                <a:alpha val="18000"/>
              </a:srgbClr>
            </a:solidFill>
            <a:ln w="38100">
              <a:solidFill>
                <a:srgbClr val="FF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304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31.9|1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31.9|1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31.9|1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31.9|1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31.9|1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31.9|1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31.9|1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31.9|1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31.9|15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87928</TotalTime>
  <Words>832</Words>
  <Application>Microsoft Macintosh PowerPoint</Application>
  <PresentationFormat>On-screen Show (4:3)</PresentationFormat>
  <Paragraphs>149</Paragraphs>
  <Slides>11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 Rounded MT Bold</vt:lpstr>
      <vt:lpstr>Calibri</vt:lpstr>
      <vt:lpstr>Mangal</vt:lpstr>
      <vt:lpstr>Symbol</vt:lpstr>
      <vt:lpstr>Wingdings</vt:lpstr>
      <vt:lpstr>Arial</vt:lpstr>
      <vt:lpstr>Office Theme</vt:lpstr>
      <vt:lpstr>PowerPoint Presentation</vt:lpstr>
      <vt:lpstr>- Historically, GCs were considered “mono-metallic”:     [X/H] ~ const. within each system.   - Now: GCs host multiple pop’s;  phot. evidence and light-   element (CH/CN; Na-O) variations. (Osborne 1971; Cohen 197N; Gratton et al. 2012)   - Define “...GCs as the stellar aggregates showing the Na-O     anticorrelation.”   (Carretta et al. 2010)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Leicester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“Formation histories of galactic halos via chemical abundance analyses of near-by stellar systems”</dc:title>
  <dc:creator>Andreas Koch</dc:creator>
  <cp:lastModifiedBy>Microsoft Office User</cp:lastModifiedBy>
  <cp:revision>3053</cp:revision>
  <cp:lastPrinted>2017-08-21T14:31:05Z</cp:lastPrinted>
  <dcterms:created xsi:type="dcterms:W3CDTF">2016-02-08T23:29:32Z</dcterms:created>
  <dcterms:modified xsi:type="dcterms:W3CDTF">2019-09-12T07:14:17Z</dcterms:modified>
</cp:coreProperties>
</file>