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70" r:id="rId4"/>
    <p:sldId id="267" r:id="rId5"/>
    <p:sldId id="259" r:id="rId6"/>
    <p:sldId id="260" r:id="rId7"/>
    <p:sldId id="258" r:id="rId8"/>
    <p:sldId id="268" r:id="rId9"/>
    <p:sldId id="272" r:id="rId10"/>
    <p:sldId id="271" r:id="rId11"/>
    <p:sldId id="275" r:id="rId12"/>
    <p:sldId id="280" r:id="rId13"/>
    <p:sldId id="279" r:id="rId14"/>
    <p:sldId id="282" r:id="rId15"/>
    <p:sldId id="264" r:id="rId16"/>
    <p:sldId id="261" r:id="rId17"/>
    <p:sldId id="273" r:id="rId18"/>
    <p:sldId id="265" r:id="rId19"/>
    <p:sldId id="278" r:id="rId20"/>
    <p:sldId id="263" r:id="rId21"/>
    <p:sldId id="281" r:id="rId22"/>
    <p:sldId id="274" r:id="rId23"/>
    <p:sldId id="26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CDFF"/>
    <a:srgbClr val="85B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56" autoAdjust="0"/>
  </p:normalViewPr>
  <p:slideViewPr>
    <p:cSldViewPr>
      <p:cViewPr>
        <p:scale>
          <a:sx n="60" d="100"/>
          <a:sy n="60" d="100"/>
        </p:scale>
        <p:origin x="-1656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068571328331908"/>
          <c:y val="3.8923172523076963E-2"/>
          <c:w val="0.79682520655599898"/>
          <c:h val="0.780543475212362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0.01</c:v>
                </c:pt>
                <c:pt idx="1">
                  <c:v>0.03</c:v>
                </c:pt>
                <c:pt idx="2">
                  <c:v>0.05</c:v>
                </c:pt>
                <c:pt idx="3">
                  <c:v>0.07</c:v>
                </c:pt>
                <c:pt idx="4">
                  <c:v>0.1</c:v>
                </c:pt>
                <c:pt idx="5">
                  <c:v>0.3</c:v>
                </c:pt>
                <c:pt idx="6">
                  <c:v>0.5</c:v>
                </c:pt>
                <c:pt idx="7">
                  <c:v>0.7</c:v>
                </c:pt>
                <c:pt idx="8">
                  <c:v>1</c:v>
                </c:pt>
                <c:pt idx="9">
                  <c:v>3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274</c:v>
                </c:pt>
                <c:pt idx="1">
                  <c:v>86</c:v>
                </c:pt>
                <c:pt idx="2">
                  <c:v>26</c:v>
                </c:pt>
                <c:pt idx="3">
                  <c:v>16</c:v>
                </c:pt>
                <c:pt idx="4">
                  <c:v>16</c:v>
                </c:pt>
                <c:pt idx="5">
                  <c:v>6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27935232"/>
        <c:axId val="127937152"/>
      </c:barChart>
      <c:catAx>
        <c:axId val="1279352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i="1" dirty="0"/>
                  <a:t>a</a:t>
                </a:r>
                <a:r>
                  <a:rPr lang="ru-RU" dirty="0"/>
                  <a:t>,</a:t>
                </a:r>
                <a:r>
                  <a:rPr lang="en-US" dirty="0"/>
                  <a:t> </a:t>
                </a:r>
                <a:r>
                  <a:rPr lang="ru-RU" dirty="0" err="1"/>
                  <a:t>пк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49451155753935838"/>
              <c:y val="0.90260861426356875"/>
            </c:manualLayout>
          </c:layout>
          <c:overlay val="0"/>
        </c:title>
        <c:majorTickMark val="none"/>
        <c:minorTickMark val="none"/>
        <c:tickLblPos val="nextTo"/>
        <c:crossAx val="127937152"/>
        <c:crosses val="autoZero"/>
        <c:auto val="1"/>
        <c:lblAlgn val="ctr"/>
        <c:lblOffset val="100"/>
        <c:noMultiLvlLbl val="0"/>
      </c:catAx>
      <c:valAx>
        <c:axId val="12793715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i="1" dirty="0"/>
                  <a:t>N</a:t>
                </a:r>
                <a:endParaRPr lang="ru-RU" i="1" dirty="0"/>
              </a:p>
            </c:rich>
          </c:tx>
          <c:layout>
            <c:manualLayout>
              <c:xMode val="edge"/>
              <c:yMode val="edge"/>
              <c:x val="1.8674395655384701E-2"/>
              <c:y val="0.4575636953580535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27935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4DF17-0D07-4CA7-96BF-97E85F4AF862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628C5-AE1E-4894-8553-B742DFC52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675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628C5-AE1E-4894-8553-B742DFC5270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6026-CBE1-4128-AFB7-736371B82EFB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AE5B-79BC-4590-B966-A5976F6A94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6026-CBE1-4128-AFB7-736371B82EFB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AE5B-79BC-4590-B966-A5976F6A94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6026-CBE1-4128-AFB7-736371B82EFB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AE5B-79BC-4590-B966-A5976F6A94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6026-CBE1-4128-AFB7-736371B82EFB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AE5B-79BC-4590-B966-A5976F6A94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6026-CBE1-4128-AFB7-736371B82EFB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AE5B-79BC-4590-B966-A5976F6A94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6026-CBE1-4128-AFB7-736371B82EFB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AE5B-79BC-4590-B966-A5976F6A94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6026-CBE1-4128-AFB7-736371B82EFB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AE5B-79BC-4590-B966-A5976F6A94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6026-CBE1-4128-AFB7-736371B82EFB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AE5B-79BC-4590-B966-A5976F6A94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6026-CBE1-4128-AFB7-736371B82EFB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AE5B-79BC-4590-B966-A5976F6A94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6026-CBE1-4128-AFB7-736371B82EFB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AE5B-79BC-4590-B966-A5976F6A94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6026-CBE1-4128-AFB7-736371B82EFB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AE5B-79BC-4590-B966-A5976F6A94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ABCDFF">
                <a:alpha val="35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06026-CBE1-4128-AFB7-736371B82EFB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AAE5B-79BC-4590-B966-A5976F6A94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8064896" cy="3240360"/>
          </a:xfrm>
        </p:spPr>
        <p:txBody>
          <a:bodyPr>
            <a:noAutofit/>
          </a:bodyPr>
          <a:lstStyle/>
          <a:p>
            <a:r>
              <a:rPr lang="ru-RU" dirty="0" smtClean="0"/>
              <a:t>Обзор и обобщение результатов наблюдений и численных исследований движения сверхскоростных звезд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797152"/>
            <a:ext cx="6400800" cy="100811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С.В. </a:t>
            </a:r>
            <a:r>
              <a:rPr lang="ru-RU" sz="4000" dirty="0" err="1" smtClean="0">
                <a:solidFill>
                  <a:schemeClr val="accent6">
                    <a:lumMod val="75000"/>
                  </a:schemeClr>
                </a:solidFill>
              </a:rPr>
              <a:t>Жуйко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 (ГАИШ МГУ)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II </a:t>
            </a:r>
            <a:r>
              <a:rPr lang="ru-RU" sz="4000" dirty="0" smtClean="0"/>
              <a:t>обзор</a:t>
            </a:r>
            <a:r>
              <a:rPr lang="en-US" sz="4000" dirty="0" smtClean="0"/>
              <a:t> MMT</a:t>
            </a:r>
            <a:r>
              <a:rPr lang="ru-RU" sz="4000" dirty="0" smtClean="0"/>
              <a:t>:</a:t>
            </a:r>
            <a:r>
              <a:rPr lang="en-US" sz="4000" dirty="0" smtClean="0"/>
              <a:t> 528 </a:t>
            </a:r>
            <a:r>
              <a:rPr lang="ru-RU" sz="4000" smtClean="0"/>
              <a:t>кандидатов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7200 кв. град</a:t>
            </a:r>
            <a:r>
              <a:rPr lang="en-US" sz="4000" dirty="0" smtClean="0"/>
              <a:t>,</a:t>
            </a:r>
            <a:r>
              <a:rPr lang="ru-RU" sz="4000" dirty="0" smtClean="0"/>
              <a:t> </a:t>
            </a:r>
            <a:r>
              <a:rPr lang="en-US" sz="4000" i="1" dirty="0" err="1" smtClean="0"/>
              <a:t>m</a:t>
            </a:r>
            <a:r>
              <a:rPr lang="en-US" sz="4000" baseline="-25000" dirty="0" err="1" smtClean="0"/>
              <a:t>lim</a:t>
            </a:r>
            <a:r>
              <a:rPr lang="en-US" sz="4000" dirty="0" smtClean="0"/>
              <a:t> = 20</a:t>
            </a:r>
            <a:r>
              <a:rPr lang="en-US" sz="4000" baseline="30000" dirty="0" smtClean="0"/>
              <a:t>m</a:t>
            </a:r>
            <a:r>
              <a:rPr lang="en-US" sz="4000" dirty="0" smtClean="0"/>
              <a:t>,5</a:t>
            </a:r>
            <a:endParaRPr lang="ru-RU" sz="4000" dirty="0"/>
          </a:p>
        </p:txBody>
      </p:sp>
      <p:pic>
        <p:nvPicPr>
          <p:cNvPr id="4" name="Содержимое 3" descr="hvs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772816"/>
            <a:ext cx="7200800" cy="4114743"/>
          </a:xfrm>
        </p:spPr>
      </p:pic>
      <p:sp>
        <p:nvSpPr>
          <p:cNvPr id="5" name="Прямоугольник 4"/>
          <p:cNvSpPr/>
          <p:nvPr/>
        </p:nvSpPr>
        <p:spPr>
          <a:xfrm>
            <a:off x="2568476" y="6080596"/>
            <a:ext cx="3672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Найдено 16 ССЗ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vs6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1687513"/>
            <a:ext cx="3960813" cy="3925887"/>
          </a:xfrm>
        </p:spPr>
      </p:pic>
      <p:pic>
        <p:nvPicPr>
          <p:cNvPr id="6" name="Содержимое 5" descr="hvs7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183188" y="1687513"/>
            <a:ext cx="3960812" cy="39258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9238"/>
            <a:ext cx="8229600" cy="947514"/>
          </a:xfrm>
        </p:spPr>
        <p:txBody>
          <a:bodyPr/>
          <a:lstStyle/>
          <a:p>
            <a:r>
              <a:rPr lang="ru-RU" sz="4000" dirty="0" smtClean="0"/>
              <a:t>Обзор </a:t>
            </a:r>
            <a:r>
              <a:rPr lang="en-US" sz="4000" dirty="0" smtClean="0"/>
              <a:t>HST</a:t>
            </a:r>
            <a:endParaRPr lang="ru-RU" sz="4000" dirty="0"/>
          </a:p>
        </p:txBody>
      </p:sp>
      <p:pic>
        <p:nvPicPr>
          <p:cNvPr id="4" name="Содержимое 3" descr="hvs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05723"/>
            <a:ext cx="9144000" cy="3252693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0" y="5589240"/>
            <a:ext cx="8820472" cy="1008112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     </a:t>
            </a:r>
            <a:r>
              <a:rPr lang="en-US" dirty="0" smtClean="0"/>
              <a:t>2006</a:t>
            </a:r>
            <a:r>
              <a:rPr lang="ru-RU" dirty="0" smtClean="0"/>
              <a:t>-</a:t>
            </a:r>
            <a:r>
              <a:rPr lang="en-US" dirty="0" smtClean="0"/>
              <a:t>2013</a:t>
            </a:r>
            <a:r>
              <a:rPr lang="ru-RU" dirty="0" smtClean="0"/>
              <a:t> на </a:t>
            </a:r>
            <a:r>
              <a:rPr lang="en-US" dirty="0" smtClean="0"/>
              <a:t>HST</a:t>
            </a:r>
            <a:r>
              <a:rPr lang="ru-RU" dirty="0" smtClean="0"/>
              <a:t> были измерены собственные движения 16 ССЗ и построено поле скоростей ССЗ в проекции на галактическую плоскость.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0948" y="273099"/>
            <a:ext cx="6283437" cy="626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9238"/>
            <a:ext cx="8229600" cy="1143000"/>
          </a:xfrm>
        </p:spPr>
        <p:txBody>
          <a:bodyPr/>
          <a:lstStyle/>
          <a:p>
            <a:r>
              <a:rPr lang="ru-RU" sz="4000" dirty="0" smtClean="0"/>
              <a:t>Анизотропия СЗЗ</a:t>
            </a:r>
            <a:endParaRPr lang="ru-RU" sz="4000" dirty="0"/>
          </a:p>
        </p:txBody>
      </p:sp>
      <p:pic>
        <p:nvPicPr>
          <p:cNvPr id="5" name="Содержимое 4" descr="hvs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62220" y="1772816"/>
            <a:ext cx="4010763" cy="388843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25600"/>
            <a:ext cx="424428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Обзоры </a:t>
            </a:r>
            <a:r>
              <a:rPr lang="en-US" dirty="0" smtClean="0"/>
              <a:t>I </a:t>
            </a:r>
            <a:r>
              <a:rPr lang="ru-RU" dirty="0" smtClean="0"/>
              <a:t>и </a:t>
            </a:r>
            <a:r>
              <a:rPr lang="en-US" dirty="0" smtClean="0"/>
              <a:t>II</a:t>
            </a:r>
            <a:r>
              <a:rPr lang="ru-RU" dirty="0" smtClean="0"/>
              <a:t> (</a:t>
            </a:r>
            <a:r>
              <a:rPr lang="en-US" dirty="0" smtClean="0"/>
              <a:t>1/5</a:t>
            </a:r>
            <a:r>
              <a:rPr lang="ru-RU" dirty="0" smtClean="0"/>
              <a:t> всего неба)</a:t>
            </a:r>
            <a:r>
              <a:rPr lang="en-US" dirty="0" smtClean="0"/>
              <a:t> </a:t>
            </a:r>
            <a:r>
              <a:rPr lang="ru-RU" dirty="0" smtClean="0"/>
              <a:t>выявили пространственную анизотропию ССЗ</a:t>
            </a:r>
            <a:endParaRPr lang="en-US" dirty="0" smtClean="0"/>
          </a:p>
          <a:p>
            <a:r>
              <a:rPr lang="ru-RU" dirty="0" smtClean="0"/>
              <a:t>ССЗ локализуются в созвездиях </a:t>
            </a:r>
            <a:r>
              <a:rPr lang="en-US" i="1" dirty="0" smtClean="0"/>
              <a:t>Leo</a:t>
            </a:r>
            <a:r>
              <a:rPr lang="en-US" dirty="0" smtClean="0"/>
              <a:t>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en-US" i="1" dirty="0" smtClean="0"/>
              <a:t>Sex</a:t>
            </a:r>
            <a:endParaRPr lang="ru-RU" dirty="0" smtClean="0"/>
          </a:p>
          <a:p>
            <a:r>
              <a:rPr lang="ru-RU" dirty="0" smtClean="0"/>
              <a:t>Чем больше скорость ССЗ, тем больше анизотропия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Численные исследования</a:t>
            </a:r>
            <a:br>
              <a:rPr lang="ru-RU" sz="3600" dirty="0" smtClean="0"/>
            </a:br>
            <a:r>
              <a:rPr lang="en-US" sz="3600" dirty="0" smtClean="0"/>
              <a:t>Mon. Not. R. Astron. Soc., 363, </a:t>
            </a:r>
            <a:r>
              <a:rPr lang="en-US" sz="3600" b="1" dirty="0" smtClean="0"/>
              <a:t>223</a:t>
            </a:r>
            <a:r>
              <a:rPr lang="en-US" sz="3600" dirty="0" smtClean="0"/>
              <a:t> (2005)</a:t>
            </a:r>
            <a:endParaRPr lang="ru-RU" sz="3600" dirty="0"/>
          </a:p>
        </p:txBody>
      </p:sp>
      <p:pic>
        <p:nvPicPr>
          <p:cNvPr id="5" name="Содержимое 4" descr="Gualandis_Portegies_Zwart_cro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84784"/>
            <a:ext cx="6624736" cy="4398885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23528" y="5978872"/>
            <a:ext cx="8208912" cy="720081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Вероятность выброса ССЗ в сценарии </a:t>
            </a:r>
            <a:r>
              <a:rPr lang="ru-RU" dirty="0" err="1" smtClean="0"/>
              <a:t>Хиллза</a:t>
            </a:r>
            <a:r>
              <a:rPr lang="ru-RU" dirty="0" smtClean="0"/>
              <a:t> (слева) и скорость выброса ССЗ в сценарии Ю и </a:t>
            </a:r>
            <a:r>
              <a:rPr lang="ru-RU" dirty="0" err="1" smtClean="0"/>
              <a:t>Тримейна</a:t>
            </a:r>
            <a:r>
              <a:rPr lang="ru-RU" dirty="0" smtClean="0"/>
              <a:t> (справа)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BC31B3-AF18-4180-B5A5-46823EBFA892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Численные исследования ЗРС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949280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/>
              <a:t>J. </a:t>
            </a:r>
            <a:r>
              <a:rPr lang="en-US" sz="2400" dirty="0" err="1" smtClean="0"/>
              <a:t>Guillochon</a:t>
            </a:r>
            <a:r>
              <a:rPr lang="en-US" sz="2400" dirty="0" smtClean="0"/>
              <a:t>, &amp; A. Loeb, </a:t>
            </a:r>
            <a:r>
              <a:rPr lang="en-US" sz="2400" dirty="0" err="1" smtClean="0"/>
              <a:t>Astrophys</a:t>
            </a:r>
            <a:r>
              <a:rPr lang="en-US" sz="2400" dirty="0" smtClean="0"/>
              <a:t>. J.</a:t>
            </a:r>
            <a:r>
              <a:rPr lang="ru-RU" sz="2400" dirty="0" smtClean="0"/>
              <a:t>, 806, </a:t>
            </a:r>
            <a:r>
              <a:rPr lang="ru-RU" sz="2400" b="1" dirty="0" smtClean="0"/>
              <a:t>124</a:t>
            </a:r>
            <a:r>
              <a:rPr lang="ru-RU" sz="2400" dirty="0" smtClean="0"/>
              <a:t> (2015)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BC31B3-AF18-4180-B5A5-46823EBFA892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5" name="Рисунок 4" descr="simulat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484784"/>
            <a:ext cx="5347911" cy="4216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923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Численные исследования</a:t>
            </a:r>
            <a:br>
              <a:rPr lang="ru-RU" sz="3600" dirty="0" smtClean="0"/>
            </a:br>
            <a:r>
              <a:rPr lang="ru-RU" sz="3600" dirty="0" err="1" smtClean="0"/>
              <a:t>Астрон</a:t>
            </a:r>
            <a:r>
              <a:rPr lang="ru-RU" sz="3600" dirty="0" smtClean="0"/>
              <a:t>. журн.</a:t>
            </a:r>
            <a:r>
              <a:rPr lang="it-IT" sz="3600" dirty="0" smtClean="0"/>
              <a:t>, 91, </a:t>
            </a:r>
            <a:r>
              <a:rPr lang="it-IT" sz="3600" b="1" dirty="0" smtClean="0"/>
              <a:t>5</a:t>
            </a:r>
            <a:r>
              <a:rPr lang="it-IT" sz="3600" dirty="0" smtClean="0"/>
              <a:t> </a:t>
            </a:r>
            <a:r>
              <a:rPr lang="ru-RU" sz="3600" dirty="0" smtClean="0"/>
              <a:t>(</a:t>
            </a:r>
            <a:r>
              <a:rPr lang="it-IT" sz="3600" dirty="0" smtClean="0"/>
              <a:t>2014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pic>
        <p:nvPicPr>
          <p:cNvPr id="4" name="Содержимое 3" descr="dremova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0380" y="1917079"/>
            <a:ext cx="4214822" cy="3744417"/>
          </a:xfrm>
        </p:spPr>
      </p:pic>
      <p:pic>
        <p:nvPicPr>
          <p:cNvPr id="6" name="Содержимое 5" descr="dremova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37100" y="1921272"/>
            <a:ext cx="3940630" cy="3744416"/>
          </a:xfrm>
        </p:spPr>
      </p:pic>
      <p:sp>
        <p:nvSpPr>
          <p:cNvPr id="7" name="Прямоугольник 6"/>
          <p:cNvSpPr/>
          <p:nvPr/>
        </p:nvSpPr>
        <p:spPr>
          <a:xfrm>
            <a:off x="1771948" y="5877272"/>
            <a:ext cx="5491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Радиус Солнца: 695 700 км = 0,004650401 </a:t>
            </a:r>
            <a:r>
              <a:rPr lang="ru-RU" sz="2000" dirty="0" err="1" smtClean="0"/>
              <a:t>а.е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532"/>
            <a:ext cx="8229600" cy="122413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Численные исследования</a:t>
            </a:r>
            <a:br>
              <a:rPr lang="ru-RU" sz="3600" dirty="0" smtClean="0"/>
            </a:br>
            <a:r>
              <a:rPr lang="ru-RU" sz="3600" dirty="0" err="1" smtClean="0"/>
              <a:t>Астрон</a:t>
            </a:r>
            <a:r>
              <a:rPr lang="ru-RU" sz="3600" dirty="0" smtClean="0"/>
              <a:t>. журн., 92, </a:t>
            </a:r>
            <a:r>
              <a:rPr lang="en-US" sz="3600" b="1" dirty="0" smtClean="0"/>
              <a:t>11</a:t>
            </a:r>
            <a:r>
              <a:rPr lang="ru-RU" sz="3600" dirty="0" smtClean="0"/>
              <a:t> (2015)</a:t>
            </a:r>
            <a:endParaRPr lang="ru-RU" sz="3600" dirty="0"/>
          </a:p>
        </p:txBody>
      </p:sp>
      <p:pic>
        <p:nvPicPr>
          <p:cNvPr id="5" name="Содержимое 4" descr="Dremov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556792"/>
            <a:ext cx="5004259" cy="452596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BC31B3-AF18-4180-B5A5-46823EBFA892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11896" y="6165304"/>
            <a:ext cx="5184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при массе СМЧД = 3,4</a:t>
            </a:r>
            <a:r>
              <a:rPr lang="ru-RU" sz="2000" dirty="0" smtClean="0">
                <a:latin typeface="Times New Roman"/>
                <a:cs typeface="Times New Roman"/>
              </a:rPr>
              <a:t>∙</a:t>
            </a:r>
            <a:r>
              <a:rPr lang="ru-RU" sz="2000" dirty="0" smtClean="0"/>
              <a:t>10</a:t>
            </a:r>
            <a:r>
              <a:rPr lang="ru-RU" sz="2000" baseline="30000" dirty="0" smtClean="0"/>
              <a:t>6</a:t>
            </a:r>
            <a:r>
              <a:rPr lang="ru-RU" sz="2000" dirty="0" smtClean="0"/>
              <a:t> </a:t>
            </a:r>
            <a:r>
              <a:rPr lang="en-US" sz="2000" i="1" dirty="0" err="1" smtClean="0"/>
              <a:t>M</a:t>
            </a:r>
            <a:r>
              <a:rPr lang="en-US" sz="2000" baseline="-25000" dirty="0" err="1" smtClean="0"/>
              <a:t>sun</a:t>
            </a:r>
            <a:endParaRPr lang="ru-RU" sz="20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994122"/>
          </a:xfrm>
        </p:spPr>
        <p:txBody>
          <a:bodyPr/>
          <a:lstStyle/>
          <a:p>
            <a:r>
              <a:rPr lang="ru-RU" sz="4000" dirty="0" smtClean="0"/>
              <a:t>Сценарий Ю и </a:t>
            </a:r>
            <a:r>
              <a:rPr lang="ru-RU" sz="4000" dirty="0" err="1" smtClean="0"/>
              <a:t>Тримейна</a:t>
            </a:r>
            <a:endParaRPr lang="ru-RU" sz="4000" dirty="0"/>
          </a:p>
        </p:txBody>
      </p:sp>
      <p:pic>
        <p:nvPicPr>
          <p:cNvPr id="6" name="Содержимое 5" descr="black_hole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353120" y="1442616"/>
            <a:ext cx="4110830" cy="41108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postanovk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5392" y="1463824"/>
            <a:ext cx="4266791" cy="40667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BC31B3-AF18-4180-B5A5-46823EBFA89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60350"/>
            <a:ext cx="8820472" cy="6597650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5100" dirty="0" smtClean="0"/>
              <a:t>Сверхскоростные звезды (ССЗ) − это звезды, как правило спектрального класса </a:t>
            </a:r>
            <a:r>
              <a:rPr lang="en-US" sz="5100" i="1" dirty="0" smtClean="0"/>
              <a:t>B</a:t>
            </a:r>
            <a:r>
              <a:rPr lang="ru-RU" sz="5100" dirty="0"/>
              <a:t>,</a:t>
            </a:r>
            <a:r>
              <a:rPr lang="ru-RU" sz="5100" dirty="0" smtClean="0"/>
              <a:t> с пространственными скоростями, превышающими в точке</a:t>
            </a:r>
            <a:r>
              <a:rPr lang="en-US" sz="5100" dirty="0" smtClean="0"/>
              <a:t> </a:t>
            </a:r>
            <a:r>
              <a:rPr lang="ru-RU" sz="5100" dirty="0" smtClean="0"/>
              <a:t>наблюдения</a:t>
            </a:r>
            <a:r>
              <a:rPr lang="en-US" sz="5100" dirty="0" smtClean="0"/>
              <a:t> </a:t>
            </a:r>
            <a:r>
              <a:rPr lang="ru-RU" sz="5100" dirty="0" smtClean="0"/>
              <a:t>скорость покидания родительской галактики и имеющие положительную полную энергию в гравитационном поле галактики.</a:t>
            </a:r>
            <a:endParaRPr lang="en-US" sz="5100" dirty="0" smtClean="0"/>
          </a:p>
          <a:p>
            <a:pPr algn="just">
              <a:buNone/>
            </a:pPr>
            <a:r>
              <a:rPr lang="en-US" sz="5100" dirty="0" smtClean="0"/>
              <a:t>    </a:t>
            </a:r>
            <a:r>
              <a:rPr lang="ru-RU" sz="5100" dirty="0" smtClean="0"/>
              <a:t>Существование ССЗ – естественное следствие наличия сверхмассивной черной дыры в галактическом центре в плотном звездном окружении. Могут существовать двойные черные дыры, образовавшиеся в результате слияния галактик. Процессы распада – динамическое трение и излучение гравитационных волн ограничивают время жизни двойных черных дыр</a:t>
            </a:r>
            <a:r>
              <a:rPr lang="ru-RU" sz="4600" dirty="0" smtClean="0"/>
              <a:t>.</a:t>
            </a:r>
            <a:endParaRPr lang="ru-RU" sz="4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81290"/>
            <a:ext cx="8640960" cy="1466126"/>
          </a:xfrm>
        </p:spPr>
        <p:txBody>
          <a:bodyPr>
            <a:noAutofit/>
          </a:bodyPr>
          <a:lstStyle/>
          <a:p>
            <a:r>
              <a:rPr lang="ru-RU" sz="3600" dirty="0" smtClean="0"/>
              <a:t>Формирование сверхскоростных звезд</a:t>
            </a:r>
            <a:br>
              <a:rPr lang="ru-RU" sz="3600" dirty="0" smtClean="0"/>
            </a:br>
            <a:r>
              <a:rPr lang="ru-RU" sz="3600" dirty="0" smtClean="0"/>
              <a:t>С.В. </a:t>
            </a:r>
            <a:r>
              <a:rPr lang="ru-RU" sz="3600" dirty="0" err="1" smtClean="0"/>
              <a:t>Жуйко</a:t>
            </a:r>
            <a:r>
              <a:rPr lang="ru-RU" sz="3600" dirty="0" smtClean="0"/>
              <a:t>, В.В. Орлов, К.С. Широкова</a:t>
            </a:r>
            <a:br>
              <a:rPr lang="ru-RU" sz="3600" dirty="0" smtClean="0"/>
            </a:br>
            <a:r>
              <a:rPr lang="ru-RU" sz="3600" dirty="0" err="1" smtClean="0"/>
              <a:t>Астрон</a:t>
            </a:r>
            <a:r>
              <a:rPr lang="ru-RU" sz="3600" dirty="0" smtClean="0"/>
              <a:t>. журн., 94, </a:t>
            </a:r>
            <a:r>
              <a:rPr lang="ru-RU" sz="3600" b="1" dirty="0" smtClean="0"/>
              <a:t>1</a:t>
            </a:r>
            <a:r>
              <a:rPr lang="ru-RU" sz="3600" dirty="0" smtClean="0"/>
              <a:t> (2017)</a:t>
            </a:r>
            <a:endParaRPr lang="ru-RU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BC31B3-AF18-4180-B5A5-46823EBFA892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979712" y="1844824"/>
          <a:ext cx="525658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9512" y="5581471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Численное моделирование движения ССЗ в гравитационном поле двойной черной дыры, за исключением тесных сближений звезды с одним из компонентов двойной до 0,00002 </a:t>
            </a:r>
            <a:r>
              <a:rPr lang="ru-RU" sz="2400" dirty="0" err="1" smtClean="0"/>
              <a:t>пк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168" y="692572"/>
            <a:ext cx="7848872" cy="3384376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Если двойные системы СМЧД+ЧДПМ существуют и если заселенность в центральном парсеке имеет место, то динамическое трение о звезды будет вызывать изменение параметров их орбит с последующим выбросом ССЗ. ЧДПМ будет предавать им часть своего импульса. Излучение гравитационных волн приведет к движению по спирали ЧДПМ к СМЧД.</a:t>
            </a:r>
            <a:endParaRPr lang="ru-RU" sz="2800" dirty="0"/>
          </a:p>
        </p:txBody>
      </p:sp>
      <p:pic>
        <p:nvPicPr>
          <p:cNvPr id="4" name="Содержимое 3" descr="fric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36536" y="4813052"/>
            <a:ext cx="4971036" cy="10081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1143000"/>
          </a:xfrm>
        </p:spPr>
        <p:txBody>
          <a:bodyPr/>
          <a:lstStyle/>
          <a:p>
            <a:r>
              <a:rPr lang="ru-RU" sz="4000" dirty="0" smtClean="0"/>
              <a:t>Выводы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9276"/>
            <a:ext cx="8640960" cy="5176068"/>
          </a:xfrm>
        </p:spPr>
        <p:txBody>
          <a:bodyPr>
            <a:noAutofit/>
          </a:bodyPr>
          <a:lstStyle/>
          <a:p>
            <a:r>
              <a:rPr lang="ru-RU" dirty="0" smtClean="0"/>
              <a:t>Изучение движения ССЗ до </a:t>
            </a:r>
            <a:r>
              <a:rPr lang="en-US" dirty="0" smtClean="0"/>
              <a:t>∼</a:t>
            </a:r>
            <a:r>
              <a:rPr lang="ru-RU" dirty="0" smtClean="0"/>
              <a:t>5</a:t>
            </a:r>
            <a:r>
              <a:rPr lang="en-US" dirty="0" smtClean="0"/>
              <a:t>0</a:t>
            </a:r>
            <a:r>
              <a:rPr lang="ru-RU" dirty="0" smtClean="0"/>
              <a:t> </a:t>
            </a:r>
            <a:r>
              <a:rPr lang="ru-RU" dirty="0" err="1" smtClean="0"/>
              <a:t>кпк</a:t>
            </a:r>
            <a:r>
              <a:rPr lang="ru-RU" dirty="0" smtClean="0"/>
              <a:t> дает представление об истории галактического центра за прошедшие 10 миллионов лет.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Была ли вторая черная дыра?</a:t>
            </a:r>
          </a:p>
          <a:p>
            <a:r>
              <a:rPr lang="ru-RU" dirty="0" smtClean="0"/>
              <a:t>ССЗ – пробные тела, с помощью которых возможно изучать структуру Галактики.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Движение ССЗ – еще один метод уточнения параметров моделей потенциала Галактики?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500063" y="2398713"/>
            <a:ext cx="8229600" cy="1131887"/>
          </a:xfrm>
        </p:spPr>
        <p:txBody>
          <a:bodyPr/>
          <a:lstStyle/>
          <a:p>
            <a:pPr algn="ctr" eaLnBrk="1" hangingPunct="1"/>
            <a:r>
              <a:rPr lang="ru-RU" sz="4800" dirty="0" smtClean="0"/>
              <a:t>Спасибо за внимание!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CD115-41C3-476C-8259-55A7995703DC}" type="slidenum">
              <a:rPr lang="ru-RU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Классификация ССЗ по механизму образования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9836" y="1841500"/>
            <a:ext cx="8291264" cy="49784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Сценарий </a:t>
            </a:r>
            <a:r>
              <a:rPr lang="ru-RU" dirty="0" err="1" smtClean="0"/>
              <a:t>Блаау</a:t>
            </a:r>
            <a:r>
              <a:rPr lang="ru-RU" dirty="0" smtClean="0"/>
              <a:t> (1961)</a:t>
            </a:r>
          </a:p>
          <a:p>
            <a:pPr>
              <a:buNone/>
            </a:pPr>
            <a:r>
              <a:rPr lang="ru-RU" dirty="0" smtClean="0"/>
              <a:t>– взрыв сверхновой </a:t>
            </a:r>
            <a:r>
              <a:rPr lang="en-US" dirty="0" smtClean="0"/>
              <a:t>I </a:t>
            </a:r>
            <a:r>
              <a:rPr lang="ru-RU" dirty="0" smtClean="0"/>
              <a:t>типа;</a:t>
            </a:r>
          </a:p>
          <a:p>
            <a:r>
              <a:rPr lang="ru-RU" dirty="0" smtClean="0"/>
              <a:t>Сценарий </a:t>
            </a:r>
            <a:r>
              <a:rPr lang="ru-RU" dirty="0" err="1" smtClean="0"/>
              <a:t>Поведы</a:t>
            </a:r>
            <a:r>
              <a:rPr lang="ru-RU" dirty="0" smtClean="0"/>
              <a:t>, </a:t>
            </a:r>
            <a:r>
              <a:rPr lang="ru-RU" dirty="0" err="1" smtClean="0"/>
              <a:t>Руиса</a:t>
            </a:r>
            <a:r>
              <a:rPr lang="ru-RU" dirty="0" smtClean="0"/>
              <a:t> и Аллена (1967)</a:t>
            </a:r>
          </a:p>
          <a:p>
            <a:pPr>
              <a:buNone/>
            </a:pPr>
            <a:r>
              <a:rPr lang="ru-RU" dirty="0" smtClean="0"/>
              <a:t>– динамический выброс;</a:t>
            </a:r>
          </a:p>
          <a:p>
            <a:r>
              <a:rPr lang="ru-RU" dirty="0" smtClean="0"/>
              <a:t>Сценарий </a:t>
            </a:r>
            <a:r>
              <a:rPr lang="ru-RU" dirty="0" err="1" smtClean="0"/>
              <a:t>Хиллза</a:t>
            </a:r>
            <a:r>
              <a:rPr lang="ru-RU" dirty="0" smtClean="0"/>
              <a:t> (1988)</a:t>
            </a:r>
          </a:p>
          <a:p>
            <a:pPr>
              <a:buNone/>
            </a:pPr>
            <a:r>
              <a:rPr lang="ru-RU" dirty="0" smtClean="0"/>
              <a:t>–  динамический захват ТДС СМЧД;</a:t>
            </a:r>
          </a:p>
          <a:p>
            <a:r>
              <a:rPr lang="ru-RU" dirty="0" smtClean="0"/>
              <a:t>Сценарий Ю и </a:t>
            </a:r>
            <a:r>
              <a:rPr lang="ru-RU" dirty="0" err="1" smtClean="0"/>
              <a:t>Тримейна</a:t>
            </a:r>
            <a:r>
              <a:rPr lang="ru-RU" dirty="0" smtClean="0"/>
              <a:t> (2003)</a:t>
            </a:r>
          </a:p>
          <a:p>
            <a:pPr>
              <a:buNone/>
            </a:pPr>
            <a:r>
              <a:rPr lang="ru-RU" dirty="0" smtClean="0"/>
              <a:t>– </a:t>
            </a:r>
            <a:r>
              <a:rPr lang="ru-RU" dirty="0" err="1" smtClean="0"/>
              <a:t>гравитац</a:t>
            </a:r>
            <a:r>
              <a:rPr lang="ru-RU" dirty="0" smtClean="0"/>
              <a:t>. взаимодействие СМЧД+ЧДПМ+ </a:t>
            </a:r>
            <a:r>
              <a:rPr lang="ru-RU" dirty="0" err="1" smtClean="0"/>
              <a:t>зв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Сценарий </a:t>
            </a:r>
            <a:r>
              <a:rPr lang="ru-RU" dirty="0" err="1" smtClean="0"/>
              <a:t>Гварамадзе</a:t>
            </a:r>
            <a:r>
              <a:rPr lang="ru-RU" smtClean="0"/>
              <a:t> </a:t>
            </a:r>
            <a:r>
              <a:rPr lang="ru-RU" dirty="0" smtClean="0"/>
              <a:t>(2009)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ru-RU" sz="4000" dirty="0" smtClean="0"/>
              <a:t>Классификация ССЗ по скоростям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525963"/>
          </a:xfrm>
        </p:spPr>
        <p:txBody>
          <a:bodyPr/>
          <a:lstStyle/>
          <a:p>
            <a:r>
              <a:rPr lang="ru-RU" dirty="0" smtClean="0"/>
              <a:t>Звезда </a:t>
            </a:r>
            <a:r>
              <a:rPr lang="ru-RU" dirty="0" err="1" smtClean="0"/>
              <a:t>Барнарда</a:t>
            </a:r>
            <a:r>
              <a:rPr lang="ru-RU" dirty="0" smtClean="0"/>
              <a:t>, 61 </a:t>
            </a:r>
            <a:r>
              <a:rPr lang="en-US" dirty="0" err="1" smtClean="0"/>
              <a:t>Cyg</a:t>
            </a:r>
            <a:r>
              <a:rPr lang="en-US" dirty="0" smtClean="0"/>
              <a:t> (</a:t>
            </a:r>
            <a:r>
              <a:rPr lang="ru-RU" dirty="0" smtClean="0"/>
              <a:t>ОСЗ</a:t>
            </a:r>
            <a:r>
              <a:rPr lang="en-US" dirty="0" smtClean="0"/>
              <a:t>)</a:t>
            </a:r>
            <a:r>
              <a:rPr lang="ru-RU" dirty="0" smtClean="0"/>
              <a:t>: –100 км/с;</a:t>
            </a:r>
          </a:p>
          <a:p>
            <a:r>
              <a:rPr lang="ru-RU" dirty="0" smtClean="0"/>
              <a:t>Убегающие (УЗ): 50 – 100 км/с;</a:t>
            </a:r>
          </a:p>
          <a:p>
            <a:r>
              <a:rPr lang="ru-RU" dirty="0" err="1" smtClean="0"/>
              <a:t>Сверхубегающие</a:t>
            </a:r>
            <a:r>
              <a:rPr lang="ru-RU" dirty="0" smtClean="0"/>
              <a:t> (СУЗ): 100 – 275 км/с;</a:t>
            </a:r>
          </a:p>
          <a:p>
            <a:r>
              <a:rPr lang="ru-RU" dirty="0" smtClean="0"/>
              <a:t>Сверхскоростные (ССЗ): 275 – 10000 км/с;</a:t>
            </a:r>
          </a:p>
          <a:p>
            <a:r>
              <a:rPr lang="ru-RU" dirty="0" smtClean="0"/>
              <a:t>Сверхскоростные (ЗРС): &gt; 10000 км/с.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68152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effectLst/>
              </a:rPr>
              <a:t>Скорости покидания: </a:t>
            </a:r>
            <a:r>
              <a:rPr lang="en-US" sz="2800" dirty="0" smtClean="0"/>
              <a:t>∼</a:t>
            </a:r>
            <a:r>
              <a:rPr lang="ru-RU" sz="2800" dirty="0" smtClean="0"/>
              <a:t>70</a:t>
            </a:r>
            <a:r>
              <a:rPr lang="ru-RU" sz="2800" dirty="0" smtClean="0">
                <a:effectLst/>
              </a:rPr>
              <a:t>0 км/с для галактического центра, </a:t>
            </a:r>
            <a:r>
              <a:rPr lang="en-US" sz="2800" dirty="0" smtClean="0"/>
              <a:t>∼</a:t>
            </a:r>
            <a:r>
              <a:rPr lang="en-US" sz="2800" dirty="0" smtClean="0">
                <a:effectLst/>
              </a:rPr>
              <a:t>500</a:t>
            </a:r>
            <a:r>
              <a:rPr lang="ru-RU" sz="2800" dirty="0" smtClean="0">
                <a:effectLst/>
              </a:rPr>
              <a:t> км/с для окрестности Солнца,</a:t>
            </a:r>
            <a:br>
              <a:rPr lang="ru-RU" sz="2800" dirty="0" smtClean="0">
                <a:effectLst/>
              </a:rPr>
            </a:br>
            <a:r>
              <a:rPr lang="en-US" sz="2800" dirty="0" smtClean="0"/>
              <a:t> ∼</a:t>
            </a:r>
            <a:r>
              <a:rPr lang="ru-RU" sz="2800" dirty="0" smtClean="0">
                <a:effectLst/>
              </a:rPr>
              <a:t>250 км/с для внешних областей Галактики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BC31B3-AF18-4180-B5A5-46823EBFA89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6" name="Рисунок 5" descr="galax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726208"/>
            <a:ext cx="5760640" cy="4704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33128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Сценарий </a:t>
            </a:r>
            <a:r>
              <a:rPr lang="ru-RU" sz="4000" dirty="0" err="1" smtClean="0"/>
              <a:t>Хиллза</a:t>
            </a:r>
            <a:endParaRPr lang="ru-RU" sz="4000" dirty="0"/>
          </a:p>
        </p:txBody>
      </p:sp>
      <p:pic>
        <p:nvPicPr>
          <p:cNvPr id="5" name="Содержимое 4" descr="binaries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9708" y="1689922"/>
            <a:ext cx="6533155" cy="4275152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BC31B3-AF18-4180-B5A5-46823EBFA89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325438"/>
            <a:ext cx="8363272" cy="1354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SDSS J090745.0</a:t>
            </a:r>
            <a:r>
              <a:rPr lang="ru-RU" sz="4000" dirty="0" smtClean="0"/>
              <a:t> </a:t>
            </a:r>
            <a:r>
              <a:rPr lang="en-US" sz="4000" dirty="0" smtClean="0"/>
              <a:t>+024507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открыта на 6,5-м телескопе </a:t>
            </a:r>
            <a:r>
              <a:rPr lang="en-US" sz="4000" dirty="0" smtClean="0"/>
              <a:t>MMT</a:t>
            </a:r>
            <a:endParaRPr lang="ru-RU" sz="4000" dirty="0"/>
          </a:p>
        </p:txBody>
      </p:sp>
      <p:pic>
        <p:nvPicPr>
          <p:cNvPr id="5" name="Содержимое 4" descr="mmt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060848"/>
            <a:ext cx="8473181" cy="3334298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0" y="5864572"/>
            <a:ext cx="9144000" cy="60893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fr-FR" sz="3200" dirty="0" smtClean="0"/>
              <a:t>W. R. Brown et al., Astrophys </a:t>
            </a:r>
            <a:r>
              <a:rPr lang="ru-RU" sz="3200" dirty="0" smtClean="0"/>
              <a:t> </a:t>
            </a:r>
            <a:r>
              <a:rPr lang="fr-FR" sz="3200" dirty="0" smtClean="0"/>
              <a:t>J. Lett. </a:t>
            </a:r>
            <a:r>
              <a:rPr lang="fr-FR" sz="3200" b="1" dirty="0" smtClean="0"/>
              <a:t>622</a:t>
            </a:r>
            <a:r>
              <a:rPr lang="fr-FR" sz="3200" dirty="0" smtClean="0"/>
              <a:t>, L33 (2005)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BC31B3-AF18-4180-B5A5-46823EBFA89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2003-2005 проводились измерения динамической массы Млечного пути, для этого использовались фотометрические данные обзора </a:t>
            </a:r>
            <a:r>
              <a:rPr lang="en-US" sz="2800" dirty="0" smtClean="0"/>
              <a:t>SDSS DR4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Содержимое 3" descr="hvs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36615" y="1535584"/>
            <a:ext cx="4044491" cy="1983726"/>
          </a:xfrm>
        </p:spPr>
      </p:pic>
      <p:pic>
        <p:nvPicPr>
          <p:cNvPr id="5" name="Рисунок 4" descr="mmt_mt_hopkins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260" y="1535584"/>
            <a:ext cx="3711040" cy="5027860"/>
          </a:xfrm>
          <a:prstGeom prst="rect">
            <a:avLst/>
          </a:prstGeom>
        </p:spPr>
      </p:pic>
      <p:pic>
        <p:nvPicPr>
          <p:cNvPr id="6" name="Рисунок 5" descr="hvs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517900"/>
            <a:ext cx="4057848" cy="3043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 </a:t>
            </a:r>
            <a:r>
              <a:rPr lang="ru-RU" dirty="0" smtClean="0"/>
              <a:t>обзор </a:t>
            </a:r>
            <a:r>
              <a:rPr lang="en-US" dirty="0" smtClean="0"/>
              <a:t>MMT</a:t>
            </a:r>
            <a:r>
              <a:rPr lang="ru-RU" dirty="0" smtClean="0"/>
              <a:t>:</a:t>
            </a:r>
            <a:r>
              <a:rPr lang="en-US" dirty="0" smtClean="0"/>
              <a:t> 894 </a:t>
            </a:r>
            <a:r>
              <a:rPr lang="ru-RU" dirty="0" smtClean="0"/>
              <a:t>кандидата</a:t>
            </a:r>
            <a:br>
              <a:rPr lang="ru-RU" dirty="0" smtClean="0"/>
            </a:br>
            <a:r>
              <a:rPr lang="ru-RU" dirty="0" smtClean="0"/>
              <a:t>5000 кв. град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en-US" i="1" dirty="0" err="1" smtClean="0"/>
              <a:t>m</a:t>
            </a:r>
            <a:r>
              <a:rPr lang="en-US" baseline="-25000" dirty="0" err="1" smtClean="0"/>
              <a:t>lim</a:t>
            </a:r>
            <a:r>
              <a:rPr lang="en-US" dirty="0" smtClean="0"/>
              <a:t> = </a:t>
            </a:r>
            <a:r>
              <a:rPr lang="ru-RU" dirty="0" smtClean="0"/>
              <a:t>19</a:t>
            </a:r>
            <a:r>
              <a:rPr lang="en-US" baseline="30000" dirty="0" smtClean="0"/>
              <a:t>m</a:t>
            </a:r>
            <a:r>
              <a:rPr lang="en-US" dirty="0" smtClean="0"/>
              <a:t>,5</a:t>
            </a:r>
            <a:endParaRPr lang="ru-RU" dirty="0"/>
          </a:p>
        </p:txBody>
      </p:sp>
      <p:pic>
        <p:nvPicPr>
          <p:cNvPr id="4" name="Содержимое 3" descr="hvs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95754" y="2196356"/>
            <a:ext cx="5299735" cy="3096344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1739032" y="5805264"/>
            <a:ext cx="5328592" cy="53692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Найдено 11 ССЗ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 descr="hvs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196356"/>
            <a:ext cx="3096344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1169</TotalTime>
  <Words>476</Words>
  <Application>Microsoft Office PowerPoint</Application>
  <PresentationFormat>Экран (4:3)</PresentationFormat>
  <Paragraphs>66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Обзор и обобщение результатов наблюдений и численных исследований движения сверхскоростных звезд</vt:lpstr>
      <vt:lpstr>Презентация PowerPoint</vt:lpstr>
      <vt:lpstr>Классификация ССЗ по механизму образования</vt:lpstr>
      <vt:lpstr>Классификация ССЗ по скоростям</vt:lpstr>
      <vt:lpstr>Скорости покидания: ∼700 км/с для галактического центра, ∼500 км/с для окрестности Солнца,  ∼250 км/с для внешних областей Галактики</vt:lpstr>
      <vt:lpstr>Сценарий Хиллза</vt:lpstr>
      <vt:lpstr>SDSS J090745.0 +024507 открыта на 6,5-м телескопе MMT</vt:lpstr>
      <vt:lpstr>2003-2005 проводились измерения динамической массы Млечного пути, для этого использовались фотометрические данные обзора SDSS DR4.</vt:lpstr>
      <vt:lpstr>I обзор MMT: 894 кандидата 5000 кв. град, mlim = 19m,5</vt:lpstr>
      <vt:lpstr>II обзор MMT: 528 кандидатов 7200 кв. град, mlim = 20m,5</vt:lpstr>
      <vt:lpstr>Презентация PowerPoint</vt:lpstr>
      <vt:lpstr>Обзор HST</vt:lpstr>
      <vt:lpstr>Презентация PowerPoint</vt:lpstr>
      <vt:lpstr>Анизотропия СЗЗ</vt:lpstr>
      <vt:lpstr>Численные исследования Mon. Not. R. Astron. Soc., 363, 223 (2005)</vt:lpstr>
      <vt:lpstr>Численные исследования ЗРС</vt:lpstr>
      <vt:lpstr>Численные исследования Астрон. журн., 91, 5 (2014)</vt:lpstr>
      <vt:lpstr>Численные исследования Астрон. журн., 92, 11 (2015)</vt:lpstr>
      <vt:lpstr>Сценарий Ю и Тримейна</vt:lpstr>
      <vt:lpstr>Формирование сверхскоростных звезд С.В. Жуйко, В.В. Орлов, К.С. Широкова Астрон. журн., 94, 1 (2017)</vt:lpstr>
      <vt:lpstr>Если двойные системы СМЧД+ЧДПМ существуют и если заселенность в центральном парсеке имеет место, то динамическое трение о звезды будет вызывать изменение параметров их орбит с последующим выбросом ССЗ. ЧДПМ будет предавать им часть своего импульса. Излучение гравитационных волн приведет к движению по спирали ЧДПМ к СМЧД.</vt:lpstr>
      <vt:lpstr>Выводы</vt:lpstr>
      <vt:lpstr>Спасибо за внимание!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и обобщение результатов наблюдений и численных исследований движения сверхскоростных звезд</dc:title>
  <dc:creator>*</dc:creator>
  <cp:lastModifiedBy>гыук</cp:lastModifiedBy>
  <cp:revision>122</cp:revision>
  <dcterms:created xsi:type="dcterms:W3CDTF">2017-06-05T12:31:38Z</dcterms:created>
  <dcterms:modified xsi:type="dcterms:W3CDTF">2017-06-15T10:24:29Z</dcterms:modified>
</cp:coreProperties>
</file>