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256" r:id="rId2"/>
    <p:sldId id="339" r:id="rId3"/>
    <p:sldId id="261" r:id="rId4"/>
    <p:sldId id="370" r:id="rId5"/>
    <p:sldId id="362" r:id="rId6"/>
    <p:sldId id="363" r:id="rId7"/>
    <p:sldId id="364" r:id="rId8"/>
    <p:sldId id="277" r:id="rId9"/>
    <p:sldId id="262" r:id="rId10"/>
    <p:sldId id="263" r:id="rId11"/>
    <p:sldId id="381" r:id="rId12"/>
    <p:sldId id="279" r:id="rId13"/>
    <p:sldId id="379" r:id="rId14"/>
    <p:sldId id="266" r:id="rId15"/>
    <p:sldId id="353" r:id="rId16"/>
    <p:sldId id="365" r:id="rId17"/>
    <p:sldId id="366" r:id="rId18"/>
    <p:sldId id="367" r:id="rId19"/>
    <p:sldId id="368" r:id="rId20"/>
    <p:sldId id="369" r:id="rId21"/>
    <p:sldId id="374" r:id="rId22"/>
    <p:sldId id="375" r:id="rId23"/>
    <p:sldId id="376" r:id="rId24"/>
    <p:sldId id="377" r:id="rId25"/>
    <p:sldId id="273" r:id="rId26"/>
    <p:sldId id="271" r:id="rId27"/>
    <p:sldId id="371" r:id="rId28"/>
    <p:sldId id="372" r:id="rId29"/>
    <p:sldId id="373" r:id="rId30"/>
    <p:sldId id="351" r:id="rId31"/>
    <p:sldId id="354" r:id="rId32"/>
    <p:sldId id="355" r:id="rId33"/>
    <p:sldId id="356" r:id="rId34"/>
    <p:sldId id="357" r:id="rId35"/>
    <p:sldId id="347" r:id="rId36"/>
    <p:sldId id="359" r:id="rId37"/>
    <p:sldId id="378" r:id="rId38"/>
    <p:sldId id="349" r:id="rId39"/>
    <p:sldId id="382" r:id="rId40"/>
    <p:sldId id="295" r:id="rId4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F9900"/>
    <a:srgbClr val="FF3300"/>
    <a:srgbClr val="74E2EE"/>
    <a:srgbClr val="000000"/>
    <a:srgbClr val="0033CC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68"/>
    </p:cViewPr>
  </p:sorterViewPr>
  <p:notesViewPr>
    <p:cSldViewPr>
      <p:cViewPr varScale="1">
        <p:scale>
          <a:sx n="61" d="100"/>
          <a:sy n="61" d="100"/>
        </p:scale>
        <p:origin x="-189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3B39F5-33E4-4608-AD25-97F8A7E91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4383F7-18D6-44DA-9CFD-E187F88375BF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3C5077-03AA-46D2-8DC0-684995C2DC8F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76ABBE-913A-4CB1-865D-5F4367EB6A03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Проблема:</a:t>
            </a:r>
            <a:r>
              <a:rPr lang="ru-RU" sz="2000" baseline="0" dirty="0" smtClean="0"/>
              <a:t> попадание в красные хвосты УФ фильтров огромных потоков фотонов от желтых, оранжевых и красных звезд </a:t>
            </a:r>
            <a:r>
              <a:rPr lang="en-US" sz="2000" baseline="0" dirty="0" smtClean="0"/>
              <a:t>(red leak)</a:t>
            </a:r>
            <a:r>
              <a:rPr lang="ru-RU" sz="2000" baseline="0" dirty="0" smtClean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39F5-33E4-4608-AD25-97F8A7E9107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244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8E33B9-DD1D-4585-8AA5-8BC68FCC21ED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B3FFE1-DB8B-47C7-8D85-9699186D7036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56B04A-BC77-43D6-9399-5F7E764963A0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62208A-7623-42A8-9332-411CD9B42998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54002E-D5EA-416D-9015-8E5D2D347DCF}" type="slidenum">
              <a:rPr lang="ru-RU" sz="1200">
                <a:latin typeface="Arial" charset="0"/>
                <a:cs typeface="Arial" charset="0"/>
              </a:rPr>
              <a:pPr algn="r"/>
              <a:t>30</a:t>
            </a:fld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4941E1-0FED-4CC4-B0BF-554AAE6DA421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EF3F20-FB86-4125-9C8A-05CDB05BF692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0DE61E-A11A-4364-8BAF-9F7144F61ECA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70B11E-4994-4101-8999-032AA0913855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704D0D-5D6B-4803-AFFD-B0D75FE8C12B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02BBBC-AD2B-4E0B-A21A-619A0FAEF7DB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657D9F-BFEE-4658-8231-5AEA556D784B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8A6F65-E5BA-4EC8-9C79-432CFFE0C03F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F893FC-4CF9-4174-9BE5-459D63266DB8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E60C91-92DE-40F5-9E65-9A19B5A8A950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6" name="Picture 5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" name="Rectangle 6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«Лира» для Звёздной Астрономии, Современная Звёздная Астрономия – 2013, Пулково, 11.06.2013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«Лира» для Звёздной Астрономии, Современная Звёздная Астрономия – 2013, Пулково, 11.06.2013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«Лира» для Звёздной Астрономии, Современная Звёздная Астрономия – 2013, Пулково, 11.06.2013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«Лира» для Звёздной Астрономии, Современная Звёздная Астрономия – 2013, Пулково, 11.06.2013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«Лира» для Звёздной Астрономии, Современная Звёздная Астрономия – 2013, Пулково, 11.06.2013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«Лира» для Звёздной Астрономии, Современная Звёздная Астрономия – 2013, Пулково, 11.06.2013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«Лира» для Звёздной Астрономии, Современная Звёздная Астрономия – 2013, Пулково, 11.06.2013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«Лира» для Звёздной Астрономии, Современная Звёздная Астрономия – 2013, Пулково, 11.06.2013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«Лира» для Звёздной Астрономии, Современная Звёздная Астрономия – 2013, Пулково, 11.06.2013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«Лира» для Звёздной Астрономии, Современная Звёздная Астрономия – 2013, Пулково, 11.06.2013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«Лира» для Звёздной Астрономии, Современная Звёздная Астрономия – 2013, Пулково, 11.06.2013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2054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3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6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7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2055" name="Picture 56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8077200" cy="228600"/>
          </a:xfrm>
          <a:prstGeom prst="rect">
            <a:avLst/>
          </a:prstGeom>
        </p:spPr>
        <p:txBody>
          <a:bodyPr/>
          <a:lstStyle>
            <a:lvl1pPr>
              <a:defRPr sz="1200" b="1" i="1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ru-RU"/>
              <a:t>«Лира» для Звёздной Астрономии, Современная Звёздная Астрономия – 2013, Пулково, 11.06.2013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2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7772400" cy="3962400"/>
          </a:xfrm>
        </p:spPr>
        <p:txBody>
          <a:bodyPr/>
          <a:lstStyle/>
          <a:p>
            <a:pPr eaLnBrk="1" hangingPunct="1"/>
            <a:r>
              <a:rPr lang="ru-RU" sz="6000" smtClean="0"/>
              <a:t>Космический обзор «Лира-Б»: </a:t>
            </a:r>
            <a:br>
              <a:rPr lang="ru-RU" sz="6000" smtClean="0"/>
            </a:br>
            <a:r>
              <a:rPr lang="ru-RU" sz="6000" smtClean="0"/>
              <a:t>состояние и перспективы</a:t>
            </a:r>
            <a:endParaRPr lang="ru-RU" sz="6000" b="1" smtClean="0">
              <a:solidFill>
                <a:srgbClr val="74E2EE"/>
              </a:solidFill>
              <a:latin typeface="Comic Sans MS" pitchFamily="66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4648200"/>
            <a:ext cx="8001000" cy="1600200"/>
          </a:xfrm>
        </p:spPr>
        <p:txBody>
          <a:bodyPr/>
          <a:lstStyle/>
          <a:p>
            <a:pPr eaLnBrk="1" hangingPunct="1"/>
            <a:r>
              <a:rPr lang="ru-RU" smtClean="0"/>
              <a:t>А.И.Захаров, М.Е. Прохоров и др.</a:t>
            </a:r>
            <a:r>
              <a:rPr lang="en-US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ГАИШ МГУ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990600"/>
            <a:ext cx="7924800" cy="51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5" name="Picture 3" descr="Рис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590675"/>
            <a:ext cx="3948113" cy="3717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316" name="Picture 4" descr="Рис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2913" y="1524000"/>
            <a:ext cx="3860800" cy="3948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792163"/>
          </a:xfrm>
          <a:noFill/>
        </p:spPr>
        <p:txBody>
          <a:bodyPr/>
          <a:lstStyle/>
          <a:p>
            <a:pPr eaLnBrk="1" hangingPunct="1"/>
            <a:r>
              <a:rPr lang="ru-RU" sz="4000" smtClean="0"/>
              <a:t>«Лира»: Сканирование всего неба</a:t>
            </a:r>
          </a:p>
        </p:txBody>
      </p:sp>
      <p:sp>
        <p:nvSpPr>
          <p:cNvPr id="13318" name="Rectangle 62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grpSp>
        <p:nvGrpSpPr>
          <p:cNvPr id="13319" name="Группа 6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3320" name="TextBox 7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07FEB54C-8338-4E8D-AE49-C18EE4AFF7A2}" type="slidenum">
                <a:rPr lang="ru-RU"/>
                <a:pPr algn="ctr"/>
                <a:t>10</a:t>
              </a:fld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8077200" cy="863601"/>
          </a:xfrm>
        </p:spPr>
        <p:txBody>
          <a:bodyPr/>
          <a:lstStyle/>
          <a:p>
            <a:pPr eaLnBrk="1" hangingPunct="1"/>
            <a:r>
              <a:rPr lang="ru-RU" dirty="0" smtClean="0"/>
              <a:t>Покрытие неба за </a:t>
            </a:r>
            <a:r>
              <a:rPr lang="ru-RU" dirty="0" smtClean="0"/>
              <a:t>1 год</a:t>
            </a:r>
            <a:endParaRPr lang="ru-RU" dirty="0" smtClean="0"/>
          </a:p>
        </p:txBody>
      </p:sp>
      <p:pic>
        <p:nvPicPr>
          <p:cNvPr id="14339" name="Picture 9" descr="шкала"/>
          <p:cNvPicPr>
            <a:picLocks noChangeAspect="1" noChangeArrowheads="1"/>
          </p:cNvPicPr>
          <p:nvPr/>
        </p:nvPicPr>
        <p:blipFill>
          <a:blip r:embed="rId2" cstate="print"/>
          <a:srcRect b="47488"/>
          <a:stretch>
            <a:fillRect/>
          </a:stretch>
        </p:blipFill>
        <p:spPr bwMode="auto">
          <a:xfrm>
            <a:off x="2133600" y="5057775"/>
            <a:ext cx="3816350" cy="504825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</p:pic>
      <p:pic>
        <p:nvPicPr>
          <p:cNvPr id="14340" name="Picture 10" descr="Покрытие 1 год старая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76200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4343" name="TextBox 6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179F273B-0F1F-4DB6-B0E0-5DCEDDBAC8DA}" type="slidenum">
                <a:rPr lang="ru-RU"/>
                <a:pPr algn="ctr"/>
                <a:t>11</a:t>
              </a:fld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8077200" cy="863601"/>
          </a:xfrm>
        </p:spPr>
        <p:txBody>
          <a:bodyPr/>
          <a:lstStyle/>
          <a:p>
            <a:pPr eaLnBrk="1" hangingPunct="1"/>
            <a:r>
              <a:rPr lang="ru-RU" dirty="0" smtClean="0"/>
              <a:t>Покрытие неба за 3 года</a:t>
            </a:r>
          </a:p>
        </p:txBody>
      </p:sp>
      <p:sp>
        <p:nvSpPr>
          <p:cNvPr id="14341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grpSp>
        <p:nvGrpSpPr>
          <p:cNvPr id="14342" name="Группа 5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4343" name="TextBox 6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179F273B-0F1F-4DB6-B0E0-5DCEDDBAC8DA}" type="slidenum">
                <a:rPr lang="ru-RU"/>
                <a:pPr algn="ctr"/>
                <a:t>12</a:t>
              </a:fld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1" name="Рисунок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4" y="5049046"/>
            <a:ext cx="4068000" cy="75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11882"/>
            <a:ext cx="7644293" cy="3791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8077200" cy="863601"/>
          </a:xfrm>
        </p:spPr>
        <p:txBody>
          <a:bodyPr/>
          <a:lstStyle/>
          <a:p>
            <a:pPr eaLnBrk="1" hangingPunct="1"/>
            <a:r>
              <a:rPr lang="ru-RU" dirty="0" smtClean="0"/>
              <a:t>Покрытие неба за 5 лет</a:t>
            </a:r>
          </a:p>
        </p:txBody>
      </p:sp>
      <p:sp>
        <p:nvSpPr>
          <p:cNvPr id="14341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«Лира-Б», Современная Звёздная Астрономия–2017, Екатеринбург, 15.06.2017</a:t>
            </a:r>
          </a:p>
        </p:txBody>
      </p:sp>
      <p:grpSp>
        <p:nvGrpSpPr>
          <p:cNvPr id="14342" name="Группа 5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4343" name="TextBox 6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179F273B-0F1F-4DB6-B0E0-5DCEDDBAC8DA}" type="slidenum"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13</a:t>
              </a:fld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8E2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pic>
        <p:nvPicPr>
          <p:cNvPr id="21" name="Рисунок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4" y="5049046"/>
            <a:ext cx="4068000" cy="75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3931"/>
            <a:ext cx="7642030" cy="37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69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792163"/>
          </a:xfrm>
          <a:noFill/>
        </p:spPr>
        <p:txBody>
          <a:bodyPr lIns="18000" rIns="18000"/>
          <a:lstStyle/>
          <a:p>
            <a:pPr eaLnBrk="1" hangingPunct="1"/>
            <a:r>
              <a:rPr lang="ru-RU" smtClean="0"/>
              <a:t>«Лира»: </a:t>
            </a:r>
            <a:r>
              <a:rPr lang="en-US" smtClean="0"/>
              <a:t>10</a:t>
            </a:r>
            <a:r>
              <a:rPr lang="ru-RU" smtClean="0"/>
              <a:t> спектральных полос</a:t>
            </a:r>
          </a:p>
        </p:txBody>
      </p:sp>
      <p:pic>
        <p:nvPicPr>
          <p:cNvPr id="15363" name="Picture 5" descr="fil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78232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364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grpSp>
        <p:nvGrpSpPr>
          <p:cNvPr id="15365" name="Группа 4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5366" name="TextBox 5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0732BC5D-1C2A-4EA0-88CB-AC490F78D3F5}" type="slidenum">
                <a:rPr lang="ru-RU"/>
                <a:pPr algn="ctr"/>
                <a:t>14</a:t>
              </a:fld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2397125"/>
            <a:ext cx="6172200" cy="4197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 </a:t>
            </a:r>
            <a:r>
              <a:rPr lang="ru-RU" dirty="0" smtClean="0"/>
              <a:t>Межзвездное поглощение по </a:t>
            </a:r>
            <a:r>
              <a:rPr lang="en-US" dirty="0" smtClean="0"/>
              <a:t>OBAF-</a:t>
            </a:r>
            <a:r>
              <a:rPr lang="ru-RU" dirty="0" smtClean="0"/>
              <a:t>звездам</a:t>
            </a:r>
          </a:p>
        </p:txBody>
      </p:sp>
      <p:sp>
        <p:nvSpPr>
          <p:cNvPr id="16387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8382000" y="6092825"/>
            <a:ext cx="64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(</a:t>
            </a:r>
            <a:r>
              <a:rPr lang="ru-RU" b="1">
                <a:latin typeface="Arial" charset="0"/>
              </a:rPr>
              <a:t>нм</a:t>
            </a:r>
            <a:r>
              <a:rPr lang="ru-RU">
                <a:latin typeface="Arial" charset="0"/>
              </a:rPr>
              <a:t>)</a:t>
            </a:r>
          </a:p>
        </p:txBody>
      </p:sp>
      <p:sp>
        <p:nvSpPr>
          <p:cNvPr id="16390" name="AutoShape 11"/>
          <p:cNvSpPr>
            <a:spLocks noChangeArrowheads="1"/>
          </p:cNvSpPr>
          <p:nvPr/>
        </p:nvSpPr>
        <p:spPr bwMode="auto">
          <a:xfrm>
            <a:off x="2057400" y="1752600"/>
            <a:ext cx="2016125" cy="504825"/>
          </a:xfrm>
          <a:prstGeom prst="wedgeEllipseCallout">
            <a:avLst>
              <a:gd name="adj1" fmla="val -33344"/>
              <a:gd name="adj2" fmla="val 269050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>
            <a:off x="2057400" y="1752600"/>
            <a:ext cx="2520950" cy="503238"/>
          </a:xfrm>
          <a:prstGeom prst="wedgeEllipseCallout">
            <a:avLst>
              <a:gd name="adj1" fmla="val -10215"/>
              <a:gd name="adj2" fmla="val 180785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6392" name="AutoShape 13"/>
          <p:cNvSpPr>
            <a:spLocks noChangeArrowheads="1"/>
          </p:cNvSpPr>
          <p:nvPr/>
        </p:nvSpPr>
        <p:spPr bwMode="auto">
          <a:xfrm>
            <a:off x="2057400" y="1676400"/>
            <a:ext cx="3457575" cy="720725"/>
          </a:xfrm>
          <a:prstGeom prst="wedgeEllipseCallout">
            <a:avLst>
              <a:gd name="adj1" fmla="val 28254"/>
              <a:gd name="adj2" fmla="val 87833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993300"/>
                </a:solidFill>
                <a:latin typeface="Arial" charset="0"/>
              </a:rPr>
              <a:t>195, 218, 270 нм:</a:t>
            </a:r>
            <a:br>
              <a:rPr lang="ru-RU" b="1" dirty="0">
                <a:solidFill>
                  <a:srgbClr val="993300"/>
                </a:solidFill>
                <a:latin typeface="Arial" charset="0"/>
              </a:rPr>
            </a:br>
            <a:r>
              <a:rPr lang="ru-RU" b="1" dirty="0" err="1">
                <a:solidFill>
                  <a:srgbClr val="993300"/>
                </a:solidFill>
                <a:latin typeface="Arial" charset="0"/>
              </a:rPr>
              <a:t>Межзв</a:t>
            </a:r>
            <a:r>
              <a:rPr lang="ru-RU" b="1" dirty="0">
                <a:solidFill>
                  <a:srgbClr val="993300"/>
                </a:solidFill>
                <a:latin typeface="Arial" charset="0"/>
              </a:rPr>
              <a:t>. </a:t>
            </a:r>
            <a:r>
              <a:rPr lang="ru-RU" b="1" dirty="0" err="1">
                <a:solidFill>
                  <a:srgbClr val="993300"/>
                </a:solidFill>
                <a:latin typeface="Arial" charset="0"/>
              </a:rPr>
              <a:t>погл</a:t>
            </a:r>
            <a:r>
              <a:rPr lang="ru-RU" b="1" dirty="0">
                <a:solidFill>
                  <a:srgbClr val="993300"/>
                </a:solidFill>
                <a:latin typeface="Arial" charset="0"/>
              </a:rPr>
              <a:t>.</a:t>
            </a:r>
          </a:p>
        </p:txBody>
      </p:sp>
      <p:grpSp>
        <p:nvGrpSpPr>
          <p:cNvPr id="16393" name="Группа 8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6394" name="TextBox 9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B2C5AF8F-BFDD-45BB-8E0B-EC7835E65A7E}" type="slidenum">
                <a:rPr lang="ru-RU"/>
                <a:pPr algn="ctr"/>
                <a:t>15</a:t>
              </a:fld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1" y="2362200"/>
            <a:ext cx="6146109" cy="42619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pic>
        <p:nvPicPr>
          <p:cNvPr id="17411" name="Picture 9" descr="filters"/>
          <p:cNvPicPr>
            <a:picLocks noChangeAspect="1" noChangeArrowheads="1"/>
          </p:cNvPicPr>
          <p:nvPr/>
        </p:nvPicPr>
        <p:blipFill>
          <a:blip r:embed="rId3" cstate="print"/>
          <a:srcRect l="21849" r="35320"/>
          <a:stretch>
            <a:fillRect/>
          </a:stretch>
        </p:blipFill>
        <p:spPr bwMode="auto">
          <a:xfrm>
            <a:off x="609600" y="2819400"/>
            <a:ext cx="7467600" cy="3679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7924800" cy="792163"/>
          </a:xfrm>
        </p:spPr>
        <p:txBody>
          <a:bodyPr/>
          <a:lstStyle/>
          <a:p>
            <a:r>
              <a:rPr lang="ru-RU" dirty="0" smtClean="0"/>
              <a:t>«Лира»: </a:t>
            </a:r>
            <a:r>
              <a:rPr lang="en-US" dirty="0" smtClean="0"/>
              <a:t>“</a:t>
            </a:r>
            <a:r>
              <a:rPr lang="ru-RU" dirty="0" smtClean="0"/>
              <a:t>классические</a:t>
            </a:r>
            <a:r>
              <a:rPr lang="en-US" dirty="0" smtClean="0"/>
              <a:t>”</a:t>
            </a:r>
            <a:r>
              <a:rPr lang="ru-RU" dirty="0" smtClean="0"/>
              <a:t> полосы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8604250" y="6092825"/>
            <a:ext cx="64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(</a:t>
            </a:r>
            <a:r>
              <a:rPr lang="ru-RU" b="1">
                <a:latin typeface="Arial" charset="0"/>
              </a:rPr>
              <a:t>нм</a:t>
            </a:r>
            <a:r>
              <a:rPr lang="ru-RU">
                <a:latin typeface="Arial" charset="0"/>
              </a:rPr>
              <a:t>)</a:t>
            </a:r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663575" y="1557338"/>
            <a:ext cx="936625" cy="936625"/>
          </a:xfrm>
          <a:prstGeom prst="wedgeEllipseCallout">
            <a:avLst>
              <a:gd name="adj1" fmla="val 36934"/>
              <a:gd name="adj2" fmla="val 226805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993300"/>
                </a:solidFill>
                <a:latin typeface="Arial" charset="0"/>
              </a:rPr>
              <a:t>W</a:t>
            </a:r>
          </a:p>
          <a:p>
            <a:pPr algn="ctr"/>
            <a:r>
              <a:rPr lang="en-US" sz="2000">
                <a:solidFill>
                  <a:srgbClr val="993300"/>
                </a:solidFill>
                <a:latin typeface="Arial" charset="0"/>
              </a:rPr>
              <a:t>350</a:t>
            </a:r>
            <a:endParaRPr lang="ru-RU" sz="200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auto">
          <a:xfrm>
            <a:off x="2819400" y="1524000"/>
            <a:ext cx="936625" cy="936625"/>
          </a:xfrm>
          <a:prstGeom prst="wedgeEllipseCallout">
            <a:avLst>
              <a:gd name="adj1" fmla="val -38176"/>
              <a:gd name="adj2" fmla="val 179496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993300"/>
                </a:solidFill>
                <a:latin typeface="Arial" charset="0"/>
              </a:rPr>
              <a:t>B</a:t>
            </a:r>
          </a:p>
          <a:p>
            <a:pPr algn="ctr"/>
            <a:r>
              <a:rPr lang="en-US" sz="2000" dirty="0">
                <a:solidFill>
                  <a:srgbClr val="993300"/>
                </a:solidFill>
                <a:latin typeface="Arial" charset="0"/>
              </a:rPr>
              <a:t>440</a:t>
            </a:r>
            <a:endParaRPr lang="ru-RU" sz="2000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5334000" y="1654175"/>
            <a:ext cx="936625" cy="936625"/>
          </a:xfrm>
          <a:prstGeom prst="wedgeEllipseCallout">
            <a:avLst>
              <a:gd name="adj1" fmla="val -110256"/>
              <a:gd name="adj2" fmla="val 223569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993300"/>
                </a:solidFill>
                <a:latin typeface="Arial" charset="0"/>
              </a:rPr>
              <a:t>V</a:t>
            </a:r>
          </a:p>
          <a:p>
            <a:pPr algn="ctr"/>
            <a:r>
              <a:rPr lang="en-US" sz="2000" dirty="0">
                <a:solidFill>
                  <a:srgbClr val="993300"/>
                </a:solidFill>
                <a:latin typeface="Arial" charset="0"/>
              </a:rPr>
              <a:t>555</a:t>
            </a:r>
            <a:endParaRPr lang="ru-RU" sz="2000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6781800" y="1501775"/>
            <a:ext cx="936625" cy="936625"/>
          </a:xfrm>
          <a:prstGeom prst="wedgeEllipseCallout">
            <a:avLst>
              <a:gd name="adj1" fmla="val -3143"/>
              <a:gd name="adj2" fmla="val 238487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993300"/>
                </a:solidFill>
                <a:latin typeface="Arial" charset="0"/>
              </a:rPr>
              <a:t>R</a:t>
            </a:r>
          </a:p>
          <a:p>
            <a:pPr algn="ctr"/>
            <a:r>
              <a:rPr lang="en-US" sz="2000">
                <a:solidFill>
                  <a:srgbClr val="993300"/>
                </a:solidFill>
                <a:latin typeface="Arial" charset="0"/>
              </a:rPr>
              <a:t>700</a:t>
            </a:r>
            <a:endParaRPr lang="ru-RU" sz="2000">
              <a:solidFill>
                <a:srgbClr val="993300"/>
              </a:solidFill>
              <a:latin typeface="Arial" charset="0"/>
            </a:endParaRPr>
          </a:p>
        </p:txBody>
      </p:sp>
      <p:grpSp>
        <p:nvGrpSpPr>
          <p:cNvPr id="17418" name="Группа 9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7419" name="TextBox 10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1DCD7900-46FE-48F5-8C98-325E80CFBA18}" type="slidenum">
                <a:rPr lang="ru-RU"/>
                <a:pPr algn="ctr"/>
                <a:t>16</a:t>
              </a:fld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pic>
        <p:nvPicPr>
          <p:cNvPr id="18435" name="Picture 9" descr="filters"/>
          <p:cNvPicPr>
            <a:picLocks noChangeAspect="1" noChangeArrowheads="1"/>
          </p:cNvPicPr>
          <p:nvPr/>
        </p:nvPicPr>
        <p:blipFill>
          <a:blip r:embed="rId3" cstate="print"/>
          <a:srcRect l="64204" r="-174" b="5209"/>
          <a:stretch>
            <a:fillRect/>
          </a:stretch>
        </p:blipFill>
        <p:spPr bwMode="auto">
          <a:xfrm>
            <a:off x="609600" y="2819400"/>
            <a:ext cx="7467600" cy="348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792163"/>
          </a:xfrm>
        </p:spPr>
        <p:txBody>
          <a:bodyPr/>
          <a:lstStyle/>
          <a:p>
            <a:r>
              <a:rPr lang="ru-RU" dirty="0" smtClean="0"/>
              <a:t>«Лира»: ИК полосы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8604250" y="6021388"/>
            <a:ext cx="64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(</a:t>
            </a:r>
            <a:r>
              <a:rPr lang="ru-RU" b="1">
                <a:latin typeface="Arial" charset="0"/>
              </a:rPr>
              <a:t>нм</a:t>
            </a:r>
            <a:r>
              <a:rPr lang="ru-RU">
                <a:latin typeface="Arial" charset="0"/>
              </a:rPr>
              <a:t>)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92157" y="1155065"/>
            <a:ext cx="4752975" cy="576263"/>
          </a:xfrm>
          <a:prstGeom prst="wedgeEllipseCallout">
            <a:avLst>
              <a:gd name="adj1" fmla="val -14484"/>
              <a:gd name="adj2" fmla="val 428371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>
                <a:solidFill>
                  <a:srgbClr val="993300"/>
                </a:solidFill>
                <a:latin typeface="Arial" charset="0"/>
              </a:rPr>
              <a:t>825</a:t>
            </a:r>
            <a:r>
              <a:rPr lang="ru-RU" sz="2000" b="1" dirty="0">
                <a:solidFill>
                  <a:srgbClr val="993300"/>
                </a:solidFill>
                <a:latin typeface="Arial" charset="0"/>
              </a:rPr>
              <a:t>: </a:t>
            </a:r>
            <a:r>
              <a:rPr lang="en-US" sz="2000" b="1" dirty="0" err="1">
                <a:solidFill>
                  <a:srgbClr val="993300"/>
                </a:solidFill>
                <a:latin typeface="Arial" charset="0"/>
              </a:rPr>
              <a:t>TiO</a:t>
            </a:r>
            <a:r>
              <a:rPr lang="en-US" sz="2000" b="1" dirty="0">
                <a:solidFill>
                  <a:srgbClr val="993300"/>
                </a:solidFill>
                <a:latin typeface="Arial" charset="0"/>
              </a:rPr>
              <a:t> - </a:t>
            </a:r>
            <a:r>
              <a:rPr lang="ru-RU" sz="2000" b="1" dirty="0" err="1">
                <a:solidFill>
                  <a:srgbClr val="993300"/>
                </a:solidFill>
                <a:latin typeface="Arial" charset="0"/>
              </a:rPr>
              <a:t>металличность</a:t>
            </a:r>
            <a:endParaRPr lang="ru-RU" sz="2000" b="1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2893288" y="1987232"/>
            <a:ext cx="4103688" cy="576263"/>
          </a:xfrm>
          <a:prstGeom prst="wedgeEllipseCallout">
            <a:avLst>
              <a:gd name="adj1" fmla="val -8021"/>
              <a:gd name="adj2" fmla="val 263050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993300"/>
                </a:solidFill>
                <a:latin typeface="Arial" charset="0"/>
              </a:rPr>
              <a:t>930: полоса воды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819775" y="2563495"/>
            <a:ext cx="2520950" cy="576262"/>
          </a:xfrm>
          <a:prstGeom prst="wedgeEllipseCallout">
            <a:avLst>
              <a:gd name="adj1" fmla="val -48676"/>
              <a:gd name="adj2" fmla="val 212259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993300"/>
                </a:solidFill>
                <a:latin typeface="Arial" charset="0"/>
              </a:rPr>
              <a:t>1000: ИК</a:t>
            </a:r>
            <a:r>
              <a:rPr lang="en-US" sz="2000" b="1">
                <a:solidFill>
                  <a:srgbClr val="993300"/>
                </a:solidFill>
                <a:latin typeface="Arial" charset="0"/>
              </a:rPr>
              <a:t> (</a:t>
            </a:r>
            <a:r>
              <a:rPr lang="en-US" sz="2000" b="1">
                <a:solidFill>
                  <a:srgbClr val="993300"/>
                </a:solidFill>
                <a:latin typeface="Arial" charset="0"/>
                <a:cs typeface="Arial" charset="0"/>
              </a:rPr>
              <a:t>≈J)</a:t>
            </a:r>
          </a:p>
        </p:txBody>
      </p:sp>
      <p:grpSp>
        <p:nvGrpSpPr>
          <p:cNvPr id="18441" name="Группа 11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8442" name="TextBox 12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B37AECB8-D2FA-4505-90C7-869DC17CBE97}" type="slidenum">
                <a:rPr lang="ru-RU"/>
                <a:pPr algn="ctr"/>
                <a:t>17</a:t>
              </a:fld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ижний колонтитул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20713"/>
            <a:ext cx="7772400" cy="1143000"/>
          </a:xfrm>
        </p:spPr>
        <p:txBody>
          <a:bodyPr/>
          <a:lstStyle/>
          <a:p>
            <a:r>
              <a:rPr lang="ru-RU" sz="4000" smtClean="0"/>
              <a:t>Нанесение светофильтров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ru-RU" sz="4000" smtClean="0"/>
              <a:t>непосредственно на </a:t>
            </a:r>
            <a:r>
              <a:rPr lang="en-US" sz="4000" smtClean="0"/>
              <a:t>CCD</a:t>
            </a:r>
            <a:endParaRPr lang="ru-RU" sz="4000" smtClean="0"/>
          </a:p>
        </p:txBody>
      </p:sp>
      <p:pic>
        <p:nvPicPr>
          <p:cNvPr id="19460" name="Picture 3" descr="Gaia-filter"/>
          <p:cNvPicPr>
            <a:picLocks noChangeAspect="1" noChangeArrowheads="1"/>
          </p:cNvPicPr>
          <p:nvPr/>
        </p:nvPicPr>
        <p:blipFill>
          <a:blip r:embed="rId3" cstate="print"/>
          <a:srcRect l="2039" r="13527"/>
          <a:stretch>
            <a:fillRect/>
          </a:stretch>
        </p:blipFill>
        <p:spPr bwMode="auto">
          <a:xfrm>
            <a:off x="152400" y="2667000"/>
            <a:ext cx="40449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4572000" y="2286000"/>
            <a:ext cx="4056063" cy="3560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Arial" charset="0"/>
              </a:rPr>
              <a:t>Покрытия на стекле </a:t>
            </a:r>
            <a:r>
              <a:rPr lang="en-US" sz="2400">
                <a:latin typeface="Arial" charset="0"/>
              </a:rPr>
              <a:t>(Gaia). </a:t>
            </a:r>
            <a:r>
              <a:rPr lang="ru-RU" sz="2400">
                <a:latin typeface="Arial" charset="0"/>
              </a:rPr>
              <a:t>Отражения создают «духи» (ложные изображения).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Arial" charset="0"/>
              </a:rPr>
              <a:t>В «Лире» интерференци-онные фильтры наносятся непосредственно на ПЗС.</a:t>
            </a:r>
            <a:br>
              <a:rPr lang="ru-RU" sz="2400">
                <a:latin typeface="Arial" charset="0"/>
              </a:rPr>
            </a:br>
            <a:r>
              <a:rPr lang="ru-RU" sz="2400">
                <a:latin typeface="Arial" charset="0"/>
              </a:rPr>
              <a:t>(Технология разработана </a:t>
            </a:r>
            <a:br>
              <a:rPr lang="ru-RU" sz="2400">
                <a:latin typeface="Arial" charset="0"/>
              </a:rPr>
            </a:br>
            <a:r>
              <a:rPr lang="ru-RU" sz="2400">
                <a:latin typeface="Arial" charset="0"/>
              </a:rPr>
              <a:t>в ФИАН, применялась </a:t>
            </a:r>
            <a:br>
              <a:rPr lang="ru-RU" sz="2400">
                <a:latin typeface="Arial" charset="0"/>
              </a:rPr>
            </a:br>
            <a:r>
              <a:rPr lang="ru-RU" sz="2400">
                <a:latin typeface="Arial" charset="0"/>
              </a:rPr>
              <a:t>в 2 КЭ ТЭСИС.) </a:t>
            </a:r>
          </a:p>
        </p:txBody>
      </p:sp>
      <p:grpSp>
        <p:nvGrpSpPr>
          <p:cNvPr id="19462" name="Группа 5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9463" name="TextBox 6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DD97183C-795E-495B-A8C1-DB164F5F9B9C}" type="slidenum">
                <a:rPr lang="ru-RU"/>
                <a:pPr algn="ctr"/>
                <a:t>18</a:t>
              </a:fld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ru-RU" dirty="0" smtClean="0"/>
              <a:t>Фильтры для УФ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579" y="1320372"/>
            <a:ext cx="7772400" cy="7620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218 нм: 7 слоев </a:t>
            </a:r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 – Al </a:t>
            </a:r>
            <a:endParaRPr lang="ru-RU" dirty="0" smtClean="0"/>
          </a:p>
        </p:txBody>
      </p:sp>
      <p:grpSp>
        <p:nvGrpSpPr>
          <p:cNvPr id="20488" name="Группа 7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20489" name="TextBox 8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3A00D3C4-9528-4C92-9229-E286C023A891}" type="slidenum">
                <a:rPr lang="ru-RU"/>
                <a:pPr algn="ctr"/>
                <a:t>19</a:t>
              </a:fld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986085"/>
            <a:ext cx="6185783" cy="446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Цель эксперимента «Лира-Б»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1143000"/>
            <a:ext cx="8675688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Arial" charset="0"/>
              </a:rPr>
              <a:t>Провести полный обзор неба до 16</a:t>
            </a:r>
            <a:r>
              <a:rPr lang="en-US" sz="2400" baseline="46000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~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300 млн. звезд</a:t>
            </a:r>
            <a:r>
              <a:rPr lang="ru-RU" sz="2400" dirty="0">
                <a:latin typeface="Arial" charset="0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Arial" charset="0"/>
              </a:rPr>
              <a:t>В течение КЭ произвести многократное (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~100 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раз)</a:t>
            </a:r>
            <a:br>
              <a:rPr lang="ru-RU" sz="2400" dirty="0">
                <a:solidFill>
                  <a:srgbClr val="000000"/>
                </a:solidFill>
                <a:latin typeface="Arial" charset="0"/>
              </a:rPr>
            </a:br>
            <a:r>
              <a:rPr lang="ru-RU" sz="2400" dirty="0">
                <a:solidFill>
                  <a:srgbClr val="000000"/>
                </a:solidFill>
                <a:latin typeface="Arial" charset="0"/>
              </a:rPr>
              <a:t>сканирование небесной сферы</a:t>
            </a:r>
            <a:br>
              <a:rPr lang="ru-RU" sz="2400" dirty="0">
                <a:solidFill>
                  <a:srgbClr val="000000"/>
                </a:solidFill>
                <a:latin typeface="Arial" charset="0"/>
              </a:rPr>
            </a:br>
            <a:r>
              <a:rPr lang="ru-RU" sz="2400" dirty="0">
                <a:solidFill>
                  <a:srgbClr val="000000"/>
                </a:solidFill>
                <a:latin typeface="Arial" charset="0"/>
              </a:rPr>
              <a:t>в 10 спектральных полосах (195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–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1000 нм).</a:t>
            </a:r>
            <a:endParaRPr lang="ru-RU" sz="2400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Arial" charset="0"/>
              </a:rPr>
              <a:t>Создать высокоточные многоцветные фотометрические каталоги небесных объектов. </a:t>
            </a:r>
            <a:endParaRPr lang="en-AU" sz="2400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Arial" charset="0"/>
              </a:rPr>
              <a:t>Точность фотометрии:</a:t>
            </a:r>
            <a:br>
              <a:rPr lang="ru-RU" sz="2400" dirty="0">
                <a:solidFill>
                  <a:srgbClr val="000000"/>
                </a:solidFill>
                <a:latin typeface="Arial" charset="0"/>
              </a:rPr>
            </a:b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ярче 12</a:t>
            </a:r>
            <a:r>
              <a:rPr lang="en-US" sz="2400" baseline="46000" dirty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– 0.001</a:t>
            </a:r>
            <a:r>
              <a:rPr lang="en-US" sz="2400" baseline="46000" dirty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–0.003</a:t>
            </a:r>
            <a:r>
              <a:rPr lang="en-US" sz="2400" baseline="46000" dirty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, остальные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0.01</a:t>
            </a:r>
            <a:r>
              <a:rPr lang="en-US" sz="2400" baseline="46000" dirty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  <a:latin typeface="Arial" charset="0"/>
              </a:rPr>
              <a:t>Точность астрометрии (относительной):</a:t>
            </a:r>
            <a:br>
              <a:rPr lang="ru-RU" sz="2400" dirty="0">
                <a:solidFill>
                  <a:srgbClr val="000000"/>
                </a:solidFill>
                <a:latin typeface="Arial" charset="0"/>
              </a:rPr>
            </a:b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ярче 12</a:t>
            </a:r>
            <a:r>
              <a:rPr lang="en-US" sz="2400" baseline="46000" dirty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– 0.001", остальные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0.01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". </a:t>
            </a:r>
          </a:p>
        </p:txBody>
      </p:sp>
      <p:sp>
        <p:nvSpPr>
          <p:cNvPr id="5124" name="Rectangle 62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5443551" y="5526817"/>
            <a:ext cx="264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3300"/>
                </a:solidFill>
                <a:latin typeface="Comic Sans MS" pitchFamily="66" charset="0"/>
              </a:rPr>
              <a:t>За одно измерение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867400" y="1524000"/>
            <a:ext cx="609600" cy="304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867400" y="1524000"/>
            <a:ext cx="609600" cy="304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Прямоугольник 9"/>
          <p:cNvSpPr>
            <a:spLocks noChangeArrowheads="1"/>
          </p:cNvSpPr>
          <p:nvPr/>
        </p:nvSpPr>
        <p:spPr bwMode="auto">
          <a:xfrm>
            <a:off x="5629275" y="1138238"/>
            <a:ext cx="160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~1</a:t>
            </a:r>
            <a:r>
              <a:rPr lang="ru-RU" sz="2400">
                <a:solidFill>
                  <a:srgbClr val="FF0000"/>
                </a:solidFill>
                <a:latin typeface="Arial" charset="0"/>
              </a:rPr>
              <a:t>5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0 </a:t>
            </a:r>
            <a:r>
              <a:rPr lang="ru-RU" sz="2400">
                <a:solidFill>
                  <a:srgbClr val="FF0000"/>
                </a:solidFill>
                <a:latin typeface="Arial" charset="0"/>
              </a:rPr>
              <a:t>млн.</a:t>
            </a:r>
            <a:endParaRPr lang="ru-RU" sz="2400">
              <a:solidFill>
                <a:srgbClr val="FF0000"/>
              </a:solidFill>
            </a:endParaRPr>
          </a:p>
        </p:txBody>
      </p:sp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5130" name="TextBox 11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93CD9BD5-ABC8-4600-A1E6-9C33FF0F691F}" type="slidenum">
                <a:rPr lang="ru-RU"/>
                <a:pPr algn="ctr"/>
                <a:t>2</a:t>
              </a:fld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629400" y="4631272"/>
            <a:ext cx="1208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3300"/>
                </a:solidFill>
                <a:latin typeface="Comic Sans MS" pitchFamily="66" charset="0"/>
              </a:rPr>
              <a:t>За </a:t>
            </a:r>
            <a:r>
              <a:rPr lang="ru-RU" sz="2000" dirty="0" smtClean="0">
                <a:solidFill>
                  <a:srgbClr val="FF3300"/>
                </a:solidFill>
                <a:latin typeface="Comic Sans MS" pitchFamily="66" charset="0"/>
              </a:rPr>
              <a:t>5 лет</a:t>
            </a:r>
            <a:endParaRPr lang="ru-RU" sz="200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«Лира»: фокальная плоскость</a:t>
            </a:r>
          </a:p>
        </p:txBody>
      </p:sp>
      <p:pic>
        <p:nvPicPr>
          <p:cNvPr id="21508" name="Picture 4" descr="i1"/>
          <p:cNvPicPr>
            <a:picLocks noChangeAspect="1" noChangeArrowheads="1"/>
          </p:cNvPicPr>
          <p:nvPr/>
        </p:nvPicPr>
        <p:blipFill>
          <a:blip r:embed="rId2" cstate="print"/>
          <a:srcRect l="11748" r="5972" b="8844"/>
          <a:stretch>
            <a:fillRect/>
          </a:stretch>
        </p:blipFill>
        <p:spPr bwMode="auto">
          <a:xfrm>
            <a:off x="228600" y="2209800"/>
            <a:ext cx="4322763" cy="349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4876800" y="1752600"/>
            <a:ext cx="3671888" cy="4321175"/>
            <a:chOff x="3168" y="912"/>
            <a:chExt cx="2313" cy="2722"/>
          </a:xfrm>
        </p:grpSpPr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>
              <a:off x="3168" y="912"/>
              <a:ext cx="2313" cy="27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000">
                <a:latin typeface="Arial" charset="0"/>
              </a:endParaRPr>
            </a:p>
          </p:txBody>
        </p:sp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3560" y="1207"/>
              <a:ext cx="1497" cy="40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5" name="AutoShape 8"/>
            <p:cNvSpPr>
              <a:spLocks noChangeArrowheads="1"/>
            </p:cNvSpPr>
            <p:nvPr/>
          </p:nvSpPr>
          <p:spPr bwMode="auto">
            <a:xfrm>
              <a:off x="3696" y="1434"/>
              <a:ext cx="137" cy="136"/>
            </a:xfrm>
            <a:prstGeom prst="irregularSeal2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6" name="AutoShape 9"/>
            <p:cNvSpPr>
              <a:spLocks noChangeArrowheads="1"/>
            </p:cNvSpPr>
            <p:nvPr/>
          </p:nvSpPr>
          <p:spPr bwMode="auto">
            <a:xfrm>
              <a:off x="4149" y="1253"/>
              <a:ext cx="228" cy="181"/>
            </a:xfrm>
            <a:prstGeom prst="irregularSeal2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7" name="AutoShape 10"/>
            <p:cNvSpPr>
              <a:spLocks noChangeArrowheads="1"/>
            </p:cNvSpPr>
            <p:nvPr/>
          </p:nvSpPr>
          <p:spPr bwMode="auto">
            <a:xfrm>
              <a:off x="4740" y="1434"/>
              <a:ext cx="90" cy="91"/>
            </a:xfrm>
            <a:prstGeom prst="irregularSeal2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8" name="AutoShape 11"/>
            <p:cNvSpPr>
              <a:spLocks noChangeArrowheads="1"/>
            </p:cNvSpPr>
            <p:nvPr/>
          </p:nvSpPr>
          <p:spPr bwMode="auto">
            <a:xfrm>
              <a:off x="3651" y="1389"/>
              <a:ext cx="227" cy="227"/>
            </a:xfrm>
            <a:prstGeom prst="flowChartOr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9" name="AutoShape 12"/>
            <p:cNvSpPr>
              <a:spLocks noChangeArrowheads="1"/>
            </p:cNvSpPr>
            <p:nvPr/>
          </p:nvSpPr>
          <p:spPr bwMode="auto">
            <a:xfrm>
              <a:off x="4105" y="1207"/>
              <a:ext cx="272" cy="273"/>
            </a:xfrm>
            <a:prstGeom prst="flowChartOr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0" name="AutoShape 13"/>
            <p:cNvSpPr>
              <a:spLocks noChangeArrowheads="1"/>
            </p:cNvSpPr>
            <p:nvPr/>
          </p:nvSpPr>
          <p:spPr bwMode="auto">
            <a:xfrm>
              <a:off x="4694" y="1389"/>
              <a:ext cx="182" cy="181"/>
            </a:xfrm>
            <a:prstGeom prst="flowChartOr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1" name="Text Box 14"/>
            <p:cNvSpPr txBox="1">
              <a:spLocks noChangeArrowheads="1"/>
            </p:cNvSpPr>
            <p:nvPr/>
          </p:nvSpPr>
          <p:spPr bwMode="auto">
            <a:xfrm>
              <a:off x="3243" y="931"/>
              <a:ext cx="20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993300"/>
                  </a:solidFill>
                </a:rPr>
                <a:t>t</a:t>
              </a:r>
              <a:r>
                <a:rPr lang="en-US" sz="1600" b="1">
                  <a:solidFill>
                    <a:srgbClr val="993300"/>
                  </a:solidFill>
                  <a:latin typeface="Comic Sans MS" pitchFamily="66" charset="0"/>
                </a:rPr>
                <a:t>=0. </a:t>
              </a:r>
              <a:r>
                <a:rPr lang="ru-RU" sz="1600" b="1">
                  <a:solidFill>
                    <a:srgbClr val="993300"/>
                  </a:solidFill>
                  <a:latin typeface="Comic Sans MS" pitchFamily="66" charset="0"/>
                </a:rPr>
                <a:t>«Астрометрическая» </a:t>
              </a:r>
              <a:r>
                <a:rPr lang="ru-RU" sz="1600" b="1">
                  <a:solidFill>
                    <a:srgbClr val="993300"/>
                  </a:solidFill>
                  <a:latin typeface="Arial" charset="0"/>
                </a:rPr>
                <a:t>ПЗС</a:t>
              </a:r>
            </a:p>
          </p:txBody>
        </p:sp>
        <p:sp>
          <p:nvSpPr>
            <p:cNvPr id="21522" name="Rectangle 15"/>
            <p:cNvSpPr>
              <a:spLocks noChangeArrowheads="1"/>
            </p:cNvSpPr>
            <p:nvPr/>
          </p:nvSpPr>
          <p:spPr bwMode="auto">
            <a:xfrm>
              <a:off x="3560" y="1978"/>
              <a:ext cx="1497" cy="40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3" name="Rectangle 16"/>
            <p:cNvSpPr>
              <a:spLocks noChangeArrowheads="1"/>
            </p:cNvSpPr>
            <p:nvPr/>
          </p:nvSpPr>
          <p:spPr bwMode="auto">
            <a:xfrm>
              <a:off x="3651" y="3022"/>
              <a:ext cx="227" cy="227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4" name="Rectangle 17"/>
            <p:cNvSpPr>
              <a:spLocks noChangeArrowheads="1"/>
            </p:cNvSpPr>
            <p:nvPr/>
          </p:nvSpPr>
          <p:spPr bwMode="auto">
            <a:xfrm>
              <a:off x="4105" y="2840"/>
              <a:ext cx="272" cy="273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5" name="Rectangle 18"/>
            <p:cNvSpPr>
              <a:spLocks noChangeArrowheads="1"/>
            </p:cNvSpPr>
            <p:nvPr/>
          </p:nvSpPr>
          <p:spPr bwMode="auto">
            <a:xfrm>
              <a:off x="4694" y="2977"/>
              <a:ext cx="182" cy="181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6" name="Text Box 19"/>
            <p:cNvSpPr txBox="1">
              <a:spLocks noChangeArrowheads="1"/>
            </p:cNvSpPr>
            <p:nvPr/>
          </p:nvSpPr>
          <p:spPr bwMode="auto">
            <a:xfrm>
              <a:off x="3243" y="1661"/>
              <a:ext cx="21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993300"/>
                  </a:solidFill>
                </a:rPr>
                <a:t>t</a:t>
              </a:r>
              <a:r>
                <a:rPr lang="en-US" sz="1600" b="1">
                  <a:solidFill>
                    <a:srgbClr val="993300"/>
                  </a:solidFill>
                  <a:latin typeface="Comic Sans MS" pitchFamily="66" charset="0"/>
                </a:rPr>
                <a:t>=</a:t>
              </a:r>
              <a:r>
                <a:rPr lang="ru-RU" sz="1600" b="1">
                  <a:solidFill>
                    <a:srgbClr val="993300"/>
                  </a:solidFill>
                  <a:latin typeface="Comic Sans MS" pitchFamily="66" charset="0"/>
                </a:rPr>
                <a:t>+1</a:t>
              </a:r>
              <a:r>
                <a:rPr lang="en-US" sz="1600" b="1">
                  <a:solidFill>
                    <a:srgbClr val="993300"/>
                  </a:solidFill>
                  <a:latin typeface="Comic Sans MS" pitchFamily="66" charset="0"/>
                </a:rPr>
                <a:t>. </a:t>
              </a:r>
              <a:r>
                <a:rPr lang="ru-RU" sz="1600" b="1">
                  <a:solidFill>
                    <a:srgbClr val="993300"/>
                  </a:solidFill>
                  <a:latin typeface="Comic Sans MS" pitchFamily="66" charset="0"/>
                </a:rPr>
                <a:t>1-я Фотометрическая </a:t>
              </a:r>
              <a:r>
                <a:rPr lang="ru-RU" sz="1600" b="1">
                  <a:solidFill>
                    <a:srgbClr val="993300"/>
                  </a:solidFill>
                  <a:latin typeface="Arial" charset="0"/>
                </a:rPr>
                <a:t>ПЗС</a:t>
              </a:r>
            </a:p>
          </p:txBody>
        </p:sp>
        <p:sp>
          <p:nvSpPr>
            <p:cNvPr id="21527" name="Rectangle 20"/>
            <p:cNvSpPr>
              <a:spLocks noChangeArrowheads="1"/>
            </p:cNvSpPr>
            <p:nvPr/>
          </p:nvSpPr>
          <p:spPr bwMode="auto">
            <a:xfrm>
              <a:off x="3560" y="2840"/>
              <a:ext cx="1497" cy="409"/>
            </a:xfrm>
            <a:prstGeom prst="rect">
              <a:avLst/>
            </a:prstGeom>
            <a:noFill/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8" name="Text Box 21"/>
            <p:cNvSpPr txBox="1">
              <a:spLocks noChangeArrowheads="1"/>
            </p:cNvSpPr>
            <p:nvPr/>
          </p:nvSpPr>
          <p:spPr bwMode="auto">
            <a:xfrm>
              <a:off x="3243" y="2523"/>
              <a:ext cx="21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993300"/>
                  </a:solidFill>
                </a:rPr>
                <a:t>t</a:t>
              </a:r>
              <a:r>
                <a:rPr lang="en-US" sz="1600" b="1">
                  <a:solidFill>
                    <a:srgbClr val="993300"/>
                  </a:solidFill>
                  <a:latin typeface="Comic Sans MS" pitchFamily="66" charset="0"/>
                </a:rPr>
                <a:t>=</a:t>
              </a:r>
              <a:r>
                <a:rPr lang="ru-RU" sz="1600" b="1">
                  <a:solidFill>
                    <a:srgbClr val="993300"/>
                  </a:solidFill>
                  <a:latin typeface="Comic Sans MS" pitchFamily="66" charset="0"/>
                </a:rPr>
                <a:t>+2</a:t>
              </a:r>
              <a:r>
                <a:rPr lang="en-US" sz="1600" b="1">
                  <a:solidFill>
                    <a:srgbClr val="993300"/>
                  </a:solidFill>
                  <a:latin typeface="Comic Sans MS" pitchFamily="66" charset="0"/>
                </a:rPr>
                <a:t>. </a:t>
              </a:r>
              <a:r>
                <a:rPr lang="ru-RU" sz="1600" b="1">
                  <a:solidFill>
                    <a:srgbClr val="993300"/>
                  </a:solidFill>
                  <a:latin typeface="Comic Sans MS" pitchFamily="66" charset="0"/>
                </a:rPr>
                <a:t>2-я Фотометрическая </a:t>
              </a:r>
              <a:r>
                <a:rPr lang="ru-RU" sz="1600" b="1">
                  <a:solidFill>
                    <a:srgbClr val="993300"/>
                  </a:solidFill>
                  <a:latin typeface="Arial" charset="0"/>
                </a:rPr>
                <a:t>ПЗС</a:t>
              </a:r>
            </a:p>
          </p:txBody>
        </p:sp>
        <p:sp>
          <p:nvSpPr>
            <p:cNvPr id="21529" name="Rectangle 22"/>
            <p:cNvSpPr>
              <a:spLocks noChangeArrowheads="1"/>
            </p:cNvSpPr>
            <p:nvPr/>
          </p:nvSpPr>
          <p:spPr bwMode="auto">
            <a:xfrm>
              <a:off x="3651" y="2160"/>
              <a:ext cx="227" cy="227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0" name="Rectangle 23"/>
            <p:cNvSpPr>
              <a:spLocks noChangeArrowheads="1"/>
            </p:cNvSpPr>
            <p:nvPr/>
          </p:nvSpPr>
          <p:spPr bwMode="auto">
            <a:xfrm>
              <a:off x="4105" y="1978"/>
              <a:ext cx="272" cy="273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1" name="Rectangle 24"/>
            <p:cNvSpPr>
              <a:spLocks noChangeArrowheads="1"/>
            </p:cNvSpPr>
            <p:nvPr/>
          </p:nvSpPr>
          <p:spPr bwMode="auto">
            <a:xfrm>
              <a:off x="4694" y="2115"/>
              <a:ext cx="182" cy="181"/>
            </a:xfrm>
            <a:prstGeom prst="rect">
              <a:avLst/>
            </a:prstGeom>
            <a:noFill/>
            <a:ln w="444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2" name="Text Box 25"/>
            <p:cNvSpPr txBox="1">
              <a:spLocks noChangeArrowheads="1"/>
            </p:cNvSpPr>
            <p:nvPr/>
          </p:nvSpPr>
          <p:spPr bwMode="auto">
            <a:xfrm>
              <a:off x="3243" y="3396"/>
              <a:ext cx="22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solidFill>
                    <a:srgbClr val="993300"/>
                  </a:solidFill>
                </a:rPr>
                <a:t>t</a:t>
              </a:r>
              <a:r>
                <a:rPr lang="en-US" sz="1600" b="1">
                  <a:solidFill>
                    <a:srgbClr val="993300"/>
                  </a:solidFill>
                  <a:latin typeface="Comic Sans MS" pitchFamily="66" charset="0"/>
                </a:rPr>
                <a:t>=+3. </a:t>
              </a:r>
              <a:r>
                <a:rPr lang="ru-RU" sz="1600" b="1">
                  <a:solidFill>
                    <a:srgbClr val="993300"/>
                  </a:solidFill>
                  <a:latin typeface="Comic Sans MS" pitchFamily="66" charset="0"/>
                </a:rPr>
                <a:t>3-я Фотометрическая </a:t>
              </a:r>
              <a:r>
                <a:rPr lang="ru-RU" sz="1600" b="1">
                  <a:solidFill>
                    <a:srgbClr val="993300"/>
                  </a:solidFill>
                  <a:latin typeface="Arial" charset="0"/>
                </a:rPr>
                <a:t>ПЗС</a:t>
              </a:r>
            </a:p>
          </p:txBody>
        </p:sp>
      </p:grpSp>
      <p:grpSp>
        <p:nvGrpSpPr>
          <p:cNvPr id="21510" name="Группа 25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21511" name="TextBox 26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F194B336-F81A-44CB-9869-A3E8F2370DD3}" type="slidenum">
                <a:rPr lang="ru-RU"/>
                <a:pPr algn="ctr"/>
                <a:t>20</a:t>
              </a:fld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pic>
        <p:nvPicPr>
          <p:cNvPr id="22531" name="Picture 2" descr="sm-zvezda"/>
          <p:cNvPicPr>
            <a:picLocks noChangeAspect="1" noChangeArrowheads="1"/>
          </p:cNvPicPr>
          <p:nvPr/>
        </p:nvPicPr>
        <p:blipFill>
          <a:blip r:embed="rId3" cstate="print"/>
          <a:srcRect l="336" t="53427" r="31216" b="6900"/>
          <a:stretch>
            <a:fillRect/>
          </a:stretch>
        </p:blipFill>
        <p:spPr bwMode="auto">
          <a:xfrm>
            <a:off x="395288" y="1844675"/>
            <a:ext cx="55419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5148263" y="2636838"/>
            <a:ext cx="792162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3" name="Picture 4" descr="Б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213100"/>
            <a:ext cx="6477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Freeform 5"/>
          <p:cNvSpPr>
            <a:spLocks/>
          </p:cNvSpPr>
          <p:nvPr/>
        </p:nvSpPr>
        <p:spPr bwMode="auto">
          <a:xfrm>
            <a:off x="2195513" y="2708275"/>
            <a:ext cx="388937" cy="771525"/>
          </a:xfrm>
          <a:custGeom>
            <a:avLst/>
            <a:gdLst>
              <a:gd name="T0" fmla="*/ 245 w 245"/>
              <a:gd name="T1" fmla="*/ 20 h 486"/>
              <a:gd name="T2" fmla="*/ 161 w 245"/>
              <a:gd name="T3" fmla="*/ 20 h 486"/>
              <a:gd name="T4" fmla="*/ 152 w 245"/>
              <a:gd name="T5" fmla="*/ 45 h 486"/>
              <a:gd name="T6" fmla="*/ 135 w 245"/>
              <a:gd name="T7" fmla="*/ 79 h 486"/>
              <a:gd name="T8" fmla="*/ 161 w 245"/>
              <a:gd name="T9" fmla="*/ 274 h 486"/>
              <a:gd name="T10" fmla="*/ 127 w 245"/>
              <a:gd name="T11" fmla="*/ 367 h 486"/>
              <a:gd name="T12" fmla="*/ 110 w 245"/>
              <a:gd name="T13" fmla="*/ 392 h 486"/>
              <a:gd name="T14" fmla="*/ 101 w 245"/>
              <a:gd name="T15" fmla="*/ 418 h 486"/>
              <a:gd name="T16" fmla="*/ 25 w 245"/>
              <a:gd name="T17" fmla="*/ 452 h 486"/>
              <a:gd name="T18" fmla="*/ 0 w 245"/>
              <a:gd name="T19" fmla="*/ 486 h 4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486"/>
              <a:gd name="T32" fmla="*/ 245 w 245"/>
              <a:gd name="T33" fmla="*/ 486 h 4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486">
                <a:moveTo>
                  <a:pt x="245" y="20"/>
                </a:moveTo>
                <a:cubicBezTo>
                  <a:pt x="213" y="9"/>
                  <a:pt x="201" y="0"/>
                  <a:pt x="161" y="20"/>
                </a:cubicBezTo>
                <a:cubicBezTo>
                  <a:pt x="153" y="24"/>
                  <a:pt x="156" y="37"/>
                  <a:pt x="152" y="45"/>
                </a:cubicBezTo>
                <a:cubicBezTo>
                  <a:pt x="147" y="57"/>
                  <a:pt x="141" y="68"/>
                  <a:pt x="135" y="79"/>
                </a:cubicBezTo>
                <a:cubicBezTo>
                  <a:pt x="118" y="149"/>
                  <a:pt x="130" y="212"/>
                  <a:pt x="161" y="274"/>
                </a:cubicBezTo>
                <a:cubicBezTo>
                  <a:pt x="140" y="304"/>
                  <a:pt x="143" y="335"/>
                  <a:pt x="127" y="367"/>
                </a:cubicBezTo>
                <a:cubicBezTo>
                  <a:pt x="122" y="376"/>
                  <a:pt x="115" y="383"/>
                  <a:pt x="110" y="392"/>
                </a:cubicBezTo>
                <a:cubicBezTo>
                  <a:pt x="106" y="400"/>
                  <a:pt x="107" y="411"/>
                  <a:pt x="101" y="418"/>
                </a:cubicBezTo>
                <a:cubicBezTo>
                  <a:pt x="84" y="440"/>
                  <a:pt x="25" y="452"/>
                  <a:pt x="25" y="452"/>
                </a:cubicBezTo>
                <a:cubicBezTo>
                  <a:pt x="15" y="483"/>
                  <a:pt x="25" y="473"/>
                  <a:pt x="0" y="48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Freeform 6"/>
          <p:cNvSpPr>
            <a:spLocks/>
          </p:cNvSpPr>
          <p:nvPr/>
        </p:nvSpPr>
        <p:spPr bwMode="auto">
          <a:xfrm>
            <a:off x="2138363" y="3468688"/>
            <a:ext cx="920750" cy="309562"/>
          </a:xfrm>
          <a:custGeom>
            <a:avLst/>
            <a:gdLst>
              <a:gd name="T0" fmla="*/ 0 w 1270"/>
              <a:gd name="T1" fmla="*/ 0 h 195"/>
              <a:gd name="T2" fmla="*/ 186 w 1270"/>
              <a:gd name="T3" fmla="*/ 9 h 195"/>
              <a:gd name="T4" fmla="*/ 245 w 1270"/>
              <a:gd name="T5" fmla="*/ 17 h 195"/>
              <a:gd name="T6" fmla="*/ 262 w 1270"/>
              <a:gd name="T7" fmla="*/ 43 h 195"/>
              <a:gd name="T8" fmla="*/ 313 w 1270"/>
              <a:gd name="T9" fmla="*/ 68 h 195"/>
              <a:gd name="T10" fmla="*/ 373 w 1270"/>
              <a:gd name="T11" fmla="*/ 102 h 195"/>
              <a:gd name="T12" fmla="*/ 449 w 1270"/>
              <a:gd name="T13" fmla="*/ 119 h 195"/>
              <a:gd name="T14" fmla="*/ 661 w 1270"/>
              <a:gd name="T15" fmla="*/ 195 h 195"/>
              <a:gd name="T16" fmla="*/ 1059 w 1270"/>
              <a:gd name="T17" fmla="*/ 187 h 195"/>
              <a:gd name="T18" fmla="*/ 1270 w 1270"/>
              <a:gd name="T19" fmla="*/ 144 h 1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70"/>
              <a:gd name="T31" fmla="*/ 0 h 195"/>
              <a:gd name="T32" fmla="*/ 1270 w 1270"/>
              <a:gd name="T33" fmla="*/ 195 h 19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70" h="195">
                <a:moveTo>
                  <a:pt x="0" y="0"/>
                </a:moveTo>
                <a:cubicBezTo>
                  <a:pt x="62" y="3"/>
                  <a:pt x="124" y="5"/>
                  <a:pt x="186" y="9"/>
                </a:cubicBezTo>
                <a:cubicBezTo>
                  <a:pt x="206" y="10"/>
                  <a:pt x="227" y="9"/>
                  <a:pt x="245" y="17"/>
                </a:cubicBezTo>
                <a:cubicBezTo>
                  <a:pt x="254" y="21"/>
                  <a:pt x="254" y="37"/>
                  <a:pt x="262" y="43"/>
                </a:cubicBezTo>
                <a:cubicBezTo>
                  <a:pt x="277" y="54"/>
                  <a:pt x="297" y="58"/>
                  <a:pt x="313" y="68"/>
                </a:cubicBezTo>
                <a:cubicBezTo>
                  <a:pt x="362" y="98"/>
                  <a:pt x="328" y="91"/>
                  <a:pt x="373" y="102"/>
                </a:cubicBezTo>
                <a:cubicBezTo>
                  <a:pt x="398" y="108"/>
                  <a:pt x="449" y="119"/>
                  <a:pt x="449" y="119"/>
                </a:cubicBezTo>
                <a:cubicBezTo>
                  <a:pt x="512" y="162"/>
                  <a:pt x="588" y="178"/>
                  <a:pt x="661" y="195"/>
                </a:cubicBezTo>
                <a:cubicBezTo>
                  <a:pt x="794" y="192"/>
                  <a:pt x="926" y="192"/>
                  <a:pt x="1059" y="187"/>
                </a:cubicBezTo>
                <a:cubicBezTo>
                  <a:pt x="1136" y="184"/>
                  <a:pt x="1202" y="144"/>
                  <a:pt x="1270" y="144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1908175" y="3284538"/>
            <a:ext cx="288925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7" name="Picture 8" descr="ear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900" y="3581400"/>
            <a:ext cx="29591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2195513" y="4221163"/>
            <a:ext cx="1368425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4572000" y="4149725"/>
            <a:ext cx="1368425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3779838" y="4868863"/>
            <a:ext cx="2593975" cy="503237"/>
          </a:xfrm>
          <a:prstGeom prst="wedgeEllipseCallout">
            <a:avLst>
              <a:gd name="adj1" fmla="val -73009"/>
              <a:gd name="adj2" fmla="val -293532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Блок управления</a:t>
            </a:r>
          </a:p>
        </p:txBody>
      </p:sp>
      <p:sp>
        <p:nvSpPr>
          <p:cNvPr id="22541" name="AutoShape 12"/>
          <p:cNvSpPr>
            <a:spLocks noChangeArrowheads="1"/>
          </p:cNvSpPr>
          <p:nvPr/>
        </p:nvSpPr>
        <p:spPr bwMode="auto">
          <a:xfrm>
            <a:off x="179388" y="4868863"/>
            <a:ext cx="3384550" cy="647700"/>
          </a:xfrm>
          <a:prstGeom prst="wedgeRoundRectCallout">
            <a:avLst>
              <a:gd name="adj1" fmla="val 6801"/>
              <a:gd name="adj2" fmla="val -243139"/>
              <a:gd name="adj3" fmla="val 16667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Устройство оптической связи через иллюминатор (ВУОС)</a:t>
            </a:r>
            <a:endParaRPr lang="en-US" b="1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395288" y="3933825"/>
            <a:ext cx="1368425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5219700" y="1844675"/>
            <a:ext cx="720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1187450" y="2349500"/>
            <a:ext cx="865188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Rectangle 16"/>
          <p:cNvSpPr>
            <a:spLocks noChangeArrowheads="1"/>
          </p:cNvSpPr>
          <p:nvPr/>
        </p:nvSpPr>
        <p:spPr bwMode="auto">
          <a:xfrm>
            <a:off x="430213" y="2492375"/>
            <a:ext cx="68580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Rectangle 17"/>
          <p:cNvSpPr>
            <a:spLocks noChangeArrowheads="1"/>
          </p:cNvSpPr>
          <p:nvPr/>
        </p:nvSpPr>
        <p:spPr bwMode="auto">
          <a:xfrm>
            <a:off x="395288" y="3068638"/>
            <a:ext cx="215900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7" name="Rectangle 18"/>
          <p:cNvSpPr>
            <a:spLocks noChangeArrowheads="1"/>
          </p:cNvSpPr>
          <p:nvPr/>
        </p:nvSpPr>
        <p:spPr bwMode="auto">
          <a:xfrm>
            <a:off x="755650" y="2420938"/>
            <a:ext cx="611188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Rectangle 19"/>
          <p:cNvSpPr>
            <a:spLocks noChangeArrowheads="1"/>
          </p:cNvSpPr>
          <p:nvPr/>
        </p:nvSpPr>
        <p:spPr bwMode="auto">
          <a:xfrm>
            <a:off x="4356100" y="1916113"/>
            <a:ext cx="611188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9" name="Rectangle 20"/>
          <p:cNvSpPr>
            <a:spLocks noChangeArrowheads="1"/>
          </p:cNvSpPr>
          <p:nvPr/>
        </p:nvSpPr>
        <p:spPr bwMode="auto">
          <a:xfrm>
            <a:off x="5219700" y="1989138"/>
            <a:ext cx="611188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0" name="AutoShape 21"/>
          <p:cNvSpPr>
            <a:spLocks noChangeArrowheads="1"/>
          </p:cNvSpPr>
          <p:nvPr/>
        </p:nvSpPr>
        <p:spPr bwMode="auto">
          <a:xfrm>
            <a:off x="3276600" y="5734050"/>
            <a:ext cx="3384550" cy="647700"/>
          </a:xfrm>
          <a:prstGeom prst="wedgeRoundRectCallout">
            <a:avLst>
              <a:gd name="adj1" fmla="val 113931"/>
              <a:gd name="adj2" fmla="val -73773"/>
              <a:gd name="adj3" fmla="val 16667"/>
            </a:avLst>
          </a:prstGeom>
          <a:solidFill>
            <a:srgbClr val="FF00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Центр контроля и обработки данных </a:t>
            </a:r>
            <a:r>
              <a:rPr lang="ru-RU" b="1">
                <a:solidFill>
                  <a:schemeClr val="bg1"/>
                </a:solidFill>
                <a:latin typeface="Arial" charset="0"/>
              </a:rPr>
              <a:t>– МГУ</a:t>
            </a:r>
            <a:endParaRPr lang="en-US" b="1">
              <a:latin typeface="Arial" charset="0"/>
              <a:sym typeface="Symbol" pitchFamily="18" charset="2"/>
            </a:endParaRPr>
          </a:p>
        </p:txBody>
      </p:sp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4932363" y="3716338"/>
            <a:ext cx="611187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2" name="Rectangle 23"/>
          <p:cNvSpPr>
            <a:spLocks noChangeArrowheads="1"/>
          </p:cNvSpPr>
          <p:nvPr/>
        </p:nvSpPr>
        <p:spPr bwMode="auto">
          <a:xfrm>
            <a:off x="2555875" y="2205038"/>
            <a:ext cx="1008063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53" name="Picture 24" descr="ЛИРА-М-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1989138"/>
            <a:ext cx="1223962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AutoShape 25"/>
          <p:cNvSpPr>
            <a:spLocks noChangeArrowheads="1"/>
          </p:cNvSpPr>
          <p:nvPr/>
        </p:nvSpPr>
        <p:spPr bwMode="auto">
          <a:xfrm>
            <a:off x="179388" y="1844675"/>
            <a:ext cx="1873250" cy="503238"/>
          </a:xfrm>
          <a:prstGeom prst="wedgeEllipseCallout">
            <a:avLst>
              <a:gd name="adj1" fmla="val 94574"/>
              <a:gd name="adj2" fmla="val 59463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Телескоп</a:t>
            </a:r>
          </a:p>
        </p:txBody>
      </p:sp>
      <p:sp>
        <p:nvSpPr>
          <p:cNvPr id="22555" name="AutoShape 26"/>
          <p:cNvSpPr>
            <a:spLocks noChangeArrowheads="1"/>
          </p:cNvSpPr>
          <p:nvPr/>
        </p:nvSpPr>
        <p:spPr bwMode="auto">
          <a:xfrm rot="-3372905">
            <a:off x="3240087" y="2889251"/>
            <a:ext cx="792163" cy="144462"/>
          </a:xfrm>
          <a:prstGeom prst="rightArrow">
            <a:avLst>
              <a:gd name="adj1" fmla="val 50000"/>
              <a:gd name="adj2" fmla="val 137088"/>
            </a:avLst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56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44102">
            <a:off x="3708400" y="1989138"/>
            <a:ext cx="6207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7" name="AutoShape 28"/>
          <p:cNvSpPr>
            <a:spLocks noChangeArrowheads="1"/>
          </p:cNvSpPr>
          <p:nvPr/>
        </p:nvSpPr>
        <p:spPr bwMode="auto">
          <a:xfrm>
            <a:off x="827088" y="981075"/>
            <a:ext cx="3889375" cy="360363"/>
          </a:xfrm>
          <a:prstGeom prst="wedgeEllipseCallout">
            <a:avLst>
              <a:gd name="adj1" fmla="val 27468"/>
              <a:gd name="adj2" fmla="val 260134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 Narrow" pitchFamily="34" charset="0"/>
              </a:rPr>
              <a:t>носители информации</a:t>
            </a:r>
          </a:p>
        </p:txBody>
      </p:sp>
      <p:pic>
        <p:nvPicPr>
          <p:cNvPr id="22558" name="Picture 29" descr="Союз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777875"/>
            <a:ext cx="1414462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9" name="AutoShape 30"/>
          <p:cNvSpPr>
            <a:spLocks noChangeArrowheads="1"/>
          </p:cNvSpPr>
          <p:nvPr/>
        </p:nvSpPr>
        <p:spPr bwMode="auto">
          <a:xfrm rot="-1463035">
            <a:off x="4311650" y="1846263"/>
            <a:ext cx="1773238" cy="142875"/>
          </a:xfrm>
          <a:prstGeom prst="rightArrow">
            <a:avLst>
              <a:gd name="adj1" fmla="val 50000"/>
              <a:gd name="adj2" fmla="val 310278"/>
            </a:avLst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0" name="Line 31"/>
          <p:cNvSpPr>
            <a:spLocks noChangeShapeType="1"/>
          </p:cNvSpPr>
          <p:nvPr/>
        </p:nvSpPr>
        <p:spPr bwMode="auto">
          <a:xfrm>
            <a:off x="6877050" y="2276475"/>
            <a:ext cx="1798638" cy="3168650"/>
          </a:xfrm>
          <a:prstGeom prst="line">
            <a:avLst/>
          </a:prstGeom>
          <a:noFill/>
          <a:ln w="88900">
            <a:solidFill>
              <a:schemeClr val="tx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2561" name="Rectangle 32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ru-RU" sz="4400">
                <a:solidFill>
                  <a:schemeClr val="tx2"/>
                </a:solidFill>
              </a:rPr>
              <a:t>«Лира»: Передача данных на Землю</a:t>
            </a:r>
          </a:p>
        </p:txBody>
      </p:sp>
      <p:grpSp>
        <p:nvGrpSpPr>
          <p:cNvPr id="22562" name="Группа 33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22563" name="TextBox 34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5C3F7862-1F8A-4DBD-8DB2-683C8BB5CCCF}" type="slidenum">
                <a:rPr lang="ru-RU"/>
                <a:pPr algn="ctr"/>
                <a:t>21</a:t>
              </a:fld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863600"/>
          </a:xfrm>
        </p:spPr>
        <p:txBody>
          <a:bodyPr/>
          <a:lstStyle/>
          <a:p>
            <a:r>
              <a:rPr lang="ru-RU" smtClean="0"/>
              <a:t>Вибрации на МКС</a:t>
            </a:r>
          </a:p>
        </p:txBody>
      </p:sp>
      <p:pic>
        <p:nvPicPr>
          <p:cNvPr id="23556" name="Picture 3" descr="iss_spor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997200"/>
            <a:ext cx="47148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iss_sport3"/>
          <p:cNvPicPr>
            <a:picLocks noChangeAspect="1" noChangeArrowheads="1"/>
          </p:cNvPicPr>
          <p:nvPr/>
        </p:nvPicPr>
        <p:blipFill>
          <a:blip r:embed="rId4" cstate="print"/>
          <a:srcRect b="14293"/>
          <a:stretch>
            <a:fillRect/>
          </a:stretch>
        </p:blipFill>
        <p:spPr bwMode="auto">
          <a:xfrm>
            <a:off x="900113" y="3525838"/>
            <a:ext cx="3332162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iss_spor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812800"/>
            <a:ext cx="287972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iss_sport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3638" y="9271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AutoShape 7"/>
          <p:cNvSpPr>
            <a:spLocks noChangeArrowheads="1"/>
          </p:cNvSpPr>
          <p:nvPr/>
        </p:nvSpPr>
        <p:spPr bwMode="auto">
          <a:xfrm>
            <a:off x="4724400" y="5410200"/>
            <a:ext cx="3384550" cy="1009650"/>
          </a:xfrm>
          <a:prstGeom prst="wedgeEllipseCallout">
            <a:avLst>
              <a:gd name="adj1" fmla="val -90477"/>
              <a:gd name="adj2" fmla="val -329875"/>
            </a:avLst>
          </a:prstGeom>
          <a:solidFill>
            <a:srgbClr val="FF0000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Arial" charset="0"/>
              </a:rPr>
              <a:t>Беговая дорожка</a:t>
            </a:r>
            <a:br>
              <a:rPr lang="ru-RU" sz="2000" b="1">
                <a:solidFill>
                  <a:schemeClr val="bg1"/>
                </a:solidFill>
                <a:latin typeface="Arial" charset="0"/>
              </a:rPr>
            </a:br>
            <a:r>
              <a:rPr lang="ru-RU" sz="2000" b="1">
                <a:solidFill>
                  <a:schemeClr val="bg1"/>
                </a:solidFill>
                <a:latin typeface="Arial" charset="0"/>
              </a:rPr>
              <a:t>7 Гц, 200 </a:t>
            </a:r>
            <a:r>
              <a:rPr lang="el-GR" sz="2000" b="1">
                <a:solidFill>
                  <a:schemeClr val="bg1"/>
                </a:solidFill>
                <a:latin typeface="Arial" charset="0"/>
                <a:cs typeface="Arial" charset="0"/>
              </a:rPr>
              <a:t>μ</a:t>
            </a:r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g</a:t>
            </a:r>
            <a:endParaRPr lang="el-GR" sz="20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3561" name="Группа 8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23562" name="TextBox 9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2BA4AC9F-ED3F-415D-A075-660A440E394D}" type="slidenum">
                <a:rPr lang="ru-RU"/>
                <a:pPr algn="ctr"/>
                <a:t>22</a:t>
              </a:fld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863600"/>
          </a:xfrm>
        </p:spPr>
        <p:txBody>
          <a:bodyPr/>
          <a:lstStyle/>
          <a:p>
            <a:r>
              <a:rPr lang="ru-RU" smtClean="0"/>
              <a:t>Стабилизация изображения</a:t>
            </a:r>
          </a:p>
        </p:txBody>
      </p:sp>
      <p:pic>
        <p:nvPicPr>
          <p:cNvPr id="24579" name="Picture 3" descr="фокальная плоскость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58825"/>
            <a:ext cx="6789738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4"/>
          <p:cNvSpPr>
            <a:spLocks noChangeAspect="1" noChangeArrowheads="1"/>
          </p:cNvSpPr>
          <p:nvPr/>
        </p:nvSpPr>
        <p:spPr bwMode="auto">
          <a:xfrm>
            <a:off x="1676400" y="914400"/>
            <a:ext cx="5541963" cy="554196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80975" y="884238"/>
            <a:ext cx="2714625" cy="792162"/>
          </a:xfrm>
          <a:prstGeom prst="wedgeEllipseCallout">
            <a:avLst>
              <a:gd name="adj1" fmla="val 34269"/>
              <a:gd name="adj2" fmla="val 145389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Arial" charset="0"/>
              </a:rPr>
              <a:t>Резкое поле зрения</a:t>
            </a:r>
          </a:p>
        </p:txBody>
      </p:sp>
      <p:sp>
        <p:nvSpPr>
          <p:cNvPr id="2458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grpSp>
        <p:nvGrpSpPr>
          <p:cNvPr id="24583" name="Группа 6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24584" name="TextBox 7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57C1A722-C1A7-4626-BF17-BF23B1665B43}" type="slidenum">
                <a:rPr lang="ru-RU"/>
                <a:pPr algn="ctr"/>
                <a:t>23</a:t>
              </a:fld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ru-RU" smtClean="0"/>
              <a:t>Гексапод на пьезомоторах</a:t>
            </a:r>
          </a:p>
        </p:txBody>
      </p:sp>
      <p:pic>
        <p:nvPicPr>
          <p:cNvPr id="25604" name="Picture 3" descr="http://www.physikinstrumente.com/en/primages/pi_m850_tip_i4c_o_eps.jpg"/>
          <p:cNvPicPr>
            <a:picLocks noChangeAspect="1" noChangeArrowheads="1"/>
          </p:cNvPicPr>
          <p:nvPr/>
        </p:nvPicPr>
        <p:blipFill>
          <a:blip r:embed="rId2" cstate="print"/>
          <a:srcRect l="37900" t="4433" r="14456" b="7686"/>
          <a:stretch>
            <a:fillRect/>
          </a:stretch>
        </p:blipFill>
        <p:spPr bwMode="auto">
          <a:xfrm>
            <a:off x="496888" y="1143000"/>
            <a:ext cx="3922712" cy="50419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4495800" y="1143000"/>
            <a:ext cx="35814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8000"/>
          <a:lstStyle/>
          <a:p>
            <a:pPr marL="342900" indent="-342900">
              <a:spcBef>
                <a:spcPct val="20000"/>
              </a:spcBef>
            </a:pPr>
            <a:r>
              <a:rPr kumimoji="1" lang="ru-RU" sz="2800">
                <a:solidFill>
                  <a:srgbClr val="000000"/>
                </a:solidFill>
              </a:rPr>
              <a:t>Производители: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ru-RU" sz="2800">
                <a:solidFill>
                  <a:srgbClr val="000000"/>
                </a:solidFill>
              </a:rPr>
              <a:t>Physik Instrumente </a:t>
            </a:r>
            <a:r>
              <a:rPr kumimoji="1" lang="en-US" sz="2800">
                <a:solidFill>
                  <a:srgbClr val="000000"/>
                </a:solidFill>
              </a:rPr>
              <a:t/>
            </a:r>
            <a:br>
              <a:rPr kumimoji="1" lang="en-US" sz="2800">
                <a:solidFill>
                  <a:srgbClr val="000000"/>
                </a:solidFill>
              </a:rPr>
            </a:br>
            <a:r>
              <a:rPr kumimoji="1" lang="ru-RU" sz="2800">
                <a:solidFill>
                  <a:srgbClr val="000000"/>
                </a:solidFill>
              </a:rPr>
              <a:t>GmbH &amp; Co. </a:t>
            </a:r>
            <a:r>
              <a:rPr kumimoji="1" lang="en-US" sz="2800">
                <a:solidFill>
                  <a:srgbClr val="000000"/>
                </a:solidFill>
              </a:rPr>
              <a:t/>
            </a:r>
            <a:br>
              <a:rPr kumimoji="1" lang="en-US" sz="2800">
                <a:solidFill>
                  <a:srgbClr val="000000"/>
                </a:solidFill>
              </a:rPr>
            </a:br>
            <a:r>
              <a:rPr kumimoji="1" lang="ru-RU" sz="2800">
                <a:solidFill>
                  <a:srgbClr val="000000"/>
                </a:solidFill>
              </a:rPr>
              <a:t>(Германия)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2800">
                <a:solidFill>
                  <a:srgbClr val="000000"/>
                </a:solidFill>
              </a:rPr>
              <a:t>Micos GmbH </a:t>
            </a:r>
            <a:br>
              <a:rPr kumimoji="1" lang="en-US" sz="2800">
                <a:solidFill>
                  <a:srgbClr val="000000"/>
                </a:solidFill>
              </a:rPr>
            </a:br>
            <a:r>
              <a:rPr kumimoji="1" lang="ru-RU" sz="2800">
                <a:solidFill>
                  <a:srgbClr val="000000"/>
                </a:solidFill>
              </a:rPr>
              <a:t>(Германия)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2800">
                <a:solidFill>
                  <a:srgbClr val="000000"/>
                </a:solidFill>
              </a:rPr>
              <a:t>Newport </a:t>
            </a:r>
            <a:r>
              <a:rPr kumimoji="1" lang="ru-RU" sz="2800">
                <a:solidFill>
                  <a:srgbClr val="000000"/>
                </a:solidFill>
              </a:rPr>
              <a:t>(США)</a:t>
            </a:r>
            <a:endParaRPr kumimoji="1" lang="en-US" sz="2800">
              <a:solidFill>
                <a:srgbClr val="000000"/>
              </a:solidFill>
            </a:endParaRPr>
          </a:p>
        </p:txBody>
      </p:sp>
      <p:grpSp>
        <p:nvGrpSpPr>
          <p:cNvPr id="25606" name="Группа 5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25607" name="TextBox 6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06039FCB-F5FD-4975-957D-72FE26941701}" type="slidenum">
                <a:rPr lang="ru-RU"/>
                <a:pPr algn="ctr"/>
                <a:t>24</a:t>
              </a:fld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981200"/>
            <a:ext cx="8153400" cy="1143000"/>
          </a:xfrm>
        </p:spPr>
        <p:txBody>
          <a:bodyPr/>
          <a:lstStyle/>
          <a:p>
            <a:pPr eaLnBrk="1" hangingPunct="1"/>
            <a:r>
              <a:rPr lang="ru-RU" sz="6000" b="1" smtClean="0"/>
              <a:t>Ожидаемые результаты</a:t>
            </a:r>
          </a:p>
        </p:txBody>
      </p:sp>
      <p:sp>
        <p:nvSpPr>
          <p:cNvPr id="26627" name="Rectangle 62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411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kumimoji="1"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Фотометрия</a:t>
            </a:r>
          </a:p>
        </p:txBody>
      </p:sp>
      <p:grpSp>
        <p:nvGrpSpPr>
          <p:cNvPr id="26629" name="Группа 4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26630" name="TextBox 5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F5F8C38D-0C49-45C0-8B9A-909BA14F9D0E}" type="slidenum">
                <a:rPr lang="ru-RU"/>
                <a:pPr algn="ctr"/>
                <a:t>25</a:t>
              </a:fld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36" name="Group 876"/>
          <p:cNvGraphicFramePr>
            <a:graphicFrameLocks noGrp="1"/>
          </p:cNvGraphicFramePr>
          <p:nvPr/>
        </p:nvGraphicFramePr>
        <p:xfrm>
          <a:off x="76200" y="895350"/>
          <a:ext cx="7920038" cy="566920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20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30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621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l</a:t>
                      </a:r>
                      <a:r>
                        <a:rPr kumimoji="1" lang="ru-RU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1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нм</a:t>
                      </a: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)</a:t>
                      </a:r>
                      <a:endParaRPr kumimoji="1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Dl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(нм)</a:t>
                      </a: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Ярчай-шие:</a:t>
                      </a:r>
                      <a:b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(перепол-нение)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Слабейшие объекты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за 1 наблюдение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за 5 лет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0,01</a:t>
                      </a:r>
                      <a:r>
                        <a:rPr kumimoji="1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(1%)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  <a:r>
                        <a:rPr kumimoji="1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(10%)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0,01</a:t>
                      </a:r>
                      <a:r>
                        <a:rPr kumimoji="1" lang="en-US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(1%)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195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6,02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8,96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13,58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13,66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218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6,00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8,93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13,56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13,64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270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6,22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9,15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13,77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350   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(W)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7,54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10,47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15,10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15,18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(B)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8,80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12,48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16,91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16,98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550</a:t>
                      </a: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(V)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80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7,99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11,67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16,10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16,17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700</a:t>
                      </a: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(R)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80</a:t>
                      </a:r>
                      <a:endParaRPr kumimoji="1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6,61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10,72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15,02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15,09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825</a:t>
                      </a:r>
                      <a:endParaRPr kumimoji="1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80</a:t>
                      </a:r>
                      <a:endParaRPr kumimoji="1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5,62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9,73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14,03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930</a:t>
                      </a:r>
                      <a:endParaRPr kumimoji="1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80</a:t>
                      </a:r>
                      <a:endParaRPr kumimoji="1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4,25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8,67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12,87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12,94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1000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  <a:endParaRPr kumimoji="1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3,26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7,68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11,89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11,95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Панхром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–</a:t>
                      </a:r>
                      <a:endParaRPr kumimoji="1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9,74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14,16</a:t>
                      </a:r>
                      <a:endParaRPr kumimoji="1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18,36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–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7748" name="Rectangle 100"/>
          <p:cNvSpPr>
            <a:spLocks noChangeArrowheads="1"/>
          </p:cNvSpPr>
          <p:nvPr/>
        </p:nvSpPr>
        <p:spPr bwMode="auto">
          <a:xfrm>
            <a:off x="0" y="0"/>
            <a:ext cx="8077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kumimoji="1" lang="ru-RU" sz="3900">
                <a:solidFill>
                  <a:schemeClr val="tx2"/>
                </a:solidFill>
              </a:rPr>
              <a:t>«Лира»: проницающая способность</a:t>
            </a:r>
          </a:p>
        </p:txBody>
      </p:sp>
      <p:sp>
        <p:nvSpPr>
          <p:cNvPr id="27749" name="Rectangle 62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grpSp>
        <p:nvGrpSpPr>
          <p:cNvPr id="27750" name="Группа 4"/>
          <p:cNvGrpSpPr>
            <a:grpSpLocks/>
          </p:cNvGrpSpPr>
          <p:nvPr/>
        </p:nvGrpSpPr>
        <p:grpSpPr bwMode="auto">
          <a:xfrm>
            <a:off x="-76200" y="6477000"/>
            <a:ext cx="533400" cy="381000"/>
            <a:chOff x="76200" y="6324600"/>
            <a:chExt cx="533400" cy="381000"/>
          </a:xfrm>
        </p:grpSpPr>
        <p:sp>
          <p:nvSpPr>
            <p:cNvPr id="27751" name="TextBox 5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17419A48-3FDD-47D0-BE49-58B0AF33FA83}" type="slidenum">
                <a:rPr lang="ru-RU"/>
                <a:pPr algn="ctr"/>
                <a:t>26</a:t>
              </a:fld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ижний колонтитул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457200"/>
            <a:ext cx="80105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Группа 4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28677" name="TextBox 5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800111EB-BAF5-4B09-AC5B-05AF196F73C5}" type="slidenum">
                <a:rPr lang="ru-RU"/>
                <a:pPr algn="ctr"/>
                <a:t>27</a:t>
              </a:fld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ижний колонтитул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457200"/>
            <a:ext cx="82200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Группа 3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29701" name="TextBox 4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19A83CE4-491D-4A63-81A3-1BCC3A96E874}" type="slidenum">
                <a:rPr lang="ru-RU"/>
                <a:pPr algn="ctr"/>
                <a:t>28</a:t>
              </a:fld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1248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4" name="Группа 3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30725" name="TextBox 4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8ADC00BE-D628-4007-92EE-B1FE1ECCCF15}" type="slidenum">
                <a:rPr lang="ru-RU"/>
                <a:pPr algn="ctr"/>
                <a:t>29</a:t>
              </a:fld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ss_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27538" cy="1066800"/>
          </a:xfrm>
          <a:solidFill>
            <a:srgbClr val="C0C0C0">
              <a:alpha val="30196"/>
            </a:srgbClr>
          </a:solidFill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>МКС: Орбитальная </a:t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>ориентация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427538" y="765175"/>
            <a:ext cx="215900" cy="8636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49" name="Группа 4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6150" name="TextBox 5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8020BAF7-0C6D-4440-99D8-2582313054D5}" type="slidenum">
                <a:rPr lang="ru-RU"/>
                <a:pPr algn="ctr"/>
                <a:t>3</a:t>
              </a:fld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llsky-Stars"/>
          <p:cNvPicPr>
            <a:picLocks noChangeAspect="1" noChangeArrowheads="1"/>
          </p:cNvPicPr>
          <p:nvPr/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747" name="Овал 8"/>
          <p:cNvSpPr>
            <a:spLocks noChangeArrowheads="1"/>
          </p:cNvSpPr>
          <p:nvPr/>
        </p:nvSpPr>
        <p:spPr bwMode="auto">
          <a:xfrm>
            <a:off x="6934200" y="3048000"/>
            <a:ext cx="720725" cy="7207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1748" name="Овал 9"/>
          <p:cNvSpPr>
            <a:spLocks noChangeAspect="1"/>
          </p:cNvSpPr>
          <p:nvPr/>
        </p:nvSpPr>
        <p:spPr bwMode="auto">
          <a:xfrm>
            <a:off x="7277100" y="3390900"/>
            <a:ext cx="36513" cy="365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1749" name="TextBox 14"/>
          <p:cNvSpPr txBox="1">
            <a:spLocks noChangeArrowheads="1"/>
          </p:cNvSpPr>
          <p:nvPr/>
        </p:nvSpPr>
        <p:spPr bwMode="auto">
          <a:xfrm>
            <a:off x="3717925" y="4038600"/>
            <a:ext cx="930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  <a:cs typeface="Arial" charset="0"/>
              </a:rPr>
              <a:t>8 кпк</a:t>
            </a:r>
          </a:p>
        </p:txBody>
      </p:sp>
      <p:sp>
        <p:nvSpPr>
          <p:cNvPr id="16" name="Дуга 15"/>
          <p:cNvSpPr/>
          <p:nvPr/>
        </p:nvSpPr>
        <p:spPr bwMode="auto">
          <a:xfrm>
            <a:off x="4495800" y="609600"/>
            <a:ext cx="5334000" cy="5638800"/>
          </a:xfrm>
          <a:prstGeom prst="arc">
            <a:avLst>
              <a:gd name="adj1" fmla="val 5339821"/>
              <a:gd name="adj2" fmla="val 16226328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sz="24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751" name="Овал 16"/>
          <p:cNvSpPr>
            <a:spLocks noChangeArrowheads="1"/>
          </p:cNvSpPr>
          <p:nvPr/>
        </p:nvSpPr>
        <p:spPr bwMode="auto">
          <a:xfrm>
            <a:off x="6553200" y="2713038"/>
            <a:ext cx="1439863" cy="14398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1752" name="TextBox 18"/>
          <p:cNvSpPr txBox="1">
            <a:spLocks noChangeArrowheads="1"/>
          </p:cNvSpPr>
          <p:nvPr/>
        </p:nvSpPr>
        <p:spPr bwMode="auto">
          <a:xfrm>
            <a:off x="6324600" y="4038600"/>
            <a:ext cx="930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  <a:cs typeface="Arial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Tahoma" pitchFamily="34" charset="0"/>
                <a:cs typeface="Arial" charset="0"/>
              </a:rPr>
              <a:t>кпк</a:t>
            </a:r>
          </a:p>
        </p:txBody>
      </p:sp>
      <p:sp>
        <p:nvSpPr>
          <p:cNvPr id="31753" name="Text Box 4"/>
          <p:cNvSpPr txBox="1">
            <a:spLocks noChangeArrowheads="1"/>
          </p:cNvSpPr>
          <p:nvPr/>
        </p:nvSpPr>
        <p:spPr bwMode="auto">
          <a:xfrm>
            <a:off x="46038" y="0"/>
            <a:ext cx="62785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Arial" charset="0"/>
                <a:cs typeface="Arial" charset="0"/>
              </a:rPr>
              <a:t>Какую часть Галактики </a:t>
            </a:r>
            <a:br>
              <a:rPr lang="ru-RU" sz="4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4400">
                <a:solidFill>
                  <a:schemeClr val="bg1"/>
                </a:solidFill>
                <a:latin typeface="Arial" charset="0"/>
                <a:cs typeface="Arial" charset="0"/>
              </a:rPr>
              <a:t>увидит «Лира»</a:t>
            </a:r>
          </a:p>
        </p:txBody>
      </p:sp>
      <p:sp>
        <p:nvSpPr>
          <p:cNvPr id="31754" name="Text Box 7"/>
          <p:cNvSpPr txBox="1">
            <a:spLocks noChangeArrowheads="1"/>
          </p:cNvSpPr>
          <p:nvPr/>
        </p:nvSpPr>
        <p:spPr bwMode="auto">
          <a:xfrm>
            <a:off x="7239000" y="3062288"/>
            <a:ext cx="957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Tahoma" pitchFamily="34" charset="0"/>
                <a:cs typeface="Arial" charset="0"/>
              </a:rPr>
              <a:t>Солнце</a:t>
            </a:r>
          </a:p>
        </p:txBody>
      </p:sp>
      <p:sp>
        <p:nvSpPr>
          <p:cNvPr id="31755" name="TextBox 13"/>
          <p:cNvSpPr txBox="1">
            <a:spLocks noChangeArrowheads="1"/>
          </p:cNvSpPr>
          <p:nvPr/>
        </p:nvSpPr>
        <p:spPr bwMode="auto">
          <a:xfrm>
            <a:off x="7391400" y="358140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ahoma" pitchFamily="34" charset="0"/>
                <a:cs typeface="Arial" charset="0"/>
              </a:rPr>
              <a:t>1 </a:t>
            </a:r>
            <a:r>
              <a:rPr lang="ru-RU" sz="2400">
                <a:solidFill>
                  <a:schemeClr val="bg1"/>
                </a:solidFill>
                <a:latin typeface="Tahoma" pitchFamily="34" charset="0"/>
                <a:cs typeface="Arial" charset="0"/>
              </a:rPr>
              <a:t>кпк</a:t>
            </a:r>
          </a:p>
        </p:txBody>
      </p:sp>
      <p:sp>
        <p:nvSpPr>
          <p:cNvPr id="31756" name="Нижний колонтитул 3"/>
          <p:cNvSpPr txBox="1">
            <a:spLocks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solidFill>
                  <a:srgbClr val="FFFFFF"/>
                </a:solidFill>
                <a:latin typeface="Comic Sans MS" pitchFamily="66" charset="0"/>
              </a:rPr>
              <a:t>«Лира-Б», Современная Звёздная Астрономия–2017, Екатеринбург, 15.06.2017</a:t>
            </a:r>
          </a:p>
          <a:p>
            <a:pPr algn="ctr"/>
            <a:endParaRPr lang="ru-RU" sz="1200" b="1" i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1757" name="TextBox 16"/>
          <p:cNvSpPr txBox="1">
            <a:spLocks noChangeArrowheads="1"/>
          </p:cNvSpPr>
          <p:nvPr/>
        </p:nvSpPr>
        <p:spPr bwMode="auto">
          <a:xfrm>
            <a:off x="76200" y="6324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D04CF66A-1C6F-4947-AD65-685FCDF38F4A}" type="slidenum">
              <a:rPr lang="ru-RU">
                <a:solidFill>
                  <a:srgbClr val="FFFFFF"/>
                </a:solidFill>
              </a:rPr>
              <a:pPr algn="ctr"/>
              <a:t>30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52400" y="6324600"/>
            <a:ext cx="381000" cy="3810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 Переменные звезды</a:t>
            </a:r>
          </a:p>
        </p:txBody>
      </p:sp>
      <p:sp>
        <p:nvSpPr>
          <p:cNvPr id="32771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Открытие десятков миллионов переменных звёзд на уровне 0.02-0.03</a:t>
            </a:r>
            <a:r>
              <a:rPr lang="en-US" baseline="30000" smtClean="0"/>
              <a:t>m</a:t>
            </a: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>(в основном без классификации)</a:t>
            </a:r>
          </a:p>
          <a:p>
            <a:pPr eaLnBrk="1" hangingPunct="1"/>
            <a:r>
              <a:rPr lang="ru-RU" smtClean="0"/>
              <a:t>Открытие переменных звёзд на уровне </a:t>
            </a:r>
            <a:r>
              <a:rPr lang="en-US" smtClean="0"/>
              <a:t>&lt;</a:t>
            </a:r>
            <a:r>
              <a:rPr lang="ru-RU" smtClean="0"/>
              <a:t>0.0</a:t>
            </a:r>
            <a:r>
              <a:rPr lang="en-US" smtClean="0"/>
              <a:t>05</a:t>
            </a:r>
            <a:r>
              <a:rPr lang="en-US" baseline="30000" smtClean="0"/>
              <a:t>m</a:t>
            </a:r>
            <a:r>
              <a:rPr lang="ru-RU" smtClean="0"/>
              <a:t> (корреляционным методом)</a:t>
            </a:r>
          </a:p>
          <a:p>
            <a:pPr eaLnBrk="1" hangingPunct="1"/>
            <a:r>
              <a:rPr lang="ru-RU" smtClean="0"/>
              <a:t>Уточнение доли двойных и кратных систем по открытию новых затменных переменных звезд</a:t>
            </a:r>
          </a:p>
        </p:txBody>
      </p:sp>
      <p:sp>
        <p:nvSpPr>
          <p:cNvPr id="32772" name="Нижний колонтитул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grpSp>
        <p:nvGrpSpPr>
          <p:cNvPr id="32773" name="Группа 4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32774" name="TextBox 5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30427426-C0FE-4447-9AA9-0B4E3732A65B}" type="slidenum">
                <a:rPr lang="ru-RU"/>
                <a:pPr algn="ctr"/>
                <a:t>31</a:t>
              </a:fld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905000"/>
            <a:ext cx="3581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«цвет – эффективная температура»</a:t>
            </a:r>
          </a:p>
          <a:p>
            <a:pPr eaLnBrk="1" hangingPunct="1">
              <a:defRPr/>
            </a:pPr>
            <a:r>
              <a:rPr lang="ru-RU" sz="2800" dirty="0" smtClean="0"/>
              <a:t>«цвет – </a:t>
            </a:r>
            <a:r>
              <a:rPr lang="ru-RU" sz="2800" dirty="0" err="1" smtClean="0"/>
              <a:t>болометри-ческая</a:t>
            </a:r>
            <a:r>
              <a:rPr lang="ru-RU" sz="2800" dirty="0" smtClean="0"/>
              <a:t> поправка»</a:t>
            </a:r>
          </a:p>
          <a:p>
            <a:pPr eaLnBrk="1" hangingPunct="1">
              <a:defRPr/>
            </a:pPr>
            <a:r>
              <a:rPr lang="ru-RU" sz="2800" dirty="0" smtClean="0"/>
              <a:t>и другие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FF3300"/>
                </a:solidFill>
              </a:rPr>
              <a:t>(по однородному массиву данных с учетом поглощения)</a:t>
            </a:r>
          </a:p>
        </p:txBody>
      </p:sp>
      <p:sp>
        <p:nvSpPr>
          <p:cNvPr id="1028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graphicFrame>
        <p:nvGraphicFramePr>
          <p:cNvPr id="1026" name="Объект 4"/>
          <p:cNvGraphicFramePr>
            <a:graphicFrameLocks noChangeAspect="1"/>
          </p:cNvGraphicFramePr>
          <p:nvPr/>
        </p:nvGraphicFramePr>
        <p:xfrm>
          <a:off x="3768725" y="0"/>
          <a:ext cx="5375275" cy="6597650"/>
        </p:xfrm>
        <a:graphic>
          <a:graphicData uri="http://schemas.openxmlformats.org/presentationml/2006/ole">
            <p:oleObj spid="_x0000_s1029" name="PHOTO-PAINT" r:id="rId3" imgW="7095238" imgH="9000000" progId="">
              <p:embed/>
            </p:oleObj>
          </a:graphicData>
        </a:graphic>
      </p:graphicFrame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3. Зависимос</a:t>
            </a:r>
            <a:r>
              <a:rPr lang="ru-RU" smtClean="0">
                <a:solidFill>
                  <a:srgbClr val="FFFFFF"/>
                </a:solidFill>
              </a:rPr>
              <a:t>ти и калибровки</a:t>
            </a:r>
          </a:p>
        </p:txBody>
      </p:sp>
      <p:grpSp>
        <p:nvGrpSpPr>
          <p:cNvPr id="1030" name="Группа 5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031" name="TextBox 6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4EA61547-1012-478A-84AB-D0B804BBAE70}" type="slidenum">
                <a:rPr lang="ru-RU"/>
                <a:pPr algn="ctr"/>
                <a:t>32</a:t>
              </a:fld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4. Двойные звезды </a:t>
            </a:r>
            <a:r>
              <a:rPr lang="ru-RU" sz="3600" smtClean="0"/>
              <a:t>(незатменные)</a:t>
            </a:r>
            <a:endParaRPr lang="ru-RU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Широкие </a:t>
            </a:r>
            <a:r>
              <a:rPr lang="ru-RU" i="1" smtClean="0"/>
              <a:t>незатменные</a:t>
            </a:r>
            <a:r>
              <a:rPr lang="ru-RU" smtClean="0"/>
              <a:t> </a:t>
            </a:r>
            <a:r>
              <a:rPr lang="ru-RU" i="1" smtClean="0"/>
              <a:t>неразрешенные</a:t>
            </a:r>
            <a:r>
              <a:rPr lang="ru-RU" smtClean="0"/>
              <a:t> двойные звезды по многоцветной фотометрии</a:t>
            </a:r>
          </a:p>
          <a:p>
            <a:pPr eaLnBrk="1" hangingPunct="1"/>
            <a:r>
              <a:rPr lang="en-US" smtClean="0"/>
              <a:t>WD + WD – </a:t>
            </a:r>
            <a:br>
              <a:rPr lang="en-US" smtClean="0"/>
            </a:br>
            <a:r>
              <a:rPr lang="ru-RU" smtClean="0"/>
              <a:t>не получится</a:t>
            </a:r>
            <a:br>
              <a:rPr lang="ru-RU" smtClean="0"/>
            </a:br>
            <a:r>
              <a:rPr lang="ru-RU" smtClean="0">
                <a:solidFill>
                  <a:srgbClr val="FF3300"/>
                </a:solidFill>
              </a:rPr>
              <a:t>(: увы)</a:t>
            </a:r>
          </a:p>
        </p:txBody>
      </p:sp>
      <p:sp>
        <p:nvSpPr>
          <p:cNvPr id="33796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pic>
        <p:nvPicPr>
          <p:cNvPr id="33797" name="Picture 2" descr="http://img.dictionary.com/binary_star-308870-400-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213" y="3124200"/>
            <a:ext cx="589438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4191000" y="3886200"/>
            <a:ext cx="1676400" cy="1600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3799" name="Группа 6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33800" name="TextBox 7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E0095198-4C47-4214-8AD8-40E69EE0F8AC}" type="slidenum">
                <a:rPr lang="ru-RU"/>
                <a:pPr algn="ctr"/>
                <a:t>33</a:t>
              </a:fld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5. Фон неба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Многоцветные карты фона неба, включая зодиакальный свет</a:t>
            </a:r>
            <a:endParaRPr lang="ru-RU" smtClean="0">
              <a:solidFill>
                <a:srgbClr val="FF3300"/>
              </a:solidFill>
            </a:endParaRPr>
          </a:p>
        </p:txBody>
      </p:sp>
      <p:sp>
        <p:nvSpPr>
          <p:cNvPr id="34820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pic>
        <p:nvPicPr>
          <p:cNvPr id="34821" name="Picture 2" descr="Зодиакальный свет"/>
          <p:cNvPicPr>
            <a:picLocks noChangeAspect="1" noChangeArrowheads="1"/>
          </p:cNvPicPr>
          <p:nvPr/>
        </p:nvPicPr>
        <p:blipFill>
          <a:blip r:embed="rId2" cstate="print"/>
          <a:srcRect b="-2602"/>
          <a:stretch>
            <a:fillRect/>
          </a:stretch>
        </p:blipFill>
        <p:spPr bwMode="auto">
          <a:xfrm>
            <a:off x="941388" y="3048000"/>
            <a:ext cx="7440612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2" name="Группа 5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34823" name="TextBox 6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479762B1-FE33-430D-8BD9-B68D771AE871}" type="slidenum">
                <a:rPr lang="ru-RU"/>
                <a:pPr algn="ctr"/>
                <a:t>34</a:t>
              </a:fld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rosreconstruct_n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9875"/>
            <a:ext cx="9144000" cy="1143000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>6. Малые тела Солнечной системы 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419600"/>
            <a:ext cx="8229600" cy="1752600"/>
          </a:xfrm>
        </p:spPr>
        <p:txBody>
          <a:bodyPr lIns="91440" tIns="45720" rIns="91440" bIns="45720"/>
          <a:lstStyle/>
          <a:p>
            <a:pPr marL="609600" indent="-609600" eaLnBrk="1" hangingPunct="1"/>
            <a:r>
              <a:rPr lang="ru-RU" dirty="0" smtClean="0">
                <a:solidFill>
                  <a:schemeClr val="bg1"/>
                </a:solidFill>
              </a:rPr>
              <a:t>Всего до </a:t>
            </a:r>
            <a:r>
              <a:rPr lang="en-US" dirty="0" smtClean="0">
                <a:solidFill>
                  <a:schemeClr val="bg1"/>
                </a:solidFill>
              </a:rPr>
              <a:t>~14</a:t>
            </a:r>
            <a:r>
              <a:rPr lang="en-US" baseline="30000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–16</a:t>
            </a:r>
            <a:r>
              <a:rPr lang="en-US" baseline="30000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(это мало)</a:t>
            </a:r>
            <a:endParaRPr lang="ru-RU" dirty="0" smtClean="0">
              <a:solidFill>
                <a:schemeClr val="bg1"/>
              </a:solidFill>
            </a:endParaRPr>
          </a:p>
          <a:p>
            <a:pPr marL="609600" indent="-609600" eaLnBrk="1" hangingPunct="1"/>
            <a:r>
              <a:rPr lang="ru-RU" dirty="0" smtClean="0">
                <a:solidFill>
                  <a:schemeClr val="bg1"/>
                </a:solidFill>
              </a:rPr>
              <a:t>Физическая </a:t>
            </a:r>
            <a:r>
              <a:rPr lang="ru-RU" dirty="0" smtClean="0">
                <a:solidFill>
                  <a:schemeClr val="bg1"/>
                </a:solidFill>
              </a:rPr>
              <a:t>и химическая классификация поверхности астероидов по их многоцветной фотометрии</a:t>
            </a:r>
          </a:p>
        </p:txBody>
      </p:sp>
      <p:sp>
        <p:nvSpPr>
          <p:cNvPr id="35845" name="Нижний колонтитул 3"/>
          <p:cNvSpPr txBox="1">
            <a:spLocks/>
          </p:cNvSpPr>
          <p:nvPr/>
        </p:nvSpPr>
        <p:spPr bwMode="auto">
          <a:xfrm>
            <a:off x="609600" y="6629400"/>
            <a:ext cx="807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solidFill>
                  <a:srgbClr val="FFFFFF"/>
                </a:solidFill>
                <a:latin typeface="Comic Sans MS" pitchFamily="66" charset="0"/>
              </a:rPr>
              <a:t>«Лира-Б», Современная Звёздная Астрономия–2017, Екатеринбург, 15.06.2017</a:t>
            </a:r>
          </a:p>
          <a:p>
            <a:pPr algn="ctr"/>
            <a:endParaRPr lang="ru-RU" sz="1200" b="1" i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76200" y="6324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CDA0E229-7D19-4A3D-A787-F92733E2DC7C}" type="slidenum">
              <a:rPr lang="ru-RU">
                <a:solidFill>
                  <a:srgbClr val="FFFFFF"/>
                </a:solidFill>
              </a:rPr>
              <a:pPr algn="ctr"/>
              <a:t>35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2400" y="6324600"/>
            <a:ext cx="381000" cy="3810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2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8153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7" rIns="92075" bIns="46037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8000" b="1" kern="0" dirty="0" smtClean="0"/>
              <a:t>Коррекция по результатам </a:t>
            </a:r>
            <a:r>
              <a:rPr lang="en-US" sz="8000" b="1" kern="0" dirty="0" smtClean="0"/>
              <a:t>Gaia</a:t>
            </a:r>
            <a:endParaRPr lang="ru-RU" sz="8000" b="1" kern="0" dirty="0" smtClean="0"/>
          </a:p>
        </p:txBody>
      </p:sp>
      <p:grpSp>
        <p:nvGrpSpPr>
          <p:cNvPr id="36868" name="Группа 4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36869" name="TextBox 5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02A86D1A-D434-4C97-88A1-8C6511200037}" type="slidenum">
                <a:rPr lang="ru-RU"/>
                <a:pPr algn="ctr"/>
                <a:t>36</a:t>
              </a:fld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smtClean="0"/>
              <a:t>Gaia DR1 – </a:t>
            </a:r>
            <a:r>
              <a:rPr lang="ru-RU" smtClean="0"/>
              <a:t>звездные величины</a:t>
            </a:r>
          </a:p>
        </p:txBody>
      </p:sp>
      <p:sp>
        <p:nvSpPr>
          <p:cNvPr id="37891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pic>
        <p:nvPicPr>
          <p:cNvPr id="37892" name="Picture 2" descr="Картинки по запросу gaia magnitude distrib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77295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257800" y="914400"/>
            <a:ext cx="0" cy="5638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638800" y="914400"/>
            <a:ext cx="0" cy="56388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5" name="Группа 11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37896" name="TextBox 12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AC775533-5541-4EDA-8134-3CCF3486BAA5}" type="slidenum">
                <a:rPr lang="ru-RU"/>
                <a:pPr algn="ctr"/>
                <a:t>37</a:t>
              </a:fld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ижний колонтитул 1"/>
          <p:cNvSpPr>
            <a:spLocks noGrp="1"/>
          </p:cNvSpPr>
          <p:nvPr>
            <p:ph type="ftr" sz="quarter" idx="10"/>
          </p:nvPr>
        </p:nvSpPr>
        <p:spPr bwMode="auto">
          <a:xfrm>
            <a:off x="609600" y="6629400"/>
            <a:ext cx="70866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800" b="0" i="0" smtClean="0">
                <a:latin typeface="Times New Roman" pitchFamily="18" charset="0"/>
              </a:rPr>
              <a:t>Космический эксперимент «Лира», АстроФест, 14.05.2011</a:t>
            </a:r>
          </a:p>
        </p:txBody>
      </p:sp>
      <p:pic>
        <p:nvPicPr>
          <p:cNvPr id="38915" name="Picture 2" descr="albireo_yandrik"/>
          <p:cNvPicPr>
            <a:picLocks noChangeAspect="1" noChangeArrowheads="1"/>
          </p:cNvPicPr>
          <p:nvPr/>
        </p:nvPicPr>
        <p:blipFill>
          <a:blip r:embed="rId3" cstate="print"/>
          <a:srcRect t="48767"/>
          <a:stretch>
            <a:fillRect/>
          </a:stretch>
        </p:blipFill>
        <p:spPr bwMode="auto">
          <a:xfrm>
            <a:off x="0" y="3357563"/>
            <a:ext cx="9144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albireo_yandrik"/>
          <p:cNvPicPr>
            <a:picLocks noChangeAspect="1" noChangeArrowheads="1"/>
          </p:cNvPicPr>
          <p:nvPr/>
        </p:nvPicPr>
        <p:blipFill>
          <a:blip r:embed="rId4" cstate="print"/>
          <a:srcRect t="9407"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ru-RU" sz="6000" smtClean="0">
                <a:solidFill>
                  <a:schemeClr val="bg1"/>
                </a:solidFill>
              </a:rPr>
              <a:t>«Лира» + </a:t>
            </a:r>
            <a:r>
              <a:rPr lang="en-US" sz="6000" smtClean="0">
                <a:solidFill>
                  <a:schemeClr val="bg1"/>
                </a:solidFill>
              </a:rPr>
              <a:t>Gaia</a:t>
            </a:r>
            <a:endParaRPr lang="ru-RU" sz="6000" smtClean="0">
              <a:solidFill>
                <a:schemeClr val="bg1"/>
              </a:solidFill>
            </a:endParaRPr>
          </a:p>
        </p:txBody>
      </p:sp>
      <p:sp>
        <p:nvSpPr>
          <p:cNvPr id="3891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00200"/>
            <a:ext cx="3814763" cy="4114800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«Лира» – высокоточная фотометрия до </a:t>
            </a:r>
            <a:r>
              <a:rPr lang="en-US" sz="2800" smtClean="0">
                <a:solidFill>
                  <a:schemeClr val="bg1"/>
                </a:solidFill>
              </a:rPr>
              <a:t>16</a:t>
            </a:r>
            <a:r>
              <a:rPr lang="en-US" sz="2800" baseline="30000" smtClean="0">
                <a:solidFill>
                  <a:schemeClr val="bg1"/>
                </a:solidFill>
              </a:rPr>
              <a:t>m</a:t>
            </a:r>
            <a:r>
              <a:rPr lang="en-US" sz="2800" smtClean="0">
                <a:solidFill>
                  <a:schemeClr val="bg1"/>
                </a:solidFill>
              </a:rPr>
              <a:t>.</a:t>
            </a:r>
            <a:endParaRPr lang="ru-RU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(астрометрия как </a:t>
            </a: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у </a:t>
            </a:r>
            <a:r>
              <a:rPr lang="en-US" sz="2800" smtClean="0">
                <a:solidFill>
                  <a:schemeClr val="bg1"/>
                </a:solidFill>
              </a:rPr>
              <a:t>Hipparcos)</a:t>
            </a: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38919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600200"/>
            <a:ext cx="4495800" cy="4525963"/>
          </a:xfrm>
        </p:spPr>
        <p:txBody>
          <a:bodyPr lIns="91440" tIns="45720" rIns="0" bIns="45720"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Gaia</a:t>
            </a:r>
            <a:r>
              <a:rPr lang="ru-RU" sz="2800" smtClean="0">
                <a:solidFill>
                  <a:schemeClr val="bg1"/>
                </a:solidFill>
              </a:rPr>
              <a:t> – высокоточная астрометрия звезд </a:t>
            </a: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до 17</a:t>
            </a:r>
            <a:r>
              <a:rPr lang="en-US" sz="2800" baseline="30000" smtClean="0">
                <a:solidFill>
                  <a:schemeClr val="bg1"/>
                </a:solidFill>
              </a:rPr>
              <a:t>m</a:t>
            </a:r>
            <a:endParaRPr lang="ru-RU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(фотометрия – слабая</a:t>
            </a:r>
            <a:r>
              <a:rPr lang="ru-RU" sz="4000" smtClean="0">
                <a:solidFill>
                  <a:schemeClr val="bg1"/>
                </a:solidFill>
              </a:rPr>
              <a:t>?</a:t>
            </a:r>
            <a:r>
              <a:rPr lang="ru-RU" sz="280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3657600" y="3078163"/>
            <a:ext cx="166052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200" b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+</a:t>
            </a:r>
            <a:endParaRPr lang="ru-RU" sz="14200" b="1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0" y="5448300"/>
            <a:ext cx="9175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solidFill>
                  <a:srgbClr val="FFFF00"/>
                </a:solidFill>
                <a:latin typeface="Tahoma" pitchFamily="34" charset="0"/>
                <a:cs typeface="Arial" charset="0"/>
              </a:rPr>
              <a:t/>
            </a:r>
            <a:br>
              <a:rPr lang="ru-RU" sz="1400" b="1">
                <a:solidFill>
                  <a:srgbClr val="FFFF00"/>
                </a:solidFill>
                <a:latin typeface="Tahoma" pitchFamily="34" charset="0"/>
                <a:cs typeface="Arial" charset="0"/>
              </a:rPr>
            </a:br>
            <a:r>
              <a:rPr lang="ru-RU" sz="3200" b="1">
                <a:solidFill>
                  <a:srgbClr val="FFFF00"/>
                </a:solidFill>
                <a:latin typeface="Tahoma" pitchFamily="34" charset="0"/>
                <a:cs typeface="Arial" charset="0"/>
              </a:rPr>
              <a:t>Уникальный каталог </a:t>
            </a:r>
            <a:r>
              <a:rPr lang="en-US" sz="3200" b="1">
                <a:solidFill>
                  <a:srgbClr val="FFFF00"/>
                </a:solidFill>
                <a:latin typeface="Tahoma" pitchFamily="34" charset="0"/>
                <a:cs typeface="Arial" charset="0"/>
              </a:rPr>
              <a:t>=</a:t>
            </a:r>
            <a:r>
              <a:rPr lang="ru-RU" sz="3200" b="1">
                <a:solidFill>
                  <a:srgbClr val="FFFF00"/>
                </a:solidFill>
                <a:latin typeface="Tahoma" pitchFamily="34" charset="0"/>
                <a:cs typeface="Arial" charset="0"/>
              </a:rPr>
              <a:t> уникальная Наука</a:t>
            </a:r>
          </a:p>
        </p:txBody>
      </p:sp>
      <p:sp>
        <p:nvSpPr>
          <p:cNvPr id="38922" name="Нижний колонтитул 3"/>
          <p:cNvSpPr txBox="1">
            <a:spLocks/>
          </p:cNvSpPr>
          <p:nvPr/>
        </p:nvSpPr>
        <p:spPr bwMode="auto">
          <a:xfrm>
            <a:off x="609600" y="6629400"/>
            <a:ext cx="807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>
                <a:solidFill>
                  <a:srgbClr val="FFFFFF"/>
                </a:solidFill>
                <a:latin typeface="Comic Sans MS" pitchFamily="66" charset="0"/>
              </a:rPr>
              <a:t>«Лира-Б», Современная Звёздная Астрономия–2017, Екатеринбург, 15.06.2017</a:t>
            </a:r>
          </a:p>
          <a:p>
            <a:pPr algn="ctr"/>
            <a:endParaRPr lang="ru-RU" sz="1200" b="1" i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923" name="TextBox 11"/>
          <p:cNvSpPr txBox="1">
            <a:spLocks noChangeArrowheads="1"/>
          </p:cNvSpPr>
          <p:nvPr/>
        </p:nvSpPr>
        <p:spPr bwMode="auto">
          <a:xfrm>
            <a:off x="76200" y="6324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1EAC1F99-0E93-4233-8871-A2CF853F20B3}" type="slidenum">
              <a:rPr lang="ru-RU">
                <a:solidFill>
                  <a:srgbClr val="FFFFFF"/>
                </a:solidFill>
              </a:rPr>
              <a:pPr algn="ctr"/>
              <a:t>38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52400" y="6324600"/>
            <a:ext cx="381000" cy="3810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Хронология проекта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8600" y="1905000"/>
            <a:ext cx="8229600" cy="4114800"/>
          </a:xfrm>
        </p:spPr>
        <p:txBody>
          <a:bodyPr/>
          <a:lstStyle/>
          <a:p>
            <a:r>
              <a:rPr lang="en-US" dirty="0" smtClean="0"/>
              <a:t>20</a:t>
            </a:r>
            <a:r>
              <a:rPr lang="ru-RU" dirty="0" smtClean="0"/>
              <a:t>08</a:t>
            </a:r>
            <a:r>
              <a:rPr lang="en-US" dirty="0" smtClean="0"/>
              <a:t>–</a:t>
            </a:r>
            <a:r>
              <a:rPr lang="ru-RU" dirty="0" smtClean="0"/>
              <a:t>2010 – эскизный проект</a:t>
            </a:r>
            <a:endParaRPr lang="ru-RU" dirty="0" smtClean="0"/>
          </a:p>
          <a:p>
            <a:r>
              <a:rPr lang="ru-RU" dirty="0" smtClean="0"/>
              <a:t>2011</a:t>
            </a:r>
            <a:r>
              <a:rPr lang="en-US" dirty="0" smtClean="0"/>
              <a:t>–</a:t>
            </a:r>
            <a:r>
              <a:rPr lang="ru-RU" dirty="0" smtClean="0"/>
              <a:t>2016 – простой </a:t>
            </a:r>
            <a:endParaRPr lang="ru-RU" dirty="0" smtClean="0"/>
          </a:p>
          <a:p>
            <a:r>
              <a:rPr lang="ru-RU" dirty="0" smtClean="0"/>
              <a:t>апр</a:t>
            </a:r>
            <a:r>
              <a:rPr lang="ru-RU" dirty="0" smtClean="0"/>
              <a:t>. 2017 – принята новая программа 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2017 – </a:t>
            </a:r>
            <a:r>
              <a:rPr lang="ru-RU" dirty="0" smtClean="0">
                <a:solidFill>
                  <a:srgbClr val="FF0000"/>
                </a:solidFill>
              </a:rPr>
              <a:t>начато подписание </a:t>
            </a:r>
            <a:r>
              <a:rPr lang="ru-RU" dirty="0" smtClean="0">
                <a:solidFill>
                  <a:srgbClr val="FF0000"/>
                </a:solidFill>
              </a:rPr>
              <a:t>договора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если в </a:t>
            </a:r>
            <a:r>
              <a:rPr lang="ru-RU" dirty="0" smtClean="0">
                <a:solidFill>
                  <a:srgbClr val="0033CC"/>
                </a:solidFill>
              </a:rPr>
              <a:t>2017-18 </a:t>
            </a:r>
            <a:r>
              <a:rPr lang="ru-RU" dirty="0" smtClean="0">
                <a:solidFill>
                  <a:srgbClr val="0033CC"/>
                </a:solidFill>
              </a:rPr>
              <a:t>– начало работ по </a:t>
            </a:r>
            <a:r>
              <a:rPr lang="ru-RU" dirty="0" smtClean="0">
                <a:solidFill>
                  <a:srgbClr val="0033CC"/>
                </a:solidFill>
              </a:rPr>
              <a:t>«Лире»,</a:t>
            </a:r>
            <a:endParaRPr lang="ru-RU" dirty="0" smtClean="0">
              <a:solidFill>
                <a:srgbClr val="0033CC"/>
              </a:solidFill>
            </a:endParaRPr>
          </a:p>
          <a:p>
            <a:r>
              <a:rPr lang="ru-RU" dirty="0" smtClean="0">
                <a:solidFill>
                  <a:srgbClr val="0033CC"/>
                </a:solidFill>
              </a:rPr>
              <a:t>то в </a:t>
            </a:r>
            <a:r>
              <a:rPr lang="ru-RU" dirty="0" smtClean="0">
                <a:solidFill>
                  <a:srgbClr val="0033CC"/>
                </a:solidFill>
              </a:rPr>
              <a:t>2021 </a:t>
            </a:r>
            <a:r>
              <a:rPr lang="ru-RU" dirty="0" smtClean="0">
                <a:solidFill>
                  <a:srgbClr val="0033CC"/>
                </a:solidFill>
              </a:rPr>
              <a:t>– начало КЭ на борту </a:t>
            </a:r>
            <a:r>
              <a:rPr lang="ru-RU" dirty="0" smtClean="0">
                <a:solidFill>
                  <a:srgbClr val="0033CC"/>
                </a:solidFill>
              </a:rPr>
              <a:t>МКС</a:t>
            </a:r>
          </a:p>
          <a:p>
            <a:pPr>
              <a:buNone/>
            </a:pPr>
            <a:r>
              <a:rPr lang="ru-RU" dirty="0" smtClean="0"/>
              <a:t>(е</a:t>
            </a:r>
            <a:r>
              <a:rPr lang="ru-RU" dirty="0" smtClean="0"/>
              <a:t>сли МКС до 2024 – то 3 года наблюдений)</a:t>
            </a:r>
            <a:endParaRPr lang="ru-RU" dirty="0"/>
          </a:p>
        </p:txBody>
      </p:sp>
      <p:grpSp>
        <p:nvGrpSpPr>
          <p:cNvPr id="4" name="Группа 6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39</a:t>
              </a:fld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xfrm>
            <a:off x="0" y="6629400"/>
            <a:ext cx="80772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Лира-Б</a:t>
            </a:r>
            <a:r>
              <a:rPr lang="ru-RU" dirty="0" smtClean="0"/>
              <a:t>», Современная Звёздная Астрономия–2017, Екатеринбург, 15.06.2017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2" name="Группа 5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7173" name="TextBox 6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45CD7ECD-8321-48CA-AB54-25E5DB86C89C}" type="slidenum">
                <a:rPr lang="ru-RU"/>
                <a:pPr algn="ctr"/>
                <a:t>4</a:t>
              </a:fld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6000" smtClean="0"/>
              <a:t>Благодарю</a:t>
            </a:r>
            <a:br>
              <a:rPr lang="ru-RU" sz="6000" smtClean="0"/>
            </a:br>
            <a:r>
              <a:rPr lang="ru-RU" sz="6000" smtClean="0"/>
              <a:t>за внимание </a:t>
            </a:r>
          </a:p>
        </p:txBody>
      </p:sp>
      <p:sp>
        <p:nvSpPr>
          <p:cNvPr id="39939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Лира-Б</a:t>
            </a:r>
            <a:r>
              <a:rPr lang="ru-RU" dirty="0" smtClean="0"/>
              <a:t>», Современная Звёздная Астрономия–2017, Екатеринбург, 15.06.2017</a:t>
            </a:r>
          </a:p>
        </p:txBody>
      </p:sp>
      <p:grpSp>
        <p:nvGrpSpPr>
          <p:cNvPr id="39940" name="Группа 3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39941" name="TextBox 4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75B55F2B-1285-42E6-93BC-F3158D919AD8}" type="slidenum">
                <a:rPr lang="ru-RU"/>
                <a:pPr algn="ctr"/>
                <a:t>40</a:t>
              </a:fld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863600"/>
          </a:xfrm>
        </p:spPr>
        <p:txBody>
          <a:bodyPr/>
          <a:lstStyle/>
          <a:p>
            <a:r>
              <a:rPr lang="ru-RU" sz="6000" smtClean="0"/>
              <a:t>«Лира»: Телескоп</a:t>
            </a:r>
          </a:p>
        </p:txBody>
      </p:sp>
      <p:pic>
        <p:nvPicPr>
          <p:cNvPr id="8196" name="Picture 3" descr="ОС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6354763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914400" y="4092575"/>
            <a:ext cx="25177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Arial" charset="0"/>
              </a:rPr>
              <a:t>Диаметр</a:t>
            </a:r>
            <a:br>
              <a:rPr lang="ru-RU">
                <a:solidFill>
                  <a:srgbClr val="FF0000"/>
                </a:solidFill>
                <a:latin typeface="Arial" charset="0"/>
              </a:rPr>
            </a:br>
            <a:r>
              <a:rPr lang="ru-RU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D = </a:t>
            </a:r>
            <a:r>
              <a:rPr lang="ru-RU">
                <a:solidFill>
                  <a:srgbClr val="FF0000"/>
                </a:solidFill>
                <a:latin typeface="Arial" charset="0"/>
              </a:rPr>
              <a:t>0,5 м</a:t>
            </a:r>
            <a:br>
              <a:rPr lang="ru-RU">
                <a:solidFill>
                  <a:srgbClr val="FF0000"/>
                </a:solidFill>
                <a:latin typeface="Arial" charset="0"/>
              </a:rPr>
            </a:br>
            <a:r>
              <a:rPr lang="ru-RU">
                <a:solidFill>
                  <a:srgbClr val="FF0000"/>
                </a:solidFill>
                <a:latin typeface="Arial" charset="0"/>
              </a:rPr>
              <a:t>Фокусное расстояние</a:t>
            </a:r>
            <a:br>
              <a:rPr lang="ru-RU">
                <a:solidFill>
                  <a:srgbClr val="FF0000"/>
                </a:solidFill>
                <a:latin typeface="Arial" charset="0"/>
              </a:rPr>
            </a:br>
            <a:r>
              <a:rPr lang="ru-RU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F = 3 </a:t>
            </a:r>
            <a:r>
              <a:rPr lang="ru-RU">
                <a:solidFill>
                  <a:srgbClr val="FF0000"/>
                </a:solidFill>
                <a:latin typeface="Arial" charset="0"/>
              </a:rPr>
              <a:t>м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/>
            </a:r>
            <a:br>
              <a:rPr lang="en-US">
                <a:solidFill>
                  <a:srgbClr val="FF0000"/>
                </a:solidFill>
                <a:latin typeface="Arial" charset="0"/>
              </a:rPr>
            </a:br>
            <a:r>
              <a:rPr lang="ru-RU">
                <a:solidFill>
                  <a:srgbClr val="FF0000"/>
                </a:solidFill>
                <a:latin typeface="Arial" charset="0"/>
              </a:rPr>
              <a:t>Резкое поле зрения</a:t>
            </a:r>
            <a:br>
              <a:rPr lang="ru-RU">
                <a:solidFill>
                  <a:srgbClr val="FF0000"/>
                </a:solidFill>
                <a:latin typeface="Arial" charset="0"/>
              </a:rPr>
            </a:br>
            <a:r>
              <a:rPr lang="en-US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ru-RU">
                <a:solidFill>
                  <a:srgbClr val="FF0000"/>
                </a:solidFill>
                <a:latin typeface="Arial" charset="0"/>
              </a:rPr>
              <a:t>2</a:t>
            </a:r>
            <a:r>
              <a:rPr lang="el-GR">
                <a:solidFill>
                  <a:srgbClr val="FF0000"/>
                </a:solidFill>
                <a:latin typeface="Arial" charset="0"/>
                <a:cs typeface="Arial" charset="0"/>
              </a:rPr>
              <a:t>ω</a:t>
            </a:r>
            <a:r>
              <a:rPr lang="ru-RU">
                <a:solidFill>
                  <a:srgbClr val="FF0000"/>
                </a:solidFill>
                <a:latin typeface="Arial" charset="0"/>
                <a:cs typeface="Arial" charset="0"/>
              </a:rPr>
              <a:t> = 2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º</a:t>
            </a:r>
            <a:r>
              <a:rPr lang="ru-RU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ru-RU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>
                <a:solidFill>
                  <a:srgbClr val="FF0000"/>
                </a:solidFill>
                <a:latin typeface="Arial" charset="0"/>
                <a:cs typeface="Arial" charset="0"/>
              </a:rPr>
              <a:t>Полоса сканирования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    W = 1,05º</a:t>
            </a:r>
          </a:p>
        </p:txBody>
      </p:sp>
      <p:grpSp>
        <p:nvGrpSpPr>
          <p:cNvPr id="8198" name="Группа 5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8199" name="TextBox 6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560535DB-6EDF-4A9D-94C8-6CDB4334A95A}" type="slidenum">
                <a:rPr lang="ru-RU"/>
                <a:pPr algn="ctr"/>
                <a:t>5</a:t>
              </a:fld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Космический эксперимент «Лира», АстроФест, 14.05.2011</a:t>
            </a:r>
          </a:p>
        </p:txBody>
      </p:sp>
      <p:pic>
        <p:nvPicPr>
          <p:cNvPr id="9219" name="Picture 2" descr="у кост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ru-RU" sz="4800" smtClean="0">
                <a:solidFill>
                  <a:srgbClr val="FFFF00"/>
                </a:solidFill>
              </a:rPr>
              <a:t>Сканирующие наблюдения</a:t>
            </a:r>
          </a:p>
        </p:txBody>
      </p:sp>
      <p:pic>
        <p:nvPicPr>
          <p:cNvPr id="26628" name="Picture 4" descr="Rabinowitz_Page_05"/>
          <p:cNvPicPr>
            <a:picLocks noChangeAspect="1" noChangeArrowheads="1"/>
          </p:cNvPicPr>
          <p:nvPr/>
        </p:nvPicPr>
        <p:blipFill>
          <a:blip r:embed="rId4" cstate="print"/>
          <a:srcRect l="35751" t="58640" r="6104" b="7416"/>
          <a:stretch>
            <a:fillRect/>
          </a:stretch>
        </p:blipFill>
        <p:spPr bwMode="auto">
          <a:xfrm>
            <a:off x="0" y="3860800"/>
            <a:ext cx="5688013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Rabinowitz_Page_04"/>
          <p:cNvPicPr>
            <a:picLocks noChangeAspect="1" noChangeArrowheads="1"/>
          </p:cNvPicPr>
          <p:nvPr/>
        </p:nvPicPr>
        <p:blipFill>
          <a:blip r:embed="rId5" cstate="print"/>
          <a:srcRect l="26167" t="33830" r="31207" b="14340"/>
          <a:stretch>
            <a:fillRect/>
          </a:stretch>
        </p:blipFill>
        <p:spPr bwMode="auto">
          <a:xfrm>
            <a:off x="4176713" y="1484313"/>
            <a:ext cx="4967287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772400" cy="1143000"/>
          </a:xfrm>
        </p:spPr>
        <p:txBody>
          <a:bodyPr lIns="91440" tIns="45720" rIns="91440" bIns="45720"/>
          <a:lstStyle/>
          <a:p>
            <a:r>
              <a:rPr lang="ru-RU" sz="5400" smtClean="0"/>
              <a:t>ВЗН режим работы ПЗС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print"/>
          <a:srcRect l="16145" t="20602" r="16145" b="30046"/>
          <a:stretch>
            <a:fillRect/>
          </a:stretch>
        </p:blipFill>
        <p:spPr bwMode="auto">
          <a:xfrm>
            <a:off x="323850" y="1196975"/>
            <a:ext cx="61912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http://upload.wikimedia.org/wikipedia/commons/6/66/CCD_charge_transfer_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868863"/>
            <a:ext cx="29718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 descr="ccd_movi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486400"/>
            <a:ext cx="4829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7" name="Группа 6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0248" name="TextBox 7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070D3187-C51C-4459-86FD-68F3E315A425}" type="slidenum">
                <a:rPr lang="ru-RU"/>
                <a:pPr algn="ctr"/>
                <a:t>7</a:t>
              </a:fld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863600"/>
          </a:xfrm>
        </p:spPr>
        <p:txBody>
          <a:bodyPr/>
          <a:lstStyle/>
          <a:p>
            <a:pPr eaLnBrk="1" hangingPunct="1"/>
            <a:r>
              <a:rPr lang="ru-RU" smtClean="0"/>
              <a:t>Фокальная плоскость «Лиры»</a:t>
            </a:r>
          </a:p>
        </p:txBody>
      </p:sp>
      <p:pic>
        <p:nvPicPr>
          <p:cNvPr id="11267" name="Picture 3" descr="фокальная плоскость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58825"/>
            <a:ext cx="6789738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Oval 4"/>
          <p:cNvSpPr>
            <a:spLocks noChangeAspect="1" noChangeArrowheads="1"/>
          </p:cNvSpPr>
          <p:nvPr/>
        </p:nvSpPr>
        <p:spPr bwMode="auto">
          <a:xfrm>
            <a:off x="1676400" y="914400"/>
            <a:ext cx="5541963" cy="554196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04775" y="762000"/>
            <a:ext cx="2714625" cy="792163"/>
          </a:xfrm>
          <a:prstGeom prst="wedgeEllipseCallout">
            <a:avLst>
              <a:gd name="adj1" fmla="val 18870"/>
              <a:gd name="adj2" fmla="val 148685"/>
            </a:avLst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Arial" charset="0"/>
              </a:rPr>
              <a:t>Резкое поле зрения</a:t>
            </a:r>
          </a:p>
        </p:txBody>
      </p:sp>
      <p:sp>
        <p:nvSpPr>
          <p:cNvPr id="11270" name="AutoShape 4"/>
          <p:cNvSpPr>
            <a:spLocks noChangeArrowheads="1"/>
          </p:cNvSpPr>
          <p:nvPr/>
        </p:nvSpPr>
        <p:spPr bwMode="auto">
          <a:xfrm rot="5400000">
            <a:off x="1104900" y="2552700"/>
            <a:ext cx="685800" cy="2438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62"/>
          <p:cNvSpPr txBox="1">
            <a:spLocks noChangeArrowheads="1"/>
          </p:cNvSpPr>
          <p:nvPr/>
        </p:nvSpPr>
        <p:spPr bwMode="auto">
          <a:xfrm>
            <a:off x="0" y="6629400"/>
            <a:ext cx="8077200" cy="22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ru-RU" sz="1200" b="1" i="1">
                <a:solidFill>
                  <a:srgbClr val="663300"/>
                </a:solidFill>
                <a:latin typeface="Comic Sans MS" pitchFamily="66" charset="0"/>
              </a:rPr>
              <a:t>«Лира-Б», Современная Звёздная Астрономия–2017, Екатеринбург, 15.06.2017</a:t>
            </a:r>
          </a:p>
        </p:txBody>
      </p:sp>
      <p:grpSp>
        <p:nvGrpSpPr>
          <p:cNvPr id="11272" name="Группа 7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1273" name="TextBox 8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43583F72-3F24-4CD6-B897-BCF6131DF54A}" type="slidenum">
                <a:rPr lang="ru-RU"/>
                <a:pPr algn="ctr"/>
                <a:t>8</a:t>
              </a:fld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400" y="836613"/>
            <a:ext cx="7632700" cy="5472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129338" y="3398838"/>
            <a:ext cx="1584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i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= 51.6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º</a:t>
            </a:r>
            <a:b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pr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 ≈ 70</a:t>
            </a:r>
            <a:r>
              <a:rPr lang="en-US" sz="24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</a:p>
        </p:txBody>
      </p:sp>
      <p:pic>
        <p:nvPicPr>
          <p:cNvPr id="12292" name="Picture 4" descr="F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908050"/>
            <a:ext cx="611981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408613" y="5084763"/>
            <a:ext cx="2736850" cy="649287"/>
          </a:xfrm>
          <a:prstGeom prst="wedgeEllipseCallout">
            <a:avLst>
              <a:gd name="adj1" fmla="val -89616"/>
              <a:gd name="adj2" fmla="val -179338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ru-RU" sz="1600" b="1">
                <a:solidFill>
                  <a:srgbClr val="993300"/>
                </a:solidFill>
                <a:latin typeface="Arial" charset="0"/>
              </a:rPr>
              <a:t>Полоса сканирования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808163" y="1916113"/>
            <a:ext cx="647700" cy="649287"/>
          </a:xfrm>
          <a:prstGeom prst="wedgeEllipseCallout">
            <a:avLst>
              <a:gd name="adj1" fmla="val 300491"/>
              <a:gd name="adj2" fmla="val 146088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ru-RU" sz="1600" b="1">
                <a:solidFill>
                  <a:srgbClr val="993300"/>
                </a:solidFill>
                <a:latin typeface="Arial" charset="0"/>
              </a:rPr>
              <a:t>МКС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296863" y="2852738"/>
            <a:ext cx="1368425" cy="649287"/>
          </a:xfrm>
          <a:prstGeom prst="wedgeEllipseCallout">
            <a:avLst>
              <a:gd name="adj1" fmla="val 144315"/>
              <a:gd name="adj2" fmla="val 100611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ru-RU" sz="1600" b="1">
                <a:solidFill>
                  <a:srgbClr val="993300"/>
                </a:solidFill>
                <a:latin typeface="Arial" charset="0"/>
              </a:rPr>
              <a:t>орбита МКС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681413" y="908050"/>
            <a:ext cx="1727200" cy="649288"/>
          </a:xfrm>
          <a:prstGeom prst="wedgeEllipseCallout">
            <a:avLst>
              <a:gd name="adj1" fmla="val -13972"/>
              <a:gd name="adj2" fmla="val 234843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85000"/>
              </a:lnSpc>
            </a:pPr>
            <a:r>
              <a:rPr lang="ru-RU" sz="1600" b="1">
                <a:solidFill>
                  <a:srgbClr val="993300"/>
                </a:solidFill>
                <a:latin typeface="Arial" charset="0"/>
              </a:rPr>
              <a:t>Движение по орбите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949950" y="2209800"/>
            <a:ext cx="2232025" cy="792163"/>
          </a:xfrm>
          <a:prstGeom prst="wedgeEllipseCallout">
            <a:avLst>
              <a:gd name="adj1" fmla="val -78875"/>
              <a:gd name="adj2" fmla="val -14528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ru-RU" sz="1600" b="1">
                <a:solidFill>
                  <a:srgbClr val="993300"/>
                </a:solidFill>
                <a:latin typeface="Arial" charset="0"/>
              </a:rPr>
              <a:t>Ось визирования телескопа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032125" y="5732463"/>
            <a:ext cx="1727200" cy="649287"/>
          </a:xfrm>
          <a:prstGeom prst="wedgeEllipseCallout">
            <a:avLst>
              <a:gd name="adj1" fmla="val -34468"/>
              <a:gd name="adj2" fmla="val -225306"/>
            </a:avLst>
          </a:prstGeom>
          <a:solidFill>
            <a:srgbClr val="FFFFCC"/>
          </a:solidFill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85000"/>
              </a:lnSpc>
            </a:pPr>
            <a:r>
              <a:rPr lang="ru-RU" sz="1600" b="1">
                <a:solidFill>
                  <a:srgbClr val="993300"/>
                </a:solidFill>
                <a:latin typeface="Arial" charset="0"/>
              </a:rPr>
              <a:t>Прецессияорбиты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7772400" cy="79216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«Лира»: Сканирование неба</a:t>
            </a:r>
          </a:p>
        </p:txBody>
      </p:sp>
      <p:sp>
        <p:nvSpPr>
          <p:cNvPr id="12300" name="Rectangle 62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«Лира-Б», Современная Звёздная Астрономия–2017, Екатеринбург, 15.06.2017</a:t>
            </a:r>
          </a:p>
        </p:txBody>
      </p:sp>
      <p:grpSp>
        <p:nvGrpSpPr>
          <p:cNvPr id="12301" name="Группа 12"/>
          <p:cNvGrpSpPr>
            <a:grpSpLocks/>
          </p:cNvGrpSpPr>
          <p:nvPr/>
        </p:nvGrpSpPr>
        <p:grpSpPr bwMode="auto"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2302" name="TextBox 13"/>
            <p:cNvSpPr txBox="1">
              <a:spLocks noChangeArrowheads="1"/>
            </p:cNvSpPr>
            <p:nvPr/>
          </p:nvSpPr>
          <p:spPr bwMode="auto">
            <a:xfrm>
              <a:off x="76200" y="63246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fld id="{F575EE50-37B4-424F-9F53-298332B5690B}" type="slidenum">
                <a:rPr lang="ru-RU"/>
                <a:pPr algn="ctr"/>
                <a:t>9</a:t>
              </a:fld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</TotalTime>
  <Words>1094</Words>
  <Application>Microsoft Office PowerPoint</Application>
  <PresentationFormat>Экран (4:3)</PresentationFormat>
  <Paragraphs>292</Paragraphs>
  <Slides>40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Оформление по умолчанию</vt:lpstr>
      <vt:lpstr>PHOTO-PAINT</vt:lpstr>
      <vt:lpstr>Космический обзор «Лира-Б»:  состояние и перспективы</vt:lpstr>
      <vt:lpstr>Цель эксперимента «Лира-Б»</vt:lpstr>
      <vt:lpstr>МКС: Орбитальная  ориентация</vt:lpstr>
      <vt:lpstr>Слайд 4</vt:lpstr>
      <vt:lpstr>«Лира»: Телескоп</vt:lpstr>
      <vt:lpstr>Сканирующие наблюдения</vt:lpstr>
      <vt:lpstr>ВЗН режим работы ПЗС</vt:lpstr>
      <vt:lpstr>Фокальная плоскость «Лиры»</vt:lpstr>
      <vt:lpstr>«Лира»: Сканирование неба</vt:lpstr>
      <vt:lpstr>«Лира»: Сканирование всего неба</vt:lpstr>
      <vt:lpstr>Покрытие неба за 1 год</vt:lpstr>
      <vt:lpstr>Покрытие неба за 3 года</vt:lpstr>
      <vt:lpstr>Покрытие неба за 5 лет</vt:lpstr>
      <vt:lpstr>«Лира»: 10 спектральных полос</vt:lpstr>
      <vt:lpstr>2. Межзвездное поглощение по OBAF-звездам</vt:lpstr>
      <vt:lpstr>«Лира»: “классические” полосы</vt:lpstr>
      <vt:lpstr>«Лира»: ИК полосы</vt:lpstr>
      <vt:lpstr>Нанесение светофильтров  непосредственно на CCD</vt:lpstr>
      <vt:lpstr>Фильтры для УФ</vt:lpstr>
      <vt:lpstr>«Лира»: фокальная плоскость</vt:lpstr>
      <vt:lpstr>Слайд 21</vt:lpstr>
      <vt:lpstr>Вибрации на МКС</vt:lpstr>
      <vt:lpstr>Стабилизация изображения</vt:lpstr>
      <vt:lpstr>Гексапод на пьезомоторах</vt:lpstr>
      <vt:lpstr>Ожидаемые результаты</vt:lpstr>
      <vt:lpstr>Слайд 26</vt:lpstr>
      <vt:lpstr>Слайд 27</vt:lpstr>
      <vt:lpstr>Слайд 28</vt:lpstr>
      <vt:lpstr>Слайд 29</vt:lpstr>
      <vt:lpstr>Слайд 30</vt:lpstr>
      <vt:lpstr>2. Переменные звезды</vt:lpstr>
      <vt:lpstr>3. Зависимости и калибровки</vt:lpstr>
      <vt:lpstr>4. Двойные звезды (незатменные)</vt:lpstr>
      <vt:lpstr>5. Фон неба</vt:lpstr>
      <vt:lpstr>6. Малые тела Солнечной системы </vt:lpstr>
      <vt:lpstr>Слайд 36</vt:lpstr>
      <vt:lpstr>Gaia DR1 – звездные величины</vt:lpstr>
      <vt:lpstr>«Лира» + Gaia</vt:lpstr>
      <vt:lpstr>Хронология проекта</vt:lpstr>
      <vt:lpstr>Благодарю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design template</dc:title>
  <dc:creator>root</dc:creator>
  <cp:lastModifiedBy>Михаил Прохоров</cp:lastModifiedBy>
  <cp:revision>103</cp:revision>
  <dcterms:created xsi:type="dcterms:W3CDTF">2006-03-14T12:25:53Z</dcterms:created>
  <dcterms:modified xsi:type="dcterms:W3CDTF">2017-06-15T05:32:07Z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1049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PrimaryImageGen">
    <vt:lpwstr>1</vt:lpwstr>
  </property>
  <property fmtid="{D5CDD505-2E9C-101B-9397-08002B2CF9AE}" pid="9" name="UANotes">
    <vt:lpwstr>LEGACY PPTDT. 421488L. June 2003 retrofit</vt:lpwstr>
  </property>
  <property fmtid="{D5CDD505-2E9C-101B-9397-08002B2CF9AE}" pid="10" name="ContentTypeId">
    <vt:lpwstr>0x0101006025706CF4CD034688BEBAE97A2E701D0202001F9DE411C1B38343BE78B0080F632418</vt:lpwstr>
  </property>
  <property fmtid="{D5CDD505-2E9C-101B-9397-08002B2CF9AE}" pid="11" name="display_urn:schemas-microsoft-com:office:office#APAuthor">
    <vt:lpwstr>REDMOND\cynvey</vt:lpwstr>
  </property>
  <property fmtid="{D5CDD505-2E9C-101B-9397-08002B2CF9AE}" pid="12" name="APAuthor">
    <vt:lpwstr>241</vt:lpwstr>
  </property>
  <property fmtid="{D5CDD505-2E9C-101B-9397-08002B2CF9AE}" pid="13" name="CHMName">
    <vt:lpwstr/>
  </property>
  <property fmtid="{D5CDD505-2E9C-101B-9397-08002B2CF9AE}" pid="14" name="IsDeleted">
    <vt:lpwstr>0</vt:lpwstr>
  </property>
  <property fmtid="{D5CDD505-2E9C-101B-9397-08002B2CF9AE}" pid="15" name="Milestone">
    <vt:lpwstr>Continuous</vt:lpwstr>
  </property>
  <property fmtid="{D5CDD505-2E9C-101B-9397-08002B2CF9AE}" pid="16" name="ParentAssetId">
    <vt:lpwstr/>
  </property>
  <property fmtid="{D5CDD505-2E9C-101B-9397-08002B2CF9AE}" pid="17" name="ShowIn">
    <vt:lpwstr>Show everywhere</vt:lpwstr>
  </property>
  <property fmtid="{D5CDD505-2E9C-101B-9397-08002B2CF9AE}" pid="18" name="AssetId">
    <vt:lpwstr>TS001069064</vt:lpwstr>
  </property>
  <property fmtid="{D5CDD505-2E9C-101B-9397-08002B2CF9AE}" pid="19" name="IsSearchable">
    <vt:lpwstr>0</vt:lpwstr>
  </property>
  <property fmtid="{D5CDD505-2E9C-101B-9397-08002B2CF9AE}" pid="20" name="EditorialStatus">
    <vt:lpwstr/>
  </property>
  <property fmtid="{D5CDD505-2E9C-101B-9397-08002B2CF9AE}" pid="21" name="NumericId">
    <vt:lpwstr>-1.00000000000000</vt:lpwstr>
  </property>
  <property fmtid="{D5CDD505-2E9C-101B-9397-08002B2CF9AE}" pid="22" name="PublishTargets">
    <vt:lpwstr>OfficeOnline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103</vt:lpwstr>
  </property>
  <property fmtid="{D5CDD505-2E9C-101B-9397-08002B2CF9AE}" pid="25" name="SourceTitle">
    <vt:lpwstr>Rules design template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UALocComments">
    <vt:lpwstr/>
  </property>
  <property fmtid="{D5CDD505-2E9C-101B-9397-08002B2CF9AE}" pid="29" name="Applications">
    <vt:lpwstr>172;#Office 2000;#-1;#TBD;#-1;#TBD;#-1;#TBD;#-1;#TBD;#-1;#TBD;#-1;#TBD</vt:lpwstr>
  </property>
  <property fmtid="{D5CDD505-2E9C-101B-9397-08002B2CF9AE}" pid="30" name="Content Type">
    <vt:lpwstr>OOFile</vt:lpwstr>
  </property>
  <property fmtid="{D5CDD505-2E9C-101B-9397-08002B2CF9AE}" pid="31" name="AuthoringAssetId">
    <vt:lpwstr>TP001069064</vt:lpwstr>
  </property>
</Properties>
</file>