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327" r:id="rId2"/>
    <p:sldId id="340" r:id="rId3"/>
    <p:sldId id="350" r:id="rId4"/>
    <p:sldId id="347" r:id="rId5"/>
    <p:sldId id="341" r:id="rId6"/>
    <p:sldId id="344" r:id="rId7"/>
    <p:sldId id="357" r:id="rId8"/>
    <p:sldId id="351" r:id="rId9"/>
    <p:sldId id="349" r:id="rId10"/>
    <p:sldId id="32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8" autoAdjust="0"/>
    <p:restoredTop sz="94643" autoAdjust="0"/>
  </p:normalViewPr>
  <p:slideViewPr>
    <p:cSldViewPr>
      <p:cViewPr varScale="1">
        <p:scale>
          <a:sx n="96" d="100"/>
          <a:sy n="96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0%20&#1087;&#1088;&#1086;&#1077;&#1082;&#1090;&#1099;%202015\2017%20&#1086;&#1090;&#1095;&#1077;&#1090;&#1099;%20&#1087;&#1086;%20&#1075;&#1088;&#1072;&#1085;&#1090;&#1091;\wd\WD1145+017_2017-02-26W%20(1)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scatterChart>
        <c:scatterStyle val="smoothMarker"/>
        <c:ser>
          <c:idx val="1"/>
          <c:order val="0"/>
          <c:tx>
            <c:v>wd/ref/3</c:v>
          </c:tx>
          <c:spPr>
            <a:ln w="19050">
              <a:solidFill>
                <a:sysClr val="windowText" lastClr="000000"/>
              </a:solidFill>
            </a:ln>
          </c:spPr>
          <c:marker>
            <c:symbol val="squar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'WD1145+017_2017-02-26W (1)new'!$L$2:$L$385</c:f>
              <c:numCache>
                <c:formatCode>General</c:formatCode>
                <c:ptCount val="384"/>
                <c:pt idx="0">
                  <c:v>4.8791666440665722</c:v>
                </c:pt>
                <c:pt idx="1">
                  <c:v>4.8986109606921673</c:v>
                </c:pt>
                <c:pt idx="2">
                  <c:v>4.9180555231868954</c:v>
                </c:pt>
                <c:pt idx="3">
                  <c:v>4.9374998398125172</c:v>
                </c:pt>
                <c:pt idx="4">
                  <c:v>4.956944402307272</c:v>
                </c:pt>
                <c:pt idx="5">
                  <c:v>4.976388718932899</c:v>
                </c:pt>
                <c:pt idx="6">
                  <c:v>4.9961109571158655</c:v>
                </c:pt>
                <c:pt idx="7">
                  <c:v>5.0155555196106345</c:v>
                </c:pt>
                <c:pt idx="8">
                  <c:v>5.0349998362362065</c:v>
                </c:pt>
                <c:pt idx="9">
                  <c:v>5.0544443987309755</c:v>
                </c:pt>
                <c:pt idx="10">
                  <c:v>5.0738887153565884</c:v>
                </c:pt>
                <c:pt idx="11">
                  <c:v>5.0936109647154755</c:v>
                </c:pt>
                <c:pt idx="12">
                  <c:v>5.1130555160343647</c:v>
                </c:pt>
                <c:pt idx="13">
                  <c:v>5.1324998438358307</c:v>
                </c:pt>
                <c:pt idx="14">
                  <c:v>5.1519443951547164</c:v>
                </c:pt>
                <c:pt idx="15">
                  <c:v>5.1713887229561823</c:v>
                </c:pt>
                <c:pt idx="16">
                  <c:v>5.1908332854509354</c:v>
                </c:pt>
                <c:pt idx="17">
                  <c:v>5.2105555236339445</c:v>
                </c:pt>
                <c:pt idx="18">
                  <c:v>5.2299998402595476</c:v>
                </c:pt>
                <c:pt idx="19">
                  <c:v>5.2494444027543441</c:v>
                </c:pt>
                <c:pt idx="20">
                  <c:v>5.2688887193798966</c:v>
                </c:pt>
                <c:pt idx="21">
                  <c:v>5.2883332818746993</c:v>
                </c:pt>
                <c:pt idx="22">
                  <c:v>5.3080555200576756</c:v>
                </c:pt>
                <c:pt idx="23">
                  <c:v>5.327499836683244</c:v>
                </c:pt>
                <c:pt idx="24">
                  <c:v>5.3469443991780281</c:v>
                </c:pt>
                <c:pt idx="25">
                  <c:v>5.3663887158036516</c:v>
                </c:pt>
                <c:pt idx="26">
                  <c:v>5.3858332782983656</c:v>
                </c:pt>
                <c:pt idx="27">
                  <c:v>5.4052775949239997</c:v>
                </c:pt>
                <c:pt idx="28">
                  <c:v>5.4249998442828664</c:v>
                </c:pt>
                <c:pt idx="29">
                  <c:v>5.4444443956017494</c:v>
                </c:pt>
                <c:pt idx="30">
                  <c:v>5.4638887234032154</c:v>
                </c:pt>
                <c:pt idx="31">
                  <c:v>5.4833332747220993</c:v>
                </c:pt>
                <c:pt idx="32">
                  <c:v>5.5030555240809855</c:v>
                </c:pt>
                <c:pt idx="33">
                  <c:v>5.5224998407065655</c:v>
                </c:pt>
                <c:pt idx="34">
                  <c:v>5.5419444032013434</c:v>
                </c:pt>
                <c:pt idx="35">
                  <c:v>5.5613887198269367</c:v>
                </c:pt>
                <c:pt idx="36">
                  <c:v>5.5808332823216924</c:v>
                </c:pt>
                <c:pt idx="37">
                  <c:v>5.6002775989472866</c:v>
                </c:pt>
                <c:pt idx="38">
                  <c:v>5.6199998371303055</c:v>
                </c:pt>
                <c:pt idx="39">
                  <c:v>5.6394443996250629</c:v>
                </c:pt>
                <c:pt idx="40">
                  <c:v>5.6588887162506545</c:v>
                </c:pt>
                <c:pt idx="41">
                  <c:v>5.6783332787453835</c:v>
                </c:pt>
                <c:pt idx="42">
                  <c:v>5.6977775953710079</c:v>
                </c:pt>
                <c:pt idx="43">
                  <c:v>5.7172221578657627</c:v>
                </c:pt>
                <c:pt idx="44">
                  <c:v>5.7369443960487843</c:v>
                </c:pt>
                <c:pt idx="45">
                  <c:v>5.7563887238502502</c:v>
                </c:pt>
                <c:pt idx="46">
                  <c:v>5.7758332751691404</c:v>
                </c:pt>
                <c:pt idx="47">
                  <c:v>5.7952776029706259</c:v>
                </c:pt>
                <c:pt idx="48">
                  <c:v>5.8147221654653549</c:v>
                </c:pt>
                <c:pt idx="49">
                  <c:v>5.83416648209095</c:v>
                </c:pt>
                <c:pt idx="50">
                  <c:v>5.8538887202739716</c:v>
                </c:pt>
                <c:pt idx="51">
                  <c:v>5.8733332827687414</c:v>
                </c:pt>
                <c:pt idx="52">
                  <c:v>5.8927775993943214</c:v>
                </c:pt>
                <c:pt idx="53">
                  <c:v>5.9122221618890833</c:v>
                </c:pt>
                <c:pt idx="54">
                  <c:v>5.9316664785147157</c:v>
                </c:pt>
                <c:pt idx="55">
                  <c:v>5.9513887166976929</c:v>
                </c:pt>
                <c:pt idx="56">
                  <c:v>5.9708332791924477</c:v>
                </c:pt>
                <c:pt idx="57">
                  <c:v>5.9902775958180534</c:v>
                </c:pt>
                <c:pt idx="58">
                  <c:v>6.0097221583127984</c:v>
                </c:pt>
                <c:pt idx="59">
                  <c:v>6.0291664749383926</c:v>
                </c:pt>
                <c:pt idx="60">
                  <c:v>6.0488887242972851</c:v>
                </c:pt>
                <c:pt idx="61">
                  <c:v>6.068333275616169</c:v>
                </c:pt>
                <c:pt idx="62">
                  <c:v>6.0877776034176394</c:v>
                </c:pt>
                <c:pt idx="63">
                  <c:v>6.1072221547365189</c:v>
                </c:pt>
                <c:pt idx="64">
                  <c:v>6.1269444040953864</c:v>
                </c:pt>
                <c:pt idx="65">
                  <c:v>6.1463887207210064</c:v>
                </c:pt>
                <c:pt idx="66">
                  <c:v>6.1658332832157345</c:v>
                </c:pt>
                <c:pt idx="67">
                  <c:v>6.1852775998413563</c:v>
                </c:pt>
                <c:pt idx="68">
                  <c:v>6.2049998380243778</c:v>
                </c:pt>
                <c:pt idx="69">
                  <c:v>6.2244444005191326</c:v>
                </c:pt>
                <c:pt idx="70">
                  <c:v>6.2438887171447304</c:v>
                </c:pt>
                <c:pt idx="71">
                  <c:v>6.2633332796394745</c:v>
                </c:pt>
                <c:pt idx="72">
                  <c:v>6.2827775962650776</c:v>
                </c:pt>
                <c:pt idx="73">
                  <c:v>6.3024998344480965</c:v>
                </c:pt>
                <c:pt idx="74">
                  <c:v>6.3219443969428495</c:v>
                </c:pt>
                <c:pt idx="75">
                  <c:v>6.3413887247443546</c:v>
                </c:pt>
                <c:pt idx="76">
                  <c:v>6.3608332760631754</c:v>
                </c:pt>
                <c:pt idx="77">
                  <c:v>6.3802776038647018</c:v>
                </c:pt>
                <c:pt idx="78">
                  <c:v>6.3997221551835892</c:v>
                </c:pt>
                <c:pt idx="79">
                  <c:v>6.4194444045424524</c:v>
                </c:pt>
                <c:pt idx="80">
                  <c:v>6.4388887211680412</c:v>
                </c:pt>
                <c:pt idx="81">
                  <c:v>6.4583332836628271</c:v>
                </c:pt>
                <c:pt idx="82">
                  <c:v>6.4777776002883911</c:v>
                </c:pt>
                <c:pt idx="83">
                  <c:v>6.4972221627831841</c:v>
                </c:pt>
                <c:pt idx="84">
                  <c:v>6.516666479408741</c:v>
                </c:pt>
                <c:pt idx="85">
                  <c:v>6.5363887175917634</c:v>
                </c:pt>
                <c:pt idx="86">
                  <c:v>6.5558332800865156</c:v>
                </c:pt>
                <c:pt idx="87">
                  <c:v>6.5752775967121124</c:v>
                </c:pt>
                <c:pt idx="88">
                  <c:v>6.5947221592068672</c:v>
                </c:pt>
                <c:pt idx="89">
                  <c:v>6.6144443973898746</c:v>
                </c:pt>
                <c:pt idx="90">
                  <c:v>6.6338887251913574</c:v>
                </c:pt>
                <c:pt idx="91">
                  <c:v>6.653333276510212</c:v>
                </c:pt>
                <c:pt idx="92">
                  <c:v>6.6727776043117064</c:v>
                </c:pt>
                <c:pt idx="93">
                  <c:v>6.6922221556305894</c:v>
                </c:pt>
                <c:pt idx="94">
                  <c:v>6.711944404989481</c:v>
                </c:pt>
                <c:pt idx="95">
                  <c:v>6.7313887216150814</c:v>
                </c:pt>
                <c:pt idx="96">
                  <c:v>6.7508332841098424</c:v>
                </c:pt>
                <c:pt idx="97">
                  <c:v>6.7702776007354304</c:v>
                </c:pt>
                <c:pt idx="98">
                  <c:v>6.7897221632302136</c:v>
                </c:pt>
                <c:pt idx="99">
                  <c:v>6.8094444014132023</c:v>
                </c:pt>
                <c:pt idx="100">
                  <c:v>6.8288887180387681</c:v>
                </c:pt>
                <c:pt idx="101">
                  <c:v>6.8483332805335522</c:v>
                </c:pt>
                <c:pt idx="102">
                  <c:v>6.8677775971591455</c:v>
                </c:pt>
                <c:pt idx="103">
                  <c:v>6.8872221596539021</c:v>
                </c:pt>
                <c:pt idx="104">
                  <c:v>6.9066664762794971</c:v>
                </c:pt>
                <c:pt idx="105">
                  <c:v>6.9263887144625471</c:v>
                </c:pt>
                <c:pt idx="106">
                  <c:v>6.9458332769572655</c:v>
                </c:pt>
                <c:pt idx="107">
                  <c:v>6.9652776047587404</c:v>
                </c:pt>
                <c:pt idx="108">
                  <c:v>6.9847221560776234</c:v>
                </c:pt>
                <c:pt idx="109">
                  <c:v>7.0041664838790894</c:v>
                </c:pt>
                <c:pt idx="110">
                  <c:v>7.0238887220621109</c:v>
                </c:pt>
                <c:pt idx="111">
                  <c:v>7.0433332845568914</c:v>
                </c:pt>
                <c:pt idx="112">
                  <c:v>7.0627776011824608</c:v>
                </c:pt>
                <c:pt idx="113">
                  <c:v>7.0822221636772174</c:v>
                </c:pt>
                <c:pt idx="114">
                  <c:v>7.101666480302856</c:v>
                </c:pt>
                <c:pt idx="115">
                  <c:v>7.1213887184858295</c:v>
                </c:pt>
                <c:pt idx="116">
                  <c:v>7.140833280980587</c:v>
                </c:pt>
                <c:pt idx="117">
                  <c:v>7.1602775976061785</c:v>
                </c:pt>
                <c:pt idx="118">
                  <c:v>7.1797221601009404</c:v>
                </c:pt>
                <c:pt idx="119">
                  <c:v>7.1991664767265275</c:v>
                </c:pt>
                <c:pt idx="120">
                  <c:v>7.2188887149095535</c:v>
                </c:pt>
                <c:pt idx="121">
                  <c:v>7.2383332774043083</c:v>
                </c:pt>
                <c:pt idx="122">
                  <c:v>7.2577776052057743</c:v>
                </c:pt>
                <c:pt idx="123">
                  <c:v>7.2772221565246937</c:v>
                </c:pt>
                <c:pt idx="124">
                  <c:v>7.2966664843261801</c:v>
                </c:pt>
                <c:pt idx="125">
                  <c:v>7.3161110356450045</c:v>
                </c:pt>
                <c:pt idx="126">
                  <c:v>7.3358332850039014</c:v>
                </c:pt>
                <c:pt idx="127">
                  <c:v>7.3552776016294956</c:v>
                </c:pt>
                <c:pt idx="128">
                  <c:v>7.3747221641242504</c:v>
                </c:pt>
                <c:pt idx="129">
                  <c:v>7.3941664807498464</c:v>
                </c:pt>
                <c:pt idx="130">
                  <c:v>7.4136110432446314</c:v>
                </c:pt>
                <c:pt idx="131">
                  <c:v>7.4333332814276591</c:v>
                </c:pt>
                <c:pt idx="132">
                  <c:v>7.4527775980532169</c:v>
                </c:pt>
                <c:pt idx="133">
                  <c:v>7.4722221605479824</c:v>
                </c:pt>
                <c:pt idx="134">
                  <c:v>7.4916664771735944</c:v>
                </c:pt>
                <c:pt idx="135">
                  <c:v>7.5111110396683216</c:v>
                </c:pt>
                <c:pt idx="136">
                  <c:v>7.5305553562938945</c:v>
                </c:pt>
                <c:pt idx="137">
                  <c:v>7.5502775944769382</c:v>
                </c:pt>
                <c:pt idx="138">
                  <c:v>7.569722156971693</c:v>
                </c:pt>
                <c:pt idx="139">
                  <c:v>7.5891664847732123</c:v>
                </c:pt>
                <c:pt idx="140">
                  <c:v>7.6086110360920385</c:v>
                </c:pt>
                <c:pt idx="141">
                  <c:v>7.6280553638935045</c:v>
                </c:pt>
                <c:pt idx="142">
                  <c:v>7.6474999152123928</c:v>
                </c:pt>
                <c:pt idx="143">
                  <c:v>7.6669442430138455</c:v>
                </c:pt>
                <c:pt idx="144">
                  <c:v>7.6866664811969034</c:v>
                </c:pt>
                <c:pt idx="145">
                  <c:v>7.7061110436916413</c:v>
                </c:pt>
                <c:pt idx="146">
                  <c:v>7.7255553603171903</c:v>
                </c:pt>
                <c:pt idx="147">
                  <c:v>7.744999922811985</c:v>
                </c:pt>
                <c:pt idx="148">
                  <c:v>7.7644442394375446</c:v>
                </c:pt>
                <c:pt idx="149">
                  <c:v>7.7841664776206017</c:v>
                </c:pt>
                <c:pt idx="150">
                  <c:v>7.8036110401153556</c:v>
                </c:pt>
                <c:pt idx="151">
                  <c:v>7.8230553567409107</c:v>
                </c:pt>
                <c:pt idx="152">
                  <c:v>7.8424999192357046</c:v>
                </c:pt>
                <c:pt idx="153">
                  <c:v>7.8622221574187279</c:v>
                </c:pt>
                <c:pt idx="154">
                  <c:v>7.8816664852202436</c:v>
                </c:pt>
                <c:pt idx="155">
                  <c:v>7.9011110365390778</c:v>
                </c:pt>
                <c:pt idx="156">
                  <c:v>7.9205553643405375</c:v>
                </c:pt>
                <c:pt idx="157">
                  <c:v>7.9399999156594534</c:v>
                </c:pt>
                <c:pt idx="158">
                  <c:v>7.9594442434608936</c:v>
                </c:pt>
                <c:pt idx="159">
                  <c:v>7.9791664816439649</c:v>
                </c:pt>
                <c:pt idx="160">
                  <c:v>7.9986110441386824</c:v>
                </c:pt>
                <c:pt idx="161">
                  <c:v>8.0180553607642651</c:v>
                </c:pt>
                <c:pt idx="162">
                  <c:v>8.0374999232590216</c:v>
                </c:pt>
                <c:pt idx="163">
                  <c:v>8.0569442398847197</c:v>
                </c:pt>
                <c:pt idx="164">
                  <c:v>8.0766664780677058</c:v>
                </c:pt>
                <c:pt idx="165">
                  <c:v>8.0961110405623913</c:v>
                </c:pt>
                <c:pt idx="166">
                  <c:v>8.1155553571880539</c:v>
                </c:pt>
                <c:pt idx="167">
                  <c:v>8.1349999196827447</c:v>
                </c:pt>
                <c:pt idx="168">
                  <c:v>8.1547221578657627</c:v>
                </c:pt>
                <c:pt idx="169">
                  <c:v>8.1741664744913507</c:v>
                </c:pt>
                <c:pt idx="170">
                  <c:v>8.1936110369861126</c:v>
                </c:pt>
                <c:pt idx="171">
                  <c:v>8.2133332751691341</c:v>
                </c:pt>
                <c:pt idx="172">
                  <c:v>8.2327776029705255</c:v>
                </c:pt>
                <c:pt idx="173">
                  <c:v>8.2522221654653549</c:v>
                </c:pt>
                <c:pt idx="174">
                  <c:v>8.2716664820909482</c:v>
                </c:pt>
                <c:pt idx="175">
                  <c:v>8.2911110445856959</c:v>
                </c:pt>
                <c:pt idx="176">
                  <c:v>8.3105553612113017</c:v>
                </c:pt>
                <c:pt idx="177">
                  <c:v>8.3302775993943214</c:v>
                </c:pt>
                <c:pt idx="178">
                  <c:v>8.3497221618890709</c:v>
                </c:pt>
                <c:pt idx="179">
                  <c:v>8.3691664785146767</c:v>
                </c:pt>
                <c:pt idx="180">
                  <c:v>8.388611041009419</c:v>
                </c:pt>
                <c:pt idx="181">
                  <c:v>8.4080553576350212</c:v>
                </c:pt>
                <c:pt idx="182">
                  <c:v>8.427499920129776</c:v>
                </c:pt>
                <c:pt idx="183">
                  <c:v>8.4472221583127443</c:v>
                </c:pt>
                <c:pt idx="184">
                  <c:v>8.4666664749384228</c:v>
                </c:pt>
                <c:pt idx="185">
                  <c:v>8.4861110374331474</c:v>
                </c:pt>
                <c:pt idx="186">
                  <c:v>8.5055553652346205</c:v>
                </c:pt>
                <c:pt idx="187">
                  <c:v>8.5249999165534973</c:v>
                </c:pt>
                <c:pt idx="188">
                  <c:v>8.5447221547365189</c:v>
                </c:pt>
                <c:pt idx="189">
                  <c:v>8.5641664825379831</c:v>
                </c:pt>
                <c:pt idx="190">
                  <c:v>8.5836110450327379</c:v>
                </c:pt>
                <c:pt idx="191">
                  <c:v>8.603055361658333</c:v>
                </c:pt>
                <c:pt idx="192">
                  <c:v>8.6227775998413563</c:v>
                </c:pt>
                <c:pt idx="193">
                  <c:v>8.6422221623360489</c:v>
                </c:pt>
                <c:pt idx="194">
                  <c:v>8.6616664789617062</c:v>
                </c:pt>
                <c:pt idx="195">
                  <c:v>8.6811110414563899</c:v>
                </c:pt>
                <c:pt idx="196">
                  <c:v>8.700555358082056</c:v>
                </c:pt>
                <c:pt idx="197">
                  <c:v>8.7202775962650687</c:v>
                </c:pt>
                <c:pt idx="198">
                  <c:v>8.7397221587598199</c:v>
                </c:pt>
                <c:pt idx="199">
                  <c:v>8.7591664753854275</c:v>
                </c:pt>
                <c:pt idx="200">
                  <c:v>8.7786110378801681</c:v>
                </c:pt>
                <c:pt idx="201">
                  <c:v>8.7980553545057685</c:v>
                </c:pt>
                <c:pt idx="202">
                  <c:v>8.8177776038646698</c:v>
                </c:pt>
                <c:pt idx="203">
                  <c:v>8.8372221551835519</c:v>
                </c:pt>
                <c:pt idx="204">
                  <c:v>8.8566664829850268</c:v>
                </c:pt>
                <c:pt idx="205">
                  <c:v>8.8761110454797709</c:v>
                </c:pt>
                <c:pt idx="206">
                  <c:v>8.8955553621053767</c:v>
                </c:pt>
                <c:pt idx="207">
                  <c:v>8.914999924600119</c:v>
                </c:pt>
                <c:pt idx="208">
                  <c:v>8.9347221627831459</c:v>
                </c:pt>
                <c:pt idx="209">
                  <c:v>8.9541664794087747</c:v>
                </c:pt>
                <c:pt idx="210">
                  <c:v>8.9736110419034958</c:v>
                </c:pt>
                <c:pt idx="211">
                  <c:v>8.9930553585291246</c:v>
                </c:pt>
                <c:pt idx="212">
                  <c:v>9.0124999210238528</c:v>
                </c:pt>
                <c:pt idx="213">
                  <c:v>9.0322221592068672</c:v>
                </c:pt>
                <c:pt idx="214">
                  <c:v>9.0516664758324623</c:v>
                </c:pt>
                <c:pt idx="215">
                  <c:v>9.0711110383272224</c:v>
                </c:pt>
                <c:pt idx="216">
                  <c:v>9.0905553549528122</c:v>
                </c:pt>
                <c:pt idx="217">
                  <c:v>9.1099999174475705</c:v>
                </c:pt>
                <c:pt idx="218">
                  <c:v>9.1297221556305619</c:v>
                </c:pt>
                <c:pt idx="219">
                  <c:v>9.1491664834320439</c:v>
                </c:pt>
                <c:pt idx="220">
                  <c:v>9.1686110347509384</c:v>
                </c:pt>
                <c:pt idx="221">
                  <c:v>9.1880553625523689</c:v>
                </c:pt>
                <c:pt idx="222">
                  <c:v>9.2074999250471592</c:v>
                </c:pt>
                <c:pt idx="223">
                  <c:v>9.2272221632300671</c:v>
                </c:pt>
                <c:pt idx="224">
                  <c:v>9.2466664798557687</c:v>
                </c:pt>
                <c:pt idx="225">
                  <c:v>9.266111042350456</c:v>
                </c:pt>
                <c:pt idx="226">
                  <c:v>9.2855553589761257</c:v>
                </c:pt>
                <c:pt idx="227">
                  <c:v>9.3049999214708699</c:v>
                </c:pt>
                <c:pt idx="228">
                  <c:v>9.3247221596539021</c:v>
                </c:pt>
                <c:pt idx="229">
                  <c:v>9.3441664762794971</c:v>
                </c:pt>
                <c:pt idx="230">
                  <c:v>9.3636110387742768</c:v>
                </c:pt>
                <c:pt idx="231">
                  <c:v>9.3830553553998506</c:v>
                </c:pt>
                <c:pt idx="232">
                  <c:v>9.4024999178946942</c:v>
                </c:pt>
                <c:pt idx="233">
                  <c:v>9.4219442345202538</c:v>
                </c:pt>
                <c:pt idx="234">
                  <c:v>9.441666483879068</c:v>
                </c:pt>
                <c:pt idx="235">
                  <c:v>9.4611110351979733</c:v>
                </c:pt>
                <c:pt idx="236">
                  <c:v>9.4805553629994392</c:v>
                </c:pt>
                <c:pt idx="237">
                  <c:v>9.499999925494194</c:v>
                </c:pt>
                <c:pt idx="238">
                  <c:v>9.5197221636772156</c:v>
                </c:pt>
                <c:pt idx="239">
                  <c:v>9.5391664803028089</c:v>
                </c:pt>
                <c:pt idx="240">
                  <c:v>9.5586110427975619</c:v>
                </c:pt>
                <c:pt idx="241">
                  <c:v>9.5780553594231606</c:v>
                </c:pt>
                <c:pt idx="242">
                  <c:v>9.5977775976061821</c:v>
                </c:pt>
                <c:pt idx="243">
                  <c:v>9.6172221601008676</c:v>
                </c:pt>
                <c:pt idx="244">
                  <c:v>9.636666476726532</c:v>
                </c:pt>
                <c:pt idx="245">
                  <c:v>9.6561110392212868</c:v>
                </c:pt>
                <c:pt idx="246">
                  <c:v>9.6758332774043811</c:v>
                </c:pt>
                <c:pt idx="247">
                  <c:v>9.695277605205769</c:v>
                </c:pt>
                <c:pt idx="248">
                  <c:v>9.7147221565246582</c:v>
                </c:pt>
                <c:pt idx="249">
                  <c:v>9.7341664843260673</c:v>
                </c:pt>
                <c:pt idx="250">
                  <c:v>9.7536110356450205</c:v>
                </c:pt>
                <c:pt idx="251">
                  <c:v>9.7733332850039005</c:v>
                </c:pt>
                <c:pt idx="252">
                  <c:v>9.7927776016294956</c:v>
                </c:pt>
                <c:pt idx="253">
                  <c:v>9.8122221641242504</c:v>
                </c:pt>
                <c:pt idx="254">
                  <c:v>9.8316664807498455</c:v>
                </c:pt>
                <c:pt idx="255">
                  <c:v>9.8511110432446003</c:v>
                </c:pt>
                <c:pt idx="256">
                  <c:v>9.8705553598702576</c:v>
                </c:pt>
                <c:pt idx="257">
                  <c:v>9.8902775980532205</c:v>
                </c:pt>
                <c:pt idx="258">
                  <c:v>9.9097221605479717</c:v>
                </c:pt>
                <c:pt idx="259">
                  <c:v>9.929166477173565</c:v>
                </c:pt>
                <c:pt idx="260">
                  <c:v>9.9486110396683216</c:v>
                </c:pt>
                <c:pt idx="261">
                  <c:v>9.9680553562939167</c:v>
                </c:pt>
                <c:pt idx="262">
                  <c:v>9.9877775944769525</c:v>
                </c:pt>
                <c:pt idx="263">
                  <c:v>10.007222156971693</c:v>
                </c:pt>
                <c:pt idx="264">
                  <c:v>10.026666484773148</c:v>
                </c:pt>
                <c:pt idx="265">
                  <c:v>10.046111036092043</c:v>
                </c:pt>
                <c:pt idx="266">
                  <c:v>10.065555363893509</c:v>
                </c:pt>
                <c:pt idx="267">
                  <c:v>10.085277602076518</c:v>
                </c:pt>
                <c:pt idx="268">
                  <c:v>10.104722164571248</c:v>
                </c:pt>
                <c:pt idx="269">
                  <c:v>10.124166481196806</c:v>
                </c:pt>
                <c:pt idx="270">
                  <c:v>10.143611043691578</c:v>
                </c:pt>
                <c:pt idx="271">
                  <c:v>10.163333281874657</c:v>
                </c:pt>
                <c:pt idx="272">
                  <c:v>10.182777598500305</c:v>
                </c:pt>
                <c:pt idx="273">
                  <c:v>10.202222160994998</c:v>
                </c:pt>
                <c:pt idx="274">
                  <c:v>10.221666477620602</c:v>
                </c:pt>
                <c:pt idx="275">
                  <c:v>10.241111040115266</c:v>
                </c:pt>
                <c:pt idx="276">
                  <c:v>10.260833278298406</c:v>
                </c:pt>
                <c:pt idx="277">
                  <c:v>10.280277594923973</c:v>
                </c:pt>
                <c:pt idx="278">
                  <c:v>10.299722157418728</c:v>
                </c:pt>
                <c:pt idx="279">
                  <c:v>10.319166485220194</c:v>
                </c:pt>
                <c:pt idx="280">
                  <c:v>10.338611036539078</c:v>
                </c:pt>
                <c:pt idx="281">
                  <c:v>10.358333274722106</c:v>
                </c:pt>
                <c:pt idx="282">
                  <c:v>10.377777602523565</c:v>
                </c:pt>
                <c:pt idx="283">
                  <c:v>10.397222165018318</c:v>
                </c:pt>
                <c:pt idx="284">
                  <c:v>10.416666481643922</c:v>
                </c:pt>
                <c:pt idx="285">
                  <c:v>10.436111044138668</c:v>
                </c:pt>
                <c:pt idx="286">
                  <c:v>10.455833282321759</c:v>
                </c:pt>
                <c:pt idx="287">
                  <c:v>10.475277598947361</c:v>
                </c:pt>
                <c:pt idx="288">
                  <c:v>10.494722161442041</c:v>
                </c:pt>
                <c:pt idx="289">
                  <c:v>10.514166478067636</c:v>
                </c:pt>
                <c:pt idx="290">
                  <c:v>10.533611040562391</c:v>
                </c:pt>
                <c:pt idx="291">
                  <c:v>10.553055357188056</c:v>
                </c:pt>
                <c:pt idx="292">
                  <c:v>10.57277759537102</c:v>
                </c:pt>
                <c:pt idx="293">
                  <c:v>10.592222157865764</c:v>
                </c:pt>
                <c:pt idx="294">
                  <c:v>10.611666474491358</c:v>
                </c:pt>
                <c:pt idx="295">
                  <c:v>10.631111036986113</c:v>
                </c:pt>
                <c:pt idx="296">
                  <c:v>10.650555364787579</c:v>
                </c:pt>
                <c:pt idx="297">
                  <c:v>10.670277602970536</c:v>
                </c:pt>
                <c:pt idx="298">
                  <c:v>10.689722165465355</c:v>
                </c:pt>
                <c:pt idx="299">
                  <c:v>10.709166482090948</c:v>
                </c:pt>
                <c:pt idx="300">
                  <c:v>10.728611044585698</c:v>
                </c:pt>
                <c:pt idx="301">
                  <c:v>10.748055361211229</c:v>
                </c:pt>
                <c:pt idx="302">
                  <c:v>10.767499923706056</c:v>
                </c:pt>
                <c:pt idx="303">
                  <c:v>10.787222161889048</c:v>
                </c:pt>
                <c:pt idx="304">
                  <c:v>10.806666478514723</c:v>
                </c:pt>
                <c:pt idx="305">
                  <c:v>10.826111041009423</c:v>
                </c:pt>
                <c:pt idx="306">
                  <c:v>10.845833279192474</c:v>
                </c:pt>
                <c:pt idx="307">
                  <c:v>10.865277595818098</c:v>
                </c:pt>
                <c:pt idx="308">
                  <c:v>10.884722158312799</c:v>
                </c:pt>
                <c:pt idx="309">
                  <c:v>10.904166474938394</c:v>
                </c:pt>
                <c:pt idx="310">
                  <c:v>10.923888724297285</c:v>
                </c:pt>
                <c:pt idx="311">
                  <c:v>10.943333275616169</c:v>
                </c:pt>
                <c:pt idx="312">
                  <c:v>10.962777603417656</c:v>
                </c:pt>
                <c:pt idx="313">
                  <c:v>10.982499841600738</c:v>
                </c:pt>
                <c:pt idx="314">
                  <c:v>11.001944404095411</c:v>
                </c:pt>
                <c:pt idx="315">
                  <c:v>11.021388720720998</c:v>
                </c:pt>
                <c:pt idx="316">
                  <c:v>11.040833283215761</c:v>
                </c:pt>
                <c:pt idx="317">
                  <c:v>11.060277599841356</c:v>
                </c:pt>
                <c:pt idx="318">
                  <c:v>11.079722162336111</c:v>
                </c:pt>
                <c:pt idx="319">
                  <c:v>11.099444400519134</c:v>
                </c:pt>
                <c:pt idx="320">
                  <c:v>11.118888717144728</c:v>
                </c:pt>
                <c:pt idx="321">
                  <c:v>11.138333279639481</c:v>
                </c:pt>
                <c:pt idx="322">
                  <c:v>11.157777596265079</c:v>
                </c:pt>
                <c:pt idx="323">
                  <c:v>11.177222158759831</c:v>
                </c:pt>
                <c:pt idx="324">
                  <c:v>11.196666475385427</c:v>
                </c:pt>
                <c:pt idx="325">
                  <c:v>11.216388724744318</c:v>
                </c:pt>
                <c:pt idx="326">
                  <c:v>11.235833276063261</c:v>
                </c:pt>
                <c:pt idx="327">
                  <c:v>11.25527760386467</c:v>
                </c:pt>
                <c:pt idx="328">
                  <c:v>11.274722155183548</c:v>
                </c:pt>
                <c:pt idx="329">
                  <c:v>11.294166482985018</c:v>
                </c:pt>
                <c:pt idx="330">
                  <c:v>11.313611045479773</c:v>
                </c:pt>
                <c:pt idx="331">
                  <c:v>11.333333283662796</c:v>
                </c:pt>
                <c:pt idx="332">
                  <c:v>11.352777600288448</c:v>
                </c:pt>
                <c:pt idx="333">
                  <c:v>11.372222162783146</c:v>
                </c:pt>
                <c:pt idx="334">
                  <c:v>11.391944400966167</c:v>
                </c:pt>
                <c:pt idx="335">
                  <c:v>11.411388717591763</c:v>
                </c:pt>
                <c:pt idx="336">
                  <c:v>11.430833280086517</c:v>
                </c:pt>
                <c:pt idx="337">
                  <c:v>11.450277596712112</c:v>
                </c:pt>
                <c:pt idx="338">
                  <c:v>11.469722159206874</c:v>
                </c:pt>
                <c:pt idx="339">
                  <c:v>11.489166475832462</c:v>
                </c:pt>
                <c:pt idx="340">
                  <c:v>11.508888725191348</c:v>
                </c:pt>
                <c:pt idx="341">
                  <c:v>11.528333276510239</c:v>
                </c:pt>
                <c:pt idx="342">
                  <c:v>11.547777604311698</c:v>
                </c:pt>
                <c:pt idx="343">
                  <c:v>11.567222155630548</c:v>
                </c:pt>
                <c:pt idx="344">
                  <c:v>11.586666483432055</c:v>
                </c:pt>
                <c:pt idx="345">
                  <c:v>11.606388721615048</c:v>
                </c:pt>
                <c:pt idx="346">
                  <c:v>11.625833284109834</c:v>
                </c:pt>
                <c:pt idx="347">
                  <c:v>11.645277600735398</c:v>
                </c:pt>
                <c:pt idx="348">
                  <c:v>11.664722163230117</c:v>
                </c:pt>
                <c:pt idx="349">
                  <c:v>11.684166479855771</c:v>
                </c:pt>
                <c:pt idx="350">
                  <c:v>11.703611042350465</c:v>
                </c:pt>
                <c:pt idx="351">
                  <c:v>11.723333280533494</c:v>
                </c:pt>
                <c:pt idx="352">
                  <c:v>11.742777597159147</c:v>
                </c:pt>
                <c:pt idx="353">
                  <c:v>11.762222159653902</c:v>
                </c:pt>
                <c:pt idx="354">
                  <c:v>11.781666476279497</c:v>
                </c:pt>
                <c:pt idx="355">
                  <c:v>11.801111038774252</c:v>
                </c:pt>
                <c:pt idx="356">
                  <c:v>11.820833276957332</c:v>
                </c:pt>
                <c:pt idx="357">
                  <c:v>11.840277604758738</c:v>
                </c:pt>
                <c:pt idx="358">
                  <c:v>11.85972215607768</c:v>
                </c:pt>
                <c:pt idx="359">
                  <c:v>11.879166483879089</c:v>
                </c:pt>
                <c:pt idx="360">
                  <c:v>11.898611035197973</c:v>
                </c:pt>
                <c:pt idx="361">
                  <c:v>11.918055362999418</c:v>
                </c:pt>
                <c:pt idx="362">
                  <c:v>11.937777601182461</c:v>
                </c:pt>
                <c:pt idx="363">
                  <c:v>11.957222163677216</c:v>
                </c:pt>
                <c:pt idx="364">
                  <c:v>11.976666480302812</c:v>
                </c:pt>
                <c:pt idx="365">
                  <c:v>11.996111042797548</c:v>
                </c:pt>
                <c:pt idx="366">
                  <c:v>12.015555359423226</c:v>
                </c:pt>
                <c:pt idx="367">
                  <c:v>12.035277597606182</c:v>
                </c:pt>
                <c:pt idx="368">
                  <c:v>12.054722160100937</c:v>
                </c:pt>
                <c:pt idx="369">
                  <c:v>12.074166476726532</c:v>
                </c:pt>
                <c:pt idx="370">
                  <c:v>12.093611039221306</c:v>
                </c:pt>
                <c:pt idx="371">
                  <c:v>12.113055355846882</c:v>
                </c:pt>
                <c:pt idx="372">
                  <c:v>12.132499918341715</c:v>
                </c:pt>
                <c:pt idx="373">
                  <c:v>12.152222156524672</c:v>
                </c:pt>
                <c:pt idx="374">
                  <c:v>12.171666484326121</c:v>
                </c:pt>
                <c:pt idx="375">
                  <c:v>12.191111035645008</c:v>
                </c:pt>
                <c:pt idx="376">
                  <c:v>12.210555363446471</c:v>
                </c:pt>
                <c:pt idx="377">
                  <c:v>12.22999991476537</c:v>
                </c:pt>
                <c:pt idx="378">
                  <c:v>12.249722164124249</c:v>
                </c:pt>
                <c:pt idx="379">
                  <c:v>12.269166480749846</c:v>
                </c:pt>
                <c:pt idx="380">
                  <c:v>12.288611043244542</c:v>
                </c:pt>
                <c:pt idx="381">
                  <c:v>12.308055359870195</c:v>
                </c:pt>
                <c:pt idx="382">
                  <c:v>12.327499922365005</c:v>
                </c:pt>
                <c:pt idx="383">
                  <c:v>12.346944238990552</c:v>
                </c:pt>
              </c:numCache>
            </c:numRef>
          </c:xVal>
          <c:yVal>
            <c:numRef>
              <c:f>'WD1145+017_2017-02-26W (1)new'!$N$2:$N$385</c:f>
              <c:numCache>
                <c:formatCode>General</c:formatCode>
                <c:ptCount val="384"/>
                <c:pt idx="0">
                  <c:v>0.98176168357012261</c:v>
                </c:pt>
                <c:pt idx="1">
                  <c:v>1.0013736973958749</c:v>
                </c:pt>
                <c:pt idx="2">
                  <c:v>1.005452850443544</c:v>
                </c:pt>
                <c:pt idx="3">
                  <c:v>0.99273212384422604</c:v>
                </c:pt>
                <c:pt idx="4">
                  <c:v>0.97528059558403268</c:v>
                </c:pt>
                <c:pt idx="5">
                  <c:v>0.97773038632267961</c:v>
                </c:pt>
                <c:pt idx="6">
                  <c:v>0.98740962400527998</c:v>
                </c:pt>
                <c:pt idx="7">
                  <c:v>0.98268288606071896</c:v>
                </c:pt>
                <c:pt idx="8">
                  <c:v>0.9856039305814237</c:v>
                </c:pt>
                <c:pt idx="9">
                  <c:v>0.98281637771564956</c:v>
                </c:pt>
                <c:pt idx="10">
                  <c:v>0.97932330819542168</c:v>
                </c:pt>
                <c:pt idx="11">
                  <c:v>0.98059933294975643</c:v>
                </c:pt>
                <c:pt idx="12">
                  <c:v>0.983899921068766</c:v>
                </c:pt>
                <c:pt idx="13">
                  <c:v>1.0165277965793866</c:v>
                </c:pt>
                <c:pt idx="14">
                  <c:v>1.0170399943035857</c:v>
                </c:pt>
                <c:pt idx="15">
                  <c:v>1.0017535954105299</c:v>
                </c:pt>
                <c:pt idx="16">
                  <c:v>0.96336730536329651</c:v>
                </c:pt>
                <c:pt idx="17">
                  <c:v>0.96429216452794997</c:v>
                </c:pt>
                <c:pt idx="18">
                  <c:v>0.96702396996633666</c:v>
                </c:pt>
                <c:pt idx="19">
                  <c:v>0.9814165779891395</c:v>
                </c:pt>
                <c:pt idx="20">
                  <c:v>0.98301723197314017</c:v>
                </c:pt>
                <c:pt idx="21">
                  <c:v>0.98588313424676599</c:v>
                </c:pt>
                <c:pt idx="22">
                  <c:v>0.97320851193475699</c:v>
                </c:pt>
                <c:pt idx="23">
                  <c:v>0.96035448487690056</c:v>
                </c:pt>
                <c:pt idx="24">
                  <c:v>0.97349229655579783</c:v>
                </c:pt>
                <c:pt idx="25">
                  <c:v>0.98388452590602105</c:v>
                </c:pt>
                <c:pt idx="26">
                  <c:v>0.98538584318903022</c:v>
                </c:pt>
                <c:pt idx="27">
                  <c:v>0.96093264302920545</c:v>
                </c:pt>
                <c:pt idx="28">
                  <c:v>0.94461095963998665</c:v>
                </c:pt>
                <c:pt idx="29">
                  <c:v>0.90754957862493468</c:v>
                </c:pt>
                <c:pt idx="30">
                  <c:v>0.89869150165237965</c:v>
                </c:pt>
                <c:pt idx="31">
                  <c:v>0.89894025589546944</c:v>
                </c:pt>
                <c:pt idx="32">
                  <c:v>0.93033101179818878</c:v>
                </c:pt>
                <c:pt idx="33">
                  <c:v>0.9545083967175737</c:v>
                </c:pt>
                <c:pt idx="34">
                  <c:v>0.98779310061861181</c:v>
                </c:pt>
                <c:pt idx="35">
                  <c:v>1.0044936803255458</c:v>
                </c:pt>
                <c:pt idx="36">
                  <c:v>1.0250219498321578</c:v>
                </c:pt>
                <c:pt idx="37">
                  <c:v>0.99281389628052563</c:v>
                </c:pt>
                <c:pt idx="38">
                  <c:v>1.0041771740310479</c:v>
                </c:pt>
                <c:pt idx="39">
                  <c:v>0.99574725903725159</c:v>
                </c:pt>
                <c:pt idx="40">
                  <c:v>1.0083318312365421</c:v>
                </c:pt>
                <c:pt idx="41">
                  <c:v>0.98638582641578865</c:v>
                </c:pt>
                <c:pt idx="42">
                  <c:v>0.99363357208736458</c:v>
                </c:pt>
                <c:pt idx="43">
                  <c:v>1.0110168315686001</c:v>
                </c:pt>
                <c:pt idx="44">
                  <c:v>1.0084899183311762</c:v>
                </c:pt>
                <c:pt idx="45">
                  <c:v>0.99345722269903891</c:v>
                </c:pt>
                <c:pt idx="46">
                  <c:v>0.98322979887031958</c:v>
                </c:pt>
                <c:pt idx="47">
                  <c:v>0.99357510172202268</c:v>
                </c:pt>
                <c:pt idx="48">
                  <c:v>1.0118905456726746</c:v>
                </c:pt>
                <c:pt idx="49">
                  <c:v>0.99373484889644448</c:v>
                </c:pt>
                <c:pt idx="50">
                  <c:v>0.98433150732895758</c:v>
                </c:pt>
                <c:pt idx="51">
                  <c:v>0.97000290017167845</c:v>
                </c:pt>
                <c:pt idx="52">
                  <c:v>0.98181231593342944</c:v>
                </c:pt>
                <c:pt idx="53">
                  <c:v>1.0056610989629406</c:v>
                </c:pt>
                <c:pt idx="54">
                  <c:v>0.9984402154982609</c:v>
                </c:pt>
                <c:pt idx="55">
                  <c:v>1.0016164744620026</c:v>
                </c:pt>
                <c:pt idx="56">
                  <c:v>0.97991819531418378</c:v>
                </c:pt>
                <c:pt idx="57">
                  <c:v>0.99468337958333852</c:v>
                </c:pt>
                <c:pt idx="58">
                  <c:v>0.99257046191557852</c:v>
                </c:pt>
                <c:pt idx="59">
                  <c:v>0.99579005598661352</c:v>
                </c:pt>
                <c:pt idx="60">
                  <c:v>0.98725769859883861</c:v>
                </c:pt>
                <c:pt idx="61">
                  <c:v>0.99734062453510663</c:v>
                </c:pt>
                <c:pt idx="62">
                  <c:v>0.9908726019156715</c:v>
                </c:pt>
                <c:pt idx="63">
                  <c:v>0.98345648198902791</c:v>
                </c:pt>
                <c:pt idx="64">
                  <c:v>0.95524235207356889</c:v>
                </c:pt>
                <c:pt idx="65">
                  <c:v>0.96492064010503265</c:v>
                </c:pt>
                <c:pt idx="66">
                  <c:v>0.97417760643085505</c:v>
                </c:pt>
                <c:pt idx="67">
                  <c:v>0.98596647751838185</c:v>
                </c:pt>
                <c:pt idx="68">
                  <c:v>0.97494417087696039</c:v>
                </c:pt>
                <c:pt idx="69">
                  <c:v>1.0036432557783475</c:v>
                </c:pt>
                <c:pt idx="70">
                  <c:v>1.0291043526717978</c:v>
                </c:pt>
                <c:pt idx="71">
                  <c:v>1.0572652235150639</c:v>
                </c:pt>
                <c:pt idx="72">
                  <c:v>1.0446477965710341</c:v>
                </c:pt>
                <c:pt idx="73">
                  <c:v>1.0514526305691139</c:v>
                </c:pt>
                <c:pt idx="74">
                  <c:v>1.0528262718692878</c:v>
                </c:pt>
                <c:pt idx="75">
                  <c:v>1.0471511262048927</c:v>
                </c:pt>
                <c:pt idx="76">
                  <c:v>1.0307588019643721</c:v>
                </c:pt>
                <c:pt idx="77">
                  <c:v>1.0232082904650039</c:v>
                </c:pt>
                <c:pt idx="78">
                  <c:v>1.0098299455003454</c:v>
                </c:pt>
                <c:pt idx="79">
                  <c:v>1.0242302046374478</c:v>
                </c:pt>
                <c:pt idx="80">
                  <c:v>1.0384684510170528</c:v>
                </c:pt>
                <c:pt idx="81">
                  <c:v>1.0483657054591258</c:v>
                </c:pt>
                <c:pt idx="82">
                  <c:v>1.0369850785741066</c:v>
                </c:pt>
                <c:pt idx="83">
                  <c:v>1.0211363486120109</c:v>
                </c:pt>
                <c:pt idx="84">
                  <c:v>1.0262327035463881</c:v>
                </c:pt>
                <c:pt idx="85">
                  <c:v>1.0160197645686231</c:v>
                </c:pt>
                <c:pt idx="86">
                  <c:v>0.98607871240499045</c:v>
                </c:pt>
                <c:pt idx="87">
                  <c:v>0.9734943655694076</c:v>
                </c:pt>
                <c:pt idx="88">
                  <c:v>0.97099531431774522</c:v>
                </c:pt>
                <c:pt idx="89">
                  <c:v>0.993921684188668</c:v>
                </c:pt>
                <c:pt idx="90">
                  <c:v>0.99057021786014943</c:v>
                </c:pt>
                <c:pt idx="91">
                  <c:v>0.99658186197153831</c:v>
                </c:pt>
                <c:pt idx="92">
                  <c:v>0.98690430515938221</c:v>
                </c:pt>
                <c:pt idx="93">
                  <c:v>0.98646808438489486</c:v>
                </c:pt>
                <c:pt idx="94">
                  <c:v>0.98010698826203513</c:v>
                </c:pt>
                <c:pt idx="95">
                  <c:v>0.98841454404310758</c:v>
                </c:pt>
                <c:pt idx="96">
                  <c:v>0.98348480356359524</c:v>
                </c:pt>
                <c:pt idx="97">
                  <c:v>0.94658617673057266</c:v>
                </c:pt>
                <c:pt idx="98">
                  <c:v>0.93564665699164062</c:v>
                </c:pt>
                <c:pt idx="99">
                  <c:v>0.92150051161056501</c:v>
                </c:pt>
                <c:pt idx="100">
                  <c:v>0.91843302522711356</c:v>
                </c:pt>
                <c:pt idx="101">
                  <c:v>0.89050926053429469</c:v>
                </c:pt>
                <c:pt idx="102">
                  <c:v>0.85984216523619394</c:v>
                </c:pt>
                <c:pt idx="103">
                  <c:v>0.84413383387951224</c:v>
                </c:pt>
                <c:pt idx="104">
                  <c:v>0.79412114645507859</c:v>
                </c:pt>
                <c:pt idx="105">
                  <c:v>0.74822292766611964</c:v>
                </c:pt>
                <c:pt idx="106">
                  <c:v>0.71234042967591005</c:v>
                </c:pt>
                <c:pt idx="107">
                  <c:v>0.72391877056557696</c:v>
                </c:pt>
                <c:pt idx="108">
                  <c:v>0.73238466146463566</c:v>
                </c:pt>
                <c:pt idx="109">
                  <c:v>0.77624955368188042</c:v>
                </c:pt>
                <c:pt idx="110">
                  <c:v>0.81107406380698321</c:v>
                </c:pt>
                <c:pt idx="111">
                  <c:v>0.86225143006740212</c:v>
                </c:pt>
                <c:pt idx="112">
                  <c:v>0.87410185583042965</c:v>
                </c:pt>
                <c:pt idx="113">
                  <c:v>0.89353741861100067</c:v>
                </c:pt>
                <c:pt idx="114">
                  <c:v>0.92085347401549345</c:v>
                </c:pt>
                <c:pt idx="115">
                  <c:v>0.93905687465029264</c:v>
                </c:pt>
                <c:pt idx="116">
                  <c:v>0.9452543936436657</c:v>
                </c:pt>
                <c:pt idx="117">
                  <c:v>0.92412755728231522</c:v>
                </c:pt>
                <c:pt idx="118">
                  <c:v>0.90234086585733542</c:v>
                </c:pt>
                <c:pt idx="119">
                  <c:v>0.90806974149821118</c:v>
                </c:pt>
                <c:pt idx="120">
                  <c:v>0.91917377077305618</c:v>
                </c:pt>
                <c:pt idx="121">
                  <c:v>0.94299467921592262</c:v>
                </c:pt>
                <c:pt idx="122">
                  <c:v>0.95143120506812884</c:v>
                </c:pt>
                <c:pt idx="123">
                  <c:v>0.97020746184465656</c:v>
                </c:pt>
                <c:pt idx="124">
                  <c:v>0.97005409959151656</c:v>
                </c:pt>
                <c:pt idx="125">
                  <c:v>0.96001179825429162</c:v>
                </c:pt>
                <c:pt idx="126">
                  <c:v>0.95013616823534808</c:v>
                </c:pt>
                <c:pt idx="127">
                  <c:v>0.95879578429765322</c:v>
                </c:pt>
                <c:pt idx="128">
                  <c:v>0.97173382612172265</c:v>
                </c:pt>
                <c:pt idx="129">
                  <c:v>0.99476761147751203</c:v>
                </c:pt>
                <c:pt idx="130">
                  <c:v>0.99756482735363616</c:v>
                </c:pt>
                <c:pt idx="131">
                  <c:v>0.98163846213380646</c:v>
                </c:pt>
                <c:pt idx="132">
                  <c:v>0.95485555831373736</c:v>
                </c:pt>
                <c:pt idx="133">
                  <c:v>0.94472283170690852</c:v>
                </c:pt>
                <c:pt idx="134">
                  <c:v>0.91910723739075262</c:v>
                </c:pt>
                <c:pt idx="135">
                  <c:v>0.89878244847730049</c:v>
                </c:pt>
                <c:pt idx="136">
                  <c:v>0.89015448652064466</c:v>
                </c:pt>
                <c:pt idx="137">
                  <c:v>0.91962830001840601</c:v>
                </c:pt>
                <c:pt idx="138">
                  <c:v>0.94773787360492123</c:v>
                </c:pt>
                <c:pt idx="139">
                  <c:v>0.96325582090375361</c:v>
                </c:pt>
                <c:pt idx="140">
                  <c:v>0.94607925032702711</c:v>
                </c:pt>
                <c:pt idx="141">
                  <c:v>0.94761209257234069</c:v>
                </c:pt>
                <c:pt idx="142">
                  <c:v>0.94217366717549611</c:v>
                </c:pt>
                <c:pt idx="143">
                  <c:v>0.96740797329007855</c:v>
                </c:pt>
                <c:pt idx="144">
                  <c:v>0.96639763561960978</c:v>
                </c:pt>
                <c:pt idx="145">
                  <c:v>0.96394016821592532</c:v>
                </c:pt>
                <c:pt idx="146">
                  <c:v>0.93918954111038067</c:v>
                </c:pt>
                <c:pt idx="147">
                  <c:v>0.93036797398376636</c:v>
                </c:pt>
                <c:pt idx="148">
                  <c:v>0.92126408137422156</c:v>
                </c:pt>
                <c:pt idx="149">
                  <c:v>0.89830393550668197</c:v>
                </c:pt>
                <c:pt idx="150">
                  <c:v>0.86025227782055669</c:v>
                </c:pt>
                <c:pt idx="151">
                  <c:v>0.80751221471769286</c:v>
                </c:pt>
                <c:pt idx="152">
                  <c:v>0.78330606590463203</c:v>
                </c:pt>
                <c:pt idx="153">
                  <c:v>0.72896543309082074</c:v>
                </c:pt>
                <c:pt idx="154">
                  <c:v>0.71391573032477995</c:v>
                </c:pt>
                <c:pt idx="155">
                  <c:v>0.66200188892939704</c:v>
                </c:pt>
                <c:pt idx="156">
                  <c:v>0.64301201418815324</c:v>
                </c:pt>
                <c:pt idx="157">
                  <c:v>0.62296198777527168</c:v>
                </c:pt>
                <c:pt idx="158">
                  <c:v>0.64845312930503407</c:v>
                </c:pt>
                <c:pt idx="159">
                  <c:v>0.66933234879439019</c:v>
                </c:pt>
                <c:pt idx="160">
                  <c:v>0.68579379487360881</c:v>
                </c:pt>
                <c:pt idx="161">
                  <c:v>0.70481709286253291</c:v>
                </c:pt>
                <c:pt idx="162">
                  <c:v>0.69929781496681265</c:v>
                </c:pt>
                <c:pt idx="163">
                  <c:v>0.72238628107881242</c:v>
                </c:pt>
                <c:pt idx="164">
                  <c:v>0.77056202092532977</c:v>
                </c:pt>
                <c:pt idx="165">
                  <c:v>0.8375477021392147</c:v>
                </c:pt>
                <c:pt idx="166">
                  <c:v>0.89264114840852704</c:v>
                </c:pt>
                <c:pt idx="167">
                  <c:v>0.90189058817264356</c:v>
                </c:pt>
                <c:pt idx="168">
                  <c:v>0.91558549411399015</c:v>
                </c:pt>
                <c:pt idx="169">
                  <c:v>0.90300160904699711</c:v>
                </c:pt>
                <c:pt idx="170">
                  <c:v>0.92742710683933938</c:v>
                </c:pt>
                <c:pt idx="171">
                  <c:v>0.94129661547570065</c:v>
                </c:pt>
                <c:pt idx="172">
                  <c:v>0.9408684470745079</c:v>
                </c:pt>
                <c:pt idx="173">
                  <c:v>0.93093325590717702</c:v>
                </c:pt>
                <c:pt idx="174">
                  <c:v>0.91876138037291011</c:v>
                </c:pt>
                <c:pt idx="175">
                  <c:v>0.9344257991267072</c:v>
                </c:pt>
                <c:pt idx="176">
                  <c:v>0.93217591487596851</c:v>
                </c:pt>
                <c:pt idx="177">
                  <c:v>0.94480480351112484</c:v>
                </c:pt>
                <c:pt idx="178">
                  <c:v>0.94914586369382514</c:v>
                </c:pt>
                <c:pt idx="179">
                  <c:v>0.92302996034351115</c:v>
                </c:pt>
                <c:pt idx="180">
                  <c:v>0.92680773358900004</c:v>
                </c:pt>
                <c:pt idx="181">
                  <c:v>0.92381388716671087</c:v>
                </c:pt>
                <c:pt idx="182">
                  <c:v>0.9234525174799767</c:v>
                </c:pt>
                <c:pt idx="183">
                  <c:v>0.9140450856183816</c:v>
                </c:pt>
                <c:pt idx="184">
                  <c:v>0.90318112944813622</c:v>
                </c:pt>
                <c:pt idx="185">
                  <c:v>0.89108303972040259</c:v>
                </c:pt>
                <c:pt idx="186">
                  <c:v>0.89848048524744994</c:v>
                </c:pt>
                <c:pt idx="187">
                  <c:v>0.88067340982683018</c:v>
                </c:pt>
                <c:pt idx="188">
                  <c:v>0.88863996914057064</c:v>
                </c:pt>
                <c:pt idx="189">
                  <c:v>0.86490996081626026</c:v>
                </c:pt>
                <c:pt idx="190">
                  <c:v>0.87687321182043265</c:v>
                </c:pt>
                <c:pt idx="191">
                  <c:v>0.88858013486185283</c:v>
                </c:pt>
                <c:pt idx="192">
                  <c:v>0.90971210331885022</c:v>
                </c:pt>
                <c:pt idx="193">
                  <c:v>0.92092220017311865</c:v>
                </c:pt>
                <c:pt idx="194">
                  <c:v>0.92432751785321754</c:v>
                </c:pt>
                <c:pt idx="195">
                  <c:v>0.93643125803981864</c:v>
                </c:pt>
                <c:pt idx="196">
                  <c:v>0.95186414646647899</c:v>
                </c:pt>
                <c:pt idx="197">
                  <c:v>0.96702599092954022</c:v>
                </c:pt>
                <c:pt idx="198">
                  <c:v>0.95245092751031468</c:v>
                </c:pt>
                <c:pt idx="199">
                  <c:v>0.95336689679226061</c:v>
                </c:pt>
                <c:pt idx="200">
                  <c:v>0.96166876730643303</c:v>
                </c:pt>
                <c:pt idx="201">
                  <c:v>0.96275809865361572</c:v>
                </c:pt>
                <c:pt idx="202">
                  <c:v>0.95239158192502349</c:v>
                </c:pt>
                <c:pt idx="203">
                  <c:v>0.9564762388389938</c:v>
                </c:pt>
                <c:pt idx="204">
                  <c:v>0.96545625441498895</c:v>
                </c:pt>
                <c:pt idx="205">
                  <c:v>0.96234069372568565</c:v>
                </c:pt>
                <c:pt idx="206">
                  <c:v>0.94674257315038091</c:v>
                </c:pt>
                <c:pt idx="207">
                  <c:v>0.93747545596530324</c:v>
                </c:pt>
                <c:pt idx="208">
                  <c:v>0.93907565841086649</c:v>
                </c:pt>
                <c:pt idx="209">
                  <c:v>0.9329387554825096</c:v>
                </c:pt>
                <c:pt idx="210">
                  <c:v>0.94276787400637563</c:v>
                </c:pt>
                <c:pt idx="211">
                  <c:v>0.94148407370836751</c:v>
                </c:pt>
                <c:pt idx="212">
                  <c:v>0.93958960003964342</c:v>
                </c:pt>
                <c:pt idx="213">
                  <c:v>0.9317517883715859</c:v>
                </c:pt>
                <c:pt idx="214">
                  <c:v>0.92172293967356023</c:v>
                </c:pt>
                <c:pt idx="215">
                  <c:v>0.93240829201235498</c:v>
                </c:pt>
                <c:pt idx="216">
                  <c:v>0.95016239633962407</c:v>
                </c:pt>
                <c:pt idx="217">
                  <c:v>0.9918132608070086</c:v>
                </c:pt>
                <c:pt idx="218">
                  <c:v>0.99747460225107965</c:v>
                </c:pt>
                <c:pt idx="219">
                  <c:v>0.99618188687450093</c:v>
                </c:pt>
                <c:pt idx="220">
                  <c:v>0.98140658519977753</c:v>
                </c:pt>
                <c:pt idx="221">
                  <c:v>1.0010891620687701</c:v>
                </c:pt>
                <c:pt idx="222">
                  <c:v>1.0188574751410131</c:v>
                </c:pt>
                <c:pt idx="223">
                  <c:v>1.0326110492553753</c:v>
                </c:pt>
                <c:pt idx="224">
                  <c:v>1.0473035693968413</c:v>
                </c:pt>
                <c:pt idx="225">
                  <c:v>1.027540442871361</c:v>
                </c:pt>
                <c:pt idx="226">
                  <c:v>1.022293587603293</c:v>
                </c:pt>
                <c:pt idx="227">
                  <c:v>1.0054918003953852</c:v>
                </c:pt>
                <c:pt idx="228">
                  <c:v>1.0206086418339939</c:v>
                </c:pt>
                <c:pt idx="229">
                  <c:v>1.0494615467854818</c:v>
                </c:pt>
                <c:pt idx="230">
                  <c:v>1.045541692177069</c:v>
                </c:pt>
                <c:pt idx="231">
                  <c:v>1.0549118047406001</c:v>
                </c:pt>
                <c:pt idx="232">
                  <c:v>1.0489487185637025</c:v>
                </c:pt>
                <c:pt idx="233">
                  <c:v>1.0589260058173116</c:v>
                </c:pt>
                <c:pt idx="234">
                  <c:v>1.0637088549262865</c:v>
                </c:pt>
                <c:pt idx="235">
                  <c:v>1.0438455233505137</c:v>
                </c:pt>
                <c:pt idx="236">
                  <c:v>1.0338027391604798</c:v>
                </c:pt>
                <c:pt idx="237">
                  <c:v>1.011041006286832</c:v>
                </c:pt>
                <c:pt idx="238">
                  <c:v>1.0051065626397304</c:v>
                </c:pt>
                <c:pt idx="239">
                  <c:v>1.0092757208617744</c:v>
                </c:pt>
                <c:pt idx="240">
                  <c:v>1.0288635681430081</c:v>
                </c:pt>
                <c:pt idx="241">
                  <c:v>1.0261262952443582</c:v>
                </c:pt>
                <c:pt idx="242">
                  <c:v>1.0441079825000561</c:v>
                </c:pt>
                <c:pt idx="243">
                  <c:v>1.0040833221815477</c:v>
                </c:pt>
                <c:pt idx="244">
                  <c:v>1.0362566003770728</c:v>
                </c:pt>
                <c:pt idx="245">
                  <c:v>0.99857785834721136</c:v>
                </c:pt>
                <c:pt idx="246">
                  <c:v>1.025591546937936</c:v>
                </c:pt>
                <c:pt idx="247">
                  <c:v>1.0082721640415475</c:v>
                </c:pt>
                <c:pt idx="248">
                  <c:v>1.0226000000589872</c:v>
                </c:pt>
                <c:pt idx="249">
                  <c:v>1.0192920445911668</c:v>
                </c:pt>
                <c:pt idx="250">
                  <c:v>0.99681850011209849</c:v>
                </c:pt>
                <c:pt idx="251">
                  <c:v>0.9911055343856463</c:v>
                </c:pt>
                <c:pt idx="252">
                  <c:v>0.98568868717282077</c:v>
                </c:pt>
                <c:pt idx="253">
                  <c:v>0.98084995557493693</c:v>
                </c:pt>
                <c:pt idx="254">
                  <c:v>0.97622517004114695</c:v>
                </c:pt>
                <c:pt idx="255">
                  <c:v>0.95857349413747561</c:v>
                </c:pt>
                <c:pt idx="256">
                  <c:v>0.98516722668476353</c:v>
                </c:pt>
                <c:pt idx="257">
                  <c:v>0.98659748516191348</c:v>
                </c:pt>
                <c:pt idx="258">
                  <c:v>1.0101585953297061</c:v>
                </c:pt>
                <c:pt idx="259">
                  <c:v>0.99886667521137518</c:v>
                </c:pt>
                <c:pt idx="260">
                  <c:v>1.0027030327951498</c:v>
                </c:pt>
                <c:pt idx="261">
                  <c:v>0.99420324921942627</c:v>
                </c:pt>
                <c:pt idx="262">
                  <c:v>0.98139427239213861</c:v>
                </c:pt>
                <c:pt idx="263">
                  <c:v>1.001764618808433</c:v>
                </c:pt>
                <c:pt idx="264">
                  <c:v>1.0117959090865181</c:v>
                </c:pt>
                <c:pt idx="265">
                  <c:v>1.0436956625977538</c:v>
                </c:pt>
                <c:pt idx="266">
                  <c:v>1.0378492913953727</c:v>
                </c:pt>
                <c:pt idx="267">
                  <c:v>1.0439735152399365</c:v>
                </c:pt>
                <c:pt idx="268">
                  <c:v>1.0446116024065988</c:v>
                </c:pt>
                <c:pt idx="269">
                  <c:v>1.0613617330951068</c:v>
                </c:pt>
                <c:pt idx="270">
                  <c:v>1.0504412807617953</c:v>
                </c:pt>
                <c:pt idx="271">
                  <c:v>1.0346030817978531</c:v>
                </c:pt>
                <c:pt idx="272">
                  <c:v>1.0008402463479718</c:v>
                </c:pt>
                <c:pt idx="273">
                  <c:v>1.0031061681592466</c:v>
                </c:pt>
                <c:pt idx="274">
                  <c:v>1.0102021659850344</c:v>
                </c:pt>
                <c:pt idx="275">
                  <c:v>1.0238482972245162</c:v>
                </c:pt>
                <c:pt idx="276">
                  <c:v>1.0426377758446173</c:v>
                </c:pt>
                <c:pt idx="277">
                  <c:v>1.0231200774997318</c:v>
                </c:pt>
                <c:pt idx="278">
                  <c:v>1.0234489516033409</c:v>
                </c:pt>
                <c:pt idx="279">
                  <c:v>0.97795241963893664</c:v>
                </c:pt>
                <c:pt idx="280">
                  <c:v>0.96877085999037482</c:v>
                </c:pt>
                <c:pt idx="281">
                  <c:v>0.95520275873199456</c:v>
                </c:pt>
                <c:pt idx="282">
                  <c:v>0.98051766356295966</c:v>
                </c:pt>
                <c:pt idx="283">
                  <c:v>0.98929573249120029</c:v>
                </c:pt>
                <c:pt idx="284">
                  <c:v>1.0011800048354289</c:v>
                </c:pt>
                <c:pt idx="285">
                  <c:v>1.0281252434907919</c:v>
                </c:pt>
                <c:pt idx="286">
                  <c:v>1.0074424498921695</c:v>
                </c:pt>
                <c:pt idx="287">
                  <c:v>1.000065384565358</c:v>
                </c:pt>
                <c:pt idx="288">
                  <c:v>0.941560993093845</c:v>
                </c:pt>
                <c:pt idx="289">
                  <c:v>0.96272838700436769</c:v>
                </c:pt>
                <c:pt idx="290">
                  <c:v>0.94750809271564251</c:v>
                </c:pt>
                <c:pt idx="291">
                  <c:v>0.96796023049228574</c:v>
                </c:pt>
                <c:pt idx="292">
                  <c:v>0.97894478420637865</c:v>
                </c:pt>
                <c:pt idx="293">
                  <c:v>0.97888760535506214</c:v>
                </c:pt>
                <c:pt idx="294">
                  <c:v>0.97024475176007174</c:v>
                </c:pt>
                <c:pt idx="295">
                  <c:v>0.98346815881471217</c:v>
                </c:pt>
                <c:pt idx="296">
                  <c:v>0.98964217238236152</c:v>
                </c:pt>
                <c:pt idx="297">
                  <c:v>1.0190155951389739</c:v>
                </c:pt>
                <c:pt idx="298">
                  <c:v>1.0113158010613601</c:v>
                </c:pt>
                <c:pt idx="299">
                  <c:v>1.022213692184057</c:v>
                </c:pt>
                <c:pt idx="300">
                  <c:v>1.00854606822141</c:v>
                </c:pt>
                <c:pt idx="301">
                  <c:v>0.99297731642390064</c:v>
                </c:pt>
                <c:pt idx="302">
                  <c:v>0.97726235654327664</c:v>
                </c:pt>
                <c:pt idx="303">
                  <c:v>0.98788931907046229</c:v>
                </c:pt>
                <c:pt idx="304">
                  <c:v>1.013798082293407</c:v>
                </c:pt>
                <c:pt idx="305">
                  <c:v>1.0323976913611379</c:v>
                </c:pt>
                <c:pt idx="306">
                  <c:v>1.004073108192284</c:v>
                </c:pt>
                <c:pt idx="307">
                  <c:v>0.98221940100338045</c:v>
                </c:pt>
                <c:pt idx="308">
                  <c:v>0.98123783067784354</c:v>
                </c:pt>
                <c:pt idx="309">
                  <c:v>0.99732363343177743</c:v>
                </c:pt>
                <c:pt idx="310">
                  <c:v>1.0046551499850709</c:v>
                </c:pt>
                <c:pt idx="311">
                  <c:v>1.0071564649041531</c:v>
                </c:pt>
                <c:pt idx="312">
                  <c:v>1.0114250454091644</c:v>
                </c:pt>
                <c:pt idx="313">
                  <c:v>1.0128157046658981</c:v>
                </c:pt>
                <c:pt idx="314">
                  <c:v>1.0063603019273102</c:v>
                </c:pt>
                <c:pt idx="315">
                  <c:v>1.0051879325207249</c:v>
                </c:pt>
                <c:pt idx="316">
                  <c:v>0.96956644072233478</c:v>
                </c:pt>
                <c:pt idx="317">
                  <c:v>0.94470139253087526</c:v>
                </c:pt>
                <c:pt idx="318">
                  <c:v>0.94119828968908514</c:v>
                </c:pt>
                <c:pt idx="319">
                  <c:v>0.95124338968998368</c:v>
                </c:pt>
                <c:pt idx="320">
                  <c:v>0.98021693691497758</c:v>
                </c:pt>
                <c:pt idx="321">
                  <c:v>0.9789440729471105</c:v>
                </c:pt>
                <c:pt idx="322">
                  <c:v>0.97803272542326236</c:v>
                </c:pt>
                <c:pt idx="323">
                  <c:v>0.99197349350657604</c:v>
                </c:pt>
                <c:pt idx="324">
                  <c:v>0.97522744003057515</c:v>
                </c:pt>
                <c:pt idx="325">
                  <c:v>0.96593411417927699</c:v>
                </c:pt>
                <c:pt idx="326">
                  <c:v>0.92871046804905899</c:v>
                </c:pt>
                <c:pt idx="327">
                  <c:v>0.92629197372036576</c:v>
                </c:pt>
                <c:pt idx="328">
                  <c:v>0.92038383286694558</c:v>
                </c:pt>
                <c:pt idx="329">
                  <c:v>0.89298342385976259</c:v>
                </c:pt>
                <c:pt idx="330">
                  <c:v>0.86056383758221888</c:v>
                </c:pt>
                <c:pt idx="331">
                  <c:v>0.8282904508949116</c:v>
                </c:pt>
                <c:pt idx="332">
                  <c:v>0.82264593327453928</c:v>
                </c:pt>
                <c:pt idx="333">
                  <c:v>0.80165802517704654</c:v>
                </c:pt>
                <c:pt idx="334">
                  <c:v>0.77615689648656028</c:v>
                </c:pt>
                <c:pt idx="335">
                  <c:v>0.7208100287357605</c:v>
                </c:pt>
                <c:pt idx="336">
                  <c:v>0.70661086519999461</c:v>
                </c:pt>
                <c:pt idx="337">
                  <c:v>0.70356347123703922</c:v>
                </c:pt>
                <c:pt idx="338">
                  <c:v>0.70220905450657189</c:v>
                </c:pt>
                <c:pt idx="339">
                  <c:v>0.72070220964910292</c:v>
                </c:pt>
                <c:pt idx="340">
                  <c:v>0.78344071468814358</c:v>
                </c:pt>
                <c:pt idx="341">
                  <c:v>0.86537212388149976</c:v>
                </c:pt>
                <c:pt idx="342">
                  <c:v>0.88132137024565649</c:v>
                </c:pt>
                <c:pt idx="343">
                  <c:v>0.88443464741121958</c:v>
                </c:pt>
                <c:pt idx="344">
                  <c:v>0.88870855082989464</c:v>
                </c:pt>
                <c:pt idx="345">
                  <c:v>0.93322262272789802</c:v>
                </c:pt>
                <c:pt idx="346">
                  <c:v>0.95218713532733856</c:v>
                </c:pt>
                <c:pt idx="347">
                  <c:v>0.93687576168888498</c:v>
                </c:pt>
                <c:pt idx="348">
                  <c:v>0.90244191287483777</c:v>
                </c:pt>
                <c:pt idx="349">
                  <c:v>0.88020443323775222</c:v>
                </c:pt>
                <c:pt idx="350">
                  <c:v>0.86460251090220408</c:v>
                </c:pt>
                <c:pt idx="351">
                  <c:v>0.8710495896293069</c:v>
                </c:pt>
                <c:pt idx="352">
                  <c:v>0.87701004708360064</c:v>
                </c:pt>
                <c:pt idx="353">
                  <c:v>0.88031910218155696</c:v>
                </c:pt>
                <c:pt idx="354">
                  <c:v>0.89589502217872208</c:v>
                </c:pt>
                <c:pt idx="355">
                  <c:v>0.9012927913508213</c:v>
                </c:pt>
                <c:pt idx="356">
                  <c:v>0.92442653893325433</c:v>
                </c:pt>
                <c:pt idx="357">
                  <c:v>0.92904411584287161</c:v>
                </c:pt>
                <c:pt idx="358">
                  <c:v>0.92279441970994402</c:v>
                </c:pt>
                <c:pt idx="359">
                  <c:v>0.95032205427238881</c:v>
                </c:pt>
                <c:pt idx="360">
                  <c:v>0.93136808064606558</c:v>
                </c:pt>
                <c:pt idx="361">
                  <c:v>0.93107892979326357</c:v>
                </c:pt>
                <c:pt idx="362">
                  <c:v>0.88579064619686965</c:v>
                </c:pt>
                <c:pt idx="363">
                  <c:v>0.8783562816477265</c:v>
                </c:pt>
                <c:pt idx="364">
                  <c:v>0.88030969408489368</c:v>
                </c:pt>
                <c:pt idx="365">
                  <c:v>0.87461977055458107</c:v>
                </c:pt>
                <c:pt idx="366">
                  <c:v>0.85497917374627863</c:v>
                </c:pt>
                <c:pt idx="367">
                  <c:v>0.82401120291417773</c:v>
                </c:pt>
                <c:pt idx="368">
                  <c:v>0.8701544836325199</c:v>
                </c:pt>
                <c:pt idx="369">
                  <c:v>0.9014882485704746</c:v>
                </c:pt>
                <c:pt idx="370">
                  <c:v>0.92142061500941863</c:v>
                </c:pt>
                <c:pt idx="371">
                  <c:v>0.88704053879636757</c:v>
                </c:pt>
                <c:pt idx="372">
                  <c:v>0.88824014209864355</c:v>
                </c:pt>
                <c:pt idx="373">
                  <c:v>0.89816793650768001</c:v>
                </c:pt>
                <c:pt idx="374">
                  <c:v>0.88914320246995471</c:v>
                </c:pt>
                <c:pt idx="375">
                  <c:v>0.89506797888563838</c:v>
                </c:pt>
                <c:pt idx="376">
                  <c:v>0.87093592018276267</c:v>
                </c:pt>
                <c:pt idx="377">
                  <c:v>0.87536287729908246</c:v>
                </c:pt>
                <c:pt idx="378">
                  <c:v>0.85372179666704229</c:v>
                </c:pt>
                <c:pt idx="379">
                  <c:v>0.82591445220033965</c:v>
                </c:pt>
                <c:pt idx="380">
                  <c:v>0.78027980668648944</c:v>
                </c:pt>
                <c:pt idx="381">
                  <c:v>0.72104370194685541</c:v>
                </c:pt>
                <c:pt idx="382">
                  <c:v>0.70527393061531585</c:v>
                </c:pt>
                <c:pt idx="383">
                  <c:v>0.69097446899515369</c:v>
                </c:pt>
              </c:numCache>
            </c:numRef>
          </c:yVal>
          <c:smooth val="1"/>
        </c:ser>
        <c:axId val="102705024"/>
        <c:axId val="102740352"/>
      </c:scatterChart>
      <c:valAx>
        <c:axId val="102705024"/>
        <c:scaling>
          <c:orientation val="minMax"/>
          <c:min val="4"/>
        </c:scaling>
        <c:axPos val="b"/>
        <c:majorGridlines>
          <c:spPr>
            <a:ln>
              <a:solidFill>
                <a:schemeClr val="bg2"/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/>
                  <a:t>часы </a:t>
                </a:r>
                <a:r>
                  <a:rPr lang="en-US" sz="1200"/>
                  <a:t> </a:t>
                </a:r>
                <a:r>
                  <a:rPr lang="ru-RU" sz="1200"/>
                  <a:t>к </a:t>
                </a:r>
                <a:r>
                  <a:rPr lang="en-US" sz="1200"/>
                  <a:t> JD 2457811</a:t>
                </a:r>
                <a:endParaRPr lang="ru-RU" sz="1200"/>
              </a:p>
            </c:rich>
          </c:tx>
          <c:layout/>
        </c:title>
        <c:numFmt formatCode="General" sourceLinked="1"/>
        <c:tickLblPos val="nextTo"/>
        <c:crossAx val="102740352"/>
        <c:crosses val="autoZero"/>
        <c:crossBetween val="midCat"/>
        <c:majorUnit val="1"/>
      </c:valAx>
      <c:valAx>
        <c:axId val="102740352"/>
        <c:scaling>
          <c:orientation val="minMax"/>
          <c:max val="1.1000000000000001"/>
          <c:min val="0.60000000000000064"/>
        </c:scaling>
        <c:axPos val="l"/>
        <c:majorGridlines>
          <c:spPr>
            <a:ln>
              <a:solidFill>
                <a:srgbClr val="003B7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100"/>
                  <a:t>относительная</a:t>
                </a:r>
                <a:r>
                  <a:rPr lang="ru-RU" sz="1100" baseline="0"/>
                  <a:t> интенсивность</a:t>
                </a:r>
                <a:endParaRPr lang="ru-RU" sz="1100"/>
              </a:p>
            </c:rich>
          </c:tx>
          <c:layout/>
        </c:title>
        <c:numFmt formatCode="General" sourceLinked="1"/>
        <c:tickLblPos val="nextTo"/>
        <c:crossAx val="102705024"/>
        <c:crosses val="autoZero"/>
        <c:crossBetween val="midCat"/>
      </c:valAx>
      <c:spPr>
        <a:solidFill>
          <a:schemeClr val="tx1"/>
        </a:solidFill>
        <a:ln>
          <a:solidFill>
            <a:schemeClr val="accent1"/>
          </a:solidFill>
        </a:ln>
      </c:spPr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99FE25-579F-413E-B5B2-DF1E7CD528EF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3C78E1-3ACC-4CBC-9973-C429BED6C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14A4CB-8EBE-41B2-B361-AA10C843F9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6D48-EF8B-4E57-BBB7-4737623E0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B8B5C-0C9A-4CA4-86F0-6FF2E06F9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0F87-DE8A-4373-9637-AC26FF53E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6F225-9549-41AA-B30C-3E927F808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51E97-3695-4583-A4C8-183156A94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5C586-516A-44AC-82E9-829C2CC37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A762A-1D90-4F44-93E2-65C82A9CF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0A2D-CCE2-45E7-913E-BCF3F6F9B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281C-BDE1-47CC-AFF1-2E040DC2C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7DEFC-B933-4E36-8394-513B186DD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C7778-4653-4286-8B08-6403CCFFB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EE67-FBC5-4032-B507-8187841F4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CA76B-4B65-4282-A9C4-A5BE9B48B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741A-B485-4BF9-86C5-C0A2BA227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AFBD5-F870-4CC4-8A54-3399F793A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EC70-9B70-4D4C-ACC7-AA11148BA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5C3D0146-AB9D-41C3-A5CC-9DB9ECE28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5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adsabs.harvard.edu/cgi-bin/author_form?author=Croll,+B&amp;fullauthor=Croll,%20B.&amp;charset=UTF-8&amp;db_key=AST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adsabs.harvard.edu/cgi-bin/author_form?author=Vanderburg,+A&amp;fullauthor=Vanderburg,%20A.&amp;charset=UTF-8&amp;db_key=AS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sabs.harvard.edu/cgi-bin/author_form?author=Kaye,+T&amp;fullauthor=Kaye,%20T.&amp;charset=UTF-8&amp;db_key=AST" TargetMode="External"/><Relationship Id="rId5" Type="http://schemas.openxmlformats.org/officeDocument/2006/relationships/hyperlink" Target="http://adsabs.harvard.edu/cgi-bin/author_form?author=Gary,+B&amp;fullauthor=Gary,%20B.%20L.&amp;charset=UTF-8&amp;db_key=AST" TargetMode="External"/><Relationship Id="rId10" Type="http://schemas.openxmlformats.org/officeDocument/2006/relationships/hyperlink" Target="http://adsabs.harvard.edu/cgi-bin/author_form?author=Foote,+J&amp;fullauthor=Foote,%20J.&amp;charset=UTF-8&amp;db_key=AST" TargetMode="External"/><Relationship Id="rId4" Type="http://schemas.openxmlformats.org/officeDocument/2006/relationships/hyperlink" Target="http://adsabs.harvard.edu/cgi-bin/author_form?author=Rappaport,+S&amp;fullauthor=Rappaport,%20S.&amp;charset=UTF-8&amp;db_key=AST" TargetMode="External"/><Relationship Id="rId9" Type="http://schemas.openxmlformats.org/officeDocument/2006/relationships/hyperlink" Target="http://adsabs.harvard.edu/cgi-bin/author_form?author=Benni,+P&amp;fullauthor=Benni,%20P.&amp;charset=UTF-8&amp;db_key=A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univie.ac.at/tops/CoAst/archive/cia155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B1764-35B9-4B00-AD8E-6E6E35CAF4A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3075" name="Picture 2" descr="http://aphi.kz/wp-content/uploads/2013/10/Astrophysical-Institute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>
          <a:xfrm>
            <a:off x="857250" y="2071688"/>
            <a:ext cx="7573963" cy="3000375"/>
          </a:xfrm>
        </p:spPr>
      </p:pic>
      <p:grpSp>
        <p:nvGrpSpPr>
          <p:cNvPr id="3076" name="Группа 8"/>
          <p:cNvGrpSpPr>
            <a:grpSpLocks/>
          </p:cNvGrpSpPr>
          <p:nvPr/>
        </p:nvGrpSpPr>
        <p:grpSpPr bwMode="auto">
          <a:xfrm>
            <a:off x="0" y="0"/>
            <a:ext cx="9144000" cy="593725"/>
            <a:chOff x="0" y="47476"/>
            <a:chExt cx="9144000" cy="594637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0" y="570566"/>
              <a:ext cx="9144000" cy="71547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80" name="Picture 8" descr="logo NCK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99" y="47476"/>
              <a:ext cx="97642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2143108" y="142852"/>
            <a:ext cx="5143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dirty="0"/>
              <a:t>Астрофизический институт им. В.Г. Фесенкова»</a:t>
            </a:r>
          </a:p>
        </p:txBody>
      </p:sp>
      <p:pic>
        <p:nvPicPr>
          <p:cNvPr id="3078" name="Picture 4" descr="AFIembl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 r="-2255" b="-6042"/>
          <a:stretch>
            <a:fillRect/>
          </a:stretch>
        </p:blipFill>
        <p:spPr bwMode="auto">
          <a:xfrm>
            <a:off x="8478838" y="0"/>
            <a:ext cx="6651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70" y="1071546"/>
            <a:ext cx="5143500" cy="3857625"/>
          </a:xfrm>
          <a:noFill/>
        </p:spPr>
      </p:pic>
      <p:pic>
        <p:nvPicPr>
          <p:cNvPr id="18435" name="Picture 4" descr="AFIembl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r="-2255" b="-6042"/>
          <a:stretch>
            <a:fillRect/>
          </a:stretch>
        </p:blipFill>
        <p:spPr bwMode="auto">
          <a:xfrm>
            <a:off x="8501063" y="0"/>
            <a:ext cx="6429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4BE26-060C-4E91-BC32-3292FF639A5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pSp>
        <p:nvGrpSpPr>
          <p:cNvPr id="18437" name="Группа 8"/>
          <p:cNvGrpSpPr>
            <a:grpSpLocks/>
          </p:cNvGrpSpPr>
          <p:nvPr/>
        </p:nvGrpSpPr>
        <p:grpSpPr bwMode="auto">
          <a:xfrm>
            <a:off x="0" y="0"/>
            <a:ext cx="9144000" cy="593725"/>
            <a:chOff x="0" y="47476"/>
            <a:chExt cx="9144000" cy="594637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0" y="570566"/>
              <a:ext cx="9144000" cy="71547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441" name="Picture 8" descr="logo NCKI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499" y="47476"/>
              <a:ext cx="97642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1928794" y="142852"/>
            <a:ext cx="514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«Астрофизический </a:t>
            </a:r>
            <a:r>
              <a:rPr lang="ru-RU" sz="1400" dirty="0"/>
              <a:t>институт им. В.Г. Фесенкова»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57158" y="5072074"/>
            <a:ext cx="77724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8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857232"/>
            <a:ext cx="9001125" cy="7143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«Транзитные прохождения планетоидов около белого карлика WD1145+017 и их термическая эволюция»</a:t>
            </a:r>
            <a:endParaRPr lang="ru-RU" sz="1600" dirty="0" smtClean="0">
              <a:latin typeface="+mj-lt"/>
              <a:cs typeface="Times New Roman" pitchFamily="18" charset="0"/>
            </a:endParaRPr>
          </a:p>
          <a:p>
            <a:pPr indent="180975"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000" dirty="0" smtClean="0"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AE342-467B-443B-A209-1ECBEE3F3D4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pSp>
        <p:nvGrpSpPr>
          <p:cNvPr id="4100" name="Группа 8"/>
          <p:cNvGrpSpPr>
            <a:grpSpLocks/>
          </p:cNvGrpSpPr>
          <p:nvPr/>
        </p:nvGrpSpPr>
        <p:grpSpPr bwMode="auto">
          <a:xfrm>
            <a:off x="0" y="214290"/>
            <a:ext cx="9144000" cy="593725"/>
            <a:chOff x="0" y="47476"/>
            <a:chExt cx="9144000" cy="594637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0" y="570566"/>
              <a:ext cx="9144000" cy="71547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5" name="Picture 8" descr="logo NCK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499" y="47476"/>
              <a:ext cx="97642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4" descr="AFIembl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r="-2255" b="-6042"/>
          <a:stretch>
            <a:fillRect/>
          </a:stretch>
        </p:blipFill>
        <p:spPr bwMode="auto">
          <a:xfrm>
            <a:off x="8478838" y="0"/>
            <a:ext cx="6651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2000232" y="142852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«Астрофизический институт им. В.Г. Фесенкова», Алматы</a:t>
            </a:r>
          </a:p>
          <a:p>
            <a:pPr algn="ctr"/>
            <a:r>
              <a:rPr lang="ru-RU" sz="1400" dirty="0" smtClean="0"/>
              <a:t>канд. </a:t>
            </a:r>
            <a:r>
              <a:rPr lang="ru-RU" sz="1400" dirty="0" err="1" smtClean="0"/>
              <a:t>физ-мат</a:t>
            </a:r>
            <a:r>
              <a:rPr lang="ru-RU" sz="1400" dirty="0" smtClean="0"/>
              <a:t> наук Шестакова Л.И., зав.лаб. ФЗ и Т </a:t>
            </a:r>
            <a:endParaRPr lang="ru-RU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4714908" cy="35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14876" y="1428736"/>
            <a:ext cx="44291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dirty="0" smtClean="0"/>
              <a:t>В течение последних лет на Тянь-Шаньской астрономической обсерватории (ТШАО) ведется регулярный поиск и исследование новых переменных звезд на </a:t>
            </a:r>
            <a:r>
              <a:rPr lang="ru-RU" sz="1600" b="0" dirty="0" smtClean="0"/>
              <a:t>двух 1-м телескопах </a:t>
            </a:r>
            <a:r>
              <a:rPr lang="ru-RU" sz="1600" b="0" dirty="0" smtClean="0"/>
              <a:t>Zeiss-1000. </a:t>
            </a:r>
          </a:p>
          <a:p>
            <a:pPr algn="just"/>
            <a:r>
              <a:rPr lang="ru-RU" sz="1600" b="0" dirty="0" smtClean="0"/>
              <a:t>В 2016 году </a:t>
            </a:r>
            <a:r>
              <a:rPr lang="ru-RU" sz="1600" b="0" dirty="0" smtClean="0"/>
              <a:t>по </a:t>
            </a:r>
            <a:r>
              <a:rPr lang="ru-RU" sz="1600" b="0" dirty="0" smtClean="0"/>
              <a:t>программе WET (Всемирный Наземный телескоп) </a:t>
            </a:r>
            <a:r>
              <a:rPr lang="ru-RU" sz="1600" b="0" dirty="0" smtClean="0"/>
              <a:t>на ТШАО </a:t>
            </a:r>
            <a:r>
              <a:rPr lang="ru-RU" sz="1600" b="0" dirty="0" smtClean="0"/>
              <a:t> наблюдали </a:t>
            </a:r>
            <a:r>
              <a:rPr lang="ru-RU" sz="1600" b="0" dirty="0" smtClean="0"/>
              <a:t>белый карлик WD1145+017 (V =17.24</a:t>
            </a:r>
            <a:r>
              <a:rPr lang="ru-RU" sz="1600" b="0" baseline="30000" dirty="0" smtClean="0"/>
              <a:t>m</a:t>
            </a:r>
            <a:r>
              <a:rPr lang="ru-RU" sz="1600" b="0" dirty="0" smtClean="0"/>
              <a:t>). </a:t>
            </a:r>
          </a:p>
          <a:p>
            <a:pPr algn="just"/>
            <a:r>
              <a:rPr lang="ru-RU" sz="1600" b="0" dirty="0" smtClean="0"/>
              <a:t>В программу </a:t>
            </a:r>
            <a:r>
              <a:rPr lang="en-US" sz="1600" b="0" dirty="0" smtClean="0"/>
              <a:t>WET</a:t>
            </a:r>
            <a:r>
              <a:rPr lang="ru-RU" sz="1600" b="0" dirty="0" smtClean="0"/>
              <a:t> входит более 30 </a:t>
            </a:r>
            <a:r>
              <a:rPr lang="ru-RU" sz="1600" b="0" dirty="0" smtClean="0"/>
              <a:t>обсерваторий мира. </a:t>
            </a:r>
          </a:p>
          <a:p>
            <a:pPr algn="just"/>
            <a:r>
              <a:rPr lang="ru-RU" sz="1600" b="0" dirty="0" smtClean="0"/>
              <a:t>Из </a:t>
            </a:r>
            <a:r>
              <a:rPr lang="ru-RU" sz="1600" b="0" dirty="0" smtClean="0"/>
              <a:t>обсерваторий бывшего СССР в ней участвуют Молетай (Литва, </a:t>
            </a:r>
            <a:r>
              <a:rPr lang="ru-RU" sz="1600" b="0" dirty="0" smtClean="0"/>
              <a:t>телескоп 1.65м</a:t>
            </a:r>
            <a:r>
              <a:rPr lang="ru-RU" sz="1600" b="0" dirty="0" smtClean="0"/>
              <a:t>), </a:t>
            </a:r>
            <a:r>
              <a:rPr lang="ru-RU" sz="1600" b="0" dirty="0" err="1" smtClean="0"/>
              <a:t>Терскол</a:t>
            </a:r>
            <a:r>
              <a:rPr lang="ru-RU" sz="1600" b="0" dirty="0" smtClean="0"/>
              <a:t> </a:t>
            </a:r>
            <a:r>
              <a:rPr lang="ru-RU" sz="1600" b="0" dirty="0" smtClean="0"/>
              <a:t>(Россия, 2м), </a:t>
            </a:r>
            <a:r>
              <a:rPr lang="ru-RU" sz="1600" b="0" dirty="0" err="1" smtClean="0"/>
              <a:t>Майданак</a:t>
            </a:r>
            <a:r>
              <a:rPr lang="ru-RU" sz="1600" b="0" dirty="0" smtClean="0"/>
              <a:t> (Узбекистан, 1.5м) и ТШАО </a:t>
            </a:r>
            <a:r>
              <a:rPr lang="ru-RU" sz="1600" b="0" dirty="0" smtClean="0"/>
              <a:t>( 1м</a:t>
            </a:r>
            <a:r>
              <a:rPr lang="ru-RU" sz="1600" b="0" dirty="0" smtClean="0"/>
              <a:t>, Казахстан). 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5357826"/>
            <a:ext cx="84296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Наблюдения проводились с телескопом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Zeiss-1000,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диаметр зеркала 1000 мм, фокусное расстояние системы </a:t>
            </a:r>
            <a:r>
              <a:rPr lang="ru-RU" sz="1600" b="0" dirty="0" smtClean="0">
                <a:latin typeface="+mj-lt"/>
                <a:ea typeface="Times New Roman" pitchFamily="18" charset="0"/>
                <a:cs typeface="Times New Roman" pitchFamily="18" charset="0"/>
              </a:rPr>
              <a:t>800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мм. Использовалась CCD камера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TIK16200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smtClean="0">
                <a:ea typeface="Times New Roman" pitchFamily="18" charset="0"/>
                <a:cs typeface="Times New Roman" pitchFamily="18" charset="0"/>
              </a:rPr>
              <a:t>(4498x3596 </a:t>
            </a:r>
            <a:r>
              <a:rPr lang="ru-RU" sz="1600" b="0" dirty="0" err="1" smtClean="0">
                <a:ea typeface="Times New Roman" pitchFamily="18" charset="0"/>
                <a:cs typeface="Times New Roman" pitchFamily="18" charset="0"/>
              </a:rPr>
              <a:t>пс</a:t>
            </a:r>
            <a:r>
              <a:rPr lang="ru-RU" sz="1600" b="0" dirty="0" smtClean="0">
                <a:ea typeface="Times New Roman" pitchFamily="18" charset="0"/>
                <a:cs typeface="Times New Roman" pitchFamily="18" charset="0"/>
              </a:rPr>
              <a:t>, 6.0мкм, поле 10´</a:t>
            </a:r>
            <a:r>
              <a:rPr lang="en-US" sz="1600" b="0" dirty="0" smtClean="0"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1600" b="0" dirty="0" smtClean="0"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Обработка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полученных изображений и фотометрия объектов проводились с использованием программы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MaxIm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DL5.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2D41F-ABB8-4E06-AE07-A7F797227B4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pSp>
        <p:nvGrpSpPr>
          <p:cNvPr id="9219" name="Группа 8"/>
          <p:cNvGrpSpPr>
            <a:grpSpLocks/>
          </p:cNvGrpSpPr>
          <p:nvPr/>
        </p:nvGrpSpPr>
        <p:grpSpPr bwMode="auto">
          <a:xfrm>
            <a:off x="0" y="0"/>
            <a:ext cx="9144000" cy="593725"/>
            <a:chOff x="0" y="47476"/>
            <a:chExt cx="9144000" cy="594637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570566"/>
              <a:ext cx="9144000" cy="71547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31" name="Picture 8" descr="logo NCK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499" y="47476"/>
              <a:ext cx="97642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1" name="Picture 4" descr="AFIembl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r="-2255" b="-6042"/>
          <a:stretch>
            <a:fillRect/>
          </a:stretch>
        </p:blipFill>
        <p:spPr bwMode="auto">
          <a:xfrm>
            <a:off x="8501063" y="0"/>
            <a:ext cx="6429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000232" y="0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Что известно о белом карлике WD1145+017?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785794"/>
            <a:ext cx="900109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1400" dirty="0" smtClean="0"/>
              <a:t>    WD 1145 + </a:t>
            </a:r>
            <a:r>
              <a:rPr lang="ru-RU" sz="1400" dirty="0" smtClean="0"/>
              <a:t>017 </a:t>
            </a:r>
            <a:r>
              <a:rPr lang="ru-RU" sz="1400" dirty="0" smtClean="0"/>
              <a:t>является </a:t>
            </a:r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белым карликом с гелиевой оболочкой</a:t>
            </a:r>
            <a:r>
              <a:rPr lang="ru-RU" sz="1400" dirty="0" smtClean="0"/>
              <a:t>, согласно наблюдениям космического телескопа Кеплер во время миссии НАСА, которую называют К2. После обработки данных K2 для WD 1145 + 017 получен транзитный сигнал с периодом 4,5 часа. С помощью анализа Фурье данных K2, в работе [1] определили пять более слабых дополнительных </a:t>
            </a:r>
            <a:r>
              <a:rPr lang="ru-RU" sz="1400" dirty="0" smtClean="0"/>
              <a:t>периодов</a:t>
            </a:r>
            <a:r>
              <a:rPr lang="en-US" sz="1400" dirty="0" smtClean="0"/>
              <a:t> </a:t>
            </a:r>
            <a:r>
              <a:rPr lang="ru-RU" sz="1400" dirty="0" smtClean="0"/>
              <a:t>от </a:t>
            </a:r>
            <a:r>
              <a:rPr lang="ru-RU" sz="1400" dirty="0" smtClean="0"/>
              <a:t>4,5 до 5 часов. Обнаружено, что глубина и форма транзитов значительно различались в течение 80 дней наблюдений.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dirty="0" smtClean="0"/>
              <a:t>   Сильные </a:t>
            </a:r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транзитные прохождения, которые происходят каждые 4,5 часа</a:t>
            </a:r>
            <a:r>
              <a:rPr lang="ru-RU" sz="1400" dirty="0" smtClean="0"/>
              <a:t>, показывают различную глубину до 40% и асимметричные профили, что свидетельствует </a:t>
            </a:r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небольшом объекте с кометным хвостом из пыльного материала.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dirty="0" smtClean="0"/>
              <a:t>   </a:t>
            </a:r>
            <a:r>
              <a:rPr lang="en-US" sz="1400" dirty="0" smtClean="0"/>
              <a:t>C</a:t>
            </a:r>
            <a:r>
              <a:rPr lang="ru-RU" sz="1400" dirty="0" err="1" smtClean="0"/>
              <a:t>пектр</a:t>
            </a:r>
            <a:r>
              <a:rPr lang="ru-RU" sz="1400" dirty="0" smtClean="0"/>
              <a:t> </a:t>
            </a:r>
            <a:r>
              <a:rPr lang="ru-RU" sz="1400" dirty="0" smtClean="0"/>
              <a:t>звезды показывает заметные линии от тяжелых элементов, таких как магний, алюминий, кремний, кальций, железо и никель. Данные этой системы подтверждает предположение о том, что тяжелые элементы, загрязняющие поверхность белых карликов, могут происходить из разрушенных скальных тел, таких как астероиды и малые планеты.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dirty="0" smtClean="0"/>
              <a:t>   </a:t>
            </a:r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сих пор процесс срыва планетарного материала еще не наблюдался. 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20" y="6027003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200" dirty="0" smtClean="0"/>
              <a:t>[1] </a:t>
            </a:r>
            <a:r>
              <a:rPr lang="en-US" sz="1200" b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Vanderburg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A., Johnson J.A., </a:t>
            </a:r>
            <a:r>
              <a:rPr lang="en-US" sz="1200" b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Rappaport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S, </a:t>
            </a:r>
            <a:r>
              <a:rPr lang="en-US" sz="1200" b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Bieryla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A., Irwin J., et al. A Disintegrating Minor Planet Transiting a White Dwarf, Nature, V. 52, 2015, P.546–549. 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/>
              <a:t>[</a:t>
            </a:r>
            <a:r>
              <a:rPr lang="ru-RU" sz="1200" dirty="0" smtClean="0"/>
              <a:t>2] </a:t>
            </a:r>
            <a:r>
              <a:rPr lang="en-US" sz="1200" b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Rappaport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 S.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Gary B. L.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Kaye T.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200" b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Vanderburg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 A.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200" b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Croll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 B.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200" b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Benni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 P.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Foote J</a:t>
            </a:r>
            <a:r>
              <a:rPr lang="en-US" sz="12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MNRAS, 2016, V.458, N.4, P.3904 – 3917. </a:t>
            </a:r>
            <a:endParaRPr lang="ru-RU" sz="1200" b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200" b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2844" y="4143380"/>
            <a:ext cx="87153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1400" dirty="0" smtClean="0"/>
              <a:t>  В работе [2] получены обширные фотометрические наблюдения белого карлика </a:t>
            </a:r>
            <a:r>
              <a:rPr lang="en-US" sz="1400" dirty="0" smtClean="0"/>
              <a:t>WD</a:t>
            </a:r>
            <a:r>
              <a:rPr lang="ru-RU" sz="1400" dirty="0" smtClean="0"/>
              <a:t> 1145 + 017: в течение 37 ночей, с ноября 2015 по январь 2016 г. с небольшими телескопами обнаружили 237 значительных провалов в кривой блеска. Периодограммы выявили значительную периодичность 4.5004 часов.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/>
              <a:t>  Найдены также многочисленные провалы на других орбитальных фазах. Их наличие объясняется присутствием фрагментов астероидов, движущихся по меньшим орбитам. Определена масса основного астероида ≈10</a:t>
            </a:r>
            <a:r>
              <a:rPr lang="ru-RU" sz="1400" baseline="30000" dirty="0" smtClean="0"/>
              <a:t>23</a:t>
            </a:r>
            <a:r>
              <a:rPr lang="ru-RU" sz="1400" dirty="0" smtClean="0"/>
              <a:t> г, или около 1/10 масса Цереры и параметры звезды, которые мы использовали в расчетах.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82C6B-32E8-4DAC-917C-CB30D6CB48D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pSp>
        <p:nvGrpSpPr>
          <p:cNvPr id="6147" name="Группа 8"/>
          <p:cNvGrpSpPr>
            <a:grpSpLocks/>
          </p:cNvGrpSpPr>
          <p:nvPr/>
        </p:nvGrpSpPr>
        <p:grpSpPr bwMode="auto">
          <a:xfrm>
            <a:off x="0" y="0"/>
            <a:ext cx="9144000" cy="642917"/>
            <a:chOff x="0" y="47476"/>
            <a:chExt cx="9144000" cy="643905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619834"/>
              <a:ext cx="9144000" cy="71547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59" name="Picture 8" descr="logo NCK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499" y="47476"/>
              <a:ext cx="97642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8" name="Picture 4" descr="AFIembl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r="-2255" b="-6042"/>
          <a:stretch>
            <a:fillRect/>
          </a:stretch>
        </p:blipFill>
        <p:spPr bwMode="auto">
          <a:xfrm>
            <a:off x="8501063" y="0"/>
            <a:ext cx="6429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929190" y="3214686"/>
            <a:ext cx="421481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 eaLnBrk="0" hangingPunct="0">
              <a:spcAft>
                <a:spcPts val="600"/>
              </a:spcAft>
              <a:buFont typeface="Wingdings" pitchFamily="2" charset="2"/>
              <a:buChar char="q"/>
              <a:tabLst>
                <a:tab pos="685800" algn="l"/>
              </a:tabLst>
            </a:pPr>
            <a:r>
              <a:rPr lang="ru-RU" sz="1400" dirty="0" smtClean="0"/>
              <a:t>В феврале-апреле 2017 года на ТШАО проведена повторная серия наблюдений, где обнаружено изменение конфигурации транзитов, что свидетельствует о быстрой динамической эволюции системы.</a:t>
            </a:r>
          </a:p>
          <a:p>
            <a:pPr indent="450850" algn="just" eaLnBrk="0" hangingPunct="0">
              <a:spcAft>
                <a:spcPts val="600"/>
              </a:spcAft>
              <a:buFont typeface="Wingdings" pitchFamily="2" charset="2"/>
              <a:buChar char="q"/>
              <a:tabLst>
                <a:tab pos="685800" algn="l"/>
              </a:tabLs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Группа планетоидов в 2017 году разделилась, расстояние между группами  стало около 1.1 </a:t>
            </a:r>
            <a:r>
              <a:rPr lang="ru-RU" sz="1400" dirty="0" err="1" smtClean="0">
                <a:ea typeface="Times New Roman" pitchFamily="18" charset="0"/>
                <a:cs typeface="Arial" pitchFamily="34" charset="0"/>
              </a:rPr>
              <a:t>млн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 км.</a:t>
            </a:r>
            <a:r>
              <a:rPr lang="ru-RU" sz="1400" dirty="0" smtClean="0"/>
              <a:t> </a:t>
            </a:r>
          </a:p>
          <a:p>
            <a:pPr indent="450850" algn="just" eaLnBrk="0" hangingPunct="0">
              <a:spcAft>
                <a:spcPts val="600"/>
              </a:spcAft>
              <a:buFont typeface="Wingdings" pitchFamily="2" charset="2"/>
              <a:buChar char="q"/>
              <a:tabLst>
                <a:tab pos="685800" algn="l"/>
              </a:tabLst>
            </a:pPr>
            <a:r>
              <a:rPr lang="ru-RU" sz="1400" dirty="0" smtClean="0"/>
              <a:t>Вследствие близости орбиты группы планетоидов и их фрагментов к горячей звезде – белому карлику происходит также их термическая эволюция.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22" name="Рисунок 21" descr="http://www.as.utexas.edu/~mikemon/darc/damp7/wd1145/lightcurves/tsao160309-16c.png"/>
          <p:cNvPicPr/>
          <p:nvPr/>
        </p:nvPicPr>
        <p:blipFill>
          <a:blip r:embed="rId4"/>
          <a:srcRect b="48137"/>
          <a:stretch>
            <a:fillRect/>
          </a:stretch>
        </p:blipFill>
        <p:spPr bwMode="auto">
          <a:xfrm>
            <a:off x="285720" y="1000108"/>
            <a:ext cx="400052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429092" y="1357298"/>
            <a:ext cx="47149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/>
              <a:t> Кривые блеска </a:t>
            </a:r>
            <a:r>
              <a:rPr lang="ru-RU" sz="1400" dirty="0" smtClean="0"/>
              <a:t>белого карлика WD1145+017 полученные   </a:t>
            </a:r>
            <a:r>
              <a:rPr lang="ru-RU" sz="1400" dirty="0"/>
              <a:t>на ТШАО в разные </a:t>
            </a:r>
            <a:r>
              <a:rPr lang="ru-RU" sz="1400" dirty="0" smtClean="0"/>
              <a:t>даты в 2016 году, подтвердили </a:t>
            </a:r>
            <a:r>
              <a:rPr lang="ru-RU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периодичность  прохождения планетоидов ~ 4.5 </a:t>
            </a:r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часа, </a:t>
            </a:r>
            <a:r>
              <a:rPr lang="ru-RU" sz="1400" dirty="0" smtClean="0"/>
              <a:t>вызывающие ослабление блеска звезды до 40%.</a:t>
            </a:r>
            <a:r>
              <a:rPr lang="ru-R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400" dirty="0"/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-142908" y="3357562"/>
          <a:ext cx="5143503" cy="236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28596" y="5857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Кривая блеска </a:t>
            </a:r>
            <a:r>
              <a:rPr lang="ru-RU" sz="1400" dirty="0"/>
              <a:t>белого карлика </a:t>
            </a:r>
            <a:r>
              <a:rPr lang="ru-RU" sz="1400" dirty="0" smtClean="0"/>
              <a:t>WD1145+017  полученная 26 февраля 2017 на ТШАО</a:t>
            </a:r>
            <a:r>
              <a:rPr lang="ru-RU" sz="1400" dirty="0"/>
              <a:t>.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6" name="Содержимое 2"/>
          <p:cNvSpPr>
            <a:spLocks noGrp="1"/>
          </p:cNvSpPr>
          <p:nvPr>
            <p:ph idx="1"/>
          </p:nvPr>
        </p:nvSpPr>
        <p:spPr>
          <a:xfrm>
            <a:off x="1142976" y="0"/>
            <a:ext cx="7215175" cy="7143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1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Транзитные прохождения планетоидов около белого карлика WD1145+017 и их термическая эволюция»</a:t>
            </a:r>
            <a:endParaRPr lang="ru-RU" sz="1600" dirty="0" smtClean="0">
              <a:latin typeface="+mj-lt"/>
              <a:cs typeface="Times New Roman" pitchFamily="18" charset="0"/>
            </a:endParaRPr>
          </a:p>
          <a:p>
            <a:pPr indent="180975"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000" dirty="0" smtClean="0"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BAF91-F4E6-48FE-93ED-0C0BC02B29A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pSp>
        <p:nvGrpSpPr>
          <p:cNvPr id="5124" name="Группа 8"/>
          <p:cNvGrpSpPr>
            <a:grpSpLocks/>
          </p:cNvGrpSpPr>
          <p:nvPr/>
        </p:nvGrpSpPr>
        <p:grpSpPr bwMode="auto">
          <a:xfrm>
            <a:off x="0" y="0"/>
            <a:ext cx="9144000" cy="593725"/>
            <a:chOff x="0" y="47476"/>
            <a:chExt cx="9144000" cy="594637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570566"/>
              <a:ext cx="9144000" cy="71547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32" name="Picture 8" descr="logo NCK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499" y="47476"/>
              <a:ext cx="97642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6" name="Picture 4" descr="AFIembl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r="-2255" b="-6042"/>
          <a:stretch>
            <a:fillRect/>
          </a:stretch>
        </p:blipFill>
        <p:spPr bwMode="auto">
          <a:xfrm>
            <a:off x="8501063" y="0"/>
            <a:ext cx="6429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2844" y="642918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Проведен </a:t>
            </a:r>
            <a:r>
              <a:rPr lang="ru-RU" sz="1600" dirty="0" smtClean="0"/>
              <a:t>частотный анализ самого длинного ряда наблюдений 26.02.2017. </a:t>
            </a:r>
            <a:r>
              <a:rPr lang="ru-RU" sz="1600" dirty="0" smtClean="0"/>
              <a:t>Наблюдения проведены без фильтра. Отношение С/Ш ≈ 80-100. </a:t>
            </a:r>
            <a:r>
              <a:rPr lang="ru-RU" sz="1600" dirty="0" smtClean="0"/>
              <a:t>Анализировался </a:t>
            </a:r>
            <a:r>
              <a:rPr lang="ru-RU" sz="1600" dirty="0" smtClean="0"/>
              <a:t>ряд, где значения потока объекта делятся на значения потока звезды референта. </a:t>
            </a:r>
          </a:p>
          <a:p>
            <a:r>
              <a:rPr lang="ru-RU" sz="1600" dirty="0" smtClean="0"/>
              <a:t>Продолжительность наблюдений 7</a:t>
            </a:r>
            <a:r>
              <a:rPr lang="ru-RU" sz="1600" baseline="30000" dirty="0" smtClean="0"/>
              <a:t>ч</a:t>
            </a:r>
            <a:r>
              <a:rPr lang="ru-RU" sz="1600" dirty="0" smtClean="0"/>
              <a:t>28</a:t>
            </a:r>
            <a:r>
              <a:rPr lang="ru-RU" sz="1600" baseline="30000" dirty="0" smtClean="0"/>
              <a:t>м</a:t>
            </a:r>
            <a:r>
              <a:rPr lang="ru-RU" sz="1600" dirty="0" smtClean="0"/>
              <a:t>04</a:t>
            </a:r>
            <a:r>
              <a:rPr lang="ru-RU" sz="1600" baseline="30000" dirty="0" smtClean="0"/>
              <a:t>с</a:t>
            </a:r>
            <a:r>
              <a:rPr lang="ru-RU" sz="1600" dirty="0" smtClean="0"/>
              <a:t>. Медианное значение шага выборки по времени 70.194 секунд, что соответствует частоте Найквиста ~ 615.44 циклов/сутки.</a:t>
            </a:r>
            <a:endParaRPr lang="ru-RU" sz="16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5429264"/>
            <a:ext cx="492919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Временной ряд относительных потоков белого карлика WD1145+017, получен  26.02.2017.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Красной линией на рисунке показано прохождение скользящего среднего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2071678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Спектральный анализ  </a:t>
            </a:r>
            <a:r>
              <a:rPr lang="ru-RU" sz="1600" dirty="0" smtClean="0"/>
              <a:t>проводился двумя методами: </a:t>
            </a:r>
            <a:r>
              <a:rPr lang="ru-RU" sz="1600" dirty="0" smtClean="0"/>
              <a:t>пакетом FAMIAS</a:t>
            </a:r>
            <a:r>
              <a:rPr lang="ru-RU" sz="1600" dirty="0" smtClean="0"/>
              <a:t> [3</a:t>
            </a:r>
            <a:r>
              <a:rPr lang="ru-RU" sz="1600" dirty="0" smtClean="0"/>
              <a:t>], </a:t>
            </a:r>
            <a:r>
              <a:rPr lang="ru-RU" sz="1600" dirty="0" smtClean="0"/>
              <a:t>где  используется алгоритм построения спектра мощности методом быстрого Фурье преобразования и независимо </a:t>
            </a:r>
            <a:r>
              <a:rPr lang="ru-RU" sz="1600" dirty="0" smtClean="0"/>
              <a:t>пакетом GATSPY</a:t>
            </a:r>
            <a:r>
              <a:rPr lang="ru-RU" sz="1600" dirty="0" smtClean="0"/>
              <a:t> [4</a:t>
            </a:r>
            <a:r>
              <a:rPr lang="ru-RU" sz="1600" dirty="0" smtClean="0"/>
              <a:t>], </a:t>
            </a:r>
            <a:r>
              <a:rPr lang="ru-RU" sz="1600" dirty="0" smtClean="0"/>
              <a:t>где используется алгоритм построения периодограммы методом </a:t>
            </a:r>
            <a:r>
              <a:rPr lang="ru-RU" sz="1600" dirty="0" smtClean="0"/>
              <a:t>  </a:t>
            </a:r>
            <a:r>
              <a:rPr lang="ru-RU" sz="1600" dirty="0" err="1" smtClean="0"/>
              <a:t>Lomb-Scargle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4857760"/>
            <a:ext cx="4214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Результаты анализа показывают, что основная периодичность </a:t>
            </a:r>
            <a:r>
              <a:rPr lang="ru-RU" sz="1600" dirty="0" smtClean="0"/>
              <a:t>вызвана  </a:t>
            </a:r>
            <a:r>
              <a:rPr lang="ru-RU" sz="1600" dirty="0" smtClean="0"/>
              <a:t>прохождением по диску карлика планетоида с осколками. </a:t>
            </a:r>
          </a:p>
        </p:txBody>
      </p:sp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1142976" y="0"/>
            <a:ext cx="7215175" cy="42860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1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Частотный анализ кривой блеска белого карлика WD1145+017»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endParaRPr lang="ru-RU" sz="20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-142908" y="6396335"/>
            <a:ext cx="8481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363">
              <a:tabLst>
                <a:tab pos="630238" algn="l"/>
                <a:tab pos="5940425" algn="l"/>
              </a:tabLst>
            </a:pPr>
            <a:r>
              <a:rPr lang="ru-RU" sz="1200" dirty="0" smtClean="0"/>
              <a:t>[3]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Zima W.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Communications in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Asteroseismology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2008,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V.155, 121p.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http://www.univie.ac.at/tops/CoAst/archive/cia155.pdf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60363" eaLnBrk="0" hangingPunct="0">
              <a:tabLst>
                <a:tab pos="630238" algn="l"/>
                <a:tab pos="5940425" algn="l"/>
              </a:tabLst>
            </a:pPr>
            <a:r>
              <a:rPr lang="ru-RU" sz="1200" dirty="0" smtClean="0"/>
              <a:t>[4]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Vander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J.T.,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Ivezić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Ž.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Astrophysical Journal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2015,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V. 812,  P.15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00240"/>
            <a:ext cx="46291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Группа 8"/>
          <p:cNvGrpSpPr>
            <a:grpSpLocks/>
          </p:cNvGrpSpPr>
          <p:nvPr/>
        </p:nvGrpSpPr>
        <p:grpSpPr bwMode="auto">
          <a:xfrm>
            <a:off x="0" y="0"/>
            <a:ext cx="9144000" cy="593725"/>
            <a:chOff x="0" y="47476"/>
            <a:chExt cx="9144000" cy="594637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570566"/>
              <a:ext cx="9144000" cy="71547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50" name="Picture 8" descr="logo NCK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499" y="47476"/>
              <a:ext cx="97642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Picture 4" descr="AFIembl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r="-2255" b="-6042"/>
          <a:stretch>
            <a:fillRect/>
          </a:stretch>
        </p:blipFill>
        <p:spPr bwMode="auto">
          <a:xfrm>
            <a:off x="8501063" y="0"/>
            <a:ext cx="6429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4929198"/>
            <a:ext cx="87868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Результаты частотного анализа показывают, что </a:t>
            </a:r>
            <a:r>
              <a:rPr lang="ru-RU" sz="1600" dirty="0" smtClean="0">
                <a:latin typeface="+mj-lt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реднее значение частоты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5.7912 циклов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сутки, что соответствует периоду 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4.1442 часа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indent="450850" algn="just" eaLnBrk="0" hangingPunct="0">
              <a:tabLst>
                <a:tab pos="5397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Обнаружены также 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 моды колебаний с частотами от 27 до 48.7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циклов в сутки, не являющиеся  собственными колебаниями белого карлика, </a:t>
            </a:r>
            <a:r>
              <a:rPr lang="ru-RU" sz="1600" dirty="0" smtClean="0"/>
              <a:t>периоды колебаний белых карликов лежат в пределах от 100 до 1000 секунд, то есть по частоте от 86.4 до 864.0 циклов/сутки).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148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+mj-lt"/>
                <a:cs typeface="Times New Roman" pitchFamily="18" charset="0"/>
              </a:rPr>
              <a:t>Периодограмма полученная 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по наблюдениям 26 февраля </a:t>
            </a:r>
            <a:r>
              <a:rPr lang="ru-RU" sz="1400" dirty="0">
                <a:latin typeface="+mj-lt"/>
                <a:cs typeface="Times New Roman" pitchFamily="18" charset="0"/>
              </a:rPr>
              <a:t>2017 (ТШАО</a:t>
            </a:r>
            <a:r>
              <a:rPr lang="ru-RU" sz="1400" dirty="0" smtClean="0">
                <a:latin typeface="+mj-lt"/>
                <a:cs typeface="Times New Roman" pitchFamily="18" charset="0"/>
              </a:rPr>
              <a:t>).</a:t>
            </a:r>
            <a:endParaRPr lang="ru-RU" sz="14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572000" y="2714620"/>
          <a:ext cx="4462145" cy="1842770"/>
        </p:xfrm>
        <a:graphic>
          <a:graphicData uri="http://schemas.openxmlformats.org/drawingml/2006/table">
            <a:tbl>
              <a:tblPr/>
              <a:tblGrid>
                <a:gridCol w="1031875"/>
                <a:gridCol w="1596390"/>
                <a:gridCol w="18338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Noto Sans CJK SC Regular"/>
                          <a:cs typeface="FreeSans"/>
                        </a:rPr>
                        <a:t>Частота</a:t>
                      </a:r>
                      <a:endParaRPr lang="ru-RU" sz="1200" b="1" dirty="0">
                        <a:latin typeface="Liberation Serif"/>
                        <a:ea typeface="Noto Sans CJK SC Regular"/>
                        <a:cs typeface="Free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Noto Sans CJK SC Regular"/>
                          <a:cs typeface="FreeSans"/>
                        </a:rPr>
                        <a:t>(</a:t>
                      </a:r>
                      <a:r>
                        <a:rPr lang="en-US" sz="1400" b="1" dirty="0" err="1">
                          <a:latin typeface="Times New Roman"/>
                          <a:ea typeface="Noto Sans CJK SC Regular"/>
                          <a:cs typeface="FreeSans"/>
                        </a:rPr>
                        <a:t>циклы</a:t>
                      </a:r>
                      <a:r>
                        <a:rPr lang="en-US" sz="1400" b="1" dirty="0">
                          <a:latin typeface="Times New Roman"/>
                          <a:ea typeface="Noto Sans CJK SC Regular"/>
                          <a:cs typeface="FreeSans"/>
                        </a:rPr>
                        <a:t>/</a:t>
                      </a:r>
                      <a:r>
                        <a:rPr lang="en-US" sz="1400" b="1" dirty="0" err="1">
                          <a:latin typeface="Times New Roman"/>
                          <a:ea typeface="Noto Sans CJK SC Regular"/>
                          <a:cs typeface="FreeSans"/>
                        </a:rPr>
                        <a:t>сутки</a:t>
                      </a:r>
                      <a:r>
                        <a:rPr lang="en-US" sz="1400" b="1" dirty="0">
                          <a:latin typeface="Times New Roman"/>
                          <a:ea typeface="Noto Sans CJK SC Regular"/>
                          <a:cs typeface="FreeSans"/>
                        </a:rPr>
                        <a:t>)</a:t>
                      </a:r>
                      <a:endParaRPr lang="ru-RU" sz="1200" b="1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Noto Sans CJK SC Regular"/>
                          <a:cs typeface="FreeSans"/>
                        </a:rPr>
                        <a:t>FAMIAS</a:t>
                      </a:r>
                      <a:endParaRPr lang="ru-RU" sz="1200" b="1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Noto Sans CJK SC Regular"/>
                          <a:cs typeface="FreeSans"/>
                        </a:rPr>
                        <a:t>GATSPY</a:t>
                      </a:r>
                      <a:endParaRPr lang="ru-RU" sz="1200" b="1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Noto Sans CJK SC Regular"/>
                          <a:cs typeface="FreeSans"/>
                        </a:rPr>
                        <a:t>f1</a:t>
                      </a:r>
                      <a:endParaRPr lang="ru-RU" sz="1200" b="1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5.8168 ± 0.0272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Noto Sans CJK SC Regular"/>
                          <a:cs typeface="FreeSans"/>
                        </a:rPr>
                        <a:t>5.7656</a:t>
                      </a:r>
                      <a:endParaRPr lang="ru-RU" sz="1200" b="1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Noto Sans CJK SC Regular"/>
                          <a:cs typeface="FreeSans"/>
                        </a:rPr>
                        <a:t>f2</a:t>
                      </a:r>
                      <a:endParaRPr lang="ru-RU" sz="1200" b="1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27.0755 ±  0.0167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Noto Sans CJK SC Regular"/>
                          <a:cs typeface="FreeSans"/>
                        </a:rPr>
                        <a:t>27.4138</a:t>
                      </a:r>
                      <a:endParaRPr lang="ru-RU" sz="1200" b="1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Noto Sans CJK SC Regular"/>
                          <a:cs typeface="FreeSans"/>
                        </a:rPr>
                        <a:t>f3</a:t>
                      </a:r>
                      <a:endParaRPr lang="ru-RU" sz="1200" b="1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21.3634 ± 0.0146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 pitchFamily="18" charset="0"/>
                          <a:ea typeface="Noto Sans CJK SC Regular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Noto Sans CJK SC Regular"/>
                          <a:cs typeface="FreeSans"/>
                        </a:rPr>
                        <a:t>21.5839</a:t>
                      </a:r>
                      <a:endParaRPr lang="ru-RU" sz="1200" b="1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Noto Sans CJK SC Regular"/>
                          <a:cs typeface="FreeSans"/>
                        </a:rPr>
                        <a:t>f4</a:t>
                      </a:r>
                      <a:endParaRPr lang="ru-RU" sz="1200" b="1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48.3806 ± 0.0112</a:t>
                      </a:r>
                      <a:endParaRPr lang="ru-RU" sz="1400" b="1" dirty="0">
                        <a:latin typeface="Times New Roman" pitchFamily="18" charset="0"/>
                        <a:ea typeface="Noto Sans CJK SC Regular"/>
                        <a:cs typeface="Times New Roman" pitchFamily="18" charset="0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Noto Sans CJK SC Regular"/>
                          <a:cs typeface="FreeSans"/>
                        </a:rPr>
                        <a:t>48.7150</a:t>
                      </a:r>
                      <a:endParaRPr lang="ru-RU" sz="1200" b="1" dirty="0"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142976" y="142852"/>
            <a:ext cx="7215175" cy="42860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1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Частотный анализ кривой блеска белого карлика WD1145+017»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6216" y="1214422"/>
            <a:ext cx="4857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таблице даны результаты спектрального анализа, полученные двумя методами:   </a:t>
            </a:r>
            <a:r>
              <a:rPr lang="ru-RU" sz="1600" dirty="0" smtClean="0"/>
              <a:t>Спектральный анализ  проводился пакетом FAMIAS [3] и независимо пакетом GATSPY [4]. 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EDDF281C-BDE1-47CC-AFF1-2E040DC2C64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384677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F281C-BDE1-47CC-AFF1-2E040DC2C64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10" name="Группа 8"/>
          <p:cNvGrpSpPr>
            <a:grpSpLocks/>
          </p:cNvGrpSpPr>
          <p:nvPr/>
        </p:nvGrpSpPr>
        <p:grpSpPr bwMode="auto">
          <a:xfrm>
            <a:off x="0" y="0"/>
            <a:ext cx="9144000" cy="593725"/>
            <a:chOff x="0" y="47476"/>
            <a:chExt cx="9144000" cy="594637"/>
          </a:xfrm>
        </p:grpSpPr>
        <p:sp>
          <p:nvSpPr>
            <p:cNvPr id="11" name="Прямоугольник 10"/>
            <p:cNvSpPr/>
            <p:nvPr/>
          </p:nvSpPr>
          <p:spPr bwMode="auto">
            <a:xfrm>
              <a:off x="0" y="570566"/>
              <a:ext cx="9144000" cy="71547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8" descr="logo NCK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499" y="47476"/>
              <a:ext cx="97642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4" descr="AFIembl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r="-2255" b="-6042"/>
          <a:stretch>
            <a:fillRect/>
          </a:stretch>
        </p:blipFill>
        <p:spPr bwMode="auto">
          <a:xfrm>
            <a:off x="8501063" y="0"/>
            <a:ext cx="6429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4286248" cy="546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142976" y="142852"/>
            <a:ext cx="7215175" cy="42860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1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Частотный анализ кривой блеска белого карлика WD1145+017»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4286256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Временная выборка нашего ряда позволяет исследовать периодограмму до частоты приблизительно 600 циклов/сутки. </a:t>
            </a:r>
          </a:p>
          <a:p>
            <a:endParaRPr lang="ru-RU" sz="1600" dirty="0" smtClean="0"/>
          </a:p>
          <a:p>
            <a:r>
              <a:rPr lang="ru-RU" sz="1600" dirty="0" smtClean="0"/>
              <a:t>Для обнаружения возможного присутствия собственных колебаний белого карлика мы исследовали остаточный временной ряд. 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14346" y="6027003"/>
            <a:ext cx="47863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Периодограммы с последовательным "отбеливанием" от компонент с соответствующими обнаруженными частотами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2"/>
          <p:cNvSpPr>
            <a:spLocks noChangeArrowheads="1"/>
          </p:cNvSpPr>
          <p:nvPr/>
        </p:nvSpPr>
        <p:spPr bwMode="auto">
          <a:xfrm>
            <a:off x="4357686" y="3286124"/>
            <a:ext cx="47863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Временной ряд, </a:t>
            </a:r>
            <a:r>
              <a:rPr lang="ru-RU" sz="1400" dirty="0" smtClean="0"/>
              <a:t>получен </a:t>
            </a:r>
            <a:r>
              <a:rPr lang="ru-RU" sz="1400" dirty="0"/>
              <a:t>в результате вычитания из первоначального ряда </a:t>
            </a:r>
            <a:r>
              <a:rPr lang="ru-RU" sz="1400" dirty="0" smtClean="0"/>
              <a:t>(</a:t>
            </a:r>
            <a:r>
              <a:rPr lang="ru-RU" sz="1400" dirty="0" smtClean="0"/>
              <a:t>26.02.2017)  </a:t>
            </a:r>
            <a:r>
              <a:rPr lang="ru-RU" sz="1400" dirty="0" smtClean="0"/>
              <a:t>его аппроксимации сглаженным средним  по 18 точкам (красная линия на  5-м слайде).</a:t>
            </a:r>
            <a:endParaRPr lang="ru-RU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642918"/>
            <a:ext cx="461120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D4876-37D0-4634-B0B7-9B0C9B55B4C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pSp>
        <p:nvGrpSpPr>
          <p:cNvPr id="11267" name="Группа 8"/>
          <p:cNvGrpSpPr>
            <a:grpSpLocks/>
          </p:cNvGrpSpPr>
          <p:nvPr/>
        </p:nvGrpSpPr>
        <p:grpSpPr bwMode="auto">
          <a:xfrm>
            <a:off x="0" y="0"/>
            <a:ext cx="9144000" cy="593725"/>
            <a:chOff x="0" y="47476"/>
            <a:chExt cx="9144000" cy="594637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570566"/>
              <a:ext cx="9144000" cy="71547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78" name="Picture 8" descr="logo NCKI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99" y="47476"/>
              <a:ext cx="97642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9" name="Picture 4" descr="AFIembl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 r="-2255" b="-6042"/>
          <a:stretch>
            <a:fillRect/>
          </a:stretch>
        </p:blipFill>
        <p:spPr bwMode="auto">
          <a:xfrm>
            <a:off x="8501063" y="0"/>
            <a:ext cx="6429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4282" y="557214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hangingPunct="0">
              <a:defRPr/>
            </a:pPr>
            <a:r>
              <a:rPr lang="ru-RU" sz="1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Результат:</a:t>
            </a:r>
            <a:r>
              <a:rPr lang="ru-RU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 smtClean="0"/>
              <a:t>Возможные </a:t>
            </a:r>
            <a:r>
              <a:rPr lang="ru-RU" sz="1600" dirty="0"/>
              <a:t>обнаруженные моды собственных колебаний белого карлика </a:t>
            </a:r>
            <a:r>
              <a:rPr lang="ru-RU" sz="1600" dirty="0" smtClean="0"/>
              <a:t>имеют частоты: </a:t>
            </a:r>
            <a:r>
              <a:rPr lang="en-US" sz="1600" dirty="0"/>
              <a:t>g</a:t>
            </a:r>
            <a:r>
              <a:rPr lang="ru-RU" sz="1600" baseline="-25000" dirty="0"/>
              <a:t>1</a:t>
            </a:r>
            <a:r>
              <a:rPr lang="ru-RU" sz="1600" dirty="0"/>
              <a:t> = 169.0450, </a:t>
            </a:r>
            <a:r>
              <a:rPr lang="en-US" sz="1600" dirty="0"/>
              <a:t>g</a:t>
            </a:r>
            <a:r>
              <a:rPr lang="ru-RU" sz="1600" baseline="-25000" dirty="0"/>
              <a:t>2</a:t>
            </a:r>
            <a:r>
              <a:rPr lang="ru-RU" sz="1600" dirty="0"/>
              <a:t> = 196.4138, </a:t>
            </a:r>
            <a:r>
              <a:rPr lang="en-US" sz="1600" dirty="0"/>
              <a:t>g</a:t>
            </a:r>
            <a:r>
              <a:rPr lang="ru-RU" sz="1600" baseline="-25000" dirty="0"/>
              <a:t>3</a:t>
            </a:r>
            <a:r>
              <a:rPr lang="ru-RU" sz="1600" dirty="0"/>
              <a:t> = 385.4307 и </a:t>
            </a:r>
            <a:r>
              <a:rPr lang="en-US" sz="1600" dirty="0"/>
              <a:t>g</a:t>
            </a:r>
            <a:r>
              <a:rPr lang="ru-RU" sz="1600" baseline="-25000" dirty="0"/>
              <a:t>4</a:t>
            </a:r>
            <a:r>
              <a:rPr lang="ru-RU" sz="1600" dirty="0"/>
              <a:t> = 546.1339, что соответствует периодам П</a:t>
            </a:r>
            <a:r>
              <a:rPr lang="ru-RU" sz="1600" baseline="-25000" dirty="0"/>
              <a:t>1</a:t>
            </a:r>
            <a:r>
              <a:rPr lang="ru-RU" sz="1600" dirty="0"/>
              <a:t> = 511.10644 сек., П</a:t>
            </a:r>
            <a:r>
              <a:rPr lang="ru-RU" sz="1600" baseline="-25000" dirty="0"/>
              <a:t>2</a:t>
            </a:r>
            <a:r>
              <a:rPr lang="ru-RU" sz="1600" dirty="0"/>
              <a:t> = 439.8876 сек., П</a:t>
            </a:r>
            <a:r>
              <a:rPr lang="ru-RU" sz="1600" baseline="-25000" dirty="0"/>
              <a:t>3</a:t>
            </a:r>
            <a:r>
              <a:rPr lang="ru-RU" sz="1600" dirty="0"/>
              <a:t> = 224.1648 сек. и П</a:t>
            </a:r>
            <a:r>
              <a:rPr lang="ru-RU" sz="1600" baseline="-25000" dirty="0"/>
              <a:t>4</a:t>
            </a:r>
            <a:r>
              <a:rPr lang="ru-RU" sz="1600" dirty="0"/>
              <a:t> = 158.203 сек. соответственно. </a:t>
            </a:r>
            <a:endParaRPr lang="ru-RU" sz="1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6" name="Прямоугольник 15"/>
          <p:cNvSpPr>
            <a:spLocks noChangeArrowheads="1"/>
          </p:cNvSpPr>
          <p:nvPr/>
        </p:nvSpPr>
        <p:spPr bwMode="auto">
          <a:xfrm>
            <a:off x="642910" y="857232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/>
              <a:t>Периодограмма остаточного </a:t>
            </a:r>
            <a:r>
              <a:rPr lang="ru-RU" sz="1600" dirty="0" smtClean="0"/>
              <a:t>ряда с </a:t>
            </a:r>
            <a:r>
              <a:rPr lang="ru-RU" sz="1600" dirty="0"/>
              <a:t>индикацией обнаруженных периодов собственных колебаний белого карлика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4786322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Частотный анализ остаточной временной серии проводился в диапазоне от 150 до 600 циклов/сутки. </a:t>
            </a:r>
            <a:endParaRPr lang="ru-RU" sz="1600" dirty="0"/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1142976" y="142852"/>
            <a:ext cx="7215175" cy="42860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1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Частотный анализ кривой блеска белого карлика WD1145+017»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571612"/>
            <a:ext cx="5429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98459-A5D3-48E7-8B05-1A4284B5A8D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pSp>
        <p:nvGrpSpPr>
          <p:cNvPr id="8195" name="Группа 8"/>
          <p:cNvGrpSpPr>
            <a:grpSpLocks/>
          </p:cNvGrpSpPr>
          <p:nvPr/>
        </p:nvGrpSpPr>
        <p:grpSpPr bwMode="auto">
          <a:xfrm>
            <a:off x="0" y="142852"/>
            <a:ext cx="9144000" cy="593725"/>
            <a:chOff x="0" y="47476"/>
            <a:chExt cx="9144000" cy="594637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570566"/>
              <a:ext cx="9144000" cy="71547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02" name="Picture 8" descr="logo NCK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499" y="47476"/>
              <a:ext cx="97642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6" name="Picture 4" descr="AFIembl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r="-2255" b="-6042"/>
          <a:stretch>
            <a:fillRect/>
          </a:stretch>
        </p:blipFill>
        <p:spPr bwMode="auto">
          <a:xfrm>
            <a:off x="8501063" y="0"/>
            <a:ext cx="6429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5750" y="857232"/>
            <a:ext cx="8858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dirty="0" smtClean="0"/>
              <a:t>По результатам наблюдений пыли в Солнечной системе  получено, что материалом, наиболее удовлетворяющим наблюдениям, является базальт.  Для оценок времени жизни планетоидов около белого карлика выбраны свойства испарения базальтового материала.</a:t>
            </a:r>
            <a:endParaRPr lang="ru-RU" sz="1400" dirty="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4000504"/>
            <a:ext cx="4071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ru-RU" sz="1200" dirty="0" smtClean="0"/>
              <a:t>Скорость уменьшения радиуса базальтовых частиц в процессе испарения в зависимости от температуры.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429124" y="4071942"/>
            <a:ext cx="4357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ru-RU" sz="1200" dirty="0" smtClean="0"/>
              <a:t>Время жизни фрагментов различных радиусов на орбитах, соответствующих найденным частотам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1142976" y="0"/>
            <a:ext cx="7215175" cy="7143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16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Транзитные прохождения планетоидов около белого карлика WD1145+017 и их термическая эволюция»</a:t>
            </a:r>
          </a:p>
          <a:p>
            <a:pPr indent="180975"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ru-RU" sz="1000" dirty="0" smtClean="0"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buNone/>
              <a:defRPr/>
            </a:pPr>
            <a:endParaRPr lang="ru-RU" sz="2000" dirty="0"/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71612"/>
            <a:ext cx="40719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Диаграмма 7"/>
          <p:cNvPicPr>
            <a:picLocks noChangeArrowheads="1"/>
          </p:cNvPicPr>
          <p:nvPr/>
        </p:nvPicPr>
        <p:blipFill>
          <a:blip r:embed="rId5"/>
          <a:srcRect b="-21"/>
          <a:stretch>
            <a:fillRect/>
          </a:stretch>
        </p:blipFill>
        <p:spPr bwMode="auto">
          <a:xfrm>
            <a:off x="4429124" y="1571612"/>
            <a:ext cx="42862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0" y="4786322"/>
          <a:ext cx="4500562" cy="1845314"/>
        </p:xfrm>
        <a:graphic>
          <a:graphicData uri="http://schemas.openxmlformats.org/drawingml/2006/table">
            <a:tbl>
              <a:tblPr/>
              <a:tblGrid>
                <a:gridCol w="714382"/>
                <a:gridCol w="642942"/>
                <a:gridCol w="642942"/>
                <a:gridCol w="642908"/>
                <a:gridCol w="1000132"/>
                <a:gridCol w="857256"/>
              </a:tblGrid>
              <a:tr h="447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Частота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период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(часы)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T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bb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 (K)</a:t>
                      </a:r>
                      <a:endParaRPr lang="ru-RU" sz="1400">
                        <a:solidFill>
                          <a:schemeClr val="tx1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R(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R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wd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t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life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 в сутках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r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=1мкм)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t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life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 в годах (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r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=1км)</a:t>
                      </a:r>
                      <a:endParaRPr lang="ru-RU" sz="1400">
                        <a:solidFill>
                          <a:schemeClr val="tx1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f1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4,1442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1189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3,22E+03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8,83E+09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f2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0,8809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1992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1,37E-05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3,75E+01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f3</a:t>
                      </a:r>
                      <a:endParaRPr lang="ru-RU" sz="1400">
                        <a:solidFill>
                          <a:schemeClr val="tx1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1,1176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1,35E-04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3,70E+02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Noto Sans CJK SC Regular"/>
                          <a:cs typeface="FreeSans"/>
                        </a:rPr>
                        <a:t>f4</a:t>
                      </a:r>
                      <a:endParaRPr lang="ru-RU" sz="1400">
                        <a:solidFill>
                          <a:schemeClr val="tx1"/>
                        </a:solidFill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0,494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1,26E-07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3,44E-01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750" marR="26227" marT="26227" marB="262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43438" y="4857760"/>
            <a:ext cx="435765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dirty="0" smtClean="0"/>
              <a:t>Согласно нашим расчетам  на всех вновь обнаруженных орбитальных периодах тела, радиусами меньше 10м, испаряются в пределах 1 года, тела радиусами 1 км могут просуществовать от 0.3(f4)  до 370(f3) лет.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3791</TotalTime>
  <Words>1291</Words>
  <Application>Microsoft PowerPoint</Application>
  <PresentationFormat>Экран (4:3)</PresentationFormat>
  <Paragraphs>119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Globe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AFIF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АСТРОФИЗИКА  в КАЗАХСТАНЕ</dc:title>
  <dc:creator>Victor Teifel</dc:creator>
  <cp:lastModifiedBy>Любовь</cp:lastModifiedBy>
  <cp:revision>323</cp:revision>
  <cp:lastPrinted>1601-01-01T00:00:00Z</cp:lastPrinted>
  <dcterms:created xsi:type="dcterms:W3CDTF">2003-08-01T12:31:52Z</dcterms:created>
  <dcterms:modified xsi:type="dcterms:W3CDTF">2017-06-09T09:10:28Z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