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79" r:id="rId3"/>
    <p:sldId id="280" r:id="rId4"/>
    <p:sldId id="257" r:id="rId5"/>
    <p:sldId id="267" r:id="rId6"/>
    <p:sldId id="264" r:id="rId7"/>
    <p:sldId id="268" r:id="rId8"/>
    <p:sldId id="269" r:id="rId9"/>
    <p:sldId id="270" r:id="rId10"/>
    <p:sldId id="282" r:id="rId11"/>
    <p:sldId id="271" r:id="rId12"/>
    <p:sldId id="283" r:id="rId13"/>
    <p:sldId id="281" r:id="rId14"/>
    <p:sldId id="27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E1B3B-222F-4EE2-8BC4-01BEEC3E70F8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B07642-160A-4EAD-A0EA-319A8F6AE7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8429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4C71EC6-210F-42DE-9C53-41977AD35B3D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14.06.2017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3643314"/>
            <a:ext cx="7851648" cy="1828800"/>
          </a:xfrm>
        </p:spPr>
        <p:txBody>
          <a:bodyPr>
            <a:normAutofit/>
          </a:bodyPr>
          <a:lstStyle/>
          <a:p>
            <a:r>
              <a:rPr lang="ru-RU" dirty="0" smtClean="0"/>
              <a:t>Исследование областей генерации колебаний в моделях РЗС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5000636"/>
            <a:ext cx="6400800" cy="175260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В. М. Данилов, С. И. </a:t>
            </a:r>
            <a:r>
              <a:rPr lang="ru-RU" sz="1800" dirty="0" err="1" smtClean="0"/>
              <a:t>Путков</a:t>
            </a:r>
            <a:r>
              <a:rPr lang="ru-RU" sz="1800" dirty="0" smtClean="0"/>
              <a:t>, </a:t>
            </a:r>
          </a:p>
          <a:p>
            <a:r>
              <a:rPr lang="ru-RU" sz="1800" dirty="0" err="1" smtClean="0"/>
              <a:t>ИЕНиМ</a:t>
            </a:r>
            <a:r>
              <a:rPr lang="ru-RU" sz="1800" dirty="0" smtClean="0"/>
              <a:t> </a:t>
            </a:r>
            <a:r>
              <a:rPr lang="ru-RU" sz="1800" dirty="0" err="1" smtClean="0"/>
              <a:t>УрФУ</a:t>
            </a:r>
            <a:r>
              <a:rPr lang="ru-RU" sz="1800" dirty="0" smtClean="0"/>
              <a:t>, каф. </a:t>
            </a:r>
            <a:r>
              <a:rPr lang="ru-RU" sz="1800" dirty="0" err="1" smtClean="0"/>
              <a:t>АГиМОС</a:t>
            </a:r>
            <a:endParaRPr lang="ru-RU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2590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5920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Спектры частот и дисперсионные кривые колебаний азимутальных скоростей звезд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ChangeAspect="1"/>
          </p:cNvGraphicFramePr>
          <p:nvPr>
            <p:ph sz="quarter" idx="1"/>
          </p:nvPr>
        </p:nvGraphicFramePr>
        <p:xfrm>
          <a:off x="571472" y="1357298"/>
          <a:ext cx="2519366" cy="1183672"/>
        </p:xfrm>
        <a:graphic>
          <a:graphicData uri="http://schemas.openxmlformats.org/presentationml/2006/ole">
            <p:oleObj spid="_x0000_s35842" name="Формула" r:id="rId3" imgW="1054080" imgH="495000" progId="Equation.3">
              <p:embed/>
            </p:oleObj>
          </a:graphicData>
        </a:graphic>
      </p:graphicFrame>
      <p:graphicFrame>
        <p:nvGraphicFramePr>
          <p:cNvPr id="5" name="Содержимое 3"/>
          <p:cNvGraphicFramePr>
            <a:graphicFrameLocks noChangeAspect="1"/>
          </p:cNvGraphicFramePr>
          <p:nvPr/>
        </p:nvGraphicFramePr>
        <p:xfrm>
          <a:off x="500034" y="2285992"/>
          <a:ext cx="7524750" cy="1154112"/>
        </p:xfrm>
        <a:graphic>
          <a:graphicData uri="http://schemas.openxmlformats.org/presentationml/2006/ole">
            <p:oleObj spid="_x0000_s35843" name="Формула" r:id="rId4" imgW="3149280" imgH="482400" progId="Equation.3">
              <p:embed/>
            </p:oleObj>
          </a:graphicData>
        </a:graphic>
      </p:graphicFrame>
      <p:graphicFrame>
        <p:nvGraphicFramePr>
          <p:cNvPr id="6" name="Содержимое 3"/>
          <p:cNvGraphicFramePr>
            <a:graphicFrameLocks noChangeAspect="1"/>
          </p:cNvGraphicFramePr>
          <p:nvPr/>
        </p:nvGraphicFramePr>
        <p:xfrm>
          <a:off x="571472" y="3286124"/>
          <a:ext cx="4702175" cy="1154113"/>
        </p:xfrm>
        <a:graphic>
          <a:graphicData uri="http://schemas.openxmlformats.org/presentationml/2006/ole">
            <p:oleObj spid="_x0000_s35844" name="Формула" r:id="rId5" imgW="1968480" imgH="482400" progId="Equation.3">
              <p:embed/>
            </p:oleObj>
          </a:graphicData>
        </a:graphic>
      </p:graphicFrame>
      <p:graphicFrame>
        <p:nvGraphicFramePr>
          <p:cNvPr id="7" name="Содержимое 3"/>
          <p:cNvGraphicFramePr>
            <a:graphicFrameLocks noChangeAspect="1"/>
          </p:cNvGraphicFramePr>
          <p:nvPr/>
        </p:nvGraphicFramePr>
        <p:xfrm>
          <a:off x="673100" y="4343400"/>
          <a:ext cx="4945063" cy="1154113"/>
        </p:xfrm>
        <a:graphic>
          <a:graphicData uri="http://schemas.openxmlformats.org/presentationml/2006/ole">
            <p:oleObj spid="_x0000_s35845" name="Формула" r:id="rId6" imgW="2070000" imgH="482400" progId="Equation.3">
              <p:embed/>
            </p:oleObj>
          </a:graphicData>
        </a:graphic>
      </p:graphicFrame>
      <p:graphicFrame>
        <p:nvGraphicFramePr>
          <p:cNvPr id="8" name="Содержимое 3"/>
          <p:cNvGraphicFramePr>
            <a:graphicFrameLocks noChangeAspect="1"/>
          </p:cNvGraphicFramePr>
          <p:nvPr/>
        </p:nvGraphicFramePr>
        <p:xfrm>
          <a:off x="714348" y="5429264"/>
          <a:ext cx="6553201" cy="941387"/>
        </p:xfrm>
        <a:graphic>
          <a:graphicData uri="http://schemas.openxmlformats.org/presentationml/2006/ole">
            <p:oleObj spid="_x0000_s35846" name="Формула" r:id="rId7" imgW="27432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Спектры частот и дисперсионные кривые колебаний азимутальных скоростей звезд</a:t>
            </a:r>
            <a:endParaRPr lang="ru-RU" sz="32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7158" y="1214422"/>
            <a:ext cx="5761865" cy="4525963"/>
          </a:xfrm>
        </p:spPr>
      </p:pic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16459263"/>
              </p:ext>
            </p:extLst>
          </p:nvPr>
        </p:nvGraphicFramePr>
        <p:xfrm>
          <a:off x="428596" y="5857892"/>
          <a:ext cx="7327900" cy="360363"/>
        </p:xfrm>
        <a:graphic>
          <a:graphicData uri="http://schemas.openxmlformats.org/presentationml/2006/ole">
            <p:oleObj spid="_x0000_s12298" name="Формула" r:id="rId4" imgW="4394160" imgH="215640" progId="Equation.3">
              <p:embed/>
            </p:oleObj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286512" y="1714488"/>
          <a:ext cx="247174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348"/>
                <a:gridCol w="494348"/>
                <a:gridCol w="494348"/>
                <a:gridCol w="494348"/>
                <a:gridCol w="494348"/>
              </a:tblGrid>
              <a:tr h="359016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1967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 </a:t>
                      </a:r>
                      <a:r>
                        <a:rPr lang="ru-RU" dirty="0" err="1" smtClean="0"/>
                        <a:t>пс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 </a:t>
                      </a:r>
                      <a:r>
                        <a:rPr lang="ru-RU" dirty="0" err="1" smtClean="0"/>
                        <a:t>пс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 </a:t>
                      </a:r>
                      <a:r>
                        <a:rPr lang="ru-RU" dirty="0" err="1" smtClean="0"/>
                        <a:t>пс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 </a:t>
                      </a:r>
                      <a:r>
                        <a:rPr lang="ru-RU" dirty="0" err="1" smtClean="0"/>
                        <a:t>пс</a:t>
                      </a:r>
                      <a:endParaRPr lang="ru-RU" dirty="0"/>
                    </a:p>
                  </a:txBody>
                  <a:tcPr/>
                </a:tc>
              </a:tr>
              <a:tr h="35901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21</a:t>
                      </a:r>
                      <a:endParaRPr lang="ru-RU" dirty="0"/>
                    </a:p>
                  </a:txBody>
                  <a:tcPr/>
                </a:tc>
              </a:tr>
              <a:tr h="35901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</a:t>
                      </a:r>
                      <a:endParaRPr lang="ru-RU" dirty="0"/>
                    </a:p>
                  </a:txBody>
                  <a:tcPr/>
                </a:tc>
              </a:tr>
              <a:tr h="35901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</a:t>
                      </a:r>
                      <a:endParaRPr lang="ru-RU" dirty="0"/>
                    </a:p>
                  </a:txBody>
                  <a:tcPr/>
                </a:tc>
              </a:tr>
              <a:tr h="35901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ru-RU" dirty="0"/>
                    </a:p>
                  </a:txBody>
                  <a:tcPr/>
                </a:tc>
              </a:tr>
              <a:tr h="35901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ru-RU" dirty="0"/>
                    </a:p>
                  </a:txBody>
                  <a:tcPr/>
                </a:tc>
              </a:tr>
              <a:tr h="359016">
                <a:tc>
                  <a:txBody>
                    <a:bodyPr/>
                    <a:lstStyle/>
                    <a:p>
                      <a:pPr algn="ctr"/>
                      <a:r>
                        <a:rPr lang="ru-RU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299" name="Object 11"/>
          <p:cNvGraphicFramePr>
            <a:graphicFrameLocks noChangeAspect="1"/>
          </p:cNvGraphicFramePr>
          <p:nvPr/>
        </p:nvGraphicFramePr>
        <p:xfrm>
          <a:off x="6786578" y="5072074"/>
          <a:ext cx="1743071" cy="430388"/>
        </p:xfrm>
        <a:graphic>
          <a:graphicData uri="http://schemas.openxmlformats.org/presentationml/2006/ole">
            <p:oleObj spid="_x0000_s12299" name="Формула" r:id="rId5" imgW="1028520" imgH="2538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24161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Фрагмент частотного спектра и дисперсионной кривой</a:t>
            </a:r>
            <a:endParaRPr lang="ru-RU" dirty="0"/>
          </a:p>
        </p:txBody>
      </p:sp>
      <p:pic>
        <p:nvPicPr>
          <p:cNvPr id="5" name="Содержимое 4" descr="Безымянный.png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714348" y="1285860"/>
            <a:ext cx="6163923" cy="4235905"/>
          </a:xfrm>
        </p:spPr>
      </p:pic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1071538" y="5500702"/>
          <a:ext cx="6186481" cy="313327"/>
        </p:xfrm>
        <a:graphic>
          <a:graphicData uri="http://schemas.openxmlformats.org/presentationml/2006/ole">
            <p:oleObj spid="_x0000_s38914" name="Формула" r:id="rId4" imgW="4267080" imgH="215640" progId="Equation.3">
              <p:embed/>
            </p:oleObj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7572396" y="1643050"/>
          <a:ext cx="890590" cy="720954"/>
        </p:xfrm>
        <a:graphic>
          <a:graphicData uri="http://schemas.openxmlformats.org/presentationml/2006/ole">
            <p:oleObj spid="_x0000_s38915" name="Формула" r:id="rId5" imgW="533160" imgH="431640" progId="Equation.3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7572396" y="2571744"/>
          <a:ext cx="1123950" cy="720725"/>
        </p:xfrm>
        <a:graphic>
          <a:graphicData uri="http://schemas.openxmlformats.org/presentationml/2006/ole">
            <p:oleObj spid="_x0000_s38916" name="Формула" r:id="rId6" imgW="672840" imgH="43164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28596" y="5786454"/>
            <a:ext cx="83582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Вблизи границы ядра формируются низкочастотные затухающие колебания азимутальных скоростей, приводящие к малым значениям </a:t>
            </a:r>
            <a:r>
              <a:rPr lang="en-US" sz="1400" dirty="0" smtClean="0"/>
              <a:t>S</a:t>
            </a:r>
            <a:r>
              <a:rPr lang="ru-RU" sz="1400" dirty="0" smtClean="0"/>
              <a:t>, что способствует уменьшению степени нестационарности моделей РЗС. Существование колебательных коллективных движений в РЗС является формой самоорганизации таких систем, препятствует фазовому размешиванию и уменьшает темп производства энтропии.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Для 6 моделей РЗС определены массы и радиусы областей, в которых производство энтропии мало или равно нулю. Радиусы таких областей близки к радиусам ядер моделей РЗС. Нулевое или малое производство энтропии в этих областях обусловлено </a:t>
            </a:r>
            <a:r>
              <a:rPr lang="ru-RU" dirty="0" err="1" smtClean="0"/>
              <a:t>джинсовской</a:t>
            </a:r>
            <a:r>
              <a:rPr lang="ru-RU" dirty="0" smtClean="0"/>
              <a:t> неустойчивостью и в меньшей степени действием сил Кориолиса и градиентной  неустойчивостью вблизи границы ядра РЗС.</a:t>
            </a:r>
          </a:p>
          <a:p>
            <a:pPr lvl="0"/>
            <a:r>
              <a:rPr lang="ru-RU" dirty="0" smtClean="0"/>
              <a:t>Разработан новый метод оценки масс РЗС без привлечения наблюдательных данных о скоростях движения звезд скопления по данным о массе ядра скопления, радиусах скопления и его ядра, а также о радиальном распределении звезд скопления.</a:t>
            </a:r>
          </a:p>
          <a:p>
            <a:pPr lvl="0"/>
            <a:r>
              <a:rPr lang="ru-RU" dirty="0" smtClean="0"/>
              <a:t>Построены спектры и дисперсионные кривые колебаний поля азимутальных скоростей в 6 моделях РЗС. </a:t>
            </a:r>
            <a:r>
              <a:rPr lang="ru-RU" dirty="0" smtClean="0"/>
              <a:t>Такие колебания </a:t>
            </a:r>
            <a:r>
              <a:rPr lang="ru-RU" dirty="0" smtClean="0"/>
              <a:t>формируются под влиянием неустойчивостей </a:t>
            </a:r>
            <a:r>
              <a:rPr lang="ru-RU" dirty="0" smtClean="0"/>
              <a:t>и способствуют снижению </a:t>
            </a:r>
            <a:r>
              <a:rPr lang="ru-RU" dirty="0" smtClean="0"/>
              <a:t>темпов производства </a:t>
            </a:r>
            <a:r>
              <a:rPr lang="ru-RU" dirty="0" smtClean="0"/>
              <a:t>энтропии в ядрах РЗС.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Благодарю за внимание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3777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РЗС – в различной степени нестационарные объекты</a:t>
            </a:r>
          </a:p>
          <a:p>
            <a:r>
              <a:rPr lang="ru-RU" dirty="0" smtClean="0"/>
              <a:t>Наблюдательные признаки: форма, данные о дисперсии скоростей, распределение плотности и др.</a:t>
            </a:r>
          </a:p>
          <a:p>
            <a:r>
              <a:rPr lang="ru-RU" dirty="0" err="1" smtClean="0"/>
              <a:t>Неизолированность</a:t>
            </a:r>
            <a:r>
              <a:rPr lang="ru-RU" dirty="0" smtClean="0"/>
              <a:t> и действие сил Кориолиса</a:t>
            </a:r>
          </a:p>
          <a:p>
            <a:r>
              <a:rPr lang="ru-RU" dirty="0" smtClean="0"/>
              <a:t>Результаты теоретических и численных расчетов - потеря значительной части звезд за несколько времен пересечения, развитие и распространение колебаний плотности, радиуса, потенциала и др. характеристик, формирование поляризационных облаков.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Макроскопические коллективные движения звезд препятствуют фазовому размешиванию и снижают производство энтропии.</a:t>
            </a:r>
          </a:p>
          <a:p>
            <a:r>
              <a:rPr lang="ru-RU" i="1" dirty="0" smtClean="0"/>
              <a:t>Анализ </a:t>
            </a:r>
            <a:r>
              <a:rPr lang="en-US" i="1" dirty="0" smtClean="0"/>
              <a:t>S(t)</a:t>
            </a:r>
            <a:r>
              <a:rPr lang="ru-RU" i="1" dirty="0" smtClean="0"/>
              <a:t>, производимой на разных </a:t>
            </a:r>
            <a:r>
              <a:rPr lang="en-US" i="1" dirty="0" smtClean="0"/>
              <a:t>r</a:t>
            </a:r>
            <a:r>
              <a:rPr lang="ru-RU" i="1" dirty="0" smtClean="0"/>
              <a:t> от центра РЗС, даст информацию о размерах и массах областей генерации колебаний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На границе ядер скоплений и дальше от центра азимутальные скорости движения звезд в 1,5-2 </a:t>
            </a:r>
            <a:r>
              <a:rPr lang="ru-RU" dirty="0" smtClean="0"/>
              <a:t>раза превышают </a:t>
            </a:r>
            <a:r>
              <a:rPr lang="ru-RU" dirty="0" smtClean="0"/>
              <a:t>радиальные.</a:t>
            </a:r>
          </a:p>
          <a:p>
            <a:r>
              <a:rPr lang="ru-RU" i="1" dirty="0" smtClean="0"/>
              <a:t>Представляет интерес спектральный анализ колебаний азимутальных скоростей звезд вблизи границ ядер моделей РЗС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Построение и анализ </a:t>
            </a:r>
            <a:r>
              <a:rPr lang="en-US" dirty="0" smtClean="0"/>
              <a:t>S(t) </a:t>
            </a:r>
            <a:r>
              <a:rPr lang="ru-RU" dirty="0" smtClean="0"/>
              <a:t>на разных </a:t>
            </a:r>
            <a:r>
              <a:rPr lang="en-US" dirty="0" smtClean="0"/>
              <a:t>r</a:t>
            </a:r>
            <a:r>
              <a:rPr lang="ru-RU" dirty="0" smtClean="0"/>
              <a:t> от центра скоплений </a:t>
            </a:r>
            <a:r>
              <a:rPr lang="ru-RU" dirty="0"/>
              <a:t>и о</a:t>
            </a:r>
            <a:r>
              <a:rPr lang="ru-RU" dirty="0" smtClean="0"/>
              <a:t>ценка </a:t>
            </a:r>
            <a:r>
              <a:rPr lang="ru-RU" dirty="0"/>
              <a:t>параметров областей генерации колебаний в моделях </a:t>
            </a:r>
            <a:r>
              <a:rPr lang="ru-RU" dirty="0" smtClean="0"/>
              <a:t>РЗС.  </a:t>
            </a:r>
          </a:p>
          <a:p>
            <a:r>
              <a:rPr lang="ru-RU" dirty="0" smtClean="0"/>
              <a:t>Вычисление </a:t>
            </a:r>
            <a:r>
              <a:rPr lang="ru-RU" dirty="0" err="1" smtClean="0"/>
              <a:t>джинсовских</a:t>
            </a:r>
            <a:r>
              <a:rPr lang="ru-RU" dirty="0" smtClean="0"/>
              <a:t> масс</a:t>
            </a:r>
            <a:r>
              <a:rPr lang="en-US" dirty="0" smtClean="0"/>
              <a:t> </a:t>
            </a:r>
            <a:r>
              <a:rPr lang="ru-RU" dirty="0" smtClean="0"/>
              <a:t>для центральных </a:t>
            </a:r>
            <a:r>
              <a:rPr lang="ru-RU" dirty="0"/>
              <a:t>областей моделей </a:t>
            </a:r>
            <a:r>
              <a:rPr lang="ru-RU" dirty="0" smtClean="0"/>
              <a:t>РЗС и оценки динамических масс</a:t>
            </a:r>
            <a:r>
              <a:rPr lang="en-US" sz="2000" dirty="0" smtClean="0"/>
              <a:t> </a:t>
            </a:r>
            <a:r>
              <a:rPr lang="ru-RU" dirty="0" smtClean="0"/>
              <a:t>и дисперсий скоростей</a:t>
            </a:r>
            <a:r>
              <a:rPr lang="en-US" dirty="0" smtClean="0"/>
              <a:t> </a:t>
            </a:r>
            <a:r>
              <a:rPr lang="ru-RU" dirty="0" smtClean="0"/>
              <a:t>звезд РЗС Плеяды</a:t>
            </a:r>
            <a:r>
              <a:rPr lang="en-US" dirty="0" smtClean="0"/>
              <a:t>, </a:t>
            </a:r>
            <a:r>
              <a:rPr lang="ru-RU" dirty="0" smtClean="0"/>
              <a:t>Ясли</a:t>
            </a:r>
            <a:r>
              <a:rPr lang="en-US" dirty="0" smtClean="0"/>
              <a:t>, M67.</a:t>
            </a:r>
          </a:p>
          <a:p>
            <a:r>
              <a:rPr lang="ru-RU" dirty="0" smtClean="0"/>
              <a:t>Оценки параметров неустойчивых колебаний  азимутальных скоростей звезд в моделях РЗС.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3337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Вычисление энтропии</a:t>
            </a:r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77637136"/>
              </p:ext>
            </p:extLst>
          </p:nvPr>
        </p:nvGraphicFramePr>
        <p:xfrm>
          <a:off x="4643438" y="1909763"/>
          <a:ext cx="4067175" cy="1511300"/>
        </p:xfrm>
        <a:graphic>
          <a:graphicData uri="http://schemas.openxmlformats.org/presentationml/2006/ole">
            <p:oleObj spid="_x0000_s8263" name="Формула" r:id="rId3" imgW="2527300" imgH="939800" progId="Equation.3">
              <p:embed/>
            </p:oleObj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57582539"/>
              </p:ext>
            </p:extLst>
          </p:nvPr>
        </p:nvGraphicFramePr>
        <p:xfrm>
          <a:off x="4859338" y="3875088"/>
          <a:ext cx="1654175" cy="714375"/>
        </p:xfrm>
        <a:graphic>
          <a:graphicData uri="http://schemas.openxmlformats.org/presentationml/2006/ole">
            <p:oleObj spid="_x0000_s8264" name="Формула" r:id="rId4" imgW="1028254" imgH="444307" progId="Equation.3">
              <p:embed/>
            </p:oleObj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53855145"/>
              </p:ext>
            </p:extLst>
          </p:nvPr>
        </p:nvGraphicFramePr>
        <p:xfrm>
          <a:off x="4913313" y="5094288"/>
          <a:ext cx="1693862" cy="695325"/>
        </p:xfrm>
        <a:graphic>
          <a:graphicData uri="http://schemas.openxmlformats.org/presentationml/2006/ole">
            <p:oleObj spid="_x0000_s8265" name="Формула" r:id="rId5" imgW="1054100" imgH="431800" progId="Equation.3">
              <p:embed/>
            </p:oleObj>
          </a:graphicData>
        </a:graphic>
      </p:graphicFrame>
      <p:grpSp>
        <p:nvGrpSpPr>
          <p:cNvPr id="24" name="Группа 23"/>
          <p:cNvGrpSpPr/>
          <p:nvPr/>
        </p:nvGrpSpPr>
        <p:grpSpPr>
          <a:xfrm>
            <a:off x="611560" y="2060848"/>
            <a:ext cx="3600400" cy="3993238"/>
            <a:chOff x="611560" y="2060848"/>
            <a:chExt cx="3600400" cy="3993238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899592" y="2060848"/>
              <a:ext cx="3312368" cy="3240360"/>
              <a:chOff x="899592" y="2060848"/>
              <a:chExt cx="3312368" cy="3240360"/>
            </a:xfrm>
          </p:grpSpPr>
          <p:grpSp>
            <p:nvGrpSpPr>
              <p:cNvPr id="5" name="Группа 4"/>
              <p:cNvGrpSpPr/>
              <p:nvPr/>
            </p:nvGrpSpPr>
            <p:grpSpPr>
              <a:xfrm>
                <a:off x="899592" y="2060848"/>
                <a:ext cx="3312368" cy="3240360"/>
                <a:chOff x="3635896" y="2060848"/>
                <a:chExt cx="3312368" cy="3240360"/>
              </a:xfrm>
            </p:grpSpPr>
            <p:sp>
              <p:nvSpPr>
                <p:cNvPr id="4" name="Овал 3"/>
                <p:cNvSpPr/>
                <p:nvPr/>
              </p:nvSpPr>
              <p:spPr>
                <a:xfrm>
                  <a:off x="3635896" y="2060848"/>
                  <a:ext cx="3312368" cy="3240360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" name="Овал 2"/>
                <p:cNvSpPr/>
                <p:nvPr/>
              </p:nvSpPr>
              <p:spPr>
                <a:xfrm>
                  <a:off x="3995936" y="2456892"/>
                  <a:ext cx="2592288" cy="2448272"/>
                </a:xfrm>
                <a:prstGeom prst="ellipse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cxnSp>
            <p:nvCxnSpPr>
              <p:cNvPr id="7" name="Прямая со стрелкой 6"/>
              <p:cNvCxnSpPr/>
              <p:nvPr/>
            </p:nvCxnSpPr>
            <p:spPr>
              <a:xfrm>
                <a:off x="2555776" y="3681028"/>
                <a:ext cx="1296144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 стрелкой 9"/>
              <p:cNvCxnSpPr>
                <a:endCxn id="4" idx="7"/>
              </p:cNvCxnSpPr>
              <p:nvPr/>
            </p:nvCxnSpPr>
            <p:spPr>
              <a:xfrm flipV="1">
                <a:off x="2555776" y="2535388"/>
                <a:ext cx="1171099" cy="114564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11" name="Объект 1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1828986006"/>
                  </p:ext>
                </p:extLst>
              </p:nvPr>
            </p:nvGraphicFramePr>
            <p:xfrm>
              <a:off x="3014605" y="3707280"/>
              <a:ext cx="253440" cy="457200"/>
            </p:xfrm>
            <a:graphic>
              <a:graphicData uri="http://schemas.openxmlformats.org/presentationml/2006/ole">
                <p:oleObj spid="_x0000_s8266" name="Формула" r:id="rId6" imgW="126720" imgH="228600" progId="Equation.3">
                  <p:embed/>
                </p:oleObj>
              </a:graphicData>
            </a:graphic>
          </p:graphicFrame>
          <p:graphicFrame>
            <p:nvGraphicFramePr>
              <p:cNvPr id="12" name="Объект 1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xmlns="" val="283066192"/>
                  </p:ext>
                </p:extLst>
              </p:nvPr>
            </p:nvGraphicFramePr>
            <p:xfrm>
              <a:off x="2454275" y="2651125"/>
              <a:ext cx="889000" cy="457200"/>
            </p:xfrm>
            <a:graphic>
              <a:graphicData uri="http://schemas.openxmlformats.org/presentationml/2006/ole">
                <p:oleObj spid="_x0000_s8267" name="Формула" r:id="rId7" imgW="444240" imgH="228600" progId="Equation.3">
                  <p:embed/>
                </p:oleObj>
              </a:graphicData>
            </a:graphic>
          </p:graphicFrame>
        </p:grpSp>
        <p:cxnSp>
          <p:nvCxnSpPr>
            <p:cNvPr id="18" name="Скругленная соединительная линия 17"/>
            <p:cNvCxnSpPr/>
            <p:nvPr/>
          </p:nvCxnSpPr>
          <p:spPr>
            <a:xfrm flipV="1">
              <a:off x="1547664" y="5157192"/>
              <a:ext cx="1008112" cy="864096"/>
            </a:xfrm>
            <a:prstGeom prst="curved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3" name="Объект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3651408146"/>
                </p:ext>
              </p:extLst>
            </p:nvPr>
          </p:nvGraphicFramePr>
          <p:xfrm>
            <a:off x="611560" y="5700458"/>
            <a:ext cx="1016681" cy="353628"/>
          </p:xfrm>
          <a:graphic>
            <a:graphicData uri="http://schemas.openxmlformats.org/presentationml/2006/ole">
              <p:oleObj spid="_x0000_s8268" name="Формула" r:id="rId8" imgW="583920" imgH="203040" progId="Equation.3">
                <p:embed/>
              </p:oleObj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xmlns="" val="160496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Область генерации колебаний в модели 1 </a:t>
            </a:r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71604" y="1214422"/>
            <a:ext cx="5790806" cy="3921993"/>
          </a:xfrm>
        </p:spPr>
      </p:pic>
      <p:graphicFrame>
        <p:nvGraphicFramePr>
          <p:cNvPr id="32769" name="Object 1"/>
          <p:cNvGraphicFramePr>
            <a:graphicFrameLocks noChangeAspect="1"/>
          </p:cNvGraphicFramePr>
          <p:nvPr/>
        </p:nvGraphicFramePr>
        <p:xfrm>
          <a:off x="1727200" y="5143500"/>
          <a:ext cx="6500813" cy="565150"/>
        </p:xfrm>
        <a:graphic>
          <a:graphicData uri="http://schemas.openxmlformats.org/presentationml/2006/ole">
            <p:oleObj spid="_x0000_s32769" name="Формула" r:id="rId4" imgW="4965480" imgH="4316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82292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305800" cy="1143000"/>
          </a:xfrm>
        </p:spPr>
        <p:txBody>
          <a:bodyPr>
            <a:noAutofit/>
          </a:bodyPr>
          <a:lstStyle/>
          <a:p>
            <a:r>
              <a:rPr lang="ru-RU" dirty="0" smtClean="0"/>
              <a:t>Параметры областей генерации колебаний в моделях РЗС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83389839"/>
              </p:ext>
            </p:extLst>
          </p:nvPr>
        </p:nvGraphicFramePr>
        <p:xfrm>
          <a:off x="1000100" y="2000240"/>
          <a:ext cx="704507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4179"/>
                <a:gridCol w="1174179"/>
                <a:gridCol w="1174179"/>
                <a:gridCol w="1174179"/>
                <a:gridCol w="1174179"/>
                <a:gridCol w="117417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модели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Rc</a:t>
                      </a:r>
                      <a:r>
                        <a:rPr lang="en-US" sz="1800" dirty="0" smtClean="0"/>
                        <a:t>, </a:t>
                      </a:r>
                      <a:r>
                        <a:rPr lang="ru-RU" sz="1800" dirty="0" err="1" smtClean="0"/>
                        <a:t>пс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Mc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i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Ri</a:t>
                      </a:r>
                      <a:r>
                        <a:rPr lang="en-US" sz="1800" dirty="0" smtClean="0"/>
                        <a:t>,</a:t>
                      </a:r>
                      <a:r>
                        <a:rPr lang="ru-RU" sz="1800" dirty="0" smtClean="0"/>
                        <a:t> </a:t>
                      </a:r>
                      <a:r>
                        <a:rPr lang="ru-RU" sz="1800" dirty="0" err="1" smtClean="0"/>
                        <a:t>пс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Mi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1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3-4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3,8-4,0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150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2,8-3,2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5-6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5,0-6,2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250-300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3-4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200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1,8-2,0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100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2,5-3,5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5-6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4,4-5,2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250-300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4-5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300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2,4-2,6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150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5-6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400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4,3-4,5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300</a:t>
                      </a: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2910" y="4857760"/>
            <a:ext cx="778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моделях 1, 2, 4 с начальной массой ядра 100 солнечных </a:t>
            </a:r>
            <a:r>
              <a:rPr lang="en-US" dirty="0" smtClean="0"/>
              <a:t>Ri≈2Rc</a:t>
            </a:r>
            <a:r>
              <a:rPr lang="ru-RU" dirty="0" smtClean="0"/>
              <a:t>, а в моделях 3, 5, 6 с более массивными ядрами </a:t>
            </a:r>
            <a:r>
              <a:rPr lang="en-US" dirty="0" err="1" smtClean="0"/>
              <a:t>Ri</a:t>
            </a:r>
            <a:r>
              <a:rPr lang="en-US" dirty="0" smtClean="0"/>
              <a:t>&lt;</a:t>
            </a:r>
            <a:r>
              <a:rPr lang="en-US" dirty="0" err="1" smtClean="0"/>
              <a:t>Rc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8814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0"/>
            <a:ext cx="8305800" cy="1143000"/>
          </a:xfrm>
        </p:spPr>
        <p:txBody>
          <a:bodyPr/>
          <a:lstStyle/>
          <a:p>
            <a:r>
              <a:rPr lang="ru-RU" dirty="0" smtClean="0"/>
              <a:t>Оценки </a:t>
            </a:r>
            <a:r>
              <a:rPr lang="ru-RU" dirty="0" err="1" smtClean="0"/>
              <a:t>джинсовских</a:t>
            </a:r>
            <a:r>
              <a:rPr lang="ru-RU" dirty="0" smtClean="0"/>
              <a:t> масс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72915443"/>
              </p:ext>
            </p:extLst>
          </p:nvPr>
        </p:nvGraphicFramePr>
        <p:xfrm>
          <a:off x="785786" y="2928934"/>
          <a:ext cx="8015287" cy="272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5041"/>
                <a:gridCol w="1145041"/>
                <a:gridCol w="1145041"/>
                <a:gridCol w="922595"/>
                <a:gridCol w="857256"/>
                <a:gridCol w="1214448"/>
                <a:gridCol w="1585865"/>
              </a:tblGrid>
              <a:tr h="224320">
                <a:tc>
                  <a:txBody>
                    <a:bodyPr/>
                    <a:lstStyle/>
                    <a:p>
                      <a:r>
                        <a:rPr lang="ru-RU" dirty="0" smtClean="0"/>
                        <a:t>модели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Rc</a:t>
                      </a:r>
                      <a:r>
                        <a:rPr lang="en-US" dirty="0" smtClean="0"/>
                        <a:t>/R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Mc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R/</a:t>
                      </a:r>
                      <a:r>
                        <a:rPr lang="en-US" dirty="0" err="1" smtClean="0"/>
                        <a:t>Rt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</a:t>
                      </a:r>
                      <a:endParaRPr lang="ru-RU" dirty="0"/>
                    </a:p>
                  </a:txBody>
                  <a:tcPr/>
                </a:tc>
              </a:tr>
              <a:tr h="39256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150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1,00+/-0,03</a:t>
                      </a:r>
                      <a:endParaRPr lang="ru-RU" dirty="0"/>
                    </a:p>
                  </a:txBody>
                  <a:tcPr/>
                </a:tc>
              </a:tr>
              <a:tr h="39256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5-6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250-300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0,84+/-0,05</a:t>
                      </a:r>
                      <a:endParaRPr lang="ru-RU" dirty="0"/>
                    </a:p>
                  </a:txBody>
                  <a:tcPr/>
                </a:tc>
              </a:tr>
              <a:tr h="39256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0,34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0,69+/-0,04</a:t>
                      </a:r>
                      <a:endParaRPr lang="ru-RU" dirty="0"/>
                    </a:p>
                  </a:txBody>
                  <a:tcPr/>
                </a:tc>
              </a:tr>
              <a:tr h="39256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5-6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250-300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0,86+/-0,05</a:t>
                      </a:r>
                      <a:endParaRPr lang="ru-RU" dirty="0"/>
                    </a:p>
                  </a:txBody>
                  <a:tcPr/>
                </a:tc>
              </a:tr>
              <a:tr h="39256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150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0,45+/-0,04</a:t>
                      </a:r>
                      <a:endParaRPr lang="ru-RU" dirty="0"/>
                    </a:p>
                  </a:txBody>
                  <a:tcPr/>
                </a:tc>
              </a:tr>
              <a:tr h="39256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0,63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300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0,33+/-0,05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Объект 7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xmlns="" val="2258300542"/>
              </p:ext>
            </p:extLst>
          </p:nvPr>
        </p:nvGraphicFramePr>
        <p:xfrm>
          <a:off x="857224" y="1285860"/>
          <a:ext cx="2578097" cy="577145"/>
        </p:xfrm>
        <a:graphic>
          <a:graphicData uri="http://schemas.openxmlformats.org/presentationml/2006/ole">
            <p:oleObj spid="_x0000_s10272" name="Формула" r:id="rId3" imgW="1079280" imgH="241200" progId="Equation.3">
              <p:embed/>
            </p:oleObj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54384490"/>
              </p:ext>
            </p:extLst>
          </p:nvPr>
        </p:nvGraphicFramePr>
        <p:xfrm>
          <a:off x="1071538" y="1857364"/>
          <a:ext cx="1712914" cy="969820"/>
        </p:xfrm>
        <a:graphic>
          <a:graphicData uri="http://schemas.openxmlformats.org/presentationml/2006/ole">
            <p:oleObj spid="_x0000_s10273" name="Формула" r:id="rId4" imgW="850531" imgH="482391" progId="Equation.3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42734186"/>
              </p:ext>
            </p:extLst>
          </p:nvPr>
        </p:nvGraphicFramePr>
        <p:xfrm>
          <a:off x="4071934" y="1500174"/>
          <a:ext cx="3552819" cy="1101143"/>
        </p:xfrm>
        <a:graphic>
          <a:graphicData uri="http://schemas.openxmlformats.org/presentationml/2006/ole">
            <p:oleObj spid="_x0000_s10274" name="Формула" r:id="rId5" imgW="1638000" imgH="50796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71472" y="5715016"/>
            <a:ext cx="8215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Уменьшение </a:t>
            </a:r>
            <a:r>
              <a:rPr lang="en-US" dirty="0" smtClean="0"/>
              <a:t>q</a:t>
            </a:r>
            <a:r>
              <a:rPr lang="ru-RU" dirty="0" smtClean="0"/>
              <a:t> </a:t>
            </a:r>
            <a:r>
              <a:rPr lang="en-US" dirty="0" smtClean="0"/>
              <a:t>(</a:t>
            </a:r>
            <a:r>
              <a:rPr lang="ru-RU" dirty="0" smtClean="0"/>
              <a:t>размеров и массы областей генерации колебаний) приводит к уменьшению степени нестационарности модели РЗС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5343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Оценки дисперсий скоростей звезд и динамических масс РЗС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1755730"/>
              </p:ext>
            </p:extLst>
          </p:nvPr>
        </p:nvGraphicFramePr>
        <p:xfrm>
          <a:off x="1643042" y="2643182"/>
          <a:ext cx="5819418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9903"/>
                <a:gridCol w="969903"/>
                <a:gridCol w="969903"/>
                <a:gridCol w="969903"/>
                <a:gridCol w="969903"/>
                <a:gridCol w="96990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РЗС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Mc*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sigma</a:t>
                      </a:r>
                      <a:r>
                        <a:rPr lang="ru-RU" dirty="0" smtClean="0"/>
                        <a:t>, км/с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Md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Times New Roman" pitchFamily="18" charset="0"/>
                        </a:rPr>
                        <a:t>M45</a:t>
                      </a:r>
                      <a:r>
                        <a:rPr lang="ru-RU" baseline="0" dirty="0" smtClean="0">
                          <a:latin typeface="Times New Roman" pitchFamily="18" charset="0"/>
                        </a:rPr>
                        <a:t> Плеяды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</a:rPr>
                        <a:t>37,9+/-6,4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</a:rPr>
                        <a:t>330+/-55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Times New Roman" pitchFamily="18" charset="0"/>
                        </a:rPr>
                        <a:t>1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</a:rPr>
                        <a:t>0,48+/-0,04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Times New Roman" pitchFamily="18" charset="0"/>
                        </a:rPr>
                        <a:t>320+/-</a:t>
                      </a:r>
                      <a:r>
                        <a:rPr lang="ru-RU" baseline="0" dirty="0" smtClean="0">
                          <a:latin typeface="Times New Roman" pitchFamily="18" charset="0"/>
                        </a:rPr>
                        <a:t>48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Times New Roman" pitchFamily="18" charset="0"/>
                        </a:rPr>
                        <a:t>M44</a:t>
                      </a:r>
                      <a:r>
                        <a:rPr lang="ru-RU" baseline="0" dirty="0" smtClean="0">
                          <a:latin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baseline="0" dirty="0" smtClean="0">
                          <a:latin typeface="Times New Roman" pitchFamily="18" charset="0"/>
                        </a:rPr>
                        <a:t>Ясли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</a:rPr>
                        <a:t>79+/-22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</a:rPr>
                        <a:t>306+/-85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</a:rPr>
                        <a:t>0,7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</a:rPr>
                        <a:t>0,56+/-0,04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</a:rPr>
                        <a:t>330+/-66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Times New Roman" pitchFamily="18" charset="0"/>
                        </a:rPr>
                        <a:t>M67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</a:rPr>
                        <a:t>596+/-116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>
                          <a:latin typeface="Times New Roman" pitchFamily="18" charset="0"/>
                        </a:rPr>
                        <a:t>1206+/-235</a:t>
                      </a:r>
                    </a:p>
                    <a:p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</a:rPr>
                        <a:t>0,7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</a:rPr>
                        <a:t>0,9+/-0,2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</a:rPr>
                        <a:t>1300+/-180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94558954"/>
              </p:ext>
            </p:extLst>
          </p:nvPr>
        </p:nvGraphicFramePr>
        <p:xfrm>
          <a:off x="857224" y="1643050"/>
          <a:ext cx="2808312" cy="847406"/>
        </p:xfrm>
        <a:graphic>
          <a:graphicData uri="http://schemas.openxmlformats.org/presentationml/2006/ole">
            <p:oleObj spid="_x0000_s11286" name="Формула" r:id="rId3" imgW="1473200" imgH="444500" progId="Equation.3">
              <p:embed/>
            </p:oleObj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8634418"/>
              </p:ext>
            </p:extLst>
          </p:nvPr>
        </p:nvGraphicFramePr>
        <p:xfrm>
          <a:off x="4357686" y="1643050"/>
          <a:ext cx="4125912" cy="876300"/>
        </p:xfrm>
        <a:graphic>
          <a:graphicData uri="http://schemas.openxmlformats.org/presentationml/2006/ole">
            <p:oleObj spid="_x0000_s11287" name="Формула" r:id="rId4" imgW="2514600" imgH="533160" progId="Equation.3">
              <p:embed/>
            </p:oleObj>
          </a:graphicData>
        </a:graphic>
      </p:graphicFrame>
      <p:graphicFrame>
        <p:nvGraphicFramePr>
          <p:cNvPr id="11288" name="Object 24"/>
          <p:cNvGraphicFramePr>
            <a:graphicFrameLocks noChangeAspect="1"/>
          </p:cNvGraphicFramePr>
          <p:nvPr/>
        </p:nvGraphicFramePr>
        <p:xfrm>
          <a:off x="1071538" y="6429396"/>
          <a:ext cx="6948487" cy="339725"/>
        </p:xfrm>
        <a:graphic>
          <a:graphicData uri="http://schemas.openxmlformats.org/presentationml/2006/ole">
            <p:oleObj spid="_x0000_s11288" name="Формула" r:id="rId5" imgW="4165560" imgH="203040" progId="Equation.3">
              <p:embed/>
            </p:oleObj>
          </a:graphicData>
        </a:graphic>
      </p:graphicFrame>
      <p:graphicFrame>
        <p:nvGraphicFramePr>
          <p:cNvPr id="7" name="Object 24"/>
          <p:cNvGraphicFramePr>
            <a:graphicFrameLocks noChangeAspect="1"/>
          </p:cNvGraphicFramePr>
          <p:nvPr/>
        </p:nvGraphicFramePr>
        <p:xfrm>
          <a:off x="214282" y="5500702"/>
          <a:ext cx="8812212" cy="722313"/>
        </p:xfrm>
        <a:graphic>
          <a:graphicData uri="http://schemas.openxmlformats.org/presentationml/2006/ole">
            <p:oleObj spid="_x0000_s11289" name="Формула" r:id="rId6" imgW="5283000" imgH="4316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88301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1578</TotalTime>
  <Words>678</Words>
  <Application>Microsoft Office PowerPoint</Application>
  <PresentationFormat>Экран (4:3)</PresentationFormat>
  <Paragraphs>185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Начальная</vt:lpstr>
      <vt:lpstr>Формула</vt:lpstr>
      <vt:lpstr>Microsoft Equation 3.0</vt:lpstr>
      <vt:lpstr>Исследование областей генерации колебаний в моделях РЗС</vt:lpstr>
      <vt:lpstr>Введение</vt:lpstr>
      <vt:lpstr>Введение</vt:lpstr>
      <vt:lpstr>Цели работы</vt:lpstr>
      <vt:lpstr>Вычисление энтропии</vt:lpstr>
      <vt:lpstr>Область генерации колебаний в модели 1 </vt:lpstr>
      <vt:lpstr>Параметры областей генерации колебаний в моделях РЗС</vt:lpstr>
      <vt:lpstr>Оценки джинсовских масс</vt:lpstr>
      <vt:lpstr>Оценки дисперсий скоростей звезд и динамических масс РЗС</vt:lpstr>
      <vt:lpstr>Спектры частот и дисперсионные кривые колебаний азимутальных скоростей звезд</vt:lpstr>
      <vt:lpstr>Спектры частот и дисперсионные кривые колебаний азимутальных скоростей звезд</vt:lpstr>
      <vt:lpstr>Фрагмент частотного спектра и дисперсионной кривой</vt:lpstr>
      <vt:lpstr>Выводы</vt:lpstr>
      <vt:lpstr>Благодарю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Параметры областей генерации колебаний в моделях рассеянных звездных скоплений</dc:title>
  <dc:creator>1</dc:creator>
  <cp:lastModifiedBy>User</cp:lastModifiedBy>
  <cp:revision>143</cp:revision>
  <dcterms:created xsi:type="dcterms:W3CDTF">2017-06-08T06:34:50Z</dcterms:created>
  <dcterms:modified xsi:type="dcterms:W3CDTF">2017-06-14T19:47:11Z</dcterms:modified>
</cp:coreProperties>
</file>