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405" r:id="rId2"/>
    <p:sldId id="421" r:id="rId3"/>
    <p:sldId id="406" r:id="rId4"/>
    <p:sldId id="407" r:id="rId5"/>
    <p:sldId id="412" r:id="rId6"/>
    <p:sldId id="408" r:id="rId7"/>
    <p:sldId id="410" r:id="rId8"/>
    <p:sldId id="409" r:id="rId9"/>
    <p:sldId id="411" r:id="rId10"/>
    <p:sldId id="413" r:id="rId11"/>
    <p:sldId id="414" r:id="rId12"/>
    <p:sldId id="415" r:id="rId13"/>
    <p:sldId id="416" r:id="rId14"/>
    <p:sldId id="417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420" r:id="rId23"/>
    <p:sldId id="400" r:id="rId24"/>
    <p:sldId id="402" r:id="rId25"/>
    <p:sldId id="418" r:id="rId26"/>
    <p:sldId id="419" r:id="rId27"/>
    <p:sldId id="403" r:id="rId2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33CC"/>
    <a:srgbClr val="000000"/>
    <a:srgbClr val="FF3300"/>
    <a:srgbClr val="FF9900"/>
    <a:srgbClr val="74E2EE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00" autoAdjust="0"/>
  </p:normalViewPr>
  <p:slideViewPr>
    <p:cSldViewPr>
      <p:cViewPr varScale="1">
        <p:scale>
          <a:sx n="69" d="100"/>
          <a:sy n="69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189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883E2A0-380F-45CA-8C9F-92E285B9A3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205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83E2A0-380F-45CA-8C9F-92E285B9A397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8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8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9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3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8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2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5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6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7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8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9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0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1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2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3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4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5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6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7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58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pic>
          <p:nvPicPr>
            <p:cNvPr id="6" name="Picture 5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29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981200"/>
            <a:ext cx="7772400" cy="114300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30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3581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6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 smtClean="0"/>
              <a:t>15.07.2017. </a:t>
            </a:r>
            <a:r>
              <a:rPr lang="ru-RU" dirty="0" smtClean="0"/>
              <a:t>СЗА-2017. М.Е.Прохоров и др. «КЭ «Качка» ГАИШ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15.07.2017. </a:t>
            </a:r>
            <a:r>
              <a:rPr lang="ru-RU" dirty="0" smtClean="0"/>
              <a:t>СЗА-2017. М.Е.Прохоров и др. «КЭ «Качка» ГАИШ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057900" y="4572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600" y="4572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15.07.2017. </a:t>
            </a:r>
            <a:r>
              <a:rPr lang="ru-RU" dirty="0" smtClean="0"/>
              <a:t>СЗА-2017. М.Е.Прохоров и др. «КЭ «Качка» ГАИШ</a:t>
            </a:r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28600" y="19050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15.07.2017. </a:t>
            </a:r>
            <a:r>
              <a:rPr lang="ru-RU" dirty="0" smtClean="0"/>
              <a:t>СЗА-2017. М.Е.Прохоров и др. «КЭ «Качка» ГАИШ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28600" y="457200"/>
            <a:ext cx="7772400" cy="556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Проект КЭ «Качка». КНТС, </a:t>
            </a:r>
            <a:r>
              <a:rPr lang="ru-RU" dirty="0" err="1" smtClean="0"/>
              <a:t>ЦНИИмаш</a:t>
            </a:r>
            <a:r>
              <a:rPr lang="ru-RU" dirty="0" smtClean="0"/>
              <a:t>, 16.10.2013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3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629400"/>
            <a:ext cx="76962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15.07.2017. </a:t>
            </a:r>
            <a:r>
              <a:rPr lang="ru-RU" dirty="0" smtClean="0"/>
              <a:t>СЗА-2017. М.Е.Прохоров и др. «КЭ «Качка» ГАИШ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15.07.2017. </a:t>
            </a:r>
            <a:r>
              <a:rPr lang="ru-RU" dirty="0" smtClean="0"/>
              <a:t>СЗА-2017. М.Е.Прохоров и др. «КЭ «Качка» ГАИШ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91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15.07.2017. </a:t>
            </a:r>
            <a:r>
              <a:rPr lang="ru-RU" dirty="0" smtClean="0"/>
              <a:t>СЗА-2017. М.Е.Прохоров и др. «КЭ «Качка» ГАИШ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15.07.2017. </a:t>
            </a:r>
            <a:r>
              <a:rPr lang="ru-RU" dirty="0" smtClean="0"/>
              <a:t>СЗА-2017. М.Е.Прохоров и др. «КЭ «Качка» ГАИШ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15.07.2017. </a:t>
            </a:r>
            <a:r>
              <a:rPr lang="ru-RU" dirty="0" smtClean="0"/>
              <a:t>СЗА-2017. М.Е.Прохоров и др. «КЭ «Качка» ГАИШ</a:t>
            </a: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15.07.2017. </a:t>
            </a:r>
            <a:r>
              <a:rPr lang="ru-RU" dirty="0" smtClean="0"/>
              <a:t>СЗА-2017. М.Е.Прохоров и др. «КЭ «Качка» ГАИШ</a:t>
            </a:r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15.07.2017. </a:t>
            </a:r>
            <a:r>
              <a:rPr lang="ru-RU" dirty="0" smtClean="0"/>
              <a:t>СЗА-2017. М.Е.Прохоров и др. «КЭ «Качка» ГАИШ</a:t>
            </a:r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15.07.2017. </a:t>
            </a:r>
            <a:r>
              <a:rPr lang="ru-RU" dirty="0" smtClean="0"/>
              <a:t>СЗА-2017. М.Е.Прохоров и др. «КЭ «Качка» ГАИШ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grpSp>
          <p:nvGrpSpPr>
            <p:cNvPr id="1030" name="Group 3"/>
            <p:cNvGrpSpPr>
              <a:grpSpLocks/>
            </p:cNvGrpSpPr>
            <p:nvPr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052" name="Line 4"/>
              <p:cNvSpPr>
                <a:spLocks noChangeShapeType="1"/>
              </p:cNvSpPr>
              <p:nvPr/>
            </p:nvSpPr>
            <p:spPr bwMode="auto">
              <a:xfrm>
                <a:off x="0" y="14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>
                <a:off x="0" y="33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>
                <a:off x="0" y="52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auto">
              <a:xfrm>
                <a:off x="0" y="91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>
                <a:off x="0" y="129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0" y="148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60" name="Line 12"/>
              <p:cNvSpPr>
                <a:spLocks noChangeShapeType="1"/>
              </p:cNvSpPr>
              <p:nvPr/>
            </p:nvSpPr>
            <p:spPr bwMode="auto">
              <a:xfrm>
                <a:off x="0" y="168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61" name="Line 13"/>
              <p:cNvSpPr>
                <a:spLocks noChangeShapeType="1"/>
              </p:cNvSpPr>
              <p:nvPr/>
            </p:nvSpPr>
            <p:spPr bwMode="auto">
              <a:xfrm>
                <a:off x="0" y="187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62" name="Line 14"/>
              <p:cNvSpPr>
                <a:spLocks noChangeShapeType="1"/>
              </p:cNvSpPr>
              <p:nvPr/>
            </p:nvSpPr>
            <p:spPr bwMode="auto">
              <a:xfrm>
                <a:off x="0" y="206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63" name="Line 15"/>
              <p:cNvSpPr>
                <a:spLocks noChangeShapeType="1"/>
              </p:cNvSpPr>
              <p:nvPr/>
            </p:nvSpPr>
            <p:spPr bwMode="auto">
              <a:xfrm>
                <a:off x="0" y="225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64" name="Line 16"/>
              <p:cNvSpPr>
                <a:spLocks noChangeShapeType="1"/>
              </p:cNvSpPr>
              <p:nvPr/>
            </p:nvSpPr>
            <p:spPr bwMode="auto">
              <a:xfrm>
                <a:off x="0" y="244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65" name="Line 17"/>
              <p:cNvSpPr>
                <a:spLocks noChangeShapeType="1"/>
              </p:cNvSpPr>
              <p:nvPr/>
            </p:nvSpPr>
            <p:spPr bwMode="auto">
              <a:xfrm>
                <a:off x="0" y="264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66" name="Line 18"/>
              <p:cNvSpPr>
                <a:spLocks noChangeShapeType="1"/>
              </p:cNvSpPr>
              <p:nvPr/>
            </p:nvSpPr>
            <p:spPr bwMode="auto">
              <a:xfrm>
                <a:off x="0" y="283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67" name="Line 19"/>
              <p:cNvSpPr>
                <a:spLocks noChangeShapeType="1"/>
              </p:cNvSpPr>
              <p:nvPr/>
            </p:nvSpPr>
            <p:spPr bwMode="auto">
              <a:xfrm>
                <a:off x="0" y="302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68" name="Line 20"/>
              <p:cNvSpPr>
                <a:spLocks noChangeShapeType="1"/>
              </p:cNvSpPr>
              <p:nvPr/>
            </p:nvSpPr>
            <p:spPr bwMode="auto">
              <a:xfrm>
                <a:off x="0" y="321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69" name="Line 21"/>
              <p:cNvSpPr>
                <a:spLocks noChangeShapeType="1"/>
              </p:cNvSpPr>
              <p:nvPr/>
            </p:nvSpPr>
            <p:spPr bwMode="auto">
              <a:xfrm>
                <a:off x="0" y="3408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70" name="Line 22"/>
              <p:cNvSpPr>
                <a:spLocks noChangeShapeType="1"/>
              </p:cNvSpPr>
              <p:nvPr/>
            </p:nvSpPr>
            <p:spPr bwMode="auto">
              <a:xfrm>
                <a:off x="0" y="3600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71" name="Line 23"/>
              <p:cNvSpPr>
                <a:spLocks noChangeShapeType="1"/>
              </p:cNvSpPr>
              <p:nvPr/>
            </p:nvSpPr>
            <p:spPr bwMode="auto">
              <a:xfrm>
                <a:off x="0" y="3792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72" name="Line 24"/>
              <p:cNvSpPr>
                <a:spLocks noChangeShapeType="1"/>
              </p:cNvSpPr>
              <p:nvPr/>
            </p:nvSpPr>
            <p:spPr bwMode="auto">
              <a:xfrm>
                <a:off x="0" y="3984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73" name="Line 25"/>
              <p:cNvSpPr>
                <a:spLocks noChangeShapeType="1"/>
              </p:cNvSpPr>
              <p:nvPr/>
            </p:nvSpPr>
            <p:spPr bwMode="auto">
              <a:xfrm>
                <a:off x="0" y="4176"/>
                <a:ext cx="5759" cy="0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74" name="Line 26"/>
              <p:cNvSpPr>
                <a:spLocks noChangeShapeType="1"/>
              </p:cNvSpPr>
              <p:nvPr/>
            </p:nvSpPr>
            <p:spPr bwMode="auto">
              <a:xfrm>
                <a:off x="1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75" name="Line 27"/>
              <p:cNvSpPr>
                <a:spLocks noChangeShapeType="1"/>
              </p:cNvSpPr>
              <p:nvPr/>
            </p:nvSpPr>
            <p:spPr bwMode="auto">
              <a:xfrm>
                <a:off x="3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>
                <a:off x="5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>
                <a:off x="7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78" name="Line 30"/>
              <p:cNvSpPr>
                <a:spLocks noChangeShapeType="1"/>
              </p:cNvSpPr>
              <p:nvPr/>
            </p:nvSpPr>
            <p:spPr bwMode="auto">
              <a:xfrm>
                <a:off x="9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79" name="Line 31"/>
              <p:cNvSpPr>
                <a:spLocks noChangeShapeType="1"/>
              </p:cNvSpPr>
              <p:nvPr/>
            </p:nvSpPr>
            <p:spPr bwMode="auto">
              <a:xfrm>
                <a:off x="110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80" name="Line 32"/>
              <p:cNvSpPr>
                <a:spLocks noChangeShapeType="1"/>
              </p:cNvSpPr>
              <p:nvPr/>
            </p:nvSpPr>
            <p:spPr bwMode="auto">
              <a:xfrm>
                <a:off x="129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/>
            </p:nvSpPr>
            <p:spPr bwMode="auto">
              <a:xfrm>
                <a:off x="148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82" name="Line 34"/>
              <p:cNvSpPr>
                <a:spLocks noChangeShapeType="1"/>
              </p:cNvSpPr>
              <p:nvPr/>
            </p:nvSpPr>
            <p:spPr bwMode="auto">
              <a:xfrm>
                <a:off x="168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>
                <a:off x="187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84" name="Line 36"/>
              <p:cNvSpPr>
                <a:spLocks noChangeShapeType="1"/>
              </p:cNvSpPr>
              <p:nvPr/>
            </p:nvSpPr>
            <p:spPr bwMode="auto">
              <a:xfrm>
                <a:off x="206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85" name="Line 37"/>
              <p:cNvSpPr>
                <a:spLocks noChangeShapeType="1"/>
              </p:cNvSpPr>
              <p:nvPr/>
            </p:nvSpPr>
            <p:spPr bwMode="auto">
              <a:xfrm>
                <a:off x="225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86" name="Line 38"/>
              <p:cNvSpPr>
                <a:spLocks noChangeShapeType="1"/>
              </p:cNvSpPr>
              <p:nvPr/>
            </p:nvSpPr>
            <p:spPr bwMode="auto">
              <a:xfrm>
                <a:off x="244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87" name="Line 39"/>
              <p:cNvSpPr>
                <a:spLocks noChangeShapeType="1"/>
              </p:cNvSpPr>
              <p:nvPr/>
            </p:nvSpPr>
            <p:spPr bwMode="auto">
              <a:xfrm>
                <a:off x="264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88" name="Line 40"/>
              <p:cNvSpPr>
                <a:spLocks noChangeShapeType="1"/>
              </p:cNvSpPr>
              <p:nvPr/>
            </p:nvSpPr>
            <p:spPr bwMode="auto">
              <a:xfrm>
                <a:off x="283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89" name="Line 41"/>
              <p:cNvSpPr>
                <a:spLocks noChangeShapeType="1"/>
              </p:cNvSpPr>
              <p:nvPr/>
            </p:nvSpPr>
            <p:spPr bwMode="auto">
              <a:xfrm>
                <a:off x="302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90" name="Line 42"/>
              <p:cNvSpPr>
                <a:spLocks noChangeShapeType="1"/>
              </p:cNvSpPr>
              <p:nvPr/>
            </p:nvSpPr>
            <p:spPr bwMode="auto">
              <a:xfrm>
                <a:off x="321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91" name="Line 43"/>
              <p:cNvSpPr>
                <a:spLocks noChangeShapeType="1"/>
              </p:cNvSpPr>
              <p:nvPr/>
            </p:nvSpPr>
            <p:spPr bwMode="auto">
              <a:xfrm>
                <a:off x="340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92" name="Line 44"/>
              <p:cNvSpPr>
                <a:spLocks noChangeShapeType="1"/>
              </p:cNvSpPr>
              <p:nvPr/>
            </p:nvSpPr>
            <p:spPr bwMode="auto">
              <a:xfrm>
                <a:off x="360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93" name="Line 45"/>
              <p:cNvSpPr>
                <a:spLocks noChangeShapeType="1"/>
              </p:cNvSpPr>
              <p:nvPr/>
            </p:nvSpPr>
            <p:spPr bwMode="auto">
              <a:xfrm>
                <a:off x="379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94" name="Line 46"/>
              <p:cNvSpPr>
                <a:spLocks noChangeShapeType="1"/>
              </p:cNvSpPr>
              <p:nvPr/>
            </p:nvSpPr>
            <p:spPr bwMode="auto">
              <a:xfrm>
                <a:off x="398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95" name="Line 47"/>
              <p:cNvSpPr>
                <a:spLocks noChangeShapeType="1"/>
              </p:cNvSpPr>
              <p:nvPr/>
            </p:nvSpPr>
            <p:spPr bwMode="auto">
              <a:xfrm>
                <a:off x="417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96" name="Line 48"/>
              <p:cNvSpPr>
                <a:spLocks noChangeShapeType="1"/>
              </p:cNvSpPr>
              <p:nvPr/>
            </p:nvSpPr>
            <p:spPr bwMode="auto">
              <a:xfrm>
                <a:off x="436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97" name="Line 49"/>
              <p:cNvSpPr>
                <a:spLocks noChangeShapeType="1"/>
              </p:cNvSpPr>
              <p:nvPr/>
            </p:nvSpPr>
            <p:spPr bwMode="auto">
              <a:xfrm>
                <a:off x="456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98" name="Line 50"/>
              <p:cNvSpPr>
                <a:spLocks noChangeShapeType="1"/>
              </p:cNvSpPr>
              <p:nvPr/>
            </p:nvSpPr>
            <p:spPr bwMode="auto">
              <a:xfrm>
                <a:off x="475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099" name="Line 51"/>
              <p:cNvSpPr>
                <a:spLocks noChangeShapeType="1"/>
              </p:cNvSpPr>
              <p:nvPr/>
            </p:nvSpPr>
            <p:spPr bwMode="auto">
              <a:xfrm>
                <a:off x="4944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00" name="Line 52"/>
              <p:cNvSpPr>
                <a:spLocks noChangeShapeType="1"/>
              </p:cNvSpPr>
              <p:nvPr/>
            </p:nvSpPr>
            <p:spPr bwMode="auto">
              <a:xfrm>
                <a:off x="5136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01" name="Line 53"/>
              <p:cNvSpPr>
                <a:spLocks noChangeShapeType="1"/>
              </p:cNvSpPr>
              <p:nvPr/>
            </p:nvSpPr>
            <p:spPr bwMode="auto">
              <a:xfrm>
                <a:off x="5328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02" name="Line 54"/>
              <p:cNvSpPr>
                <a:spLocks noChangeShapeType="1"/>
              </p:cNvSpPr>
              <p:nvPr/>
            </p:nvSpPr>
            <p:spPr bwMode="auto">
              <a:xfrm>
                <a:off x="5520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103" name="Line 55"/>
              <p:cNvSpPr>
                <a:spLocks noChangeShapeType="1"/>
              </p:cNvSpPr>
              <p:nvPr/>
            </p:nvSpPr>
            <p:spPr bwMode="auto">
              <a:xfrm>
                <a:off x="5712" y="0"/>
                <a:ext cx="0" cy="4319"/>
              </a:xfrm>
              <a:prstGeom prst="line">
                <a:avLst/>
              </a:prstGeom>
              <a:noFill/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pic>
          <p:nvPicPr>
            <p:cNvPr id="1031" name="Picture 56"/>
            <p:cNvPicPr>
              <a:picLocks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79" y="0"/>
              <a:ext cx="6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11" name="Rectangle 6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7086600" cy="228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200" b="1" i="1" dirty="0">
                <a:solidFill>
                  <a:srgbClr val="663300"/>
                </a:solidFill>
                <a:latin typeface="Comic Sans MS" pitchFamily="66" charset="0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15.07.2017. </a:t>
            </a:r>
            <a:r>
              <a:rPr lang="ru-RU" dirty="0" smtClean="0"/>
              <a:t>СЗА-2017. М.Е.Прохоров и др. «КЭ «Качка» ГАИШ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>
          <a:xfrm>
            <a:off x="228600" y="2667000"/>
            <a:ext cx="7772400" cy="1143000"/>
          </a:xfrm>
        </p:spPr>
        <p:txBody>
          <a:bodyPr/>
          <a:lstStyle/>
          <a:p>
            <a:r>
              <a:rPr lang="ru-RU" dirty="0" smtClean="0"/>
              <a:t>Космический эксперимент «Качка» и возможности оптической астрономии на пилотируемых космических станциях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914400" y="5257800"/>
            <a:ext cx="6400800" cy="1143000"/>
          </a:xfrm>
        </p:spPr>
        <p:txBody>
          <a:bodyPr/>
          <a:lstStyle/>
          <a:p>
            <a:r>
              <a:rPr lang="ru-RU" dirty="0" smtClean="0"/>
              <a:t>М.Е.Прохоров и др.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15.07.2017. </a:t>
            </a:r>
            <a:r>
              <a:rPr lang="ru-RU" smtClean="0"/>
              <a:t>СЗА-2017. М.Е.Прохоров и др. «КЭ «Качка» ГАИШ</a:t>
            </a:r>
            <a:endParaRPr lang="ru-RU" dirty="0"/>
          </a:p>
        </p:txBody>
      </p:sp>
      <p:pic>
        <p:nvPicPr>
          <p:cNvPr id="7" name="Picture 4" descr="http://dis.podelise.ru/pars_docs/diser_refs/14/13596/13596-1_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22479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Гаско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76197"/>
            <a:ext cx="3492000" cy="1360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5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1515" y="6248400"/>
            <a:ext cx="686285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ru-RU" dirty="0" smtClean="0"/>
              <a:t>Модуль «Квант</a:t>
            </a:r>
            <a:r>
              <a:rPr lang="en-US" dirty="0" smtClean="0"/>
              <a:t>-2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7772400" cy="4114800"/>
          </a:xfrm>
        </p:spPr>
        <p:txBody>
          <a:bodyPr/>
          <a:lstStyle/>
          <a:p>
            <a:r>
              <a:rPr lang="ru-RU" dirty="0" smtClean="0"/>
              <a:t>Рентгеновские инструменты:</a:t>
            </a:r>
          </a:p>
          <a:p>
            <a:pPr lvl="1"/>
            <a:r>
              <a:rPr lang="ru-RU" dirty="0" err="1" smtClean="0"/>
              <a:t>Ариз-X</a:t>
            </a:r>
            <a:r>
              <a:rPr lang="ru-RU" dirty="0" smtClean="0"/>
              <a:t> — спектрометр</a:t>
            </a:r>
          </a:p>
          <a:p>
            <a:pPr lvl="1"/>
            <a:r>
              <a:rPr lang="ru-RU" dirty="0" smtClean="0"/>
              <a:t>АСПГ-M — спектрометр (с использованием чешского сенсора)</a:t>
            </a:r>
          </a:p>
          <a:p>
            <a:pPr lvl="1"/>
            <a:r>
              <a:rPr lang="ru-RU" dirty="0" smtClean="0"/>
              <a:t>Гамма-2 — спектрометр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15.07.2017. </a:t>
            </a:r>
            <a:r>
              <a:rPr lang="ru-RU" smtClean="0"/>
              <a:t>СЗА-2017. М.Е.Прохоров и др. «КЭ «Качка» ГАИШ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6" name="TextBox 5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10</a:t>
              </a:fld>
              <a:endParaRPr lang="ru-RU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ru-RU" dirty="0" smtClean="0"/>
              <a:t>Модуль «Кристалл»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7772400" cy="4114800"/>
          </a:xfrm>
        </p:spPr>
        <p:txBody>
          <a:bodyPr/>
          <a:lstStyle/>
          <a:p>
            <a:r>
              <a:rPr lang="ru-RU" dirty="0" smtClean="0"/>
              <a:t>Рентгеновские инструменты:</a:t>
            </a:r>
          </a:p>
          <a:p>
            <a:pPr lvl="1"/>
            <a:r>
              <a:rPr lang="ru-RU" dirty="0" smtClean="0"/>
              <a:t>Марина — гамма-телескоп</a:t>
            </a:r>
          </a:p>
          <a:p>
            <a:pPr lvl="1"/>
            <a:r>
              <a:rPr lang="ru-RU" dirty="0" smtClean="0"/>
              <a:t>Букет — гамма-спектрометр</a:t>
            </a:r>
          </a:p>
          <a:p>
            <a:r>
              <a:rPr lang="ru-RU" dirty="0" smtClean="0"/>
              <a:t>УФ инструменты:</a:t>
            </a:r>
          </a:p>
          <a:p>
            <a:pPr lvl="1"/>
            <a:r>
              <a:rPr lang="ru-RU" dirty="0" err="1" smtClean="0"/>
              <a:t>Глазар</a:t>
            </a:r>
            <a:r>
              <a:rPr lang="ru-RU" dirty="0" smtClean="0"/>
              <a:t> — 2 ультрафиолетовых телескопа для космических лучевых исследований</a:t>
            </a:r>
          </a:p>
          <a:p>
            <a:pPr lvl="1"/>
            <a:r>
              <a:rPr lang="ru-RU" dirty="0" err="1" smtClean="0"/>
              <a:t>Гланар</a:t>
            </a:r>
            <a:r>
              <a:rPr lang="ru-RU" dirty="0" smtClean="0"/>
              <a:t> — астрофизический спектрометр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15.07.2017. </a:t>
            </a:r>
            <a:r>
              <a:rPr lang="ru-RU" smtClean="0"/>
              <a:t>СЗА-2017. М.Е.Прохоров и др. «КЭ «Качка» ГАИШ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6" name="TextBox 5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11</a:t>
              </a:fld>
              <a:endParaRPr lang="ru-RU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ru-RU" dirty="0" err="1" smtClean="0"/>
              <a:t>УФ-телескоп</a:t>
            </a:r>
            <a:r>
              <a:rPr lang="ru-RU" dirty="0" smtClean="0"/>
              <a:t> «Глазар-2»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15.07.2017. </a:t>
            </a:r>
            <a:r>
              <a:rPr lang="ru-RU" smtClean="0"/>
              <a:t>СЗА-2017. М.Е.Прохоров и др. «КЭ «Качка» ГАИШ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0237"/>
            <a:ext cx="4354767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b="1243"/>
          <a:stretch>
            <a:fillRect/>
          </a:stretch>
        </p:blipFill>
        <p:spPr bwMode="auto">
          <a:xfrm>
            <a:off x="4724400" y="1905000"/>
            <a:ext cx="4260472" cy="3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9" name="TextBox 8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12</a:t>
              </a:fld>
              <a:endParaRPr lang="ru-RU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924800" cy="1143000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Астрономические исследования</a:t>
            </a:r>
            <a:br>
              <a:rPr lang="ru-RU" dirty="0" smtClean="0">
                <a:latin typeface="Arial Narrow" pitchFamily="34" charset="0"/>
              </a:rPr>
            </a:br>
            <a:r>
              <a:rPr lang="ru-RU" dirty="0" smtClean="0">
                <a:latin typeface="Arial Narrow" pitchFamily="34" charset="0"/>
              </a:rPr>
              <a:t>на МКС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Запланированы на японском модуле «</a:t>
            </a:r>
            <a:r>
              <a:rPr lang="ru-RU" dirty="0" err="1" smtClean="0"/>
              <a:t>Кибо</a:t>
            </a:r>
            <a:r>
              <a:rPr lang="ru-RU" dirty="0" smtClean="0"/>
              <a:t>» (2009).</a:t>
            </a:r>
          </a:p>
          <a:p>
            <a:r>
              <a:rPr lang="ru-RU" dirty="0" smtClean="0"/>
              <a:t>Спектрометр </a:t>
            </a:r>
            <a:r>
              <a:rPr lang="en-US" dirty="0" smtClean="0"/>
              <a:t>AMS-02.</a:t>
            </a:r>
          </a:p>
          <a:p>
            <a:r>
              <a:rPr lang="ru-RU" dirty="0" err="1" smtClean="0"/>
              <a:t>Микрогравитация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Можно ли с МКС наблюдать?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15.07.2017. </a:t>
            </a:r>
            <a:r>
              <a:rPr lang="ru-RU" smtClean="0"/>
              <a:t>СЗА-2017. М.Е.Прохоров и др. «КЭ «Качка» ГАИШ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8" name="TextBox 7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13</a:t>
              </a:fld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КЭ «Качка»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Изучение угловых </a:t>
            </a:r>
            <a:r>
              <a:rPr lang="ru-RU" dirty="0" err="1" smtClean="0"/>
              <a:t>микроускорений</a:t>
            </a:r>
            <a:r>
              <a:rPr lang="ru-RU" dirty="0" smtClean="0"/>
              <a:t> отдельных модулей МКС и их взаимных изгибных и крутильных колебаний на частотах ниже 5 Гц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15.07.2017. </a:t>
            </a:r>
            <a:r>
              <a:rPr lang="ru-RU" dirty="0" smtClean="0"/>
              <a:t>СЗА-2017. М.Е.Прохоров и др. «КЭ «Качка» ГАИШ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6" name="TextBox 5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14</a:t>
              </a:fld>
              <a:endParaRPr lang="ru-RU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energia.ru/ru/iss/images/iss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988237"/>
            <a:ext cx="8610600" cy="587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r>
              <a:rPr lang="ru-RU" dirty="0" smtClean="0"/>
              <a:t>        Способ измерений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914400"/>
            <a:ext cx="3524250" cy="1676400"/>
          </a:xfrm>
        </p:spPr>
        <p:txBody>
          <a:bodyPr/>
          <a:lstStyle/>
          <a:p>
            <a:r>
              <a:rPr lang="ru-RU" dirty="0" smtClean="0"/>
              <a:t>высокоточные</a:t>
            </a:r>
            <a:br>
              <a:rPr lang="ru-RU" dirty="0" smtClean="0"/>
            </a:br>
            <a:r>
              <a:rPr lang="ru-RU" dirty="0" smtClean="0"/>
              <a:t>звездные</a:t>
            </a:r>
            <a:br>
              <a:rPr lang="ru-RU" dirty="0" smtClean="0"/>
            </a:br>
            <a:r>
              <a:rPr lang="ru-RU" dirty="0" smtClean="0"/>
              <a:t>датчики</a:t>
            </a:r>
            <a:endParaRPr lang="ru-RU" dirty="0"/>
          </a:p>
        </p:txBody>
      </p:sp>
      <p:sp>
        <p:nvSpPr>
          <p:cNvPr id="5" name="Блок-схема: магнитный диск 4"/>
          <p:cNvSpPr/>
          <p:nvPr/>
        </p:nvSpPr>
        <p:spPr>
          <a:xfrm>
            <a:off x="2667000" y="4057726"/>
            <a:ext cx="152400" cy="209474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Блок-схема: магнитный диск 6"/>
          <p:cNvSpPr/>
          <p:nvPr/>
        </p:nvSpPr>
        <p:spPr>
          <a:xfrm>
            <a:off x="3429000" y="3905326"/>
            <a:ext cx="152400" cy="209474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Блок-схема: магнитный диск 7"/>
          <p:cNvSpPr/>
          <p:nvPr/>
        </p:nvSpPr>
        <p:spPr>
          <a:xfrm rot="-5400000">
            <a:off x="3705263" y="3476663"/>
            <a:ext cx="152400" cy="209474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Блок-схема: магнитный диск 8"/>
          <p:cNvSpPr/>
          <p:nvPr/>
        </p:nvSpPr>
        <p:spPr>
          <a:xfrm rot="-5400000">
            <a:off x="3648189" y="4619663"/>
            <a:ext cx="152400" cy="209474"/>
          </a:xfrm>
          <a:prstGeom prst="flowChartMagneticDisk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Куб 5"/>
          <p:cNvSpPr/>
          <p:nvPr/>
        </p:nvSpPr>
        <p:spPr>
          <a:xfrm>
            <a:off x="2743200" y="4419600"/>
            <a:ext cx="304800" cy="228600"/>
          </a:xfrm>
          <a:prstGeom prst="cub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12" name="TextBox 11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15</a:t>
              </a:fld>
              <a:endParaRPr lang="ru-RU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5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1515" y="6248400"/>
            <a:ext cx="686285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6956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КЭ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752600"/>
            <a:ext cx="7772400" cy="4800600"/>
          </a:xfrm>
        </p:spPr>
        <p:txBody>
          <a:bodyPr/>
          <a:lstStyle/>
          <a:p>
            <a:r>
              <a:rPr lang="ru-RU" sz="2800" dirty="0" smtClean="0"/>
              <a:t>Точное измерение взаимной ориентации модулей МКС в разных режимах.</a:t>
            </a:r>
          </a:p>
          <a:p>
            <a:r>
              <a:rPr lang="ru-RU" sz="2800" dirty="0" smtClean="0"/>
              <a:t>Определение изгибных и крутильных колебаний МКС, их периодов и спектра.</a:t>
            </a:r>
          </a:p>
          <a:p>
            <a:r>
              <a:rPr lang="ru-RU" sz="2800" dirty="0" smtClean="0"/>
              <a:t>Определение потребности МКС в системах ориентации секундной и </a:t>
            </a:r>
            <a:r>
              <a:rPr lang="ru-RU" sz="2800" dirty="0" err="1" smtClean="0"/>
              <a:t>субсекундной</a:t>
            </a:r>
            <a:r>
              <a:rPr lang="ru-RU" sz="2800" dirty="0" smtClean="0"/>
              <a:t> точности.</a:t>
            </a:r>
          </a:p>
          <a:p>
            <a:r>
              <a:rPr lang="ru-RU" sz="2800" dirty="0" smtClean="0"/>
              <a:t>Исследование поведения высокоточных ЗД в космических условиях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6" name="TextBox 5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16</a:t>
              </a:fld>
              <a:endParaRPr lang="ru-RU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629400"/>
            <a:ext cx="7696200" cy="22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15.07.2017. </a:t>
            </a:r>
            <a:r>
              <a:rPr lang="ru-RU" dirty="0" smtClean="0"/>
              <a:t>СЗА-2017. М.Е.Прохоров и др. «КЭ «Качка» ГАИШ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13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Характеристики КЭ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28800"/>
            <a:ext cx="7391400" cy="4114800"/>
          </a:xfrm>
        </p:spPr>
        <p:txBody>
          <a:bodyPr/>
          <a:lstStyle/>
          <a:p>
            <a:r>
              <a:rPr lang="ru-RU" dirty="0" smtClean="0"/>
              <a:t>Длительность – </a:t>
            </a:r>
            <a:r>
              <a:rPr lang="en-US" dirty="0" smtClean="0"/>
              <a:t>1</a:t>
            </a:r>
            <a:r>
              <a:rPr lang="ru-RU" dirty="0" smtClean="0"/>
              <a:t>–3 года.</a:t>
            </a:r>
          </a:p>
          <a:p>
            <a:r>
              <a:rPr lang="ru-RU" dirty="0" smtClean="0"/>
              <a:t>Число установленных блоков ЗД – </a:t>
            </a:r>
            <a:r>
              <a:rPr lang="en-US" dirty="0" smtClean="0"/>
              <a:t>1</a:t>
            </a:r>
            <a:r>
              <a:rPr lang="ru-RU" dirty="0" smtClean="0"/>
              <a:t>–</a:t>
            </a:r>
            <a:r>
              <a:rPr lang="en-US" dirty="0" smtClean="0"/>
              <a:t>2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Точность измерений (трехосная) – 0,1".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6" name="TextBox 5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17</a:t>
              </a:fld>
              <a:endParaRPr lang="ru-RU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0" y="6629400"/>
            <a:ext cx="7696200" cy="228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15.07.2017. </a:t>
            </a:r>
            <a:r>
              <a:rPr lang="ru-RU" dirty="0" smtClean="0"/>
              <a:t>СЗА-2017. М.Е.Прохоров и др. «КЭ «Качка» ГАИШ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41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Приложение результатов КЭ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Высокоскоростная связь:</a:t>
            </a:r>
          </a:p>
          <a:p>
            <a:pPr lvl="1"/>
            <a:r>
              <a:rPr lang="ru-RU" dirty="0"/>
              <a:t>лазерная связь </a:t>
            </a:r>
            <a:r>
              <a:rPr lang="ru-RU" dirty="0" smtClean="0"/>
              <a:t>КА </a:t>
            </a:r>
            <a:r>
              <a:rPr lang="ru-RU" dirty="0"/>
              <a:t>– Земля</a:t>
            </a:r>
            <a:r>
              <a:rPr lang="ru-RU" dirty="0" smtClean="0"/>
              <a:t>;</a:t>
            </a:r>
            <a:r>
              <a:rPr lang="ru-RU" dirty="0"/>
              <a:t> </a:t>
            </a:r>
            <a:endParaRPr lang="ru-RU" dirty="0" smtClean="0"/>
          </a:p>
          <a:p>
            <a:pPr lvl="1"/>
            <a:r>
              <a:rPr lang="ru-RU" dirty="0" smtClean="0"/>
              <a:t>лазерная </a:t>
            </a:r>
            <a:r>
              <a:rPr lang="ru-RU" dirty="0"/>
              <a:t>связь </a:t>
            </a:r>
            <a:r>
              <a:rPr lang="ru-RU" dirty="0" smtClean="0"/>
              <a:t>КА – КА.</a:t>
            </a:r>
          </a:p>
          <a:p>
            <a:r>
              <a:rPr lang="ru-RU" dirty="0" smtClean="0"/>
              <a:t>ДЗЗ высокого разрешения.</a:t>
            </a:r>
          </a:p>
          <a:p>
            <a:r>
              <a:rPr lang="ru-RU" dirty="0" smtClean="0"/>
              <a:t>Астрономические наблюдения.</a:t>
            </a:r>
            <a:endParaRPr lang="ru-RU" dirty="0"/>
          </a:p>
          <a:p>
            <a:pPr lvl="1"/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6" name="TextBox 5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18</a:t>
              </a:fld>
              <a:endParaRPr lang="ru-RU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22256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Похожие эксперименты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Измерение вибраций на МКС: «Тензор», «</a:t>
            </a:r>
            <a:r>
              <a:rPr lang="ru-RU" dirty="0"/>
              <a:t>Привязка</a:t>
            </a:r>
            <a:r>
              <a:rPr lang="ru-RU" dirty="0" smtClean="0"/>
              <a:t>», «</a:t>
            </a:r>
            <a:r>
              <a:rPr lang="ru-RU" dirty="0"/>
              <a:t>Идентификация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Отличия:</a:t>
            </a:r>
          </a:p>
          <a:p>
            <a:pPr lvl="1"/>
            <a:r>
              <a:rPr lang="ru-RU" dirty="0" smtClean="0"/>
              <a:t>измерялись линейные ускорения;</a:t>
            </a:r>
          </a:p>
          <a:p>
            <a:pPr lvl="1"/>
            <a:r>
              <a:rPr lang="ru-RU" dirty="0" smtClean="0"/>
              <a:t>приборы – акселерометры;</a:t>
            </a:r>
          </a:p>
          <a:p>
            <a:pPr lvl="1"/>
            <a:r>
              <a:rPr lang="ru-RU" dirty="0" smtClean="0"/>
              <a:t>падение чувствительности на низких частотах.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6" name="TextBox 5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19</a:t>
              </a:fld>
              <a:endParaRPr lang="ru-RU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06504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395" y="-1"/>
            <a:ext cx="4915932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35540" y="5726668"/>
            <a:ext cx="2393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FF"/>
                </a:solidFill>
              </a:rPr>
              <a:t>«Творчество народов </a:t>
            </a:r>
            <a:br>
              <a:rPr lang="ru-RU" dirty="0" smtClean="0">
                <a:solidFill>
                  <a:srgbClr val="FFFFFF"/>
                </a:solidFill>
              </a:rPr>
            </a:br>
            <a:r>
              <a:rPr lang="ru-RU" dirty="0" smtClean="0">
                <a:solidFill>
                  <a:srgbClr val="FFFFFF"/>
                </a:solidFill>
              </a:rPr>
              <a:t>России», т. 173, с. 909,</a:t>
            </a:r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Высокоточный ЗД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5"/>
          <p:cNvSpPr>
            <a:spLocks noGrp="1"/>
          </p:cNvSpPr>
          <p:nvPr>
            <p:ph sz="half" idx="1"/>
          </p:nvPr>
        </p:nvSpPr>
        <p:spPr>
          <a:xfrm>
            <a:off x="3680138" y="1434921"/>
            <a:ext cx="4778062" cy="5270679"/>
          </a:xfrm>
        </p:spPr>
        <p:txBody>
          <a:bodyPr/>
          <a:lstStyle/>
          <a:p>
            <a:pPr marL="0" indent="0">
              <a:buNone/>
            </a:pPr>
            <a:r>
              <a:rPr lang="ru-RU" cap="none" dirty="0" smtClean="0"/>
              <a:t>Характеристики:</a:t>
            </a:r>
          </a:p>
          <a:p>
            <a:r>
              <a:rPr lang="ru-RU" sz="2400" cap="none" dirty="0" smtClean="0"/>
              <a:t>габариты – </a:t>
            </a:r>
            <a:r>
              <a:rPr lang="ru-RU" sz="2400" cap="none" dirty="0" smtClean="0">
                <a:sym typeface="Symbol"/>
              </a:rPr>
              <a:t>1</a:t>
            </a:r>
            <a:r>
              <a:rPr lang="en-US" sz="2400" cap="none" dirty="0" smtClean="0">
                <a:sym typeface="Symbol"/>
              </a:rPr>
              <a:t>31</a:t>
            </a:r>
            <a:r>
              <a:rPr lang="en-US" sz="2400" cap="none" dirty="0" smtClean="0"/>
              <a:t>×</a:t>
            </a:r>
            <a:r>
              <a:rPr lang="ru-RU" sz="2400" cap="none" dirty="0" smtClean="0"/>
              <a:t>2</a:t>
            </a:r>
            <a:r>
              <a:rPr lang="en-US" sz="2400" cap="none" dirty="0" smtClean="0"/>
              <a:t>63 </a:t>
            </a:r>
            <a:r>
              <a:rPr lang="ru-RU" sz="2400" cap="none" dirty="0" smtClean="0"/>
              <a:t>мм</a:t>
            </a:r>
          </a:p>
          <a:p>
            <a:r>
              <a:rPr lang="ru-RU" sz="2400" cap="none" dirty="0" smtClean="0"/>
              <a:t>вес – 1,5 кг</a:t>
            </a:r>
            <a:r>
              <a:rPr lang="en-US" sz="2400" cap="none" dirty="0" smtClean="0"/>
              <a:t> (+0,5 </a:t>
            </a:r>
            <a:r>
              <a:rPr lang="ru-RU" sz="2400" cap="none" dirty="0" smtClean="0"/>
              <a:t>кг БУ)</a:t>
            </a:r>
          </a:p>
          <a:p>
            <a:r>
              <a:rPr lang="ru-RU" sz="2400" cap="none" dirty="0" smtClean="0"/>
              <a:t>мощность – 5 Вт</a:t>
            </a:r>
            <a:endParaRPr lang="en-US" sz="2400" cap="none" dirty="0" smtClean="0"/>
          </a:p>
          <a:p>
            <a:r>
              <a:rPr lang="ru-RU" sz="2400" cap="none" dirty="0" smtClean="0"/>
              <a:t>поле зрения – 2 кв. град.</a:t>
            </a:r>
          </a:p>
          <a:p>
            <a:r>
              <a:rPr lang="ru-RU" sz="2400" cap="none" dirty="0" smtClean="0"/>
              <a:t>матрица –  ПЗС</a:t>
            </a:r>
            <a:r>
              <a:rPr lang="en-US" sz="2400" cap="none" dirty="0" smtClean="0"/>
              <a:t> (e2v, UK)</a:t>
            </a:r>
            <a:r>
              <a:rPr lang="ru-RU" sz="2400" cap="none" dirty="0" smtClean="0"/>
              <a:t>,</a:t>
            </a:r>
            <a:br>
              <a:rPr lang="ru-RU" sz="2400" cap="none" dirty="0" smtClean="0"/>
            </a:br>
            <a:r>
              <a:rPr lang="ru-RU" sz="2400" cap="none" dirty="0" smtClean="0"/>
              <a:t>1024×1024, 13 мкм</a:t>
            </a:r>
          </a:p>
          <a:p>
            <a:r>
              <a:rPr lang="ru-RU" sz="2400" cap="none" dirty="0" smtClean="0"/>
              <a:t>звезды – до 11</a:t>
            </a:r>
            <a:r>
              <a:rPr lang="en-US" sz="2400" cap="none" dirty="0" smtClean="0"/>
              <a:t>,5</a:t>
            </a:r>
            <a:r>
              <a:rPr lang="en-US" sz="2400" cap="none" baseline="30000" dirty="0" smtClean="0"/>
              <a:t>m</a:t>
            </a:r>
            <a:endParaRPr lang="ru-RU" sz="2400" cap="none" baseline="30000" dirty="0" smtClean="0"/>
          </a:p>
          <a:p>
            <a:r>
              <a:rPr lang="ru-RU" sz="2400" cap="none" dirty="0" smtClean="0"/>
              <a:t>частота опроса – 10 Гц</a:t>
            </a:r>
          </a:p>
          <a:p>
            <a:r>
              <a:rPr lang="ru-RU" sz="2400" cap="none" dirty="0" smtClean="0"/>
              <a:t>погрешность – 0,1"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35"/>
          <a:stretch/>
        </p:blipFill>
        <p:spPr bwMode="auto">
          <a:xfrm>
            <a:off x="76200" y="1451203"/>
            <a:ext cx="3429000" cy="510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7" name="TextBox 6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20</a:t>
              </a:fld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424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Д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71603" y="-1219202"/>
            <a:ext cx="6172198" cy="86106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7" name="TextBox 6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21</a:t>
              </a:fld>
              <a:endParaRPr lang="ru-RU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Picture 5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1515" y="6248400"/>
            <a:ext cx="686285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7633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7772400" cy="1143000"/>
          </a:xfrm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Высокая точность ЗД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58634166"/>
              </p:ext>
            </p:extLst>
          </p:nvPr>
        </p:nvGraphicFramePr>
        <p:xfrm>
          <a:off x="3058742" y="2438032"/>
          <a:ext cx="2700000" cy="27000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40000"/>
                <a:gridCol w="540000"/>
                <a:gridCol w="540000"/>
                <a:gridCol w="540000"/>
                <a:gridCol w="540000"/>
              </a:tblGrid>
              <a:tr h="54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4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4736971"/>
              </p:ext>
            </p:extLst>
          </p:nvPr>
        </p:nvGraphicFramePr>
        <p:xfrm>
          <a:off x="4140545" y="3519863"/>
          <a:ext cx="540000" cy="5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000"/>
                <a:gridCol w="108000"/>
                <a:gridCol w="108000"/>
                <a:gridCol w="108000"/>
                <a:gridCol w="108000"/>
              </a:tblGrid>
              <a:tr h="108000"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8000"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00" dirty="0"/>
                    </a:p>
                  </a:txBody>
                  <a:tcPr marL="0" marR="0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H="1">
            <a:off x="2230193" y="2452788"/>
            <a:ext cx="817371" cy="41004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230193" y="5148363"/>
            <a:ext cx="3515328" cy="14048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230194" y="3521969"/>
            <a:ext cx="1917508" cy="3031231"/>
          </a:xfrm>
          <a:prstGeom prst="line">
            <a:avLst/>
          </a:prstGeom>
          <a:ln w="222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230193" y="4060132"/>
            <a:ext cx="2458053" cy="2493068"/>
          </a:xfrm>
          <a:prstGeom prst="line">
            <a:avLst/>
          </a:prstGeom>
          <a:ln w="222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04432" y="4008616"/>
            <a:ext cx="572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20</a:t>
            </a:r>
            <a:r>
              <a:rPr lang="en-US" sz="2000" dirty="0" smtClean="0">
                <a:sym typeface="Symbol"/>
              </a:rPr>
              <a:t>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348515" y="5281489"/>
            <a:ext cx="429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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601361" y="3359239"/>
            <a:ext cx="540000" cy="0"/>
          </a:xfrm>
          <a:prstGeom prst="straightConnector1">
            <a:avLst/>
          </a:prstGeom>
          <a:ln w="222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2490728" y="2795779"/>
            <a:ext cx="1287713" cy="4475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1 </a:t>
            </a:r>
            <a:r>
              <a:rPr lang="en-US" sz="2000" dirty="0" err="1" smtClean="0">
                <a:solidFill>
                  <a:schemeClr val="tx1"/>
                </a:solidFill>
              </a:rPr>
              <a:t>pxl</a:t>
            </a:r>
            <a:r>
              <a:rPr lang="en-US" sz="2000" dirty="0" smtClean="0">
                <a:solidFill>
                  <a:schemeClr val="tx1"/>
                </a:solidFill>
              </a:rPr>
              <a:t> = 2'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4688246" y="1915464"/>
            <a:ext cx="1560154" cy="400050"/>
          </a:xfrm>
          <a:prstGeom prst="wedgeEllipseCallout">
            <a:avLst>
              <a:gd name="adj1" fmla="val -47026"/>
              <a:gd name="adj2" fmla="val 32588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1 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</a:rPr>
              <a:t>pxl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= 5</a:t>
            </a:r>
            <a:r>
              <a:rPr lang="ru-RU" sz="2000" b="1" dirty="0" smtClean="0">
                <a:solidFill>
                  <a:schemeClr val="bg1"/>
                </a:solidFill>
                <a:latin typeface="Arial Narrow" pitchFamily="34" charset="0"/>
              </a:rPr>
              <a:t>"</a:t>
            </a:r>
            <a:endParaRPr lang="ru-RU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1981200" y="1472372"/>
            <a:ext cx="4038600" cy="49284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Узкое поле зрения</a:t>
            </a:r>
          </a:p>
          <a:p>
            <a:pPr marL="0" indent="0" algn="ctr">
              <a:buFontTx/>
              <a:buNone/>
            </a:pPr>
            <a:endParaRPr lang="ru-RU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ru-RU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но мало ярких звезд</a:t>
            </a:r>
            <a:endParaRPr lang="ru-RU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30" name="TextBox 29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22</a:t>
              </a:fld>
              <a:endParaRPr lang="ru-RU" dirty="0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4043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52400"/>
            <a:ext cx="5686827" cy="706437"/>
          </a:xfrm>
        </p:spPr>
        <p:txBody>
          <a:bodyPr/>
          <a:lstStyle/>
          <a:p>
            <a:pPr algn="ctr"/>
            <a:r>
              <a:rPr lang="ru-RU" dirty="0" smtClean="0"/>
              <a:t>Конструкция ЗД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37300"/>
            <a:ext cx="2133600" cy="3841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C71B56-E296-48B1-B35A-AD1D0670D00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3951" r="3603" b="6342"/>
          <a:stretch/>
        </p:blipFill>
        <p:spPr bwMode="auto">
          <a:xfrm rot="16200000">
            <a:off x="783953" y="4744112"/>
            <a:ext cx="1558536" cy="266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ри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25538"/>
            <a:ext cx="33147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73" t="22263" r="8395" b="6651"/>
          <a:stretch>
            <a:fillRect/>
          </a:stretch>
        </p:blipFill>
        <p:spPr bwMode="auto">
          <a:xfrm>
            <a:off x="2590800" y="3657600"/>
            <a:ext cx="3487200" cy="227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6" name="Picture 2" descr="ЗД ОС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17" t="8517" r="20694" b="7254"/>
          <a:stretch>
            <a:fillRect/>
          </a:stretch>
        </p:blipFill>
        <p:spPr bwMode="auto">
          <a:xfrm>
            <a:off x="184369" y="1164175"/>
            <a:ext cx="2213991" cy="421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рис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96"/>
          <a:stretch>
            <a:fillRect/>
          </a:stretch>
        </p:blipFill>
        <p:spPr bwMode="auto">
          <a:xfrm>
            <a:off x="2590800" y="990600"/>
            <a:ext cx="3200400" cy="2648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13" name="TextBox 12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23</a:t>
              </a:fld>
              <a:endParaRPr lang="ru-RU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Picture 5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1515" y="6248400"/>
            <a:ext cx="686285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246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ru-RU" dirty="0" smtClean="0"/>
              <a:t>Доработки ВЗД для КЭ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447800"/>
            <a:ext cx="7543800" cy="4495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>
                <a:solidFill>
                  <a:srgbClr val="FF0000"/>
                </a:solidFill>
              </a:rPr>
              <a:t>Два звездных датчика.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Солнечно-слепая  СОТР.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Защитная крышка.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Крепления.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ВЗН-режим чтения ПЗС.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Дополнительная самодиагностика.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Единый блок управления для всех ВЗД.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Запись и/или передача информации.</a:t>
            </a:r>
            <a:endParaRPr lang="en-US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МЭМС-гироскоп (для повышения                           частоты опроса).</a:t>
            </a:r>
            <a:endParaRPr lang="ru-RU" sz="2800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9" name="TextBox 8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24</a:t>
              </a:fld>
              <a:endParaRPr lang="ru-RU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4041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15.07.2017. </a:t>
            </a:r>
            <a:r>
              <a:rPr lang="ru-RU" smtClean="0"/>
              <a:t>СЗА-2017. М.Е.Прохоров и др. «КЭ «Качка» ГАИШ</a:t>
            </a:r>
            <a:endParaRPr lang="ru-RU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" y="-41400"/>
            <a:ext cx="7079675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10" name="TextBox 9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25</a:t>
              </a:fld>
              <a:endParaRPr lang="ru-RU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Хронология проекта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2013 –</a:t>
            </a:r>
            <a:r>
              <a:rPr lang="ru-RU" dirty="0" smtClean="0"/>
              <a:t> проект представлен в КТНС</a:t>
            </a:r>
          </a:p>
          <a:p>
            <a:r>
              <a:rPr lang="ru-RU" dirty="0" smtClean="0"/>
              <a:t>2014 – заявка принята</a:t>
            </a:r>
          </a:p>
          <a:p>
            <a:r>
              <a:rPr lang="ru-RU" dirty="0" smtClean="0"/>
              <a:t>2015 – согласовано ТЗ на КЭ</a:t>
            </a:r>
          </a:p>
          <a:p>
            <a:r>
              <a:rPr lang="ru-RU" dirty="0" smtClean="0"/>
              <a:t>апр. 2017 – принята новая программа КИ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2017 – подписание договора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если в 2018 – начало работ по «Качке»,</a:t>
            </a:r>
          </a:p>
          <a:p>
            <a:r>
              <a:rPr lang="ru-RU" dirty="0" smtClean="0">
                <a:solidFill>
                  <a:srgbClr val="0033CC"/>
                </a:solidFill>
              </a:rPr>
              <a:t>то в 2020 – начало КЭ на борту МКС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15.07.2017. </a:t>
            </a:r>
            <a:r>
              <a:rPr lang="ru-RU" smtClean="0"/>
              <a:t>СЗА-2017. М.Е.Прохоров и др. «КЭ «Качка» ГАИШ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8" name="TextBox 7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26</a:t>
              </a:fld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ru-RU" dirty="0" smtClean="0"/>
              <a:t>Доклад закончен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8" name="TextBox 7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27</a:t>
              </a:fld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19950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152400"/>
            <a:ext cx="7772400" cy="1143000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Наши пилотируемы станции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15.07.2017. </a:t>
            </a:r>
            <a:r>
              <a:rPr lang="ru-RU" smtClean="0"/>
              <a:t>СЗА-2017. М.Е.Прохоров и др. «КЭ «Качка» ГАИШ</a:t>
            </a:r>
            <a:endParaRPr lang="ru-RU" dirty="0"/>
          </a:p>
        </p:txBody>
      </p:sp>
      <p:pic>
        <p:nvPicPr>
          <p:cNvPr id="1026" name="Picture 2" descr="Станция «Салют-1» и корабль «Союз-11» на почтовой марке ССС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62026"/>
            <a:ext cx="2381250" cy="16954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8557" y="2638426"/>
            <a:ext cx="271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«Салют-1», 1971, 175 </a:t>
            </a:r>
            <a:r>
              <a:rPr lang="ru-RU" b="1" dirty="0" err="1" smtClean="0"/>
              <a:t>дн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1028" name="Picture 4" descr="Salyut-4 diagra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9731" y="962027"/>
            <a:ext cx="2703869" cy="1676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21130" y="2638426"/>
            <a:ext cx="219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«Салют-4», 1974-77</a:t>
            </a:r>
            <a:endParaRPr lang="ru-RU" b="1" dirty="0"/>
          </a:p>
        </p:txBody>
      </p:sp>
      <p:pic>
        <p:nvPicPr>
          <p:cNvPr id="1030" name="Picture 6" descr="https://upload.wikimedia.org/wikipedia/commons/thumb/6/69/Moscow_Polytechnical_Museum%2C_Salut_space_station.jpg/220px-Moscow_Polytechnical_Museum%2C_Salut_space_st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914400"/>
            <a:ext cx="2298700" cy="172402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415127" y="2638426"/>
            <a:ext cx="22716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«Салют-6», 1977-82</a:t>
            </a:r>
            <a:endParaRPr lang="ru-RU" b="1" dirty="0"/>
          </a:p>
        </p:txBody>
      </p:sp>
      <p:pic>
        <p:nvPicPr>
          <p:cNvPr id="1032" name="Picture 8" descr="Битва за «Салют 7». Космический документальный детектив"/>
          <p:cNvPicPr>
            <a:picLocks noChangeAspect="1" noChangeArrowheads="1"/>
          </p:cNvPicPr>
          <p:nvPr/>
        </p:nvPicPr>
        <p:blipFill>
          <a:blip r:embed="rId5" cstate="print"/>
          <a:srcRect l="11245" t="11282" r="12182" b="7756"/>
          <a:stretch>
            <a:fillRect/>
          </a:stretch>
        </p:blipFill>
        <p:spPr bwMode="auto">
          <a:xfrm>
            <a:off x="457200" y="3352801"/>
            <a:ext cx="2386293" cy="16763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49329" y="5029200"/>
            <a:ext cx="219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«Салют-7», 1982-91</a:t>
            </a:r>
            <a:endParaRPr lang="ru-RU" b="1" dirty="0"/>
          </a:p>
        </p:txBody>
      </p:sp>
      <p:pic>
        <p:nvPicPr>
          <p:cNvPr id="1034" name="Picture 10" descr="Mir Space Station viewed from Endeavour during STS-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3086100"/>
            <a:ext cx="2857500" cy="27813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819400" y="5879068"/>
            <a:ext cx="311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«Мир» (Салют-8), 1986-2001</a:t>
            </a:r>
            <a:endParaRPr lang="ru-RU" b="1" dirty="0"/>
          </a:p>
        </p:txBody>
      </p:sp>
      <p:pic>
        <p:nvPicPr>
          <p:cNvPr id="1038" name="Picture 14" descr="Картинки по запросу мкс"/>
          <p:cNvPicPr>
            <a:picLocks noChangeAspect="1" noChangeArrowheads="1"/>
          </p:cNvPicPr>
          <p:nvPr/>
        </p:nvPicPr>
        <p:blipFill>
          <a:blip r:embed="rId7" cstate="print"/>
          <a:srcRect l="6299" t="8819" r="8189" b="10079"/>
          <a:stretch>
            <a:fillRect/>
          </a:stretch>
        </p:blipFill>
        <p:spPr bwMode="auto">
          <a:xfrm>
            <a:off x="5573843" y="3387875"/>
            <a:ext cx="3646357" cy="1729193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643727" y="5117068"/>
            <a:ext cx="15096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МКС,  1998</a:t>
            </a:r>
            <a:endParaRPr lang="ru-RU" b="1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20" name="TextBox 19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3</a:t>
              </a:fld>
              <a:endParaRPr lang="ru-RU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Астрономические наблюдения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8600" y="990600"/>
            <a:ext cx="7772400" cy="41148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Только на ПКС «Мир»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15.07.2017. </a:t>
            </a:r>
            <a:r>
              <a:rPr lang="ru-RU" smtClean="0"/>
              <a:t>СЗА-2017. М.Е.Прохоров и др. «КЭ «Качка» ГАИШ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467600" cy="503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8" name="TextBox 7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4</a:t>
              </a:fld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7772400" cy="1143000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Астрономические наблюдения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8600" y="990600"/>
            <a:ext cx="7772400" cy="41148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Только на ПКС «Мир»</a:t>
            </a:r>
          </a:p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15.07.2017. </a:t>
            </a:r>
            <a:r>
              <a:rPr lang="ru-RU" smtClean="0"/>
              <a:t>СЗА-2017. М.Е.Прохоров и др. «КЭ «Качка» ГАИШ</a:t>
            </a:r>
            <a:endParaRPr lang="ru-RU" dirty="0"/>
          </a:p>
        </p:txBody>
      </p:sp>
      <p:pic>
        <p:nvPicPr>
          <p:cNvPr id="39938" name="Picture 2" descr="Схема станции МИР с модул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14400"/>
            <a:ext cx="5791200" cy="5945340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8" name="TextBox 7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5</a:t>
              </a:fld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ru-RU" dirty="0" smtClean="0">
                <a:latin typeface="Arial Narrow" pitchFamily="34" charset="0"/>
              </a:rPr>
              <a:t>Модуль «Квант» («Квант-1»)</a:t>
            </a:r>
            <a:endParaRPr lang="ru-RU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7772400" cy="4114800"/>
          </a:xfrm>
        </p:spPr>
        <p:txBody>
          <a:bodyPr/>
          <a:lstStyle/>
          <a:p>
            <a:r>
              <a:rPr lang="ru-RU" dirty="0" smtClean="0"/>
              <a:t>Обсерватория РЕНТГЕН:</a:t>
            </a:r>
          </a:p>
          <a:p>
            <a:pPr lvl="1"/>
            <a:r>
              <a:rPr lang="ru-RU" dirty="0" smtClean="0"/>
              <a:t>телескоп ТТМ</a:t>
            </a:r>
          </a:p>
          <a:p>
            <a:pPr lvl="1"/>
            <a:r>
              <a:rPr lang="ru-RU" dirty="0" smtClean="0"/>
              <a:t>спектрометры </a:t>
            </a:r>
            <a:r>
              <a:rPr lang="en-US" dirty="0" smtClean="0"/>
              <a:t>HEXE </a:t>
            </a:r>
            <a:r>
              <a:rPr lang="ru-RU" dirty="0" smtClean="0"/>
              <a:t>и </a:t>
            </a:r>
            <a:r>
              <a:rPr lang="en-US" dirty="0" smtClean="0"/>
              <a:t>Siren2</a:t>
            </a:r>
          </a:p>
          <a:p>
            <a:pPr lvl="1"/>
            <a:r>
              <a:rPr lang="ru-RU" dirty="0" smtClean="0"/>
              <a:t>монитор Пульсар </a:t>
            </a:r>
            <a:r>
              <a:rPr lang="en-US" dirty="0" smtClean="0"/>
              <a:t>X-1 – </a:t>
            </a:r>
            <a:r>
              <a:rPr lang="ru-RU" dirty="0" smtClean="0"/>
              <a:t>для </a:t>
            </a:r>
            <a:r>
              <a:rPr lang="ru-RU" dirty="0" err="1" smtClean="0"/>
              <a:t>гамма-всплесков</a:t>
            </a:r>
            <a:endParaRPr lang="ru-RU" dirty="0" smtClean="0"/>
          </a:p>
          <a:p>
            <a:r>
              <a:rPr lang="ru-RU" dirty="0" smtClean="0"/>
              <a:t>УФ телескоп </a:t>
            </a:r>
            <a:r>
              <a:rPr lang="ru-RU" dirty="0" err="1" smtClean="0"/>
              <a:t>Глазар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15.07.2017. </a:t>
            </a:r>
            <a:r>
              <a:rPr lang="ru-RU" smtClean="0"/>
              <a:t>СЗА-2017. М.Е.Прохоров и др. «КЭ «Качка» ГАИШ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8" name="TextBox 7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6</a:t>
              </a:fld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ru-RU" dirty="0" smtClean="0"/>
              <a:t>Модуль «Квант»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15.07.2017. </a:t>
            </a:r>
            <a:r>
              <a:rPr lang="ru-RU" smtClean="0"/>
              <a:t>СЗА-2017. М.Е.Прохоров и др. «КЭ «Качка» ГАИШ</a:t>
            </a:r>
            <a:endParaRPr lang="ru-RU" dirty="0"/>
          </a:p>
        </p:txBody>
      </p:sp>
      <p:pic>
        <p:nvPicPr>
          <p:cNvPr id="36866" name="Picture 2" descr="https://upload.wikimedia.org/wikipedia/ru/thumb/0/00/PlenetaryPenza3.jpg/800px-PlenetaryPenza3.jpg"/>
          <p:cNvPicPr>
            <a:picLocks noChangeAspect="1" noChangeArrowheads="1"/>
          </p:cNvPicPr>
          <p:nvPr/>
        </p:nvPicPr>
        <p:blipFill>
          <a:blip r:embed="rId2" cstate="print"/>
          <a:srcRect t="2354" b="3296"/>
          <a:stretch>
            <a:fillRect/>
          </a:stretch>
        </p:blipFill>
        <p:spPr bwMode="auto">
          <a:xfrm>
            <a:off x="685928" y="973208"/>
            <a:ext cx="7619872" cy="5409974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8" name="TextBox 7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7</a:t>
              </a:fld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ru-RU" dirty="0" smtClean="0"/>
              <a:t>ПКС «Мир» + «Квант»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15.07.2017. </a:t>
            </a:r>
            <a:r>
              <a:rPr lang="ru-RU" smtClean="0"/>
              <a:t>СЗА-2017. М.Е.Прохоров и др. «КЭ «Качка» ГАИШ</a:t>
            </a:r>
            <a:endParaRPr lang="ru-RU" dirty="0"/>
          </a:p>
        </p:txBody>
      </p:sp>
      <p:pic>
        <p:nvPicPr>
          <p:cNvPr id="35842" name="Picture 2" descr="https://upload.wikimedia.org/wikipedia/commons/thumb/4/43/Spacestation_mir.jpg/800px-Spacestation_mir.jpg"/>
          <p:cNvPicPr>
            <a:picLocks noChangeAspect="1" noChangeArrowheads="1"/>
          </p:cNvPicPr>
          <p:nvPr/>
        </p:nvPicPr>
        <p:blipFill>
          <a:blip r:embed="rId2" cstate="print"/>
          <a:srcRect b="17224"/>
          <a:stretch>
            <a:fillRect/>
          </a:stretch>
        </p:blipFill>
        <p:spPr bwMode="auto">
          <a:xfrm>
            <a:off x="304800" y="1143000"/>
            <a:ext cx="7620000" cy="5045966"/>
          </a:xfrm>
          <a:prstGeom prst="rect">
            <a:avLst/>
          </a:prstGeom>
          <a:noFill/>
        </p:spPr>
      </p:pic>
      <p:sp>
        <p:nvSpPr>
          <p:cNvPr id="7" name="Стрелка вверх 6"/>
          <p:cNvSpPr/>
          <p:nvPr/>
        </p:nvSpPr>
        <p:spPr>
          <a:xfrm rot="9983118">
            <a:off x="2308920" y="1465331"/>
            <a:ext cx="441721" cy="2579221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9" name="TextBox 8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8</a:t>
              </a:fld>
              <a:endParaRPr lang="ru-RU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/>
          <a:lstStyle/>
          <a:p>
            <a:r>
              <a:rPr lang="ru-RU" dirty="0" smtClean="0"/>
              <a:t>«Квант» в разрезе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15.07.2017. </a:t>
            </a:r>
            <a:r>
              <a:rPr lang="ru-RU" dirty="0" smtClean="0"/>
              <a:t>СЗА-2017. М.Е.Прохоров и др. «КЭ «Качка» ГАИШ</a:t>
            </a:r>
            <a:endParaRPr lang="ru-RU" dirty="0"/>
          </a:p>
        </p:txBody>
      </p:sp>
      <p:pic>
        <p:nvPicPr>
          <p:cNvPr id="37890" name="Picture 2" descr="KVANT in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745" y="990600"/>
            <a:ext cx="6401255" cy="5410200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4724400" y="6096000"/>
            <a:ext cx="1524000" cy="3810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181600" y="6096000"/>
            <a:ext cx="304800" cy="533400"/>
          </a:xfrm>
          <a:prstGeom prst="ellipse">
            <a:avLst/>
          </a:prstGeom>
          <a:noFill/>
          <a:ln w="508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76200" y="6324600"/>
            <a:ext cx="533400" cy="381000"/>
            <a:chOff x="76200" y="6324600"/>
            <a:chExt cx="533400" cy="381000"/>
          </a:xfrm>
        </p:grpSpPr>
        <p:sp>
          <p:nvSpPr>
            <p:cNvPr id="11" name="TextBox 10"/>
            <p:cNvSpPr txBox="1"/>
            <p:nvPr/>
          </p:nvSpPr>
          <p:spPr>
            <a:xfrm>
              <a:off x="76200" y="632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F9F38E7D-3DE3-495A-9F80-B58FEA511637}" type="slidenum">
                <a:rPr lang="ru-RU" smtClean="0"/>
                <a:pPr algn="ctr"/>
                <a:t>9</a:t>
              </a:fld>
              <a:endParaRPr lang="ru-RU" dirty="0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52400" y="6324600"/>
              <a:ext cx="3810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GoCBNpFkuR1zAi9la_0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GoCBNpFkuR1zAi9la_0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GoCBNpFkuR1zAi9la_0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GoCBNpFkuR1zAi9la_0A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663300"/>
      </a:dk1>
      <a:lt1>
        <a:srgbClr val="FFF8E2"/>
      </a:lt1>
      <a:dk2>
        <a:srgbClr val="996600"/>
      </a:dk2>
      <a:lt2>
        <a:srgbClr val="DDDDDD"/>
      </a:lt2>
      <a:accent1>
        <a:srgbClr val="92D0A4"/>
      </a:accent1>
      <a:accent2>
        <a:srgbClr val="BDAB71"/>
      </a:accent2>
      <a:accent3>
        <a:srgbClr val="FFFBEE"/>
      </a:accent3>
      <a:accent4>
        <a:srgbClr val="562A00"/>
      </a:accent4>
      <a:accent5>
        <a:srgbClr val="C7E4CF"/>
      </a:accent5>
      <a:accent6>
        <a:srgbClr val="AB9B66"/>
      </a:accent6>
      <a:hlink>
        <a:srgbClr val="FF9999"/>
      </a:hlink>
      <a:folHlink>
        <a:srgbClr val="E5DF94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663300"/>
        </a:dk1>
        <a:lt1>
          <a:srgbClr val="FFF8E2"/>
        </a:lt1>
        <a:dk2>
          <a:srgbClr val="996600"/>
        </a:dk2>
        <a:lt2>
          <a:srgbClr val="DDDDDD"/>
        </a:lt2>
        <a:accent1>
          <a:srgbClr val="92D0A4"/>
        </a:accent1>
        <a:accent2>
          <a:srgbClr val="BDAB71"/>
        </a:accent2>
        <a:accent3>
          <a:srgbClr val="FFFBEE"/>
        </a:accent3>
        <a:accent4>
          <a:srgbClr val="562A00"/>
        </a:accent4>
        <a:accent5>
          <a:srgbClr val="C7E4CF"/>
        </a:accent5>
        <a:accent6>
          <a:srgbClr val="AB9B66"/>
        </a:accent6>
        <a:hlink>
          <a:srgbClr val="FF9999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663300"/>
        </a:dk1>
        <a:lt1>
          <a:srgbClr val="F8F8F8"/>
        </a:lt1>
        <a:dk2>
          <a:srgbClr val="3366CC"/>
        </a:dk2>
        <a:lt2>
          <a:srgbClr val="CCECFF"/>
        </a:lt2>
        <a:accent1>
          <a:srgbClr val="93C4D0"/>
        </a:accent1>
        <a:accent2>
          <a:srgbClr val="BDAB71"/>
        </a:accent2>
        <a:accent3>
          <a:srgbClr val="FBFBFB"/>
        </a:accent3>
        <a:accent4>
          <a:srgbClr val="562A00"/>
        </a:accent4>
        <a:accent5>
          <a:srgbClr val="C8DEE4"/>
        </a:accent5>
        <a:accent6>
          <a:srgbClr val="AB9B66"/>
        </a:accent6>
        <a:hlink>
          <a:srgbClr val="E6B2BE"/>
        </a:hlink>
        <a:folHlink>
          <a:srgbClr val="E5DF9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5264</TotalTime>
  <Words>773</Words>
  <Application>Microsoft Office PowerPoint</Application>
  <PresentationFormat>Экран (4:3)</PresentationFormat>
  <Paragraphs>159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Космический эксперимент «Качка» и возможности оптической астрономии на пилотируемых космических станциях</vt:lpstr>
      <vt:lpstr>Слайд 2</vt:lpstr>
      <vt:lpstr>Наши пилотируемы станции</vt:lpstr>
      <vt:lpstr>Астрономические наблюдения</vt:lpstr>
      <vt:lpstr>Астрономические наблюдения</vt:lpstr>
      <vt:lpstr>Модуль «Квант» («Квант-1»)</vt:lpstr>
      <vt:lpstr>Модуль «Квант»</vt:lpstr>
      <vt:lpstr>ПКС «Мир» + «Квант»</vt:lpstr>
      <vt:lpstr>«Квант» в разрезе</vt:lpstr>
      <vt:lpstr>Модуль «Квант-2»</vt:lpstr>
      <vt:lpstr>Модуль «Кристалл»</vt:lpstr>
      <vt:lpstr>УФ-телескоп «Глазар-2»</vt:lpstr>
      <vt:lpstr>Астрономические исследования на МКС</vt:lpstr>
      <vt:lpstr>Цель КЭ «Качка»</vt:lpstr>
      <vt:lpstr>        Способ измерений</vt:lpstr>
      <vt:lpstr>Задачи КЭ</vt:lpstr>
      <vt:lpstr>Характеристики КЭ</vt:lpstr>
      <vt:lpstr>Приложение результатов КЭ</vt:lpstr>
      <vt:lpstr>Похожие эксперименты</vt:lpstr>
      <vt:lpstr>Высокоточный ЗД</vt:lpstr>
      <vt:lpstr>Слайд 21</vt:lpstr>
      <vt:lpstr>Высокая точность ЗД</vt:lpstr>
      <vt:lpstr>Конструкция ЗД</vt:lpstr>
      <vt:lpstr>Доработки ВЗД для КЭ</vt:lpstr>
      <vt:lpstr>Слайд 25</vt:lpstr>
      <vt:lpstr>Хронология проекта</vt:lpstr>
      <vt:lpstr>Доклад закончен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design template</dc:title>
  <dc:creator>mystery</dc:creator>
  <cp:lastModifiedBy>Михаил Прохоров</cp:lastModifiedBy>
  <cp:revision>170</cp:revision>
  <dcterms:created xsi:type="dcterms:W3CDTF">2006-03-14T12:25:53Z</dcterms:created>
  <dcterms:modified xsi:type="dcterms:W3CDTF">2017-06-15T05:21:11Z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lpwstr>1049</vt:lpwstr>
  </property>
  <property fmtid="{D5CDD505-2E9C-101B-9397-08002B2CF9AE}" pid="4" name="DirectSourceMarket">
    <vt:lpwstr>english</vt:lpwstr>
  </property>
  <property fmtid="{D5CDD505-2E9C-101B-9397-08002B2CF9AE}" pid="5" name="OriginalSourceMarket">
    <vt:lpwstr>english</vt:lpwstr>
  </property>
  <property fmtid="{D5CDD505-2E9C-101B-9397-08002B2CF9AE}" pid="6" name="Markets">
    <vt:lpwstr/>
  </property>
  <property fmtid="{D5CDD505-2E9C-101B-9397-08002B2CF9AE}" pid="7" name="AssetType">
    <vt:lpwstr>TP</vt:lpwstr>
  </property>
  <property fmtid="{D5CDD505-2E9C-101B-9397-08002B2CF9AE}" pid="8" name="PrimaryImageGen">
    <vt:lpwstr>1</vt:lpwstr>
  </property>
  <property fmtid="{D5CDD505-2E9C-101B-9397-08002B2CF9AE}" pid="9" name="UANotes">
    <vt:lpwstr>LEGACY PPTDT. 421488L. June 2003 retrofit</vt:lpwstr>
  </property>
  <property fmtid="{D5CDD505-2E9C-101B-9397-08002B2CF9AE}" pid="10" name="ContentTypeId">
    <vt:lpwstr>0x0101006025706CF4CD034688BEBAE97A2E701D0202001F9DE411C1B38343BE78B0080F632418</vt:lpwstr>
  </property>
  <property fmtid="{D5CDD505-2E9C-101B-9397-08002B2CF9AE}" pid="11" name="display_urn:schemas-microsoft-com:office:office#APAuthor">
    <vt:lpwstr>REDMOND\cynvey</vt:lpwstr>
  </property>
  <property fmtid="{D5CDD505-2E9C-101B-9397-08002B2CF9AE}" pid="12" name="APAuthor">
    <vt:lpwstr>241</vt:lpwstr>
  </property>
  <property fmtid="{D5CDD505-2E9C-101B-9397-08002B2CF9AE}" pid="13" name="CHMName">
    <vt:lpwstr/>
  </property>
  <property fmtid="{D5CDD505-2E9C-101B-9397-08002B2CF9AE}" pid="14" name="IsDeleted">
    <vt:lpwstr>0</vt:lpwstr>
  </property>
  <property fmtid="{D5CDD505-2E9C-101B-9397-08002B2CF9AE}" pid="15" name="Milestone">
    <vt:lpwstr>Continuous</vt:lpwstr>
  </property>
  <property fmtid="{D5CDD505-2E9C-101B-9397-08002B2CF9AE}" pid="16" name="ParentAssetId">
    <vt:lpwstr/>
  </property>
  <property fmtid="{D5CDD505-2E9C-101B-9397-08002B2CF9AE}" pid="17" name="ShowIn">
    <vt:lpwstr>Show everywhere</vt:lpwstr>
  </property>
  <property fmtid="{D5CDD505-2E9C-101B-9397-08002B2CF9AE}" pid="18" name="AssetId">
    <vt:lpwstr>TS001069064</vt:lpwstr>
  </property>
  <property fmtid="{D5CDD505-2E9C-101B-9397-08002B2CF9AE}" pid="19" name="IsSearchable">
    <vt:lpwstr>0</vt:lpwstr>
  </property>
  <property fmtid="{D5CDD505-2E9C-101B-9397-08002B2CF9AE}" pid="20" name="EditorialStatus">
    <vt:lpwstr/>
  </property>
  <property fmtid="{D5CDD505-2E9C-101B-9397-08002B2CF9AE}" pid="21" name="NumericId">
    <vt:lpwstr>-1.00000000000000</vt:lpwstr>
  </property>
  <property fmtid="{D5CDD505-2E9C-101B-9397-08002B2CF9AE}" pid="22" name="PublishTargets">
    <vt:lpwstr>OfficeOnline</vt:lpwstr>
  </property>
  <property fmtid="{D5CDD505-2E9C-101B-9397-08002B2CF9AE}" pid="23" name="display_urn:schemas-microsoft-com:office:office#APEditor">
    <vt:lpwstr>REDMOND\v-luannv</vt:lpwstr>
  </property>
  <property fmtid="{D5CDD505-2E9C-101B-9397-08002B2CF9AE}" pid="24" name="APEditor">
    <vt:lpwstr>103</vt:lpwstr>
  </property>
  <property fmtid="{D5CDD505-2E9C-101B-9397-08002B2CF9AE}" pid="25" name="SourceTitle">
    <vt:lpwstr>Rules design template</vt:lpwstr>
  </property>
  <property fmtid="{D5CDD505-2E9C-101B-9397-08002B2CF9AE}" pid="26" name="UACurrentWords">
    <vt:lpwstr>0</vt:lpwstr>
  </property>
  <property fmtid="{D5CDD505-2E9C-101B-9397-08002B2CF9AE}" pid="27" name="UALocRecommendation">
    <vt:lpwstr>Localize</vt:lpwstr>
  </property>
  <property fmtid="{D5CDD505-2E9C-101B-9397-08002B2CF9AE}" pid="28" name="UALocComments">
    <vt:lpwstr/>
  </property>
  <property fmtid="{D5CDD505-2E9C-101B-9397-08002B2CF9AE}" pid="29" name="Applications">
    <vt:lpwstr>172;#Office 2000;#-1;#TBD;#-1;#TBD;#-1;#TBD;#-1;#TBD;#-1;#TBD;#-1;#TBD</vt:lpwstr>
  </property>
  <property fmtid="{D5CDD505-2E9C-101B-9397-08002B2CF9AE}" pid="30" name="Content Type">
    <vt:lpwstr>OOFile</vt:lpwstr>
  </property>
  <property fmtid="{D5CDD505-2E9C-101B-9397-08002B2CF9AE}" pid="31" name="AuthoringAssetId">
    <vt:lpwstr>TP001069064</vt:lpwstr>
  </property>
</Properties>
</file>