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63" r:id="rId4"/>
    <p:sldId id="275" r:id="rId5"/>
    <p:sldId id="258" r:id="rId6"/>
    <p:sldId id="259" r:id="rId7"/>
    <p:sldId id="260" r:id="rId8"/>
    <p:sldId id="273" r:id="rId9"/>
    <p:sldId id="278" r:id="rId10"/>
    <p:sldId id="264" r:id="rId11"/>
    <p:sldId id="266" r:id="rId12"/>
    <p:sldId id="280" r:id="rId13"/>
    <p:sldId id="274" r:id="rId14"/>
    <p:sldId id="268" r:id="rId15"/>
    <p:sldId id="277" r:id="rId16"/>
    <p:sldId id="257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02A2"/>
    <a:srgbClr val="2E014F"/>
    <a:srgbClr val="1401A1"/>
    <a:srgbClr val="00337E"/>
    <a:srgbClr val="9C0666"/>
    <a:srgbClr val="007033"/>
    <a:srgbClr val="A71D01"/>
    <a:srgbClr val="C05200"/>
    <a:srgbClr val="A74001"/>
    <a:srgbClr val="531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60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C75A4-EF46-4578-AD3B-1544917D57A1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4F938-4C33-4984-B966-0C8C4CD4E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401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4F938-4C33-4984-B966-0C8C4CD4EA7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51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4F938-4C33-4984-B966-0C8C4CD4EA7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568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C619-32C5-4D19-A06B-6F2D46A8D607}" type="datetime1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193F-733D-4DF6-9CE4-AE9794ED6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577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1D0E-72CF-4ADE-BA85-F5F62F69224A}" type="datetime1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193F-733D-4DF6-9CE4-AE9794ED6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759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8FCC-EBDA-4DAC-BC04-AA8EA6AD44CD}" type="datetime1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193F-733D-4DF6-9CE4-AE9794ED6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10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A06F-3CCC-487A-8FA2-199AC6EBC855}" type="datetime1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193F-733D-4DF6-9CE4-AE9794ED6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304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DD49-10E3-402A-886E-50E33E918053}" type="datetime1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193F-733D-4DF6-9CE4-AE9794ED6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19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3353C-ECFF-4C48-8C95-B5CFC7AFCF85}" type="datetime1">
              <a:rPr lang="ru-RU" smtClean="0"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193F-733D-4DF6-9CE4-AE9794ED6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048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7BBD-F257-4D83-A9AF-4994C006CA7B}" type="datetime1">
              <a:rPr lang="ru-RU" smtClean="0"/>
              <a:t>14.06.2017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193F-733D-4DF6-9CE4-AE9794ED6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68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D8D8-E2D4-4C9F-8D3E-CABEF25174CF}" type="datetime1">
              <a:rPr lang="ru-RU" smtClean="0"/>
              <a:t>14.06.2017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193F-733D-4DF6-9CE4-AE9794ED6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8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FEA9-2959-4F38-931C-81A3BC2EB3EE}" type="datetime1">
              <a:rPr lang="ru-RU" smtClean="0"/>
              <a:t>14.06.2017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193F-733D-4DF6-9CE4-AE9794ED6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186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82C-0EBA-4BA9-B379-5BD506D34157}" type="datetime1">
              <a:rPr lang="ru-RU" smtClean="0"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193F-733D-4DF6-9CE4-AE9794ED6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91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6EAE-61B6-4A15-9EEB-535EAF380420}" type="datetime1">
              <a:rPr lang="ru-RU" smtClean="0"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193F-733D-4DF6-9CE4-AE9794ED6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51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CAAD4-E18D-4512-856E-6E6BD51AEAE3}" type="datetime1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193F-733D-4DF6-9CE4-AE9794ED6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11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strosurf.com/buil/rrlyr2/20120724_anim.htm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2448272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+mn-lt"/>
                <a:ea typeface="Calibri"/>
                <a:cs typeface="Times New Roman"/>
              </a:rPr>
              <a:t>О содержаниях химических элементов </a:t>
            </a:r>
            <a:r>
              <a:rPr lang="ru-RU" b="1" i="1" dirty="0" smtClean="0">
                <a:solidFill>
                  <a:srgbClr val="C00000"/>
                </a:solidFill>
                <a:latin typeface="+mn-lt"/>
                <a:ea typeface="Calibri"/>
                <a:cs typeface="Times New Roman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+mn-lt"/>
                <a:ea typeface="Calibri"/>
                <a:cs typeface="Times New Roman"/>
              </a:rPr>
            </a:br>
            <a:r>
              <a:rPr lang="ru-RU" b="1" i="1" dirty="0" smtClean="0">
                <a:solidFill>
                  <a:srgbClr val="C00000"/>
                </a:solidFill>
                <a:latin typeface="+mn-lt"/>
                <a:ea typeface="Calibri"/>
                <a:cs typeface="Times New Roman"/>
              </a:rPr>
              <a:t>в </a:t>
            </a:r>
            <a:r>
              <a:rPr lang="ru-RU" b="1" i="1" dirty="0">
                <a:solidFill>
                  <a:srgbClr val="C00000"/>
                </a:solidFill>
                <a:latin typeface="+mn-lt"/>
                <a:ea typeface="Calibri"/>
                <a:cs typeface="Times New Roman"/>
              </a:rPr>
              <a:t>переменных типа RR Лиры </a:t>
            </a:r>
            <a:r>
              <a:rPr lang="ru-RU" b="1" i="1" dirty="0" smtClean="0">
                <a:solidFill>
                  <a:srgbClr val="C00000"/>
                </a:solidFill>
                <a:latin typeface="+mn-lt"/>
                <a:ea typeface="Calibri"/>
                <a:cs typeface="Times New Roman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+mn-lt"/>
                <a:ea typeface="Calibri"/>
                <a:cs typeface="Times New Roman"/>
              </a:rPr>
            </a:br>
            <a:r>
              <a:rPr lang="ru-RU" b="1" i="1" dirty="0" smtClean="0">
                <a:solidFill>
                  <a:srgbClr val="C00000"/>
                </a:solidFill>
                <a:latin typeface="+mn-lt"/>
                <a:ea typeface="Calibri"/>
                <a:cs typeface="Times New Roman"/>
              </a:rPr>
              <a:t>и </a:t>
            </a:r>
            <a:r>
              <a:rPr lang="ru-RU" b="1" i="1" dirty="0">
                <a:solidFill>
                  <a:srgbClr val="C00000"/>
                </a:solidFill>
                <a:latin typeface="+mn-lt"/>
                <a:ea typeface="Calibri"/>
                <a:cs typeface="Times New Roman"/>
              </a:rPr>
              <a:t>надежности их определения</a:t>
            </a:r>
            <a:endParaRPr lang="ru-RU" b="1" i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255988"/>
            <a:ext cx="6400800" cy="2592288"/>
          </a:xfrm>
        </p:spPr>
        <p:txBody>
          <a:bodyPr>
            <a:normAutofit fontScale="92500" lnSpcReduction="10000"/>
          </a:bodyPr>
          <a:lstStyle/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kumimoji="0" lang="ru-RU" alt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9C066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Гожа </a:t>
            </a:r>
            <a:r>
              <a:rPr kumimoji="0" lang="ru-RU" altLang="ru-RU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9C066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Марина Львовна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kumimoji="0" lang="ru-RU" altLang="ru-RU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9C066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Марсаков</a:t>
            </a:r>
            <a:r>
              <a:rPr kumimoji="0" lang="ru-RU" alt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9C066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altLang="ru-RU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9C066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Владимир Андреевич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ru-RU" altLang="ru-RU" sz="2800" b="1" i="1" kern="0" dirty="0" smtClean="0">
                <a:solidFill>
                  <a:srgbClr val="9C0666"/>
                </a:solidFill>
                <a:latin typeface="Times New Roman"/>
                <a:cs typeface="Times New Roman"/>
              </a:rPr>
              <a:t>Коваль </a:t>
            </a:r>
            <a:r>
              <a:rPr lang="ru-RU" altLang="ru-RU" sz="2800" i="1" kern="0" dirty="0" smtClean="0">
                <a:solidFill>
                  <a:srgbClr val="9C0666"/>
                </a:solidFill>
                <a:latin typeface="Times New Roman"/>
                <a:cs typeface="Times New Roman"/>
              </a:rPr>
              <a:t>Вера Васильевна</a:t>
            </a:r>
            <a:endParaRPr kumimoji="0" lang="ru-RU" altLang="ru-RU" sz="2800" b="0" i="1" u="none" strike="noStrike" kern="0" cap="none" spc="0" normalizeH="0" baseline="0" noProof="0" dirty="0" smtClean="0">
              <a:ln>
                <a:noFill/>
              </a:ln>
              <a:solidFill>
                <a:srgbClr val="9C0666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8A008A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8A008A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endParaRPr kumimoji="0" lang="ru-RU" alt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8A008A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8A008A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Южный федеральный университет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8A008A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Ростов-на-Дону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8A008A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2017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61468" y="126584"/>
            <a:ext cx="5000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«Современная звездная астрономия – 2017»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Обилия химических элементов собраны</a:t>
            </a:r>
            <a:b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для </a:t>
            </a:r>
            <a:r>
              <a:rPr lang="ru-RU" sz="2400" b="1" dirty="0" smtClean="0">
                <a:solidFill>
                  <a:srgbClr val="A74001"/>
                </a:solidFill>
                <a:latin typeface="Times New Roman"/>
                <a:ea typeface="Times New Roman"/>
                <a:cs typeface="+mn-cs"/>
              </a:rPr>
              <a:t>101</a:t>
            </a:r>
            <a:r>
              <a:rPr lang="ru-RU" sz="2400" dirty="0" smtClean="0">
                <a:solidFill>
                  <a:srgbClr val="A74001"/>
                </a:solidFill>
                <a:latin typeface="Times New Roman"/>
                <a:ea typeface="Calibri"/>
                <a:cs typeface="+mn-cs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переменной типа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RR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Лиры поля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3"/>
            <a:ext cx="7416824" cy="345638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Для  </a:t>
            </a:r>
            <a:r>
              <a:rPr lang="ru-RU" sz="2400" b="1" dirty="0" smtClean="0">
                <a:solidFill>
                  <a:srgbClr val="A74001"/>
                </a:solidFill>
              </a:rPr>
              <a:t>59</a:t>
            </a:r>
            <a:r>
              <a:rPr lang="ru-RU" sz="2400" dirty="0" smtClean="0"/>
              <a:t> </a:t>
            </a:r>
            <a:r>
              <a:rPr lang="ru-RU" sz="2400" dirty="0" err="1" smtClean="0"/>
              <a:t>лирид</a:t>
            </a:r>
            <a:r>
              <a:rPr lang="ru-RU" sz="2400" dirty="0" smtClean="0"/>
              <a:t> содержания </a:t>
            </a:r>
            <a:r>
              <a:rPr lang="ru-RU" sz="2400" dirty="0"/>
              <a:t>определены </a:t>
            </a:r>
            <a:r>
              <a:rPr lang="ru-RU" sz="2400" dirty="0" smtClean="0"/>
              <a:t>только в </a:t>
            </a:r>
            <a:r>
              <a:rPr lang="ru-RU" sz="2400" b="1" i="1" dirty="0"/>
              <a:t>одной</a:t>
            </a:r>
            <a:r>
              <a:rPr lang="ru-RU" sz="2400" dirty="0"/>
              <a:t> работе. </a:t>
            </a:r>
            <a:endParaRPr lang="ru-RU" sz="2400" dirty="0" smtClean="0"/>
          </a:p>
          <a:p>
            <a:pPr algn="just"/>
            <a:r>
              <a:rPr lang="ru-RU" sz="2400" dirty="0" smtClean="0"/>
              <a:t>Для </a:t>
            </a:r>
            <a:r>
              <a:rPr lang="ru-RU" sz="2400" b="1" dirty="0" smtClean="0">
                <a:solidFill>
                  <a:srgbClr val="A74001"/>
                </a:solidFill>
              </a:rPr>
              <a:t>42</a:t>
            </a:r>
            <a:r>
              <a:rPr lang="ru-RU" sz="2400" dirty="0" smtClean="0"/>
              <a:t> </a:t>
            </a:r>
            <a:r>
              <a:rPr lang="ru-RU" sz="2400" dirty="0" err="1" smtClean="0"/>
              <a:t>лирид</a:t>
            </a:r>
            <a:r>
              <a:rPr lang="ru-RU" sz="2400" dirty="0" smtClean="0"/>
              <a:t> </a:t>
            </a:r>
            <a:r>
              <a:rPr lang="ru-RU" sz="2400" dirty="0"/>
              <a:t>содержания одного и того же химического элемента определены в </a:t>
            </a:r>
            <a:r>
              <a:rPr lang="ru-RU" sz="2400" b="1" i="1" dirty="0"/>
              <a:t>двух или более </a:t>
            </a:r>
            <a:r>
              <a:rPr lang="ru-RU" sz="2400" dirty="0"/>
              <a:t>работах </a:t>
            </a:r>
            <a:r>
              <a:rPr lang="ru-RU" sz="2400" dirty="0" smtClean="0"/>
              <a:t>(</a:t>
            </a:r>
            <a:r>
              <a:rPr lang="en-US" sz="2400" dirty="0" smtClean="0"/>
              <a:t>max </a:t>
            </a:r>
            <a:r>
              <a:rPr lang="ru-RU" sz="2400" dirty="0" smtClean="0"/>
              <a:t>– восемь статей); </a:t>
            </a:r>
          </a:p>
          <a:p>
            <a:pPr algn="just"/>
            <a:r>
              <a:rPr lang="ru-RU" sz="2400" dirty="0" smtClean="0"/>
              <a:t>вычислялись </a:t>
            </a:r>
            <a:r>
              <a:rPr lang="ru-RU" sz="2400" b="1" i="1" dirty="0">
                <a:solidFill>
                  <a:srgbClr val="D60093"/>
                </a:solidFill>
              </a:rPr>
              <a:t>средневзвешенные значения </a:t>
            </a:r>
            <a:r>
              <a:rPr lang="ru-RU" sz="2400" dirty="0"/>
              <a:t>с коэффициентами, обратно пропорциональными заявленным авторами статей неопределенностям. </a:t>
            </a:r>
            <a:endParaRPr lang="ru-RU" sz="2600" dirty="0" smtClean="0"/>
          </a:p>
          <a:p>
            <a:pPr algn="just"/>
            <a:endParaRPr lang="ru-RU" sz="2600" dirty="0"/>
          </a:p>
          <a:p>
            <a:pPr algn="just"/>
            <a:endParaRPr lang="ru-RU" sz="26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193F-733D-4DF6-9CE4-AE9794ED6FE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24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432048"/>
          </a:xfrm>
        </p:spPr>
        <p:txBody>
          <a:bodyPr>
            <a:noAutofit/>
          </a:bodyPr>
          <a:lstStyle/>
          <a:p>
            <a:r>
              <a:rPr lang="ru-RU" altLang="ru-RU" sz="2800" b="1" kern="0" dirty="0">
                <a:solidFill>
                  <a:srgbClr val="8A008A"/>
                </a:solidFill>
                <a:latin typeface="Times New Roman"/>
                <a:cs typeface="Times New Roman"/>
              </a:rPr>
              <a:t>Статистика определений содержаний химических элементов и их ошибок</a:t>
            </a:r>
            <a:r>
              <a:rPr lang="ru-RU" altLang="ru-RU" sz="2800" kern="0" dirty="0">
                <a:solidFill>
                  <a:srgbClr val="8A008A"/>
                </a:solidFill>
                <a:latin typeface="Times New Roman"/>
                <a:cs typeface="Times New Roman"/>
              </a:rPr>
              <a:t> 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346735"/>
              </p:ext>
            </p:extLst>
          </p:nvPr>
        </p:nvGraphicFramePr>
        <p:xfrm>
          <a:off x="323528" y="836712"/>
          <a:ext cx="8424937" cy="5492868"/>
        </p:xfrm>
        <a:graphic>
          <a:graphicData uri="http://schemas.openxmlformats.org/drawingml/2006/table">
            <a:tbl>
              <a:tblPr firstRow="1" firstCol="1" bandRow="1"/>
              <a:tblGrid>
                <a:gridCol w="1359997"/>
                <a:gridCol w="1247324"/>
                <a:gridCol w="1231479"/>
                <a:gridCol w="1247324"/>
                <a:gridCol w="1870545"/>
                <a:gridCol w="1468268"/>
              </a:tblGrid>
              <a:tr h="936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Химический элемент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звезд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Средняя заявленная ошибка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Дисперсия заявленной ошибки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пересекающихся определений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Дисперсия вычисленного среднего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Fe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6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Mg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Al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Si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Zr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Ba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La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Eu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633478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000000"/>
                </a:solidFill>
              </a:rPr>
              <a:t>Внешние </a:t>
            </a:r>
            <a:r>
              <a:rPr lang="ru-RU" sz="1400" i="1" dirty="0">
                <a:solidFill>
                  <a:srgbClr val="000000"/>
                </a:solidFill>
              </a:rPr>
              <a:t>сходимости определений </a:t>
            </a:r>
            <a:r>
              <a:rPr lang="ru-RU" sz="1400" i="1" dirty="0" smtClean="0">
                <a:solidFill>
                  <a:srgbClr val="000000"/>
                </a:solidFill>
              </a:rPr>
              <a:t>относительных содержаний химических элементов немного </a:t>
            </a:r>
            <a:r>
              <a:rPr lang="ru-RU" sz="1400" i="1" dirty="0">
                <a:solidFill>
                  <a:srgbClr val="000000"/>
                </a:solidFill>
              </a:rPr>
              <a:t>меньше неопределенностей, заявленных авторами первоисточников. </a:t>
            </a:r>
            <a:endParaRPr lang="ru-RU" sz="1400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193F-733D-4DF6-9CE4-AE9794ED6FE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65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99" y="116632"/>
            <a:ext cx="7560840" cy="720080"/>
          </a:xfrm>
        </p:spPr>
        <p:txBody>
          <a:bodyPr>
            <a:noAutofit/>
          </a:bodyPr>
          <a:lstStyle/>
          <a:p>
            <a:r>
              <a:rPr lang="ru-RU" altLang="ru-RU" sz="2800" b="1" kern="0" dirty="0">
                <a:solidFill>
                  <a:srgbClr val="8A008A"/>
                </a:solidFill>
                <a:latin typeface="Times New Roman"/>
                <a:cs typeface="Times New Roman"/>
              </a:rPr>
              <a:t>Оценка внешней сходимости </a:t>
            </a:r>
            <a:r>
              <a:rPr lang="ru-RU" altLang="ru-RU" sz="2800" b="1" kern="0" dirty="0" smtClean="0">
                <a:solidFill>
                  <a:srgbClr val="8A008A"/>
                </a:solidFill>
                <a:latin typeface="Times New Roman"/>
                <a:cs typeface="Times New Roman"/>
              </a:rPr>
              <a:t>определений </a:t>
            </a:r>
            <a:r>
              <a:rPr lang="en-US" altLang="ru-RU" sz="2800" b="1" kern="0" dirty="0" smtClean="0">
                <a:solidFill>
                  <a:srgbClr val="8A008A"/>
                </a:solidFill>
                <a:latin typeface="Times New Roman"/>
                <a:cs typeface="Times New Roman"/>
              </a:rPr>
              <a:t>[</a:t>
            </a:r>
            <a:r>
              <a:rPr lang="en-US" altLang="ru-RU" sz="2800" b="1" kern="0" dirty="0">
                <a:solidFill>
                  <a:srgbClr val="8A008A"/>
                </a:solidFill>
                <a:latin typeface="Times New Roman"/>
                <a:cs typeface="Times New Roman"/>
              </a:rPr>
              <a:t>Fe/H], </a:t>
            </a:r>
            <a:r>
              <a:rPr lang="ru-RU" altLang="ru-RU" sz="2800" b="1" kern="0" dirty="0" smtClean="0">
                <a:solidFill>
                  <a:srgbClr val="8A008A"/>
                </a:solidFill>
                <a:latin typeface="Times New Roman"/>
                <a:cs typeface="Times New Roman"/>
              </a:rPr>
              <a:t> </a:t>
            </a:r>
            <a:r>
              <a:rPr lang="ru-RU" altLang="ru-RU" sz="2800" b="1" kern="0" dirty="0">
                <a:solidFill>
                  <a:srgbClr val="8A008A"/>
                </a:solidFill>
                <a:latin typeface="Times New Roman"/>
                <a:cs typeface="Times New Roman"/>
              </a:rPr>
              <a:t>[</a:t>
            </a:r>
            <a:r>
              <a:rPr lang="en-US" altLang="ru-RU" sz="2800" b="1" kern="0" dirty="0">
                <a:solidFill>
                  <a:srgbClr val="8A008A"/>
                </a:solidFill>
                <a:latin typeface="Times New Roman"/>
                <a:cs typeface="Times New Roman"/>
              </a:rPr>
              <a:t>el</a:t>
            </a:r>
            <a:r>
              <a:rPr lang="ru-RU" altLang="ru-RU" sz="2800" b="1" kern="0" dirty="0">
                <a:solidFill>
                  <a:srgbClr val="8A008A"/>
                </a:solidFill>
                <a:latin typeface="Times New Roman"/>
                <a:cs typeface="Times New Roman"/>
              </a:rPr>
              <a:t>/</a:t>
            </a:r>
            <a:r>
              <a:rPr lang="en-US" altLang="ru-RU" sz="2800" b="1" kern="0" dirty="0">
                <a:solidFill>
                  <a:srgbClr val="8A008A"/>
                </a:solidFill>
                <a:latin typeface="Times New Roman"/>
                <a:cs typeface="Times New Roman"/>
              </a:rPr>
              <a:t>Fe</a:t>
            </a:r>
            <a:r>
              <a:rPr lang="ru-RU" altLang="ru-RU" sz="2800" b="1" kern="0" dirty="0">
                <a:solidFill>
                  <a:srgbClr val="8A008A"/>
                </a:solidFill>
                <a:latin typeface="Times New Roman"/>
                <a:cs typeface="Times New Roman"/>
              </a:rPr>
              <a:t>]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4131" y="5955999"/>
            <a:ext cx="78908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i="1" dirty="0">
                <a:solidFill>
                  <a:srgbClr val="000000"/>
                </a:solidFill>
                <a:cs typeface="Times New Roman" pitchFamily="18" charset="0"/>
              </a:rPr>
              <a:t>Распределения одновершинные, описываются нормальным законом. </a:t>
            </a:r>
            <a:endParaRPr lang="ru-RU" altLang="ru-RU" sz="1400" i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prstClr val="black"/>
                </a:solidFill>
              </a:rPr>
              <a:t>Анализ </a:t>
            </a:r>
            <a:r>
              <a:rPr lang="ru-RU" sz="1400" i="1" dirty="0">
                <a:solidFill>
                  <a:prstClr val="black"/>
                </a:solidFill>
              </a:rPr>
              <a:t>внешней сходимости продемонстрировал отсутствие систематических смещений. </a:t>
            </a:r>
            <a:endParaRPr lang="ru-RU" sz="1400" i="1" dirty="0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prstClr val="black"/>
                </a:solidFill>
              </a:rPr>
              <a:t>Однако </a:t>
            </a:r>
            <a:r>
              <a:rPr lang="ru-RU" sz="1400" i="1" dirty="0">
                <a:solidFill>
                  <a:prstClr val="black"/>
                </a:solidFill>
              </a:rPr>
              <a:t>количество пересекающихся определений для большинства химических </a:t>
            </a:r>
            <a:r>
              <a:rPr lang="ru-RU" sz="1400" i="1" dirty="0" smtClean="0">
                <a:solidFill>
                  <a:prstClr val="black"/>
                </a:solidFill>
              </a:rPr>
              <a:t>элементов невелико</a:t>
            </a:r>
            <a:r>
              <a:rPr lang="ru-RU" sz="1400" i="1" dirty="0">
                <a:solidFill>
                  <a:prstClr val="black"/>
                </a:solidFill>
              </a:rPr>
              <a:t>. </a:t>
            </a:r>
            <a:endParaRPr lang="ru-RU" altLang="ru-RU" sz="1400" i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193F-733D-4DF6-9CE4-AE9794ED6F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2325"/>
            <a:ext cx="2664296" cy="28360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2427" y="980728"/>
            <a:ext cx="8229600" cy="49752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" name="Рисунок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784" y="777760"/>
            <a:ext cx="2628887" cy="2836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393" y="736652"/>
            <a:ext cx="2642617" cy="2874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Объект 15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24" y="3284984"/>
            <a:ext cx="2520280" cy="282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784" y="3284984"/>
            <a:ext cx="2735176" cy="2901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671" y="3314259"/>
            <a:ext cx="2724202" cy="2901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32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4807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+mn-ea"/>
                <a:cs typeface="+mn-cs"/>
              </a:rPr>
              <a:t>И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+mn-ea"/>
                <a:cs typeface="+mn-cs"/>
              </a:rPr>
              <a:t>сточники 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+mn-ea"/>
                <a:cs typeface="+mn-cs"/>
              </a:rPr>
              <a:t>пространственно-кинематических данных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75252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i="1" dirty="0" smtClean="0">
                <a:solidFill>
                  <a:srgbClr val="000000"/>
                </a:solidFill>
              </a:rPr>
              <a:t>Основной</a:t>
            </a:r>
            <a:r>
              <a:rPr lang="ru-RU" sz="2400" dirty="0" smtClean="0">
                <a:solidFill>
                  <a:srgbClr val="000000"/>
                </a:solidFill>
              </a:rPr>
              <a:t> источник </a:t>
            </a:r>
            <a:r>
              <a:rPr lang="ru-RU" sz="2400" i="1" dirty="0" smtClean="0">
                <a:solidFill>
                  <a:srgbClr val="000000"/>
                </a:solidFill>
              </a:rPr>
              <a:t>собственных движений </a:t>
            </a:r>
            <a:r>
              <a:rPr lang="ru-RU" sz="2400" i="1" dirty="0">
                <a:solidFill>
                  <a:srgbClr val="000000"/>
                </a:solidFill>
              </a:rPr>
              <a:t>и </a:t>
            </a:r>
            <a:r>
              <a:rPr lang="ru-RU" sz="2400" i="1" dirty="0" smtClean="0">
                <a:solidFill>
                  <a:srgbClr val="000000"/>
                </a:solidFill>
              </a:rPr>
              <a:t>лучевых скоростей</a:t>
            </a:r>
            <a:r>
              <a:rPr lang="ru-RU" sz="2400" dirty="0" smtClean="0">
                <a:solidFill>
                  <a:srgbClr val="000000"/>
                </a:solidFill>
              </a:rPr>
              <a:t> - </a:t>
            </a:r>
            <a:r>
              <a:rPr lang="ru-RU" sz="2400" b="1" i="1" dirty="0" smtClean="0">
                <a:solidFill>
                  <a:srgbClr val="000000"/>
                </a:solidFill>
              </a:rPr>
              <a:t>каталог</a:t>
            </a:r>
            <a:r>
              <a:rPr lang="ru-RU" sz="2400" b="1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переменных звезд типа </a:t>
            </a:r>
            <a:r>
              <a:rPr lang="ru-RU" sz="2400" dirty="0">
                <a:solidFill>
                  <a:srgbClr val="000000"/>
                </a:solidFill>
              </a:rPr>
              <a:t>RR Лиры </a:t>
            </a:r>
            <a:r>
              <a:rPr lang="ru-RU" sz="2400" b="1" dirty="0" err="1" smtClean="0">
                <a:solidFill>
                  <a:srgbClr val="000000"/>
                </a:solidFill>
              </a:rPr>
              <a:t>Дамбиса</a:t>
            </a:r>
            <a:r>
              <a:rPr lang="ru-RU" sz="2400" b="1" dirty="0" smtClean="0">
                <a:solidFill>
                  <a:srgbClr val="000000"/>
                </a:solidFill>
              </a:rPr>
              <a:t> и др. (2013)</a:t>
            </a:r>
            <a:r>
              <a:rPr lang="ru-RU" sz="2400" b="1" dirty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– </a:t>
            </a:r>
            <a:r>
              <a:rPr lang="ru-RU" sz="2400" b="1" dirty="0" smtClean="0">
                <a:solidFill>
                  <a:srgbClr val="000000"/>
                </a:solidFill>
              </a:rPr>
              <a:t>392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лириды</a:t>
            </a:r>
            <a:r>
              <a:rPr lang="ru-RU" sz="2400" dirty="0" smtClean="0">
                <a:solidFill>
                  <a:srgbClr val="000000"/>
                </a:solidFill>
              </a:rPr>
              <a:t>.</a:t>
            </a:r>
            <a:endParaRPr lang="ru-RU" sz="2400" dirty="0">
              <a:solidFill>
                <a:srgbClr val="000000"/>
              </a:solidFill>
            </a:endParaRPr>
          </a:p>
          <a:p>
            <a:pPr algn="just"/>
            <a:r>
              <a:rPr lang="en-US" sz="1800" dirty="0" err="1" smtClean="0">
                <a:solidFill>
                  <a:srgbClr val="000000"/>
                </a:solidFill>
              </a:rPr>
              <a:t>Dambis</a:t>
            </a:r>
            <a:r>
              <a:rPr lang="ru-RU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et al., MNRAS </a:t>
            </a:r>
            <a:r>
              <a:rPr lang="en-US" sz="1800" b="1" dirty="0">
                <a:solidFill>
                  <a:srgbClr val="000000"/>
                </a:solidFill>
              </a:rPr>
              <a:t>435</a:t>
            </a:r>
            <a:r>
              <a:rPr lang="en-US" sz="1800" dirty="0">
                <a:solidFill>
                  <a:srgbClr val="000000"/>
                </a:solidFill>
              </a:rPr>
              <a:t>, 3206 (2013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  <a:r>
              <a:rPr lang="ru-RU" sz="1800" dirty="0">
                <a:solidFill>
                  <a:srgbClr val="000000"/>
                </a:solidFill>
              </a:rPr>
              <a:t>.</a:t>
            </a:r>
            <a:endParaRPr lang="ru-RU" sz="1800" dirty="0" smtClean="0">
              <a:solidFill>
                <a:srgbClr val="000000"/>
              </a:solidFill>
            </a:endParaRPr>
          </a:p>
          <a:p>
            <a:pPr algn="just"/>
            <a:r>
              <a:rPr lang="ru-RU" sz="2200" dirty="0">
                <a:ea typeface="Times New Roman"/>
              </a:rPr>
              <a:t>Расстояния этих звезд, посчитанные по фотометрическим данным</a:t>
            </a:r>
            <a:r>
              <a:rPr lang="ru-RU" sz="2200" dirty="0" smtClean="0">
                <a:ea typeface="Times New Roman"/>
              </a:rPr>
              <a:t>, любезно </a:t>
            </a:r>
            <a:r>
              <a:rPr lang="ru-RU" sz="2200" dirty="0">
                <a:ea typeface="Times New Roman"/>
              </a:rPr>
              <a:t>предоставлены одним из авторов каталога А.С. Расторгуевым. </a:t>
            </a:r>
            <a:endParaRPr lang="ru-RU" sz="2200" dirty="0" smtClean="0">
              <a:ea typeface="Times New Roman"/>
            </a:endParaRPr>
          </a:p>
          <a:p>
            <a:pPr algn="just"/>
            <a:r>
              <a:rPr lang="ru-RU" sz="2400" dirty="0" smtClean="0">
                <a:solidFill>
                  <a:srgbClr val="000000"/>
                </a:solidFill>
              </a:rPr>
              <a:t>Еще для </a:t>
            </a:r>
            <a:r>
              <a:rPr lang="ru-RU" sz="2400" b="1" dirty="0" smtClean="0">
                <a:solidFill>
                  <a:srgbClr val="000000"/>
                </a:solidFill>
              </a:rPr>
              <a:t>15 </a:t>
            </a:r>
            <a:r>
              <a:rPr lang="ru-RU" sz="2400" dirty="0" err="1">
                <a:solidFill>
                  <a:srgbClr val="000000"/>
                </a:solidFill>
              </a:rPr>
              <a:t>лирид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i="1" dirty="0" smtClean="0">
                <a:ea typeface="Times New Roman"/>
              </a:rPr>
              <a:t>расстояния, </a:t>
            </a:r>
            <a:r>
              <a:rPr lang="ru-RU" sz="2400" i="1" dirty="0" smtClean="0">
                <a:solidFill>
                  <a:srgbClr val="000000"/>
                </a:solidFill>
              </a:rPr>
              <a:t>собственные движения </a:t>
            </a:r>
            <a:r>
              <a:rPr lang="ru-RU" sz="2400" i="1" dirty="0">
                <a:solidFill>
                  <a:srgbClr val="000000"/>
                </a:solidFill>
              </a:rPr>
              <a:t>и </a:t>
            </a:r>
            <a:r>
              <a:rPr lang="ru-RU" sz="2400" i="1" dirty="0" smtClean="0">
                <a:solidFill>
                  <a:srgbClr val="000000"/>
                </a:solidFill>
              </a:rPr>
              <a:t>лучевые скорости</a:t>
            </a:r>
            <a:r>
              <a:rPr lang="ru-RU" sz="2400" dirty="0" smtClean="0">
                <a:solidFill>
                  <a:prstClr val="black"/>
                </a:solidFill>
                <a:ea typeface="Times New Roman"/>
              </a:rPr>
              <a:t> взяты из 10 </a:t>
            </a:r>
            <a:r>
              <a:rPr lang="ru-RU" sz="2400" dirty="0">
                <a:solidFill>
                  <a:prstClr val="black"/>
                </a:solidFill>
                <a:ea typeface="Times New Roman"/>
              </a:rPr>
              <a:t>источников</a:t>
            </a:r>
            <a:r>
              <a:rPr lang="ru-RU" sz="24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endParaRPr lang="ru-RU" sz="2400" dirty="0" smtClean="0">
              <a:solidFill>
                <a:srgbClr val="A71D01"/>
              </a:solidFill>
              <a:ea typeface="Times New Roman"/>
            </a:endParaRPr>
          </a:p>
          <a:p>
            <a:pPr algn="just"/>
            <a:r>
              <a:rPr lang="ru-RU" sz="2600" dirty="0" smtClean="0">
                <a:solidFill>
                  <a:srgbClr val="9C0666"/>
                </a:solidFill>
              </a:rPr>
              <a:t>Создан </a:t>
            </a:r>
            <a:r>
              <a:rPr lang="ru-RU" sz="2600" b="1" i="1" dirty="0" smtClean="0">
                <a:solidFill>
                  <a:srgbClr val="9C0666"/>
                </a:solidFill>
              </a:rPr>
              <a:t>каталог</a:t>
            </a:r>
            <a:r>
              <a:rPr lang="ru-RU" sz="2600" dirty="0" smtClean="0">
                <a:solidFill>
                  <a:srgbClr val="9C0666"/>
                </a:solidFill>
              </a:rPr>
              <a:t> </a:t>
            </a:r>
            <a:r>
              <a:rPr lang="ru-RU" sz="2600" b="1" i="1" dirty="0" smtClean="0">
                <a:solidFill>
                  <a:srgbClr val="9C0666"/>
                </a:solidFill>
              </a:rPr>
              <a:t>кинематических </a:t>
            </a:r>
            <a:r>
              <a:rPr lang="ru-RU" sz="2600" b="1" i="1" dirty="0">
                <a:solidFill>
                  <a:srgbClr val="9C0666"/>
                </a:solidFill>
              </a:rPr>
              <a:t>и химических параметров</a:t>
            </a:r>
            <a:r>
              <a:rPr lang="ru-RU" sz="2600" dirty="0">
                <a:solidFill>
                  <a:srgbClr val="9C0666"/>
                </a:solidFill>
              </a:rPr>
              <a:t>, содержащий </a:t>
            </a:r>
            <a:r>
              <a:rPr lang="ru-RU" sz="2600" b="1" dirty="0">
                <a:solidFill>
                  <a:srgbClr val="9C0666"/>
                </a:solidFill>
              </a:rPr>
              <a:t>415</a:t>
            </a:r>
            <a:r>
              <a:rPr lang="ru-RU" sz="2600" dirty="0">
                <a:solidFill>
                  <a:srgbClr val="9C0666"/>
                </a:solidFill>
              </a:rPr>
              <a:t> переменных звезд поля типа RR </a:t>
            </a:r>
            <a:r>
              <a:rPr lang="ru-RU" sz="2600" dirty="0" smtClean="0">
                <a:solidFill>
                  <a:srgbClr val="9C0666"/>
                </a:solidFill>
              </a:rPr>
              <a:t>Лиры.</a:t>
            </a:r>
            <a:endParaRPr lang="ru-RU" sz="2600" dirty="0">
              <a:solidFill>
                <a:srgbClr val="9C0666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193F-733D-4DF6-9CE4-AE9794ED6FE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8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6"/>
          <p:cNvSpPr txBox="1">
            <a:spLocks noGrp="1"/>
          </p:cNvSpPr>
          <p:nvPr/>
        </p:nvSpPr>
        <p:spPr bwMode="auto">
          <a:xfrm>
            <a:off x="6553200" y="6354762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B1631E-BE82-4596-B307-C4FFF3EDBFB9}" type="slidenum">
              <a:rPr lang="ru-RU" altLang="ru-RU" sz="1400"/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4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dirty="0" smtClean="0">
                <a:solidFill>
                  <a:srgbClr val="8F0310"/>
                </a:solidFill>
                <a:latin typeface="+mn-lt"/>
              </a:rPr>
              <a:t>Каталог содержит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528" y="836712"/>
            <a:ext cx="8686800" cy="4525963"/>
          </a:xfrm>
        </p:spPr>
        <p:txBody>
          <a:bodyPr/>
          <a:lstStyle/>
          <a:p>
            <a:pPr eaLnBrk="1" hangingPunct="1"/>
            <a:endParaRPr lang="ru-RU" altLang="ru-RU" sz="2800" dirty="0" smtClean="0"/>
          </a:p>
          <a:p>
            <a:pPr eaLnBrk="1" hangingPunct="1"/>
            <a:endParaRPr lang="ru-RU" altLang="ru-RU" sz="28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193F-733D-4DF6-9CE4-AE9794ED6FE6}" type="slidenum">
              <a:rPr lang="ru-RU" smtClean="0"/>
              <a:t>14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189032"/>
              </p:ext>
            </p:extLst>
          </p:nvPr>
        </p:nvGraphicFramePr>
        <p:xfrm>
          <a:off x="323528" y="836712"/>
          <a:ext cx="8091441" cy="4565217"/>
        </p:xfrm>
        <a:graphic>
          <a:graphicData uri="http://schemas.openxmlformats.org/drawingml/2006/table">
            <a:tbl>
              <a:tblPr/>
              <a:tblGrid>
                <a:gridCol w="5055532"/>
                <a:gridCol w="3035909"/>
              </a:tblGrid>
              <a:tr h="91703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Параметр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905" marR="89905" marT="44952" marB="44952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звезд поля типа RR Лиры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905" marR="89905" marT="44952" marB="449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6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Положения (</a:t>
                      </a:r>
                      <a:r>
                        <a:rPr lang="en-US" sz="2400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ru-RU" sz="2400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400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2400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400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ru-RU" sz="2400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400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2400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400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ru-RU" sz="2400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400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ru-RU" sz="2400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400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2400" i="1" kern="120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905" marR="89905" marT="44952" marB="44952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905" marR="89905" marT="44952" marB="449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84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Компоненты скорости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8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ru-RU" sz="28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8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ru-RU" sz="28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8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</a:t>
                      </a:r>
                      <a:r>
                        <a:rPr lang="ru-RU" sz="2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2800" i="1" kern="1200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LSR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en-US" sz="2400" i="1" kern="1200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V</a:t>
                      </a:r>
                      <a:r>
                        <a:rPr lang="el-GR" sz="2400" i="1" kern="1200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Θ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V</a:t>
                      </a:r>
                      <a:r>
                        <a:rPr lang="en-US" sz="2400" i="1" kern="1200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905" marR="89905" marT="44952" marB="44952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905" marR="89905" marT="44952" marB="449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6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[Fe/H]</a:t>
                      </a: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[el/Fe]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905" marR="89905" marT="44952" marB="44952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905" marR="89905" marT="44952" marB="449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95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Fe</a:t>
                      </a: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] </a:t>
                      </a:r>
                      <a:endParaRPr lang="ru-RU" sz="2400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Δ</a:t>
                      </a:r>
                      <a:r>
                        <a:rPr lang="en-US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 = 10[</a:t>
                      </a:r>
                      <a:r>
                        <a:rPr lang="en-US" sz="18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Sp</a:t>
                      </a:r>
                      <a:r>
                        <a:rPr lang="en-US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(H) - </a:t>
                      </a:r>
                      <a:r>
                        <a:rPr lang="en-US" sz="18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Sp</a:t>
                      </a:r>
                      <a:r>
                        <a:rPr lang="en-US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8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KCaII</a:t>
                      </a:r>
                      <a:r>
                        <a:rPr lang="en-US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)]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Dambis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et al., 2013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ru-RU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905" marR="89905" marT="44952" marB="44952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905" marR="89905" marT="44952" marB="449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0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400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dirty="0" smtClean="0">
                <a:solidFill>
                  <a:srgbClr val="8F0310"/>
                </a:solidFill>
                <a:latin typeface="+mn-lt"/>
              </a:rPr>
              <a:t>Результаты</a:t>
            </a:r>
            <a:endParaRPr lang="ru-RU" altLang="ru-RU" sz="4000" b="1" dirty="0" smtClean="0">
              <a:solidFill>
                <a:srgbClr val="8F0310"/>
              </a:solidFill>
              <a:latin typeface="+mn-lt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692696"/>
            <a:ext cx="7358136" cy="5552529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solidFill>
                  <a:srgbClr val="1F7B1F"/>
                </a:solidFill>
              </a:rPr>
              <a:t>Составлен компилятивный каталог параметров </a:t>
            </a:r>
            <a:r>
              <a:rPr lang="en-US" altLang="ru-RU" sz="2000" b="1" dirty="0" smtClean="0">
                <a:solidFill>
                  <a:srgbClr val="1F7B1F"/>
                </a:solidFill>
              </a:rPr>
              <a:t>415</a:t>
            </a:r>
            <a:r>
              <a:rPr lang="ru-RU" altLang="ru-RU" sz="2000" dirty="0">
                <a:solidFill>
                  <a:srgbClr val="1F7B1F"/>
                </a:solidFill>
              </a:rPr>
              <a:t> переменных звезд </a:t>
            </a:r>
            <a:r>
              <a:rPr lang="ru-RU" altLang="ru-RU" sz="2000" dirty="0" smtClean="0">
                <a:solidFill>
                  <a:srgbClr val="1F7B1F"/>
                </a:solidFill>
              </a:rPr>
              <a:t>типа </a:t>
            </a:r>
            <a:r>
              <a:rPr lang="ru-RU" altLang="ru-RU" sz="2000" dirty="0">
                <a:solidFill>
                  <a:srgbClr val="1F7B1F"/>
                </a:solidFill>
              </a:rPr>
              <a:t>RR </a:t>
            </a:r>
            <a:r>
              <a:rPr lang="ru-RU" altLang="ru-RU" sz="2000" dirty="0" smtClean="0">
                <a:solidFill>
                  <a:srgbClr val="1F7B1F"/>
                </a:solidFill>
              </a:rPr>
              <a:t>Лиры</a:t>
            </a:r>
            <a:r>
              <a:rPr lang="en-US" altLang="ru-RU" sz="2000" dirty="0" smtClean="0">
                <a:solidFill>
                  <a:srgbClr val="1F7B1F"/>
                </a:solidFill>
              </a:rPr>
              <a:t> </a:t>
            </a:r>
            <a:r>
              <a:rPr lang="ru-RU" altLang="ru-RU" sz="2000" dirty="0" smtClean="0">
                <a:solidFill>
                  <a:srgbClr val="1F7B1F"/>
                </a:solidFill>
              </a:rPr>
              <a:t>поля Галактики, содержащий </a:t>
            </a:r>
            <a:r>
              <a:rPr lang="ru-RU" altLang="ru-RU" sz="2000" b="1" i="1" dirty="0" smtClean="0">
                <a:solidFill>
                  <a:srgbClr val="1F7B1F"/>
                </a:solidFill>
              </a:rPr>
              <a:t>положения, скорости, относительные содержания тринадцати химических элементов</a:t>
            </a:r>
            <a:r>
              <a:rPr lang="ru-RU" altLang="ru-RU" sz="2000" dirty="0" smtClean="0">
                <a:solidFill>
                  <a:srgbClr val="1F7B1F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solidFill>
                  <a:srgbClr val="1401A1"/>
                </a:solidFill>
                <a:sym typeface="Wingdings" pitchFamily="2" charset="2"/>
              </a:rPr>
              <a:t>В каталоге с</a:t>
            </a:r>
            <a:r>
              <a:rPr lang="ru-RU" altLang="ru-RU" sz="2000" dirty="0" smtClean="0">
                <a:solidFill>
                  <a:srgbClr val="1401A1"/>
                </a:solidFill>
              </a:rPr>
              <a:t>обраны приведенные к единой солнечной шкале и усредненные обилия </a:t>
            </a:r>
            <a:r>
              <a:rPr lang="ru-RU" altLang="ru-RU" sz="2000" b="1" dirty="0" smtClean="0">
                <a:solidFill>
                  <a:srgbClr val="1401A1"/>
                </a:solidFill>
              </a:rPr>
              <a:t>13 </a:t>
            </a:r>
            <a:r>
              <a:rPr lang="ru-RU" altLang="ru-RU" sz="2000" dirty="0" smtClean="0">
                <a:solidFill>
                  <a:srgbClr val="1401A1"/>
                </a:solidFill>
              </a:rPr>
              <a:t>химических элементов в атмосферах </a:t>
            </a:r>
            <a:r>
              <a:rPr lang="ru-RU" altLang="ru-RU" sz="2000" b="1" dirty="0" smtClean="0">
                <a:solidFill>
                  <a:srgbClr val="1401A1"/>
                </a:solidFill>
              </a:rPr>
              <a:t>101</a:t>
            </a:r>
            <a:r>
              <a:rPr lang="ru-RU" altLang="ru-RU" sz="2000" dirty="0" smtClean="0">
                <a:solidFill>
                  <a:srgbClr val="1401A1"/>
                </a:solidFill>
              </a:rPr>
              <a:t> </a:t>
            </a:r>
            <a:r>
              <a:rPr lang="ru-RU" altLang="ru-RU" sz="2000" b="1" dirty="0" err="1" smtClean="0">
                <a:solidFill>
                  <a:srgbClr val="1401A1"/>
                </a:solidFill>
              </a:rPr>
              <a:t>лириды</a:t>
            </a:r>
            <a:r>
              <a:rPr lang="ru-RU" altLang="ru-RU" sz="2000" b="1" dirty="0" smtClean="0">
                <a:solidFill>
                  <a:srgbClr val="1401A1"/>
                </a:solidFill>
              </a:rPr>
              <a:t> поля</a:t>
            </a:r>
            <a:r>
              <a:rPr lang="ru-RU" altLang="ru-RU" sz="2000" dirty="0" smtClean="0">
                <a:solidFill>
                  <a:srgbClr val="5D02A2"/>
                </a:solidFill>
              </a:rPr>
              <a:t> </a:t>
            </a:r>
            <a:r>
              <a:rPr lang="ru-RU" altLang="ru-RU" sz="2000" dirty="0" smtClean="0">
                <a:solidFill>
                  <a:srgbClr val="7030A0"/>
                </a:solidFill>
              </a:rPr>
              <a:t>(</a:t>
            </a:r>
            <a:r>
              <a:rPr lang="ru-RU" altLang="ru-RU" sz="2000" b="1" i="1" dirty="0" smtClean="0">
                <a:solidFill>
                  <a:srgbClr val="7030A0"/>
                </a:solidFill>
              </a:rPr>
              <a:t>наиболее </a:t>
            </a:r>
            <a:r>
              <a:rPr lang="ru-RU" altLang="ru-RU" sz="2000" b="1" i="1" dirty="0">
                <a:solidFill>
                  <a:srgbClr val="7030A0"/>
                </a:solidFill>
              </a:rPr>
              <a:t>полный </a:t>
            </a:r>
            <a:r>
              <a:rPr lang="ru-RU" altLang="ru-RU" sz="2000" dirty="0">
                <a:solidFill>
                  <a:srgbClr val="7030A0"/>
                </a:solidFill>
              </a:rPr>
              <a:t>на настоящий </a:t>
            </a:r>
            <a:r>
              <a:rPr lang="ru-RU" altLang="ru-RU" sz="2000" dirty="0" smtClean="0">
                <a:solidFill>
                  <a:srgbClr val="7030A0"/>
                </a:solidFill>
              </a:rPr>
              <a:t>момент</a:t>
            </a:r>
            <a:r>
              <a:rPr lang="ru-RU" altLang="ru-RU" sz="2000" dirty="0">
                <a:solidFill>
                  <a:srgbClr val="7030A0"/>
                </a:solidFill>
              </a:rPr>
              <a:t> </a:t>
            </a:r>
            <a:r>
              <a:rPr lang="ru-RU" altLang="ru-RU" sz="2000" dirty="0" smtClean="0">
                <a:solidFill>
                  <a:srgbClr val="7030A0"/>
                </a:solidFill>
              </a:rPr>
              <a:t>каталог относительных </a:t>
            </a:r>
            <a:r>
              <a:rPr lang="ru-RU" altLang="ru-RU" sz="2000" dirty="0">
                <a:solidFill>
                  <a:srgbClr val="7030A0"/>
                </a:solidFill>
              </a:rPr>
              <a:t>содержаний химических элементов в переменных звездах поля типа RR </a:t>
            </a:r>
            <a:r>
              <a:rPr lang="ru-RU" altLang="ru-RU" sz="2000" dirty="0" smtClean="0">
                <a:solidFill>
                  <a:srgbClr val="7030A0"/>
                </a:solidFill>
              </a:rPr>
              <a:t>Лиры).</a:t>
            </a:r>
            <a:r>
              <a:rPr lang="ru-RU" alt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solidFill>
                  <a:srgbClr val="1401A1"/>
                </a:solidFill>
              </a:rPr>
              <a:t>Анализ </a:t>
            </a:r>
            <a:r>
              <a:rPr lang="ru-RU" sz="2000" dirty="0">
                <a:solidFill>
                  <a:srgbClr val="1401A1"/>
                </a:solidFill>
              </a:rPr>
              <a:t>внешней </a:t>
            </a:r>
            <a:r>
              <a:rPr lang="ru-RU" sz="2000" dirty="0" smtClean="0">
                <a:solidFill>
                  <a:srgbClr val="1401A1"/>
                </a:solidFill>
              </a:rPr>
              <a:t>сходимости</a:t>
            </a:r>
            <a:r>
              <a:rPr lang="ru-RU" sz="2000" dirty="0">
                <a:solidFill>
                  <a:srgbClr val="1401A1"/>
                </a:solidFill>
              </a:rPr>
              <a:t> определений </a:t>
            </a:r>
            <a:r>
              <a:rPr lang="ru-RU" sz="2000" dirty="0" smtClean="0">
                <a:solidFill>
                  <a:srgbClr val="1401A1"/>
                </a:solidFill>
              </a:rPr>
              <a:t>обилий </a:t>
            </a:r>
            <a:r>
              <a:rPr lang="ru-RU" sz="2000" dirty="0">
                <a:solidFill>
                  <a:srgbClr val="1401A1"/>
                </a:solidFill>
              </a:rPr>
              <a:t>каждого элемента</a:t>
            </a:r>
            <a:r>
              <a:rPr lang="ru-RU" sz="2000" dirty="0" smtClean="0">
                <a:solidFill>
                  <a:srgbClr val="1401A1"/>
                </a:solidFill>
              </a:rPr>
              <a:t> показал </a:t>
            </a:r>
            <a:r>
              <a:rPr lang="ru-RU" sz="2000" b="1" i="1" dirty="0" smtClean="0">
                <a:solidFill>
                  <a:srgbClr val="1401A1"/>
                </a:solidFill>
              </a:rPr>
              <a:t>отсутствие </a:t>
            </a:r>
            <a:r>
              <a:rPr lang="ru-RU" sz="2000" b="1" i="1" dirty="0">
                <a:solidFill>
                  <a:srgbClr val="1401A1"/>
                </a:solidFill>
              </a:rPr>
              <a:t>систематических смещений</a:t>
            </a:r>
            <a:r>
              <a:rPr lang="ru-RU" sz="2000" dirty="0" smtClean="0">
                <a:solidFill>
                  <a:srgbClr val="1401A1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9C0666"/>
                </a:solidFill>
              </a:rPr>
              <a:t>С</a:t>
            </a:r>
            <a:r>
              <a:rPr lang="ru-RU" sz="2000" dirty="0" smtClean="0">
                <a:solidFill>
                  <a:srgbClr val="9C0666"/>
                </a:solidFill>
              </a:rPr>
              <a:t>водные </a:t>
            </a:r>
            <a:r>
              <a:rPr lang="ru-RU" sz="2000" dirty="0">
                <a:solidFill>
                  <a:srgbClr val="9C0666"/>
                </a:solidFill>
              </a:rPr>
              <a:t>данные о содержаниях в </a:t>
            </a:r>
            <a:r>
              <a:rPr lang="ru-RU" sz="2000" dirty="0" err="1">
                <a:solidFill>
                  <a:srgbClr val="9C0666"/>
                </a:solidFill>
              </a:rPr>
              <a:t>лиридах</a:t>
            </a:r>
            <a:r>
              <a:rPr lang="ru-RU" sz="2000" dirty="0">
                <a:solidFill>
                  <a:srgbClr val="9C0666"/>
                </a:solidFill>
              </a:rPr>
              <a:t> поля </a:t>
            </a:r>
            <a:r>
              <a:rPr lang="ru-RU" sz="2000" b="1" i="1" dirty="0">
                <a:solidFill>
                  <a:srgbClr val="9C0666"/>
                </a:solidFill>
              </a:rPr>
              <a:t>химических элементов</a:t>
            </a:r>
            <a:r>
              <a:rPr lang="ru-RU" sz="2000" dirty="0">
                <a:solidFill>
                  <a:srgbClr val="9C0666"/>
                </a:solidFill>
              </a:rPr>
              <a:t>, </a:t>
            </a:r>
            <a:r>
              <a:rPr lang="ru-RU" sz="2000" dirty="0" smtClean="0">
                <a:solidFill>
                  <a:srgbClr val="9C0666"/>
                </a:solidFill>
              </a:rPr>
              <a:t>произведенных </a:t>
            </a:r>
            <a:r>
              <a:rPr lang="ru-RU" sz="2000" dirty="0">
                <a:solidFill>
                  <a:srgbClr val="9C0666"/>
                </a:solidFill>
              </a:rPr>
              <a:t>в различных процессах ядерного синтеза, а также </a:t>
            </a:r>
            <a:r>
              <a:rPr lang="ru-RU" sz="2000" dirty="0" smtClean="0">
                <a:solidFill>
                  <a:srgbClr val="9C0666"/>
                </a:solidFill>
              </a:rPr>
              <a:t>вычисленные </a:t>
            </a:r>
            <a:r>
              <a:rPr lang="ru-RU" sz="2000" b="1" i="1" dirty="0" smtClean="0">
                <a:solidFill>
                  <a:srgbClr val="9C0666"/>
                </a:solidFill>
              </a:rPr>
              <a:t>пространственные скорости </a:t>
            </a:r>
            <a:r>
              <a:rPr lang="ru-RU" sz="2000" dirty="0" smtClean="0">
                <a:solidFill>
                  <a:srgbClr val="9C0666"/>
                </a:solidFill>
              </a:rPr>
              <a:t>можно </a:t>
            </a:r>
            <a:r>
              <a:rPr lang="ru-RU" sz="2000" dirty="0">
                <a:solidFill>
                  <a:srgbClr val="9C0666"/>
                </a:solidFill>
              </a:rPr>
              <a:t>использовать </a:t>
            </a:r>
            <a:r>
              <a:rPr lang="ru-RU" sz="2000" b="1" i="1" dirty="0">
                <a:solidFill>
                  <a:srgbClr val="9C0666"/>
                </a:solidFill>
              </a:rPr>
              <a:t>для исследования </a:t>
            </a:r>
            <a:r>
              <a:rPr lang="ru-RU" sz="2000" b="1" i="1" dirty="0" smtClean="0">
                <a:solidFill>
                  <a:srgbClr val="9C0666"/>
                </a:solidFill>
              </a:rPr>
              <a:t>эволюции </a:t>
            </a:r>
            <a:r>
              <a:rPr lang="ru-RU" sz="2000" b="1" i="1" dirty="0">
                <a:solidFill>
                  <a:srgbClr val="9C0666"/>
                </a:solidFill>
              </a:rPr>
              <a:t>Галактики</a:t>
            </a:r>
            <a:r>
              <a:rPr lang="ru-RU" sz="2000" dirty="0" smtClean="0">
                <a:solidFill>
                  <a:srgbClr val="9C0666"/>
                </a:solidFill>
              </a:rPr>
              <a:t>.</a:t>
            </a:r>
            <a:endParaRPr lang="ru-RU" sz="2000" dirty="0">
              <a:solidFill>
                <a:srgbClr val="9C0666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193F-733D-4DF6-9CE4-AE9794ED6FE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10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361459"/>
          </a:xfrm>
        </p:spPr>
        <p:txBody>
          <a:bodyPr/>
          <a:lstStyle/>
          <a:p>
            <a:pPr lvl="0" algn="ctr" fontAlgn="base">
              <a:spcAft>
                <a:spcPct val="0"/>
              </a:spcAft>
              <a:buFontTx/>
              <a:buChar char="•"/>
              <a:defRPr/>
            </a:pPr>
            <a:r>
              <a:rPr lang="ru-RU" altLang="ru-RU" sz="2400" kern="0" dirty="0">
                <a:solidFill>
                  <a:srgbClr val="000000"/>
                </a:solidFill>
                <a:cs typeface="Times New Roman"/>
              </a:rPr>
              <a:t>Результаты исследований свойств </a:t>
            </a:r>
            <a:r>
              <a:rPr lang="ru-RU" altLang="ru-RU" sz="2400" kern="0" dirty="0" err="1" smtClean="0">
                <a:solidFill>
                  <a:srgbClr val="000000"/>
                </a:solidFill>
                <a:cs typeface="Times New Roman"/>
              </a:rPr>
              <a:t>лирид</a:t>
            </a:r>
            <a:r>
              <a:rPr lang="ru-RU" altLang="ru-RU" sz="2400" kern="0" dirty="0" smtClean="0">
                <a:solidFill>
                  <a:srgbClr val="000000"/>
                </a:solidFill>
                <a:cs typeface="Times New Roman"/>
              </a:rPr>
              <a:t> </a:t>
            </a:r>
            <a:r>
              <a:rPr lang="ru-RU" altLang="ru-RU" sz="2400" kern="0" dirty="0">
                <a:solidFill>
                  <a:srgbClr val="000000"/>
                </a:solidFill>
                <a:cs typeface="Times New Roman"/>
              </a:rPr>
              <a:t>с использованием данных о химическом </a:t>
            </a:r>
            <a:r>
              <a:rPr lang="ru-RU" altLang="ru-RU" sz="2400" kern="0" dirty="0" smtClean="0">
                <a:solidFill>
                  <a:srgbClr val="000000"/>
                </a:solidFill>
                <a:cs typeface="Times New Roman"/>
              </a:rPr>
              <a:t>составе и кинематических параметрах будут представлены </a:t>
            </a:r>
            <a:r>
              <a:rPr lang="ru-RU" altLang="ru-RU" sz="2400" kern="0" dirty="0">
                <a:solidFill>
                  <a:srgbClr val="000000"/>
                </a:solidFill>
                <a:cs typeface="Times New Roman"/>
              </a:rPr>
              <a:t>в докладе: </a:t>
            </a:r>
            <a:endParaRPr lang="ru-RU" altLang="ru-RU" sz="2400" kern="0" dirty="0" smtClean="0">
              <a:solidFill>
                <a:srgbClr val="000000"/>
              </a:solidFill>
              <a:cs typeface="Times New Roman"/>
            </a:endParaRPr>
          </a:p>
          <a:p>
            <a:pPr lvl="0" algn="ctr" fontAlgn="base">
              <a:spcAft>
                <a:spcPct val="0"/>
              </a:spcAft>
              <a:buFontTx/>
              <a:buChar char="•"/>
              <a:defRPr/>
            </a:pPr>
            <a:endParaRPr lang="ru-RU" altLang="ru-RU" sz="2400" kern="0" dirty="0">
              <a:solidFill>
                <a:srgbClr val="000000"/>
              </a:solidFill>
              <a:cs typeface="Times New Roman"/>
            </a:endParaRPr>
          </a:p>
          <a:p>
            <a:pPr algn="ctr"/>
            <a:r>
              <a:rPr lang="ru-RU" altLang="ru-RU" sz="3000" b="1" i="1" kern="0" dirty="0" err="1">
                <a:solidFill>
                  <a:srgbClr val="8A008A"/>
                </a:solidFill>
                <a:cs typeface="Times New Roman"/>
              </a:rPr>
              <a:t>Марсаков</a:t>
            </a:r>
            <a:r>
              <a:rPr lang="ru-RU" altLang="ru-RU" sz="3000" b="1" i="1" kern="0" dirty="0">
                <a:solidFill>
                  <a:srgbClr val="8A008A"/>
                </a:solidFill>
                <a:cs typeface="Times New Roman"/>
              </a:rPr>
              <a:t> </a:t>
            </a:r>
            <a:r>
              <a:rPr lang="ru-RU" altLang="ru-RU" sz="3000" b="1" i="1" kern="0" dirty="0" smtClean="0">
                <a:solidFill>
                  <a:srgbClr val="8A008A"/>
                </a:solidFill>
                <a:cs typeface="Times New Roman"/>
              </a:rPr>
              <a:t>В.А.</a:t>
            </a:r>
            <a:r>
              <a:rPr lang="ru-RU" altLang="ru-RU" sz="3000" i="1" kern="0" dirty="0" smtClean="0">
                <a:solidFill>
                  <a:srgbClr val="8A008A"/>
                </a:solidFill>
                <a:cs typeface="Times New Roman"/>
              </a:rPr>
              <a:t>,</a:t>
            </a:r>
          </a:p>
          <a:p>
            <a:pPr algn="ctr"/>
            <a:r>
              <a:rPr lang="ru-RU" altLang="ru-RU" sz="2000" i="1" kern="0" dirty="0" smtClean="0">
                <a:solidFill>
                  <a:srgbClr val="8A008A"/>
                </a:solidFill>
                <a:cs typeface="Times New Roman"/>
              </a:rPr>
              <a:t>Гожа М.Л., Коваль В.В.</a:t>
            </a:r>
          </a:p>
          <a:p>
            <a:pPr algn="ctr"/>
            <a:r>
              <a:rPr lang="ru-RU" sz="3000" b="1" i="1" dirty="0">
                <a:solidFill>
                  <a:srgbClr val="D5015C"/>
                </a:solidFill>
              </a:rPr>
              <a:t>Химический состав звезд типа RR Лиры поля как индикатор эволюции подсистем </a:t>
            </a:r>
            <a:r>
              <a:rPr lang="ru-RU" sz="3000" b="1" i="1" dirty="0" smtClean="0">
                <a:solidFill>
                  <a:srgbClr val="D5015C"/>
                </a:solidFill>
              </a:rPr>
              <a:t>Галактики</a:t>
            </a:r>
            <a:endParaRPr lang="ru-RU" altLang="ru-RU" sz="3000" b="1" i="1" kern="0" dirty="0" smtClean="0">
              <a:solidFill>
                <a:srgbClr val="D5015C"/>
              </a:solidFill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193F-733D-4DF6-9CE4-AE9794ED6FE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88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2" y="-19968"/>
            <a:ext cx="9188439" cy="638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452" y="6530039"/>
            <a:ext cx="33164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http://cdsportal.unistra.fr/?target=V*%20RR%20Lyr</a:t>
            </a:r>
            <a:endParaRPr lang="ru-RU" sz="1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44" y="836712"/>
            <a:ext cx="9054787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200" b="1" cap="all" dirty="0" smtClean="0">
                <a:ln/>
                <a:solidFill>
                  <a:srgbClr val="6FFDFD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endParaRPr lang="ru-RU" sz="5200" b="1" cap="all" spc="0" dirty="0">
              <a:ln/>
              <a:solidFill>
                <a:srgbClr val="6FFDFD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193F-733D-4DF6-9CE4-AE9794ED6FE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19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3300" b="1" dirty="0">
                <a:solidFill>
                  <a:srgbClr val="D60093"/>
                </a:solidFill>
                <a:latin typeface="Times New Roman"/>
                <a:ea typeface="+mn-ea"/>
                <a:cs typeface="+mn-cs"/>
              </a:rPr>
              <a:t>Переменные типа RR </a:t>
            </a:r>
            <a:r>
              <a:rPr lang="ru-RU" sz="3300" b="1" dirty="0" smtClean="0">
                <a:solidFill>
                  <a:srgbClr val="D60093"/>
                </a:solidFill>
                <a:latin typeface="Times New Roman"/>
                <a:ea typeface="+mn-ea"/>
                <a:cs typeface="+mn-cs"/>
              </a:rPr>
              <a:t>Лиры</a:t>
            </a:r>
            <a:r>
              <a:rPr lang="ru-RU" sz="3200" b="1" dirty="0" smtClean="0">
                <a:solidFill>
                  <a:srgbClr val="D60093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3200" b="1" dirty="0" smtClean="0">
                <a:solidFill>
                  <a:srgbClr val="D60093"/>
                </a:solidFill>
                <a:latin typeface="Times New Roman"/>
                <a:ea typeface="+mn-ea"/>
                <a:cs typeface="+mn-cs"/>
              </a:rPr>
            </a:br>
            <a:r>
              <a:rPr lang="ru-RU" sz="2700" dirty="0" smtClean="0">
                <a:solidFill>
                  <a:srgbClr val="D60093"/>
                </a:solidFill>
                <a:latin typeface="Times New Roman"/>
                <a:ea typeface="+mn-ea"/>
                <a:cs typeface="+mn-cs"/>
              </a:rPr>
              <a:t>(</a:t>
            </a:r>
            <a:r>
              <a:rPr lang="ru-RU" sz="2700" dirty="0" err="1" smtClean="0">
                <a:solidFill>
                  <a:srgbClr val="D60093"/>
                </a:solidFill>
                <a:latin typeface="Times New Roman"/>
                <a:ea typeface="+mn-ea"/>
                <a:cs typeface="+mn-cs"/>
              </a:rPr>
              <a:t>лириды</a:t>
            </a:r>
            <a:r>
              <a:rPr lang="ru-RU" sz="2700" dirty="0" smtClean="0">
                <a:solidFill>
                  <a:srgbClr val="D60093"/>
                </a:solidFill>
                <a:latin typeface="Times New Roman"/>
                <a:ea typeface="+mn-ea"/>
                <a:cs typeface="+mn-cs"/>
              </a:rPr>
              <a:t>)</a:t>
            </a:r>
            <a:endParaRPr lang="ru-RU" sz="2700" dirty="0">
              <a:solidFill>
                <a:srgbClr val="D6009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5"/>
            <a:ext cx="8280920" cy="3096344"/>
          </a:xfrm>
        </p:spPr>
        <p:txBody>
          <a:bodyPr/>
          <a:lstStyle/>
          <a:p>
            <a:r>
              <a:rPr lang="ru-RU" sz="2400" dirty="0" err="1" smtClean="0"/>
              <a:t>маломассивные</a:t>
            </a: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en-US" sz="2400" dirty="0"/>
              <a:t>M </a:t>
            </a:r>
            <a:r>
              <a:rPr lang="ru-RU" sz="2400" dirty="0"/>
              <a:t>∼ 0.8 </a:t>
            </a:r>
            <a:r>
              <a:rPr lang="en-US" sz="2400" dirty="0"/>
              <a:t>M</a:t>
            </a:r>
            <a:r>
              <a:rPr lang="ru-RU" sz="2400" baseline="-25000" dirty="0"/>
              <a:t>⊙</a:t>
            </a:r>
            <a:r>
              <a:rPr lang="ru-RU" sz="2400" dirty="0"/>
              <a:t>) </a:t>
            </a:r>
            <a:endParaRPr lang="ru-RU" sz="2400" dirty="0" smtClean="0"/>
          </a:p>
          <a:p>
            <a:r>
              <a:rPr lang="ru-RU" sz="2400" dirty="0" smtClean="0"/>
              <a:t>короткопериодические </a:t>
            </a:r>
            <a:r>
              <a:rPr lang="ru-RU" sz="2400" dirty="0"/>
              <a:t>(</a:t>
            </a:r>
            <a:r>
              <a:rPr lang="en-US" sz="2400" dirty="0"/>
              <a:t>P </a:t>
            </a:r>
            <a:r>
              <a:rPr lang="ru-RU" sz="2400" dirty="0"/>
              <a:t>∼ 0.2 - 1</a:t>
            </a:r>
            <a:r>
              <a:rPr lang="en-US" sz="2400" baseline="30000" dirty="0"/>
              <a:t>d</a:t>
            </a:r>
            <a:r>
              <a:rPr lang="ru-RU" sz="2400" dirty="0"/>
              <a:t>) </a:t>
            </a:r>
            <a:endParaRPr lang="ru-RU" sz="2400" dirty="0" smtClean="0"/>
          </a:p>
          <a:p>
            <a:r>
              <a:rPr lang="ru-RU" sz="2400" dirty="0" smtClean="0"/>
              <a:t>гиганты </a:t>
            </a:r>
            <a:r>
              <a:rPr lang="ru-RU" sz="2400" dirty="0"/>
              <a:t>горизонтальной </a:t>
            </a:r>
            <a:r>
              <a:rPr lang="ru-RU" sz="2400" dirty="0" smtClean="0"/>
              <a:t>ветви 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фазе горения гелия в </a:t>
            </a:r>
            <a:r>
              <a:rPr lang="ru-RU" sz="2400" dirty="0" smtClean="0"/>
              <a:t>ядре </a:t>
            </a:r>
          </a:p>
          <a:p>
            <a:r>
              <a:rPr lang="ru-RU" sz="2400" dirty="0" smtClean="0"/>
              <a:t>считаются </a:t>
            </a:r>
            <a:r>
              <a:rPr lang="ru-RU" sz="2400" dirty="0"/>
              <a:t>старым (возраст &gt;10 млрд. лет) </a:t>
            </a:r>
            <a:endParaRPr lang="ru-RU" sz="2400" dirty="0" smtClean="0"/>
          </a:p>
          <a:p>
            <a:r>
              <a:rPr lang="ru-RU" sz="2400" dirty="0" smtClean="0"/>
              <a:t>и </a:t>
            </a:r>
            <a:r>
              <a:rPr lang="ru-RU" sz="2400" dirty="0"/>
              <a:t>бедным металлами ([</a:t>
            </a:r>
            <a:r>
              <a:rPr lang="en-US" sz="2400" dirty="0"/>
              <a:t>Fe</a:t>
            </a:r>
            <a:r>
              <a:rPr lang="ru-RU" sz="2400" dirty="0"/>
              <a:t>/</a:t>
            </a:r>
            <a:r>
              <a:rPr lang="en-US" sz="2400" dirty="0"/>
              <a:t>H</a:t>
            </a:r>
            <a:r>
              <a:rPr lang="ru-RU" sz="2400" dirty="0"/>
              <a:t>] &lt; −0.5) населением </a:t>
            </a:r>
            <a:r>
              <a:rPr lang="ru-RU" sz="2400" dirty="0" smtClean="0"/>
              <a:t>Галактики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93096"/>
            <a:ext cx="3096344" cy="211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193F-733D-4DF6-9CE4-AE9794ED6FE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54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imes New Roman"/>
              </a:rPr>
              <a:t>Переменные типа RR </a:t>
            </a:r>
            <a:r>
              <a:rPr lang="ru-RU" sz="3200" b="1" dirty="0" smtClean="0">
                <a:solidFill>
                  <a:prstClr val="black"/>
                </a:solidFill>
                <a:latin typeface="Times New Roman"/>
              </a:rPr>
              <a:t>Лиры поля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764704"/>
            <a:ext cx="7488832" cy="583264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4000" dirty="0" smtClean="0">
                <a:solidFill>
                  <a:srgbClr val="9C0666"/>
                </a:solidFill>
              </a:rPr>
              <a:t>Трудности в определении </a:t>
            </a:r>
            <a:r>
              <a:rPr lang="ru-RU" sz="4000" dirty="0">
                <a:solidFill>
                  <a:srgbClr val="9C0666"/>
                </a:solidFill>
              </a:rPr>
              <a:t>индивидуального возраста </a:t>
            </a:r>
            <a:r>
              <a:rPr lang="ru-RU" sz="4000" dirty="0" smtClean="0">
                <a:solidFill>
                  <a:srgbClr val="9C0666"/>
                </a:solidFill>
              </a:rPr>
              <a:t>переменных </a:t>
            </a:r>
            <a:r>
              <a:rPr lang="ru-RU" sz="4000" dirty="0">
                <a:solidFill>
                  <a:srgbClr val="9C0666"/>
                </a:solidFill>
              </a:rPr>
              <a:t>типа RR </a:t>
            </a:r>
            <a:r>
              <a:rPr lang="ru-RU" sz="4000" dirty="0" smtClean="0">
                <a:solidFill>
                  <a:srgbClr val="9C0666"/>
                </a:solidFill>
              </a:rPr>
              <a:t>Лиры </a:t>
            </a:r>
            <a:r>
              <a:rPr lang="ru-RU" sz="4000" dirty="0">
                <a:solidFill>
                  <a:srgbClr val="9C0666"/>
                </a:solidFill>
              </a:rPr>
              <a:t>поля </a:t>
            </a:r>
            <a:endParaRPr lang="ru-RU" sz="4000" dirty="0" smtClean="0">
              <a:solidFill>
                <a:srgbClr val="9C0666"/>
              </a:solidFill>
            </a:endParaRPr>
          </a:p>
          <a:p>
            <a:pPr algn="just"/>
            <a:r>
              <a:rPr lang="ru-RU" sz="4000" dirty="0" smtClean="0">
                <a:solidFill>
                  <a:srgbClr val="9C0666"/>
                </a:solidFill>
              </a:rPr>
              <a:t>стадию эволюции и принадлежность </a:t>
            </a:r>
            <a:r>
              <a:rPr lang="ru-RU" sz="4000" dirty="0" err="1" smtClean="0">
                <a:solidFill>
                  <a:srgbClr val="9C0666"/>
                </a:solidFill>
              </a:rPr>
              <a:t>лириды</a:t>
            </a:r>
            <a:r>
              <a:rPr lang="ru-RU" sz="4000" dirty="0" smtClean="0">
                <a:solidFill>
                  <a:srgbClr val="9C0666"/>
                </a:solidFill>
              </a:rPr>
              <a:t> поля определенной </a:t>
            </a:r>
            <a:r>
              <a:rPr lang="ru-RU" sz="4000" dirty="0">
                <a:solidFill>
                  <a:srgbClr val="9C0666"/>
                </a:solidFill>
              </a:rPr>
              <a:t>подсистеме Галактики можно определить </a:t>
            </a:r>
            <a:r>
              <a:rPr lang="ru-RU" sz="4000" b="1" i="1" dirty="0">
                <a:solidFill>
                  <a:srgbClr val="9C0666"/>
                </a:solidFill>
              </a:rPr>
              <a:t>по химическому составу и особенностям кинематики</a:t>
            </a:r>
            <a:r>
              <a:rPr lang="ru-RU" sz="4000" dirty="0" smtClean="0">
                <a:solidFill>
                  <a:srgbClr val="9C0666"/>
                </a:solidFill>
              </a:rPr>
              <a:t>.</a:t>
            </a:r>
          </a:p>
          <a:p>
            <a:pPr algn="just"/>
            <a:endParaRPr lang="ru-RU" sz="4000" dirty="0">
              <a:solidFill>
                <a:srgbClr val="A71D01"/>
              </a:solidFill>
            </a:endParaRPr>
          </a:p>
          <a:p>
            <a:pPr algn="just"/>
            <a:r>
              <a:rPr lang="ru-RU" sz="4000" dirty="0">
                <a:solidFill>
                  <a:srgbClr val="1401A1"/>
                </a:solidFill>
              </a:rPr>
              <a:t>П</a:t>
            </a:r>
            <a:r>
              <a:rPr lang="ru-RU" sz="4000" dirty="0" smtClean="0">
                <a:solidFill>
                  <a:srgbClr val="1401A1"/>
                </a:solidFill>
              </a:rPr>
              <a:t>еременные </a:t>
            </a:r>
            <a:r>
              <a:rPr lang="ru-RU" sz="4000" dirty="0">
                <a:solidFill>
                  <a:srgbClr val="1401A1"/>
                </a:solidFill>
              </a:rPr>
              <a:t>типа RR Лиры находятся на </a:t>
            </a:r>
            <a:r>
              <a:rPr lang="ru-RU" sz="4000" b="1" i="1" dirty="0">
                <a:solidFill>
                  <a:srgbClr val="1401A1"/>
                </a:solidFill>
              </a:rPr>
              <a:t>поздней стадии </a:t>
            </a:r>
            <a:r>
              <a:rPr lang="ru-RU" sz="4000" dirty="0">
                <a:solidFill>
                  <a:srgbClr val="1401A1"/>
                </a:solidFill>
              </a:rPr>
              <a:t>эволюции, </a:t>
            </a:r>
            <a:r>
              <a:rPr lang="ru-RU" sz="4000" dirty="0" smtClean="0">
                <a:solidFill>
                  <a:srgbClr val="1401A1"/>
                </a:solidFill>
              </a:rPr>
              <a:t>но </a:t>
            </a:r>
            <a:r>
              <a:rPr lang="ru-RU" sz="4000" b="1" i="1" dirty="0" smtClean="0">
                <a:solidFill>
                  <a:srgbClr val="1401A1"/>
                </a:solidFill>
              </a:rPr>
              <a:t>содержание </a:t>
            </a:r>
            <a:r>
              <a:rPr lang="ru-RU" sz="4000" b="1" i="1" dirty="0">
                <a:solidFill>
                  <a:srgbClr val="1401A1"/>
                </a:solidFill>
              </a:rPr>
              <a:t>тяжелых химических элементов </a:t>
            </a:r>
            <a:r>
              <a:rPr lang="ru-RU" sz="4000" dirty="0" smtClean="0">
                <a:solidFill>
                  <a:srgbClr val="1401A1"/>
                </a:solidFill>
              </a:rPr>
              <a:t>в </a:t>
            </a:r>
            <a:r>
              <a:rPr lang="ru-RU" sz="4000" dirty="0">
                <a:solidFill>
                  <a:srgbClr val="1401A1"/>
                </a:solidFill>
              </a:rPr>
              <a:t>их поверхностных оболочках </a:t>
            </a:r>
            <a:r>
              <a:rPr lang="ru-RU" sz="4000" b="1" i="1" dirty="0">
                <a:solidFill>
                  <a:srgbClr val="1401A1"/>
                </a:solidFill>
              </a:rPr>
              <a:t>сохраняется</a:t>
            </a:r>
            <a:r>
              <a:rPr lang="ru-RU" sz="4000" i="1" dirty="0">
                <a:solidFill>
                  <a:srgbClr val="1401A1"/>
                </a:solidFill>
              </a:rPr>
              <a:t> в неизменном виде</a:t>
            </a:r>
            <a:r>
              <a:rPr lang="ru-RU" sz="4000" dirty="0">
                <a:solidFill>
                  <a:srgbClr val="1401A1"/>
                </a:solidFill>
              </a:rPr>
              <a:t> с момента образования </a:t>
            </a:r>
            <a:r>
              <a:rPr lang="ru-RU" sz="4000" dirty="0" smtClean="0">
                <a:solidFill>
                  <a:srgbClr val="1401A1"/>
                </a:solidFill>
              </a:rPr>
              <a:t>звезды</a:t>
            </a:r>
            <a:r>
              <a:rPr lang="ru-RU" sz="4000" dirty="0">
                <a:solidFill>
                  <a:srgbClr val="1401A1"/>
                </a:solidFill>
              </a:rPr>
              <a:t>.</a:t>
            </a:r>
            <a:endParaRPr lang="ru-RU" sz="4000" dirty="0" smtClean="0">
              <a:solidFill>
                <a:srgbClr val="1401A1"/>
              </a:solidFill>
            </a:endParaRPr>
          </a:p>
          <a:p>
            <a:pPr algn="just"/>
            <a:r>
              <a:rPr lang="it-IT" sz="2900" dirty="0" smtClean="0">
                <a:solidFill>
                  <a:srgbClr val="1401A1"/>
                </a:solidFill>
              </a:rPr>
              <a:t>Clementini </a:t>
            </a:r>
            <a:r>
              <a:rPr lang="it-IT" sz="2900" dirty="0">
                <a:solidFill>
                  <a:srgbClr val="1401A1"/>
                </a:solidFill>
              </a:rPr>
              <a:t>et al. </a:t>
            </a:r>
            <a:r>
              <a:rPr lang="it-IT" sz="2900" dirty="0" smtClean="0">
                <a:solidFill>
                  <a:srgbClr val="1401A1"/>
                </a:solidFill>
              </a:rPr>
              <a:t>AJ</a:t>
            </a:r>
            <a:r>
              <a:rPr lang="it-IT" sz="2900" dirty="0">
                <a:solidFill>
                  <a:srgbClr val="1401A1"/>
                </a:solidFill>
              </a:rPr>
              <a:t>,</a:t>
            </a:r>
            <a:r>
              <a:rPr lang="it-IT" sz="2900" dirty="0" smtClean="0">
                <a:solidFill>
                  <a:srgbClr val="1401A1"/>
                </a:solidFill>
              </a:rPr>
              <a:t> </a:t>
            </a:r>
            <a:r>
              <a:rPr lang="it-IT" sz="2900" b="1" dirty="0">
                <a:solidFill>
                  <a:srgbClr val="1401A1"/>
                </a:solidFill>
              </a:rPr>
              <a:t>110</a:t>
            </a:r>
            <a:r>
              <a:rPr lang="it-IT" sz="2900" dirty="0">
                <a:solidFill>
                  <a:srgbClr val="1401A1"/>
                </a:solidFill>
              </a:rPr>
              <a:t>, </a:t>
            </a:r>
            <a:r>
              <a:rPr lang="it-IT" sz="2900" dirty="0" smtClean="0">
                <a:solidFill>
                  <a:srgbClr val="1401A1"/>
                </a:solidFill>
              </a:rPr>
              <a:t>2319 </a:t>
            </a:r>
            <a:r>
              <a:rPr lang="it-IT" sz="2900" dirty="0">
                <a:solidFill>
                  <a:srgbClr val="1401A1"/>
                </a:solidFill>
              </a:rPr>
              <a:t>(1995</a:t>
            </a:r>
            <a:r>
              <a:rPr lang="it-IT" sz="2900" dirty="0" smtClean="0">
                <a:solidFill>
                  <a:srgbClr val="1401A1"/>
                </a:solidFill>
              </a:rPr>
              <a:t>)</a:t>
            </a:r>
            <a:endParaRPr lang="ru-RU" sz="2900" dirty="0" smtClean="0">
              <a:solidFill>
                <a:srgbClr val="1401A1"/>
              </a:solidFill>
            </a:endParaRPr>
          </a:p>
          <a:p>
            <a:pPr algn="just"/>
            <a:r>
              <a:rPr lang="en-US" sz="2900" dirty="0" smtClean="0">
                <a:solidFill>
                  <a:srgbClr val="1401A1"/>
                </a:solidFill>
              </a:rPr>
              <a:t>For</a:t>
            </a:r>
            <a:r>
              <a:rPr lang="ru-RU" sz="2900" dirty="0" smtClean="0">
                <a:solidFill>
                  <a:srgbClr val="1401A1"/>
                </a:solidFill>
              </a:rPr>
              <a:t> </a:t>
            </a:r>
            <a:r>
              <a:rPr lang="it-IT" sz="2900" dirty="0">
                <a:solidFill>
                  <a:srgbClr val="1401A1"/>
                </a:solidFill>
              </a:rPr>
              <a:t>et al. </a:t>
            </a:r>
            <a:r>
              <a:rPr lang="en-US" sz="2900" dirty="0" err="1" smtClean="0">
                <a:solidFill>
                  <a:srgbClr val="1401A1"/>
                </a:solidFill>
              </a:rPr>
              <a:t>ApJ</a:t>
            </a:r>
            <a:r>
              <a:rPr lang="en-US" sz="2900" dirty="0">
                <a:solidFill>
                  <a:srgbClr val="1401A1"/>
                </a:solidFill>
              </a:rPr>
              <a:t>. Suppl. Ser</a:t>
            </a:r>
            <a:r>
              <a:rPr lang="en-US" sz="2900" dirty="0" smtClean="0">
                <a:solidFill>
                  <a:srgbClr val="1401A1"/>
                </a:solidFill>
              </a:rPr>
              <a:t>., </a:t>
            </a:r>
            <a:r>
              <a:rPr lang="en-US" sz="2900" b="1" dirty="0">
                <a:solidFill>
                  <a:srgbClr val="1401A1"/>
                </a:solidFill>
              </a:rPr>
              <a:t>197</a:t>
            </a:r>
            <a:r>
              <a:rPr lang="en-US" sz="2900" dirty="0">
                <a:solidFill>
                  <a:srgbClr val="1401A1"/>
                </a:solidFill>
              </a:rPr>
              <a:t>, 29 (2011</a:t>
            </a:r>
            <a:r>
              <a:rPr lang="en-US" sz="2900" dirty="0" smtClean="0">
                <a:solidFill>
                  <a:srgbClr val="1401A1"/>
                </a:solidFill>
              </a:rPr>
              <a:t>)</a:t>
            </a:r>
            <a:endParaRPr lang="en-US" sz="2900" dirty="0">
              <a:solidFill>
                <a:srgbClr val="1401A1"/>
              </a:solidFill>
            </a:endParaRPr>
          </a:p>
          <a:p>
            <a:pPr algn="just"/>
            <a:r>
              <a:rPr lang="en-US" sz="2900" dirty="0" smtClean="0">
                <a:solidFill>
                  <a:srgbClr val="1401A1"/>
                </a:solidFill>
              </a:rPr>
              <a:t>Hansen</a:t>
            </a:r>
            <a:r>
              <a:rPr lang="it-IT" sz="2900" dirty="0">
                <a:solidFill>
                  <a:srgbClr val="1401A1"/>
                </a:solidFill>
              </a:rPr>
              <a:t> et al.</a:t>
            </a:r>
            <a:r>
              <a:rPr lang="ru-RU" sz="2900" dirty="0" smtClean="0">
                <a:solidFill>
                  <a:srgbClr val="1401A1"/>
                </a:solidFill>
              </a:rPr>
              <a:t> </a:t>
            </a:r>
            <a:r>
              <a:rPr lang="en-US" sz="2900" dirty="0" smtClean="0">
                <a:solidFill>
                  <a:srgbClr val="1401A1"/>
                </a:solidFill>
              </a:rPr>
              <a:t>A&amp;A, </a:t>
            </a:r>
            <a:r>
              <a:rPr lang="en-US" sz="2900" b="1" dirty="0">
                <a:solidFill>
                  <a:srgbClr val="1401A1"/>
                </a:solidFill>
              </a:rPr>
              <a:t>527</a:t>
            </a:r>
            <a:r>
              <a:rPr lang="en-US" sz="2900" dirty="0">
                <a:solidFill>
                  <a:srgbClr val="1401A1"/>
                </a:solidFill>
              </a:rPr>
              <a:t>, A65 (2011</a:t>
            </a:r>
            <a:r>
              <a:rPr lang="en-US" sz="2900" dirty="0" smtClean="0">
                <a:solidFill>
                  <a:srgbClr val="1401A1"/>
                </a:solidFill>
              </a:rPr>
              <a:t>)</a:t>
            </a:r>
            <a:endParaRPr lang="ru-RU" sz="2900" dirty="0" smtClean="0">
              <a:solidFill>
                <a:srgbClr val="1401A1"/>
              </a:solidFill>
            </a:endParaRPr>
          </a:p>
          <a:p>
            <a:pPr algn="just"/>
            <a:endParaRPr lang="ru-RU" sz="4000" dirty="0" smtClean="0">
              <a:solidFill>
                <a:srgbClr val="1F7B1F"/>
              </a:solidFill>
            </a:endParaRPr>
          </a:p>
          <a:p>
            <a:pPr algn="just"/>
            <a:r>
              <a:rPr lang="ru-RU" sz="4000" dirty="0" smtClean="0">
                <a:solidFill>
                  <a:srgbClr val="007033"/>
                </a:solidFill>
              </a:rPr>
              <a:t>Обилия </a:t>
            </a:r>
            <a:r>
              <a:rPr lang="ru-RU" sz="4000" dirty="0">
                <a:solidFill>
                  <a:srgbClr val="007033"/>
                </a:solidFill>
              </a:rPr>
              <a:t>химических элементов в атмосферах звезд несут </a:t>
            </a:r>
            <a:r>
              <a:rPr lang="ru-RU" sz="4000" b="1" i="1" dirty="0" smtClean="0">
                <a:solidFill>
                  <a:srgbClr val="007033"/>
                </a:solidFill>
              </a:rPr>
              <a:t>информацию </a:t>
            </a:r>
            <a:r>
              <a:rPr lang="ru-RU" sz="4000" b="1" i="1" dirty="0">
                <a:solidFill>
                  <a:srgbClr val="007033"/>
                </a:solidFill>
              </a:rPr>
              <a:t>о </a:t>
            </a:r>
            <a:r>
              <a:rPr lang="ru-RU" sz="4000" b="1" i="1" dirty="0" smtClean="0">
                <a:solidFill>
                  <a:srgbClr val="007033"/>
                </a:solidFill>
              </a:rPr>
              <a:t>химическо</a:t>
            </a:r>
            <a:r>
              <a:rPr lang="ru-RU" sz="4000" b="1" i="1" dirty="0">
                <a:solidFill>
                  <a:srgbClr val="007033"/>
                </a:solidFill>
              </a:rPr>
              <a:t>м</a:t>
            </a:r>
            <a:r>
              <a:rPr lang="ru-RU" sz="4000" b="1" i="1" dirty="0" smtClean="0">
                <a:solidFill>
                  <a:srgbClr val="007033"/>
                </a:solidFill>
              </a:rPr>
              <a:t> составе межзвездного </a:t>
            </a:r>
            <a:r>
              <a:rPr lang="ru-RU" sz="4000" b="1" i="1" dirty="0">
                <a:solidFill>
                  <a:srgbClr val="007033"/>
                </a:solidFill>
              </a:rPr>
              <a:t>вещества</a:t>
            </a:r>
            <a:r>
              <a:rPr lang="ru-RU" sz="4000" dirty="0">
                <a:solidFill>
                  <a:srgbClr val="007033"/>
                </a:solidFill>
              </a:rPr>
              <a:t>, из </a:t>
            </a:r>
            <a:r>
              <a:rPr lang="ru-RU" sz="4000" dirty="0" smtClean="0">
                <a:solidFill>
                  <a:srgbClr val="007033"/>
                </a:solidFill>
              </a:rPr>
              <a:t>которого звезды образовались</a:t>
            </a:r>
            <a:r>
              <a:rPr lang="ru-RU" sz="4000" dirty="0">
                <a:solidFill>
                  <a:srgbClr val="007033"/>
                </a:solidFill>
              </a:rPr>
              <a:t>, а значит, позволяют отслеживать </a:t>
            </a:r>
            <a:r>
              <a:rPr lang="ru-RU" sz="4000" b="1" i="1" dirty="0">
                <a:solidFill>
                  <a:srgbClr val="007033"/>
                </a:solidFill>
              </a:rPr>
              <a:t>химическую эволюцию Галактики</a:t>
            </a:r>
            <a:r>
              <a:rPr lang="ru-RU" sz="4000" dirty="0">
                <a:solidFill>
                  <a:srgbClr val="007033"/>
                </a:solidFill>
              </a:rPr>
              <a:t>. 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193F-733D-4DF6-9CE4-AE9794ED6FE6}" type="slidenum">
              <a:rPr lang="ru-RU" smtClean="0"/>
              <a:t>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99388"/>
            <a:ext cx="288031" cy="182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82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9E0040"/>
                </a:solidFill>
                <a:latin typeface="+mn-lt"/>
              </a:rPr>
              <a:t>Цель работы</a:t>
            </a: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7920880" cy="403244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1F7B1F"/>
                </a:solidFill>
              </a:rPr>
              <a:t>составление компилятивного </a:t>
            </a:r>
            <a:r>
              <a:rPr lang="ru-RU" sz="2400" b="1" dirty="0">
                <a:solidFill>
                  <a:srgbClr val="1F7B1F"/>
                </a:solidFill>
              </a:rPr>
              <a:t>каталога</a:t>
            </a:r>
            <a:r>
              <a:rPr lang="ru-RU" sz="2400" b="1" i="1" dirty="0">
                <a:solidFill>
                  <a:srgbClr val="1F7B1F"/>
                </a:solidFill>
              </a:rPr>
              <a:t> </a:t>
            </a:r>
            <a:r>
              <a:rPr lang="ru-RU" sz="2400" dirty="0">
                <a:solidFill>
                  <a:srgbClr val="1F7B1F"/>
                </a:solidFill>
              </a:rPr>
              <a:t>спектроскопических определений </a:t>
            </a:r>
            <a:r>
              <a:rPr lang="ru-RU" sz="2400" b="1" i="1" dirty="0" err="1">
                <a:solidFill>
                  <a:srgbClr val="1F7B1F"/>
                </a:solidFill>
              </a:rPr>
              <a:t>металличности</a:t>
            </a:r>
            <a:r>
              <a:rPr lang="ru-RU" sz="2400" dirty="0">
                <a:solidFill>
                  <a:srgbClr val="1F7B1F"/>
                </a:solidFill>
              </a:rPr>
              <a:t>, </a:t>
            </a:r>
            <a:r>
              <a:rPr lang="ru-RU" sz="2400" b="1" i="1" dirty="0">
                <a:solidFill>
                  <a:srgbClr val="1F7B1F"/>
                </a:solidFill>
              </a:rPr>
              <a:t>относительных содержаний </a:t>
            </a:r>
            <a:r>
              <a:rPr lang="ru-RU" sz="2400" b="1" i="1" dirty="0" smtClean="0">
                <a:solidFill>
                  <a:srgbClr val="1F7B1F"/>
                </a:solidFill>
              </a:rPr>
              <a:t>химических элементов</a:t>
            </a:r>
            <a:r>
              <a:rPr lang="ru-RU" sz="2400" dirty="0">
                <a:solidFill>
                  <a:srgbClr val="1F7B1F"/>
                </a:solidFill>
              </a:rPr>
              <a:t>, а также </a:t>
            </a:r>
            <a:r>
              <a:rPr lang="ru-RU" sz="2400" b="1" i="1" dirty="0">
                <a:solidFill>
                  <a:srgbClr val="1F7B1F"/>
                </a:solidFill>
              </a:rPr>
              <a:t>компонентов пространственных скоростей</a:t>
            </a:r>
            <a:r>
              <a:rPr lang="ru-RU" sz="2400" i="1" dirty="0">
                <a:solidFill>
                  <a:srgbClr val="1F7B1F"/>
                </a:solidFill>
              </a:rPr>
              <a:t> </a:t>
            </a:r>
            <a:r>
              <a:rPr lang="ru-RU" sz="2400" dirty="0">
                <a:solidFill>
                  <a:srgbClr val="1F7B1F"/>
                </a:solidFill>
              </a:rPr>
              <a:t>для как можно большего количества </a:t>
            </a:r>
            <a:r>
              <a:rPr lang="ru-RU" sz="2400" dirty="0" smtClean="0">
                <a:solidFill>
                  <a:srgbClr val="1F7B1F"/>
                </a:solidFill>
              </a:rPr>
              <a:t>переменных </a:t>
            </a:r>
            <a:r>
              <a:rPr lang="ru-RU" sz="2400" dirty="0">
                <a:solidFill>
                  <a:srgbClr val="1F7B1F"/>
                </a:solidFill>
              </a:rPr>
              <a:t>типа </a:t>
            </a:r>
            <a:r>
              <a:rPr lang="en-US" sz="2400" dirty="0">
                <a:solidFill>
                  <a:srgbClr val="1F7B1F"/>
                </a:solidFill>
              </a:rPr>
              <a:t>RR </a:t>
            </a:r>
            <a:r>
              <a:rPr lang="ru-RU" sz="2400" dirty="0">
                <a:solidFill>
                  <a:srgbClr val="1F7B1F"/>
                </a:solidFill>
              </a:rPr>
              <a:t>Лиры </a:t>
            </a:r>
            <a:r>
              <a:rPr lang="ru-RU" sz="2400" dirty="0" smtClean="0">
                <a:solidFill>
                  <a:srgbClr val="1F7B1F"/>
                </a:solidFill>
              </a:rPr>
              <a:t>галактического поля;</a:t>
            </a:r>
            <a:endParaRPr lang="ru-RU" sz="2400" dirty="0">
              <a:solidFill>
                <a:srgbClr val="1F7B1F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23AAA"/>
                </a:solidFill>
              </a:rPr>
              <a:t>выявление</a:t>
            </a:r>
            <a:r>
              <a:rPr lang="ru-RU" sz="2400" dirty="0" smtClean="0">
                <a:solidFill>
                  <a:srgbClr val="023AAA"/>
                </a:solidFill>
              </a:rPr>
              <a:t> </a:t>
            </a:r>
            <a:r>
              <a:rPr lang="ru-RU" sz="2400" dirty="0">
                <a:solidFill>
                  <a:srgbClr val="023AAA"/>
                </a:solidFill>
              </a:rPr>
              <a:t>по данным этого каталога </a:t>
            </a:r>
            <a:r>
              <a:rPr lang="ru-RU" sz="2400" i="1" dirty="0" smtClean="0">
                <a:solidFill>
                  <a:srgbClr val="023AAA"/>
                </a:solidFill>
              </a:rPr>
              <a:t>связей </a:t>
            </a:r>
            <a:r>
              <a:rPr lang="ru-RU" sz="2400" i="1" dirty="0">
                <a:solidFill>
                  <a:srgbClr val="023AAA"/>
                </a:solidFill>
              </a:rPr>
              <a:t>между химическими и пространственно-кинематическими свойствами</a:t>
            </a:r>
            <a:r>
              <a:rPr lang="ru-RU" sz="2400" dirty="0">
                <a:solidFill>
                  <a:srgbClr val="023AAA"/>
                </a:solidFill>
              </a:rPr>
              <a:t> </a:t>
            </a:r>
            <a:r>
              <a:rPr lang="ru-RU" sz="2400" dirty="0" err="1" smtClean="0">
                <a:solidFill>
                  <a:srgbClr val="023AAA"/>
                </a:solidFill>
              </a:rPr>
              <a:t>лирид</a:t>
            </a:r>
            <a:r>
              <a:rPr lang="ru-RU" sz="2400" dirty="0" smtClean="0">
                <a:solidFill>
                  <a:srgbClr val="023AAA"/>
                </a:solidFill>
              </a:rPr>
              <a:t> поля, принадлежащих </a:t>
            </a:r>
            <a:r>
              <a:rPr lang="ru-RU" sz="2400" dirty="0">
                <a:solidFill>
                  <a:srgbClr val="023AAA"/>
                </a:solidFill>
              </a:rPr>
              <a:t>разным галактическим </a:t>
            </a:r>
            <a:r>
              <a:rPr lang="ru-RU" sz="2400" dirty="0" smtClean="0">
                <a:solidFill>
                  <a:srgbClr val="023AAA"/>
                </a:solidFill>
              </a:rPr>
              <a:t>подсистемам. </a:t>
            </a:r>
            <a:endParaRPr lang="ru-RU" sz="2400" dirty="0">
              <a:solidFill>
                <a:srgbClr val="023AA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193F-733D-4DF6-9CE4-AE9794ED6FE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07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568952" cy="6381328"/>
          </a:xfrm>
        </p:spPr>
        <p:txBody>
          <a:bodyPr>
            <a:normAutofit/>
          </a:bodyPr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ru-RU" altLang="ru-RU" sz="2600" b="1" kern="0" dirty="0">
                <a:solidFill>
                  <a:srgbClr val="9E0040"/>
                </a:solidFill>
                <a:cs typeface="Times New Roman"/>
              </a:rPr>
              <a:t>α-элементы</a:t>
            </a:r>
            <a:r>
              <a:rPr lang="ru-RU" altLang="ru-RU" sz="2600" kern="0" dirty="0">
                <a:solidFill>
                  <a:srgbClr val="9E0040"/>
                </a:solidFill>
                <a:cs typeface="Times New Roman"/>
              </a:rPr>
              <a:t> </a:t>
            </a:r>
            <a:r>
              <a:rPr lang="ru-RU" altLang="ru-RU" sz="2600" kern="0" dirty="0">
                <a:solidFill>
                  <a:srgbClr val="5D02A2"/>
                </a:solidFill>
                <a:cs typeface="Times New Roman"/>
              </a:rPr>
              <a:t>(</a:t>
            </a:r>
            <a:r>
              <a:rPr lang="ru-RU" altLang="ru-RU" sz="2600" b="1" kern="0" dirty="0" smtClean="0">
                <a:solidFill>
                  <a:srgbClr val="5D02A2"/>
                </a:solidFill>
                <a:cs typeface="Times New Roman"/>
              </a:rPr>
              <a:t>O</a:t>
            </a:r>
            <a:r>
              <a:rPr lang="ru-RU" altLang="ru-RU" sz="2600" kern="0" dirty="0" smtClean="0">
                <a:solidFill>
                  <a:srgbClr val="5D02A2"/>
                </a:solidFill>
                <a:cs typeface="Times New Roman"/>
              </a:rPr>
              <a:t>, </a:t>
            </a:r>
            <a:r>
              <a:rPr lang="ru-RU" altLang="ru-RU" sz="2600" b="1" kern="0" dirty="0" err="1" smtClean="0">
                <a:solidFill>
                  <a:srgbClr val="5D02A2"/>
                </a:solidFill>
                <a:cs typeface="Times New Roman"/>
              </a:rPr>
              <a:t>Mg</a:t>
            </a:r>
            <a:r>
              <a:rPr lang="ru-RU" altLang="ru-RU" sz="2600" kern="0" dirty="0">
                <a:solidFill>
                  <a:srgbClr val="5D02A2"/>
                </a:solidFill>
                <a:cs typeface="Times New Roman"/>
              </a:rPr>
              <a:t>, </a:t>
            </a:r>
            <a:r>
              <a:rPr lang="ru-RU" altLang="ru-RU" sz="2600" b="1" kern="0" dirty="0" err="1">
                <a:solidFill>
                  <a:srgbClr val="5D02A2"/>
                </a:solidFill>
                <a:cs typeface="Times New Roman"/>
              </a:rPr>
              <a:t>Si</a:t>
            </a:r>
            <a:r>
              <a:rPr lang="ru-RU" altLang="ru-RU" sz="2600" kern="0" dirty="0">
                <a:solidFill>
                  <a:srgbClr val="5D02A2"/>
                </a:solidFill>
                <a:cs typeface="Times New Roman"/>
              </a:rPr>
              <a:t>, </a:t>
            </a:r>
            <a:r>
              <a:rPr lang="ru-RU" altLang="ru-RU" sz="2600" b="1" kern="0" dirty="0" err="1" smtClean="0">
                <a:solidFill>
                  <a:srgbClr val="5D02A2"/>
                </a:solidFill>
                <a:cs typeface="Times New Roman"/>
              </a:rPr>
              <a:t>Ca</a:t>
            </a:r>
            <a:r>
              <a:rPr lang="ru-RU" altLang="ru-RU" sz="2600" kern="0" dirty="0" smtClean="0">
                <a:solidFill>
                  <a:srgbClr val="5D02A2"/>
                </a:solidFill>
                <a:cs typeface="Times New Roman"/>
              </a:rPr>
              <a:t>, </a:t>
            </a:r>
            <a:r>
              <a:rPr lang="en-US" altLang="ru-RU" sz="2600" b="1" kern="0" dirty="0" err="1" smtClean="0">
                <a:solidFill>
                  <a:srgbClr val="5D02A2"/>
                </a:solidFill>
                <a:cs typeface="Times New Roman"/>
              </a:rPr>
              <a:t>Ti</a:t>
            </a:r>
            <a:r>
              <a:rPr lang="ru-RU" altLang="ru-RU" sz="2600" kern="0" dirty="0" smtClean="0">
                <a:solidFill>
                  <a:srgbClr val="5D02A2"/>
                </a:solidFill>
                <a:cs typeface="Times New Roman"/>
              </a:rPr>
              <a:t>)</a:t>
            </a:r>
          </a:p>
          <a:p>
            <a:pPr lvl="0" algn="just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ru-RU" altLang="ru-RU" sz="1400" kern="0" dirty="0" smtClean="0">
                <a:solidFill>
                  <a:srgbClr val="000000"/>
                </a:solidFill>
                <a:cs typeface="Times New Roman"/>
              </a:rPr>
              <a:t>Основное количество </a:t>
            </a:r>
            <a:r>
              <a:rPr lang="ru-RU" altLang="ru-RU" sz="1400" i="1" kern="0" dirty="0" smtClean="0">
                <a:solidFill>
                  <a:srgbClr val="000000"/>
                </a:solidFill>
                <a:cs typeface="Times New Roman"/>
              </a:rPr>
              <a:t>α</a:t>
            </a:r>
            <a:r>
              <a:rPr lang="ru-RU" altLang="ru-RU" sz="1400" kern="0" dirty="0" smtClean="0">
                <a:solidFill>
                  <a:srgbClr val="000000"/>
                </a:solidFill>
                <a:cs typeface="Times New Roman"/>
              </a:rPr>
              <a:t>-элементов синтезируется в недрах массивных (M &gt;10 M</a:t>
            </a:r>
            <a:r>
              <a:rPr lang="ru-RU" altLang="ru-RU" sz="1400" kern="0" baseline="-25000" dirty="0" smtClean="0">
                <a:solidFill>
                  <a:srgbClr val="000000"/>
                </a:solidFill>
                <a:cs typeface="Times New Roman"/>
                <a:sym typeface="Wingdings" pitchFamily="2" charset="2"/>
              </a:rPr>
              <a:t></a:t>
            </a:r>
            <a:r>
              <a:rPr lang="ru-RU" altLang="ru-RU" sz="1400" kern="0" dirty="0" smtClean="0">
                <a:solidFill>
                  <a:srgbClr val="000000"/>
                </a:solidFill>
                <a:cs typeface="Times New Roman"/>
              </a:rPr>
              <a:t>) звезд, находящихся на поздних стадиях эволюции, и выбрасывается в межзвездную среду в результате их вспышек как </a:t>
            </a:r>
            <a:r>
              <a:rPr lang="en-US" altLang="ru-RU" sz="1400" kern="0" dirty="0" smtClean="0">
                <a:solidFill>
                  <a:srgbClr val="000000"/>
                </a:solidFill>
                <a:cs typeface="Times New Roman"/>
              </a:rPr>
              <a:t>SN II</a:t>
            </a:r>
            <a:r>
              <a:rPr lang="ru-RU" altLang="ru-RU" sz="1400" kern="0" dirty="0" smtClean="0">
                <a:solidFill>
                  <a:srgbClr val="000000"/>
                </a:solidFill>
                <a:cs typeface="Times New Roman"/>
              </a:rPr>
              <a:t>.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ru-RU" altLang="ru-RU" sz="2600" b="1" kern="0" dirty="0">
                <a:solidFill>
                  <a:srgbClr val="9E0040"/>
                </a:solidFill>
                <a:cs typeface="Times New Roman"/>
              </a:rPr>
              <a:t>Э</a:t>
            </a:r>
            <a:r>
              <a:rPr lang="ru-RU" altLang="ru-RU" sz="2600" b="1" kern="0" dirty="0" smtClean="0">
                <a:solidFill>
                  <a:srgbClr val="9E0040"/>
                </a:solidFill>
                <a:cs typeface="Times New Roman"/>
              </a:rPr>
              <a:t>лементы </a:t>
            </a:r>
            <a:r>
              <a:rPr lang="ru-RU" altLang="ru-RU" sz="2600" b="1" kern="0" dirty="0">
                <a:solidFill>
                  <a:srgbClr val="9E0040"/>
                </a:solidFill>
                <a:cs typeface="Times New Roman"/>
              </a:rPr>
              <a:t>железного пика</a:t>
            </a:r>
            <a:r>
              <a:rPr lang="ru-RU" altLang="ru-RU" sz="2600" b="1" kern="0" dirty="0">
                <a:solidFill>
                  <a:srgbClr val="016E6B"/>
                </a:solidFill>
                <a:cs typeface="Times New Roman"/>
              </a:rPr>
              <a:t> </a:t>
            </a:r>
            <a:r>
              <a:rPr lang="ru-RU" altLang="ru-RU" sz="2600" kern="0" dirty="0">
                <a:solidFill>
                  <a:srgbClr val="5D02A2"/>
                </a:solidFill>
                <a:cs typeface="Times New Roman"/>
              </a:rPr>
              <a:t>(</a:t>
            </a:r>
            <a:r>
              <a:rPr lang="ru-RU" altLang="ru-RU" sz="2600" b="1" kern="0" dirty="0" err="1">
                <a:solidFill>
                  <a:srgbClr val="5D02A2"/>
                </a:solidFill>
                <a:cs typeface="Times New Roman"/>
              </a:rPr>
              <a:t>Fe</a:t>
            </a:r>
            <a:r>
              <a:rPr lang="ru-RU" altLang="ru-RU" sz="2600" kern="0" dirty="0" smtClean="0">
                <a:solidFill>
                  <a:srgbClr val="5D02A2"/>
                </a:solidFill>
                <a:cs typeface="Times New Roman"/>
              </a:rPr>
              <a:t>)</a:t>
            </a:r>
            <a:endParaRPr lang="en-US" altLang="ru-RU" sz="2600" kern="0" dirty="0">
              <a:solidFill>
                <a:srgbClr val="5D02A2"/>
              </a:solidFill>
              <a:cs typeface="Times New Roman"/>
            </a:endParaRPr>
          </a:p>
          <a:p>
            <a:pPr lvl="0" algn="just" eaLnBrk="0" fontAlgn="base" hangingPunct="0">
              <a:spcAft>
                <a:spcPct val="0"/>
              </a:spcAft>
              <a:buFontTx/>
              <a:buChar char="•"/>
            </a:pPr>
            <a:r>
              <a:rPr lang="ru-RU" altLang="ru-RU" sz="1400" kern="0" dirty="0" smtClean="0">
                <a:solidFill>
                  <a:srgbClr val="000000"/>
                </a:solidFill>
                <a:cs typeface="Times New Roman"/>
              </a:rPr>
              <a:t>Основное </a:t>
            </a:r>
            <a:r>
              <a:rPr lang="ru-RU" altLang="ru-RU" sz="1400" kern="0" dirty="0">
                <a:solidFill>
                  <a:srgbClr val="000000"/>
                </a:solidFill>
                <a:cs typeface="Times New Roman"/>
              </a:rPr>
              <a:t>количество элементов группы железа производится при взрывах сверхновых</a:t>
            </a:r>
            <a:r>
              <a:rPr lang="en-US" altLang="ru-RU" sz="1400" kern="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ru-RU" altLang="ru-RU" sz="1400" kern="0" dirty="0">
                <a:solidFill>
                  <a:srgbClr val="000000"/>
                </a:solidFill>
                <a:cs typeface="Times New Roman"/>
              </a:rPr>
              <a:t>типа </a:t>
            </a:r>
            <a:r>
              <a:rPr lang="ru-RU" altLang="ru-RU" sz="1400" kern="0" dirty="0" err="1">
                <a:solidFill>
                  <a:srgbClr val="000000"/>
                </a:solidFill>
                <a:cs typeface="Times New Roman"/>
              </a:rPr>
              <a:t>Ia</a:t>
            </a:r>
            <a:r>
              <a:rPr lang="ru-RU" altLang="ru-RU" sz="1400" kern="0" dirty="0">
                <a:solidFill>
                  <a:srgbClr val="000000"/>
                </a:solidFill>
                <a:cs typeface="Times New Roman"/>
              </a:rPr>
              <a:t>, являющихся конечной стадией эволюции</a:t>
            </a:r>
            <a:r>
              <a:rPr lang="en-US" altLang="ru-RU" sz="1400" kern="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ru-RU" altLang="ru-RU" sz="1400" kern="0" dirty="0">
                <a:solidFill>
                  <a:srgbClr val="000000"/>
                </a:solidFill>
                <a:cs typeface="Times New Roman"/>
              </a:rPr>
              <a:t>тесных двойных звезд с M&lt;8 M</a:t>
            </a:r>
            <a:r>
              <a:rPr lang="ru-RU" altLang="ru-RU" sz="1400" kern="0" baseline="-25000" dirty="0">
                <a:solidFill>
                  <a:srgbClr val="000000"/>
                </a:solidFill>
                <a:cs typeface="Times New Roman"/>
                <a:sym typeface="Wingdings" pitchFamily="2" charset="2"/>
              </a:rPr>
              <a:t></a:t>
            </a:r>
            <a:r>
              <a:rPr lang="ru-RU" altLang="ru-RU" sz="1400" kern="0" dirty="0">
                <a:solidFill>
                  <a:srgbClr val="000000"/>
                </a:solidFill>
                <a:cs typeface="Times New Roman"/>
              </a:rPr>
              <a:t>. Некоторое количество – при вспышках  </a:t>
            </a:r>
            <a:r>
              <a:rPr lang="en-US" altLang="ru-RU" sz="1400" kern="0" dirty="0">
                <a:solidFill>
                  <a:srgbClr val="000000"/>
                </a:solidFill>
                <a:cs typeface="Times New Roman"/>
              </a:rPr>
              <a:t>SN II</a:t>
            </a:r>
            <a:r>
              <a:rPr lang="ru-RU" altLang="ru-RU" sz="1400" kern="0" dirty="0" smtClean="0">
                <a:solidFill>
                  <a:srgbClr val="000000"/>
                </a:solidFill>
                <a:cs typeface="Times New Roman"/>
              </a:rPr>
              <a:t>.</a:t>
            </a:r>
            <a:endParaRPr lang="ru-RU" altLang="ru-RU" sz="1400" kern="0" dirty="0">
              <a:solidFill>
                <a:srgbClr val="000000"/>
              </a:solidFill>
              <a:cs typeface="Times New Roman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ru-RU" altLang="ru-RU" sz="2600" b="1" kern="0" dirty="0" smtClean="0">
                <a:solidFill>
                  <a:srgbClr val="9E0040"/>
                </a:solidFill>
                <a:cs typeface="Times New Roman"/>
              </a:rPr>
              <a:t>Элементы </a:t>
            </a:r>
            <a:r>
              <a:rPr lang="ru-RU" altLang="ru-RU" sz="2600" b="1" kern="0" dirty="0">
                <a:solidFill>
                  <a:srgbClr val="9E0040"/>
                </a:solidFill>
                <a:cs typeface="Times New Roman"/>
              </a:rPr>
              <a:t>медленных нейтронных </a:t>
            </a:r>
            <a:r>
              <a:rPr lang="ru-RU" altLang="ru-RU" sz="2600" b="1" kern="0" dirty="0" smtClean="0">
                <a:solidFill>
                  <a:srgbClr val="9E0040"/>
                </a:solidFill>
                <a:cs typeface="Times New Roman"/>
              </a:rPr>
              <a:t>захватов             </a:t>
            </a:r>
            <a:r>
              <a:rPr lang="ru-RU" altLang="ru-RU" sz="2600" kern="0" dirty="0" smtClean="0">
                <a:solidFill>
                  <a:srgbClr val="5D02A2"/>
                </a:solidFill>
                <a:cs typeface="Times New Roman"/>
              </a:rPr>
              <a:t>(</a:t>
            </a:r>
            <a:r>
              <a:rPr lang="en-US" altLang="ru-RU" sz="2600" b="1" kern="0" dirty="0">
                <a:solidFill>
                  <a:srgbClr val="5D02A2"/>
                </a:solidFill>
                <a:cs typeface="Times New Roman"/>
              </a:rPr>
              <a:t>Y</a:t>
            </a:r>
            <a:r>
              <a:rPr lang="ru-RU" altLang="ru-RU" sz="2600" kern="0" dirty="0" smtClean="0">
                <a:solidFill>
                  <a:srgbClr val="5D02A2"/>
                </a:solidFill>
                <a:cs typeface="Times New Roman"/>
              </a:rPr>
              <a:t>,</a:t>
            </a:r>
            <a:r>
              <a:rPr lang="en-US" altLang="ru-RU" sz="2600" b="1" kern="0" dirty="0">
                <a:solidFill>
                  <a:srgbClr val="5D02A2"/>
                </a:solidFill>
                <a:cs typeface="Times New Roman"/>
              </a:rPr>
              <a:t> </a:t>
            </a:r>
            <a:r>
              <a:rPr lang="en-US" altLang="ru-RU" sz="2600" b="1" kern="0" dirty="0" err="1" smtClean="0">
                <a:solidFill>
                  <a:srgbClr val="5D02A2"/>
                </a:solidFill>
                <a:cs typeface="Times New Roman"/>
              </a:rPr>
              <a:t>Zr</a:t>
            </a:r>
            <a:r>
              <a:rPr lang="ru-RU" altLang="ru-RU" sz="2600" b="1" kern="0" dirty="0" smtClean="0">
                <a:solidFill>
                  <a:srgbClr val="5D02A2"/>
                </a:solidFill>
                <a:cs typeface="Times New Roman"/>
              </a:rPr>
              <a:t>,</a:t>
            </a:r>
            <a:r>
              <a:rPr lang="ru-RU" altLang="ru-RU" sz="2600" kern="0" dirty="0" smtClean="0">
                <a:solidFill>
                  <a:srgbClr val="5D02A2"/>
                </a:solidFill>
                <a:cs typeface="Times New Roman"/>
              </a:rPr>
              <a:t> </a:t>
            </a:r>
            <a:r>
              <a:rPr lang="ru-RU" altLang="ru-RU" sz="2600" b="1" kern="0" dirty="0" err="1">
                <a:solidFill>
                  <a:srgbClr val="5D02A2"/>
                </a:solidFill>
                <a:cs typeface="Times New Roman"/>
              </a:rPr>
              <a:t>Ba</a:t>
            </a:r>
            <a:r>
              <a:rPr lang="ru-RU" altLang="ru-RU" sz="2600" kern="0" dirty="0">
                <a:solidFill>
                  <a:srgbClr val="5D02A2"/>
                </a:solidFill>
                <a:cs typeface="Times New Roman"/>
              </a:rPr>
              <a:t>, </a:t>
            </a:r>
            <a:r>
              <a:rPr lang="ru-RU" altLang="ru-RU" sz="2600" b="1" kern="0" dirty="0" err="1" smtClean="0">
                <a:solidFill>
                  <a:srgbClr val="5D02A2"/>
                </a:solidFill>
                <a:cs typeface="Times New Roman"/>
              </a:rPr>
              <a:t>La</a:t>
            </a:r>
            <a:r>
              <a:rPr lang="ru-RU" altLang="ru-RU" sz="2600" kern="0" dirty="0" smtClean="0">
                <a:solidFill>
                  <a:srgbClr val="5D02A2"/>
                </a:solidFill>
                <a:cs typeface="Times New Roman"/>
              </a:rPr>
              <a:t>)</a:t>
            </a:r>
            <a:endParaRPr lang="ru-RU" altLang="ru-RU" sz="2600" kern="0" dirty="0">
              <a:solidFill>
                <a:srgbClr val="5D02A2"/>
              </a:solidFill>
              <a:cs typeface="Times New Roman"/>
            </a:endParaRPr>
          </a:p>
          <a:p>
            <a:pPr lvl="0" algn="just" eaLnBrk="0" fontAlgn="base" hangingPunct="0">
              <a:spcAft>
                <a:spcPct val="0"/>
              </a:spcAft>
              <a:buFontTx/>
              <a:buChar char="•"/>
            </a:pPr>
            <a:r>
              <a:rPr lang="ru-RU" altLang="ru-RU" sz="1400" kern="0" dirty="0" smtClean="0">
                <a:solidFill>
                  <a:srgbClr val="000000"/>
                </a:solidFill>
                <a:cs typeface="Times New Roman"/>
              </a:rPr>
              <a:t>Основное </a:t>
            </a:r>
            <a:r>
              <a:rPr lang="ru-RU" altLang="ru-RU" sz="1400" kern="0" dirty="0">
                <a:solidFill>
                  <a:srgbClr val="000000"/>
                </a:solidFill>
                <a:cs typeface="Times New Roman"/>
              </a:rPr>
              <a:t>количество производится в результате тепловых пульсаций в оболочках АВГ- </a:t>
            </a:r>
            <a:r>
              <a:rPr lang="ru-RU" altLang="ru-RU" sz="1400" kern="0" dirty="0" smtClean="0">
                <a:solidFill>
                  <a:srgbClr val="000000"/>
                </a:solidFill>
                <a:cs typeface="Times New Roman"/>
              </a:rPr>
              <a:t>звезд </a:t>
            </a:r>
            <a:r>
              <a:rPr lang="ru-RU" altLang="ru-RU" sz="1400" kern="0" dirty="0">
                <a:solidFill>
                  <a:srgbClr val="000000"/>
                </a:solidFill>
                <a:cs typeface="Times New Roman"/>
              </a:rPr>
              <a:t>с массами </a:t>
            </a:r>
            <a:r>
              <a:rPr lang="ru-RU" altLang="ru-RU" sz="1400" kern="0" dirty="0" smtClean="0">
                <a:solidFill>
                  <a:srgbClr val="000000"/>
                </a:solidFill>
                <a:cs typeface="Times New Roman"/>
              </a:rPr>
              <a:t>M</a:t>
            </a:r>
            <a:r>
              <a:rPr lang="ru-RU" altLang="ru-RU" sz="1400" i="1" kern="0" dirty="0" smtClean="0">
                <a:solidFill>
                  <a:srgbClr val="000000"/>
                </a:solidFill>
                <a:cs typeface="Times New Roman"/>
              </a:rPr>
              <a:t>&lt;</a:t>
            </a:r>
            <a:r>
              <a:rPr lang="ru-RU" altLang="ru-RU" sz="1400" kern="0" dirty="0" smtClean="0">
                <a:solidFill>
                  <a:srgbClr val="000000"/>
                </a:solidFill>
                <a:cs typeface="Times New Roman"/>
              </a:rPr>
              <a:t>4</a:t>
            </a:r>
            <a:r>
              <a:rPr lang="ru-RU" altLang="ru-RU" sz="1400" i="1" kern="0" dirty="0" smtClean="0">
                <a:solidFill>
                  <a:srgbClr val="000000"/>
                </a:solidFill>
                <a:cs typeface="Times New Roman"/>
              </a:rPr>
              <a:t> </a:t>
            </a:r>
            <a:r>
              <a:rPr lang="ru-RU" altLang="ru-RU" sz="1400" kern="0" dirty="0">
                <a:solidFill>
                  <a:srgbClr val="000000"/>
                </a:solidFill>
                <a:cs typeface="Times New Roman"/>
              </a:rPr>
              <a:t>M</a:t>
            </a:r>
            <a:r>
              <a:rPr lang="ru-RU" altLang="ru-RU" sz="1400" kern="0" baseline="-25000" dirty="0">
                <a:solidFill>
                  <a:srgbClr val="000000"/>
                </a:solidFill>
                <a:cs typeface="Times New Roman"/>
                <a:sym typeface="Wingdings" pitchFamily="2" charset="2"/>
              </a:rPr>
              <a:t></a:t>
            </a:r>
            <a:r>
              <a:rPr lang="ru-RU" altLang="ru-RU" sz="1400" i="1" kern="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ru-RU" altLang="ru-RU" sz="1400" kern="0" dirty="0">
                <a:solidFill>
                  <a:srgbClr val="000000"/>
                </a:solidFill>
                <a:cs typeface="Times New Roman"/>
              </a:rPr>
              <a:t>и путем сброса оболочки попадает в межзвездное пространство. Некоторое количество - в результате горения гелия в недрах массивных </a:t>
            </a:r>
            <a:r>
              <a:rPr lang="ru-RU" altLang="ru-RU" sz="1400" kern="0" dirty="0" smtClean="0">
                <a:solidFill>
                  <a:srgbClr val="000000"/>
                </a:solidFill>
                <a:cs typeface="Times New Roman"/>
              </a:rPr>
              <a:t>звезд.</a:t>
            </a:r>
            <a:endParaRPr lang="ru-RU" altLang="ru-RU" sz="1400" kern="0" dirty="0">
              <a:solidFill>
                <a:srgbClr val="000000"/>
              </a:solidFill>
              <a:cs typeface="Times New Roman"/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ru-RU" altLang="ru-RU" sz="2600" b="1" kern="0" dirty="0">
                <a:solidFill>
                  <a:srgbClr val="9E0040"/>
                </a:solidFill>
                <a:cs typeface="Times New Roman"/>
              </a:rPr>
              <a:t>Э</a:t>
            </a:r>
            <a:r>
              <a:rPr lang="ru-RU" altLang="ru-RU" sz="2600" b="1" kern="0" dirty="0" smtClean="0">
                <a:solidFill>
                  <a:srgbClr val="9E0040"/>
                </a:solidFill>
                <a:cs typeface="Times New Roman"/>
              </a:rPr>
              <a:t>лементы </a:t>
            </a:r>
            <a:r>
              <a:rPr lang="ru-RU" altLang="ru-RU" sz="2600" b="1" kern="0" dirty="0">
                <a:solidFill>
                  <a:srgbClr val="9E0040"/>
                </a:solidFill>
                <a:cs typeface="Times New Roman"/>
              </a:rPr>
              <a:t>быстрых нейтронных захватов </a:t>
            </a:r>
            <a:r>
              <a:rPr lang="ru-RU" altLang="ru-RU" sz="2600" kern="0" dirty="0">
                <a:solidFill>
                  <a:srgbClr val="5D02A2"/>
                </a:solidFill>
                <a:cs typeface="Times New Roman"/>
              </a:rPr>
              <a:t>(</a:t>
            </a:r>
            <a:r>
              <a:rPr lang="ru-RU" altLang="ru-RU" sz="2600" b="1" kern="0" dirty="0" err="1" smtClean="0">
                <a:solidFill>
                  <a:srgbClr val="5D02A2"/>
                </a:solidFill>
                <a:cs typeface="Times New Roman"/>
              </a:rPr>
              <a:t>Eu</a:t>
            </a:r>
            <a:r>
              <a:rPr lang="ru-RU" altLang="ru-RU" sz="2600" kern="0" dirty="0" smtClean="0">
                <a:solidFill>
                  <a:srgbClr val="5D02A2"/>
                </a:solidFill>
                <a:cs typeface="Times New Roman"/>
              </a:rPr>
              <a:t>)</a:t>
            </a:r>
            <a:endParaRPr lang="ru-RU" altLang="ru-RU" sz="2600" kern="0" dirty="0">
              <a:solidFill>
                <a:srgbClr val="5D02A2"/>
              </a:solidFill>
              <a:cs typeface="Times New Roman"/>
            </a:endParaRPr>
          </a:p>
          <a:p>
            <a:pPr lvl="0" algn="just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ru-RU" altLang="ru-RU" sz="1400" kern="0" dirty="0" smtClean="0">
                <a:solidFill>
                  <a:srgbClr val="000000"/>
                </a:solidFill>
                <a:cs typeface="Times New Roman"/>
              </a:rPr>
              <a:t>Синтез </a:t>
            </a:r>
            <a:r>
              <a:rPr lang="ru-RU" altLang="ru-RU" sz="1400" kern="0" dirty="0">
                <a:solidFill>
                  <a:srgbClr val="000000"/>
                </a:solidFill>
                <a:cs typeface="Times New Roman"/>
              </a:rPr>
              <a:t>основного количества атомов </a:t>
            </a:r>
            <a:r>
              <a:rPr lang="en-US" altLang="ru-RU" sz="1400" kern="0" dirty="0">
                <a:solidFill>
                  <a:srgbClr val="000000"/>
                </a:solidFill>
                <a:cs typeface="Times New Roman"/>
              </a:rPr>
              <a:t>r-</a:t>
            </a:r>
            <a:r>
              <a:rPr lang="ru-RU" altLang="ru-RU" sz="1400" kern="0" dirty="0">
                <a:solidFill>
                  <a:srgbClr val="000000"/>
                </a:solidFill>
                <a:cs typeface="Times New Roman"/>
              </a:rPr>
              <a:t>элементов происходит во время вспышек </a:t>
            </a:r>
            <a:r>
              <a:rPr lang="en-US" altLang="ru-RU" sz="1400" kern="0" dirty="0">
                <a:solidFill>
                  <a:srgbClr val="000000"/>
                </a:solidFill>
                <a:cs typeface="Times New Roman"/>
              </a:rPr>
              <a:t>SN II </a:t>
            </a:r>
            <a:r>
              <a:rPr lang="ru-RU" altLang="ru-RU" sz="1400" kern="0" dirty="0">
                <a:solidFill>
                  <a:srgbClr val="000000"/>
                </a:solidFill>
                <a:cs typeface="Times New Roman"/>
              </a:rPr>
              <a:t>с массами 8&lt;M/M</a:t>
            </a:r>
            <a:r>
              <a:rPr lang="ru-RU" altLang="ru-RU" sz="1400" kern="0" baseline="-25000" dirty="0">
                <a:solidFill>
                  <a:srgbClr val="000000"/>
                </a:solidFill>
                <a:cs typeface="Times New Roman"/>
                <a:sym typeface="Wingdings" pitchFamily="2" charset="2"/>
              </a:rPr>
              <a:t></a:t>
            </a:r>
            <a:r>
              <a:rPr lang="ru-RU" altLang="ru-RU" sz="1400" kern="0" dirty="0">
                <a:solidFill>
                  <a:srgbClr val="000000"/>
                </a:solidFill>
                <a:cs typeface="Times New Roman"/>
              </a:rPr>
              <a:t>&lt;</a:t>
            </a:r>
            <a:r>
              <a:rPr lang="ru-RU" altLang="ru-RU" sz="1400" i="1" kern="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ru-RU" altLang="ru-RU" sz="1400" kern="0" dirty="0">
                <a:solidFill>
                  <a:srgbClr val="000000"/>
                </a:solidFill>
                <a:cs typeface="Times New Roman"/>
              </a:rPr>
              <a:t>10</a:t>
            </a:r>
            <a:r>
              <a:rPr lang="ru-RU" altLang="ru-RU" sz="1400" kern="0" dirty="0" smtClean="0">
                <a:solidFill>
                  <a:srgbClr val="000000"/>
                </a:solidFill>
                <a:cs typeface="Times New Roman"/>
              </a:rPr>
              <a:t>.</a:t>
            </a:r>
            <a:endParaRPr lang="ru-RU" altLang="ru-RU" sz="1400" kern="0" dirty="0">
              <a:solidFill>
                <a:srgbClr val="000000"/>
              </a:solidFill>
              <a:cs typeface="Times New Roman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ru-RU" altLang="ru-RU" sz="2600" b="1" kern="0" dirty="0">
                <a:solidFill>
                  <a:srgbClr val="9E0040"/>
                </a:solidFill>
                <a:cs typeface="Times New Roman"/>
              </a:rPr>
              <a:t>Э</a:t>
            </a:r>
            <a:r>
              <a:rPr lang="ru-RU" altLang="ru-RU" sz="2600" b="1" kern="0" dirty="0" smtClean="0">
                <a:solidFill>
                  <a:srgbClr val="9E0040"/>
                </a:solidFill>
                <a:cs typeface="Times New Roman"/>
              </a:rPr>
              <a:t>лементы </a:t>
            </a:r>
            <a:r>
              <a:rPr lang="ru-RU" altLang="ru-RU" sz="2600" b="1" kern="0" dirty="0">
                <a:solidFill>
                  <a:srgbClr val="9E0040"/>
                </a:solidFill>
                <a:cs typeface="Times New Roman"/>
              </a:rPr>
              <a:t>с нечетным числом протонов </a:t>
            </a:r>
            <a:r>
              <a:rPr lang="ru-RU" altLang="ru-RU" sz="2600" kern="0" dirty="0">
                <a:solidFill>
                  <a:srgbClr val="5D02A2"/>
                </a:solidFill>
                <a:cs typeface="Times New Roman"/>
              </a:rPr>
              <a:t>(</a:t>
            </a:r>
            <a:r>
              <a:rPr lang="en-US" altLang="ru-RU" sz="2600" b="1" kern="0" dirty="0">
                <a:solidFill>
                  <a:srgbClr val="5D02A2"/>
                </a:solidFill>
                <a:cs typeface="Times New Roman"/>
              </a:rPr>
              <a:t>Na</a:t>
            </a:r>
            <a:r>
              <a:rPr lang="ru-RU" altLang="ru-RU" sz="2600" kern="0" dirty="0">
                <a:solidFill>
                  <a:srgbClr val="5D02A2"/>
                </a:solidFill>
                <a:cs typeface="Times New Roman"/>
              </a:rPr>
              <a:t>, </a:t>
            </a:r>
            <a:r>
              <a:rPr lang="en-US" altLang="ru-RU" sz="2600" b="1" kern="0" dirty="0">
                <a:solidFill>
                  <a:srgbClr val="5D02A2"/>
                </a:solidFill>
                <a:cs typeface="Times New Roman"/>
              </a:rPr>
              <a:t>Al</a:t>
            </a:r>
            <a:r>
              <a:rPr lang="ru-RU" altLang="ru-RU" sz="2600" kern="0" dirty="0" smtClean="0">
                <a:solidFill>
                  <a:srgbClr val="5D02A2"/>
                </a:solidFill>
                <a:cs typeface="Times New Roman"/>
              </a:rPr>
              <a:t>)</a:t>
            </a:r>
            <a:endParaRPr lang="ru-RU" altLang="ru-RU" sz="2600" kern="0" dirty="0">
              <a:solidFill>
                <a:srgbClr val="5D02A2"/>
              </a:solidFill>
              <a:cs typeface="Times New Roman"/>
            </a:endParaRPr>
          </a:p>
          <a:p>
            <a:pPr lvl="0" algn="just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ru-RU" altLang="ru-RU" sz="1400" kern="0" dirty="0" smtClean="0">
                <a:solidFill>
                  <a:srgbClr val="000000"/>
                </a:solidFill>
                <a:cs typeface="Times New Roman"/>
              </a:rPr>
              <a:t>Образуются </a:t>
            </a:r>
            <a:r>
              <a:rPr lang="ru-RU" altLang="ru-RU" sz="1400" kern="0" dirty="0">
                <a:solidFill>
                  <a:srgbClr val="000000"/>
                </a:solidFill>
                <a:cs typeface="Times New Roman"/>
              </a:rPr>
              <a:t>в ядрах массивных </a:t>
            </a:r>
            <a:r>
              <a:rPr lang="ru-RU" altLang="ru-RU" sz="1400" kern="0" dirty="0" smtClean="0">
                <a:solidFill>
                  <a:srgbClr val="000000"/>
                </a:solidFill>
                <a:cs typeface="Times New Roman"/>
              </a:rPr>
              <a:t>звезд</a:t>
            </a:r>
            <a:r>
              <a:rPr lang="ru-RU" sz="1400" dirty="0"/>
              <a:t> в реакциях гидростатического горения углерода и неона, дополнительный синтез возможен в реакциях нейтронного захвата</a:t>
            </a:r>
            <a:r>
              <a:rPr lang="ru-RU" altLang="ru-RU" sz="1400" kern="0" dirty="0" smtClean="0">
                <a:solidFill>
                  <a:srgbClr val="000000"/>
                </a:solidFill>
                <a:cs typeface="Times New Roman"/>
              </a:rPr>
              <a:t>.</a:t>
            </a:r>
          </a:p>
          <a:p>
            <a:pPr lvl="0" algn="just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endParaRPr lang="ru-RU" altLang="ru-RU" sz="1400" kern="0" dirty="0">
              <a:solidFill>
                <a:srgbClr val="000000"/>
              </a:solidFill>
              <a:cs typeface="Times New Roman"/>
            </a:endParaRPr>
          </a:p>
          <a:p>
            <a:pPr lvl="0" algn="just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ru-RU" altLang="ru-RU" sz="1600" i="1" kern="0" dirty="0">
                <a:solidFill>
                  <a:srgbClr val="000000"/>
                </a:solidFill>
                <a:cs typeface="Times New Roman"/>
              </a:rPr>
              <a:t>Химические элементы, произведенные </a:t>
            </a:r>
            <a:r>
              <a:rPr lang="ru-RU" altLang="ru-RU" sz="1600" i="1" kern="0" dirty="0" smtClean="0">
                <a:solidFill>
                  <a:srgbClr val="000000"/>
                </a:solidFill>
                <a:cs typeface="Times New Roman"/>
              </a:rPr>
              <a:t>в </a:t>
            </a:r>
            <a:r>
              <a:rPr lang="ru-RU" altLang="ru-RU" sz="1600" i="1" kern="0" dirty="0">
                <a:solidFill>
                  <a:srgbClr val="000000"/>
                </a:solidFill>
                <a:cs typeface="Times New Roman"/>
              </a:rPr>
              <a:t>звездах разных масс, выбрасываются в межзвездную среду в разное </a:t>
            </a:r>
            <a:r>
              <a:rPr lang="ru-RU" altLang="ru-RU" sz="1600" i="1" kern="0" dirty="0" smtClean="0">
                <a:solidFill>
                  <a:srgbClr val="000000"/>
                </a:solidFill>
                <a:cs typeface="Times New Roman"/>
              </a:rPr>
              <a:t>время. </a:t>
            </a:r>
            <a:r>
              <a:rPr lang="ru-RU" altLang="ru-RU" sz="1600" i="1" kern="0" dirty="0" err="1" smtClean="0">
                <a:solidFill>
                  <a:srgbClr val="000000"/>
                </a:solidFill>
                <a:cs typeface="Times New Roman"/>
              </a:rPr>
              <a:t>Т.о</a:t>
            </a:r>
            <a:r>
              <a:rPr lang="ru-RU" altLang="ru-RU" sz="1600" i="1" kern="0" dirty="0" smtClean="0">
                <a:solidFill>
                  <a:srgbClr val="000000"/>
                </a:solidFill>
                <a:cs typeface="Times New Roman"/>
              </a:rPr>
              <a:t>., </a:t>
            </a:r>
            <a:r>
              <a:rPr lang="ru-RU" altLang="ru-RU" sz="1600" i="1" kern="0" dirty="0">
                <a:solidFill>
                  <a:srgbClr val="000000"/>
                </a:solidFill>
                <a:cs typeface="Times New Roman"/>
              </a:rPr>
              <a:t>о</a:t>
            </a:r>
            <a:r>
              <a:rPr lang="ru-RU" altLang="ru-RU" sz="1600" i="1" kern="0" dirty="0" smtClean="0">
                <a:solidFill>
                  <a:srgbClr val="000000"/>
                </a:solidFill>
                <a:cs typeface="Times New Roman"/>
              </a:rPr>
              <a:t>тносительные содержания химических элементов в звездах следующих поколений становятся показателем возраста звезды</a:t>
            </a:r>
            <a:r>
              <a:rPr lang="ru-RU" altLang="ru-RU" sz="1600" kern="0" dirty="0" smtClean="0">
                <a:solidFill>
                  <a:srgbClr val="000000"/>
                </a:solidFill>
                <a:cs typeface="Times New Roman"/>
              </a:rPr>
              <a:t>.</a:t>
            </a:r>
            <a:endParaRPr lang="ru-RU" altLang="ru-RU" sz="1600" kern="0" dirty="0">
              <a:solidFill>
                <a:srgbClr val="000000"/>
              </a:solidFill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193F-733D-4DF6-9CE4-AE9794ED6FE6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13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88640"/>
            <a:ext cx="6984776" cy="29523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500" dirty="0" smtClean="0">
                <a:solidFill>
                  <a:srgbClr val="5D02A2"/>
                </a:solidFill>
                <a:ea typeface="Times New Roman"/>
              </a:rPr>
              <a:t>Собраны </a:t>
            </a:r>
            <a:r>
              <a:rPr lang="ru-RU" sz="2500" dirty="0">
                <a:solidFill>
                  <a:srgbClr val="5D02A2"/>
                </a:solidFill>
                <a:ea typeface="Times New Roman"/>
              </a:rPr>
              <a:t>спектроскопические </a:t>
            </a:r>
            <a:r>
              <a:rPr lang="ru-RU" sz="2500" dirty="0" smtClean="0">
                <a:solidFill>
                  <a:srgbClr val="5D02A2"/>
                </a:solidFill>
                <a:ea typeface="Times New Roman"/>
              </a:rPr>
              <a:t>определения относительных содержаний</a:t>
            </a:r>
            <a:endParaRPr lang="en-US" altLang="ru-RU" sz="2500" b="1" dirty="0" smtClean="0">
              <a:solidFill>
                <a:srgbClr val="5D02A2"/>
              </a:solidFill>
            </a:endParaRPr>
          </a:p>
          <a:p>
            <a:pPr marL="0" indent="0" algn="ctr">
              <a:buNone/>
            </a:pPr>
            <a:r>
              <a:rPr lang="ru-RU" sz="2500" b="1" dirty="0" smtClean="0">
                <a:solidFill>
                  <a:srgbClr val="9C0666"/>
                </a:solidFill>
                <a:ea typeface="Times New Roman"/>
              </a:rPr>
              <a:t>13</a:t>
            </a:r>
            <a:r>
              <a:rPr lang="ru-RU" sz="2500" dirty="0" smtClean="0">
                <a:solidFill>
                  <a:srgbClr val="9C0666"/>
                </a:solidFill>
                <a:ea typeface="Times New Roman"/>
              </a:rPr>
              <a:t> </a:t>
            </a:r>
            <a:r>
              <a:rPr lang="ru-RU" sz="2500" dirty="0">
                <a:solidFill>
                  <a:srgbClr val="5D02A2"/>
                </a:solidFill>
                <a:ea typeface="Times New Roman"/>
              </a:rPr>
              <a:t>химических элементов </a:t>
            </a:r>
            <a:endParaRPr lang="ru-RU" sz="2500" dirty="0" smtClean="0">
              <a:solidFill>
                <a:srgbClr val="5D02A2"/>
              </a:solidFill>
              <a:ea typeface="Times New Roman"/>
            </a:endParaRPr>
          </a:p>
          <a:p>
            <a:pPr marL="0" indent="0" algn="ctr">
              <a:buNone/>
            </a:pPr>
            <a:r>
              <a:rPr lang="ru-RU" altLang="ru-RU" sz="2500" b="1" dirty="0" smtClean="0">
                <a:solidFill>
                  <a:srgbClr val="5D02A2"/>
                </a:solidFill>
              </a:rPr>
              <a:t>([</a:t>
            </a:r>
            <a:r>
              <a:rPr lang="en-US" altLang="ru-RU" sz="2500" b="1" dirty="0">
                <a:solidFill>
                  <a:srgbClr val="5D02A2"/>
                </a:solidFill>
              </a:rPr>
              <a:t>Fe</a:t>
            </a:r>
            <a:r>
              <a:rPr lang="ru-RU" altLang="ru-RU" sz="2500" b="1" dirty="0">
                <a:solidFill>
                  <a:srgbClr val="5D02A2"/>
                </a:solidFill>
              </a:rPr>
              <a:t>/</a:t>
            </a:r>
            <a:r>
              <a:rPr lang="en-US" altLang="ru-RU" sz="2500" b="1" dirty="0">
                <a:solidFill>
                  <a:srgbClr val="5D02A2"/>
                </a:solidFill>
              </a:rPr>
              <a:t>H</a:t>
            </a:r>
            <a:r>
              <a:rPr lang="ru-RU" altLang="ru-RU" sz="2500" b="1" dirty="0">
                <a:solidFill>
                  <a:srgbClr val="5D02A2"/>
                </a:solidFill>
              </a:rPr>
              <a:t>], [</a:t>
            </a:r>
            <a:r>
              <a:rPr lang="en-US" altLang="ru-RU" sz="2500" b="1" dirty="0">
                <a:solidFill>
                  <a:srgbClr val="5D02A2"/>
                </a:solidFill>
              </a:rPr>
              <a:t>el</a:t>
            </a:r>
            <a:r>
              <a:rPr lang="ru-RU" altLang="ru-RU" sz="2500" b="1" dirty="0">
                <a:solidFill>
                  <a:srgbClr val="5D02A2"/>
                </a:solidFill>
              </a:rPr>
              <a:t>/</a:t>
            </a:r>
            <a:r>
              <a:rPr lang="en-US" altLang="ru-RU" sz="2500" b="1" dirty="0">
                <a:solidFill>
                  <a:srgbClr val="5D02A2"/>
                </a:solidFill>
              </a:rPr>
              <a:t>Fe</a:t>
            </a:r>
            <a:r>
              <a:rPr lang="ru-RU" altLang="ru-RU" sz="2500" b="1" dirty="0" smtClean="0">
                <a:solidFill>
                  <a:srgbClr val="5D02A2"/>
                </a:solidFill>
              </a:rPr>
              <a:t>])</a:t>
            </a:r>
            <a:endParaRPr lang="ru-RU" sz="2500" dirty="0" smtClean="0">
              <a:solidFill>
                <a:srgbClr val="5D02A2"/>
              </a:solidFill>
              <a:ea typeface="Times New Roman"/>
            </a:endParaRPr>
          </a:p>
          <a:p>
            <a:pPr marL="0" indent="0" algn="ctr">
              <a:buNone/>
            </a:pPr>
            <a:r>
              <a:rPr lang="ru-RU" sz="2500" dirty="0" smtClean="0">
                <a:solidFill>
                  <a:srgbClr val="5D02A2"/>
                </a:solidFill>
                <a:ea typeface="Times New Roman"/>
              </a:rPr>
              <a:t>в</a:t>
            </a:r>
            <a:r>
              <a:rPr lang="ru-RU" sz="2500" dirty="0" smtClean="0">
                <a:solidFill>
                  <a:schemeClr val="accent4">
                    <a:lumMod val="50000"/>
                  </a:schemeClr>
                </a:solidFill>
                <a:ea typeface="Times New Roman"/>
              </a:rPr>
              <a:t> </a:t>
            </a:r>
            <a:r>
              <a:rPr lang="ru-RU" sz="2500" b="1" dirty="0">
                <a:solidFill>
                  <a:srgbClr val="9C0666"/>
                </a:solidFill>
                <a:ea typeface="Times New Roman"/>
              </a:rPr>
              <a:t>101</a:t>
            </a:r>
            <a:r>
              <a:rPr lang="ru-RU" sz="2500" dirty="0">
                <a:solidFill>
                  <a:srgbClr val="9C0666"/>
                </a:solidFill>
                <a:ea typeface="Calibri"/>
              </a:rPr>
              <a:t> </a:t>
            </a:r>
            <a:r>
              <a:rPr lang="ru-RU" sz="2500" dirty="0">
                <a:solidFill>
                  <a:srgbClr val="5D02A2"/>
                </a:solidFill>
                <a:ea typeface="Times New Roman"/>
              </a:rPr>
              <a:t>переменной типа </a:t>
            </a:r>
            <a:r>
              <a:rPr lang="en-US" sz="2500" dirty="0">
                <a:solidFill>
                  <a:srgbClr val="5D02A2"/>
                </a:solidFill>
                <a:ea typeface="Times New Roman"/>
              </a:rPr>
              <a:t>RR</a:t>
            </a:r>
            <a:r>
              <a:rPr lang="ru-RU" sz="2500" dirty="0">
                <a:solidFill>
                  <a:srgbClr val="5D02A2"/>
                </a:solidFill>
                <a:ea typeface="Times New Roman"/>
              </a:rPr>
              <a:t> Лиры </a:t>
            </a:r>
            <a:r>
              <a:rPr lang="ru-RU" sz="2500" dirty="0" smtClean="0">
                <a:solidFill>
                  <a:srgbClr val="5D02A2"/>
                </a:solidFill>
                <a:ea typeface="Times New Roman"/>
              </a:rPr>
              <a:t>поля</a:t>
            </a:r>
            <a:r>
              <a:rPr lang="en-US" sz="2500" dirty="0">
                <a:solidFill>
                  <a:srgbClr val="5D02A2"/>
                </a:solidFill>
                <a:ea typeface="Times New Roman"/>
              </a:rPr>
              <a:t> </a:t>
            </a:r>
            <a:endParaRPr lang="ru-RU" sz="2500" dirty="0" smtClean="0">
              <a:solidFill>
                <a:srgbClr val="5D02A2"/>
              </a:solidFill>
              <a:ea typeface="Times New Roman"/>
            </a:endParaRPr>
          </a:p>
          <a:p>
            <a:pPr marL="0" indent="0" algn="ctr">
              <a:buNone/>
            </a:pPr>
            <a:r>
              <a:rPr lang="ru-RU" sz="2500" dirty="0" smtClean="0">
                <a:solidFill>
                  <a:srgbClr val="5D02A2"/>
                </a:solidFill>
                <a:ea typeface="Times New Roman"/>
              </a:rPr>
              <a:t>по данных из </a:t>
            </a:r>
            <a:r>
              <a:rPr lang="ru-RU" sz="2500" b="1" dirty="0" smtClean="0">
                <a:solidFill>
                  <a:srgbClr val="9C0666"/>
                </a:solidFill>
                <a:ea typeface="Times New Roman"/>
              </a:rPr>
              <a:t>25 </a:t>
            </a:r>
            <a:r>
              <a:rPr lang="ru-RU" sz="2500" dirty="0" smtClean="0">
                <a:solidFill>
                  <a:srgbClr val="5D02A2"/>
                </a:solidFill>
                <a:ea typeface="Times New Roman"/>
              </a:rPr>
              <a:t>статей</a:t>
            </a:r>
            <a:r>
              <a:rPr lang="ru-RU" sz="2500" b="1" dirty="0" smtClean="0">
                <a:solidFill>
                  <a:srgbClr val="5D02A2"/>
                </a:solidFill>
              </a:rPr>
              <a:t>, </a:t>
            </a:r>
          </a:p>
          <a:p>
            <a:pPr marL="0" indent="0" algn="ctr">
              <a:buNone/>
            </a:pPr>
            <a:r>
              <a:rPr lang="ru-RU" sz="2500" dirty="0" smtClean="0">
                <a:solidFill>
                  <a:srgbClr val="5D02A2"/>
                </a:solidFill>
              </a:rPr>
              <a:t>опубликованных</a:t>
            </a:r>
            <a:r>
              <a:rPr lang="ru-RU" sz="2500" dirty="0" smtClean="0">
                <a:solidFill>
                  <a:srgbClr val="5D02A2"/>
                </a:solidFill>
                <a:ea typeface="Times New Roman"/>
              </a:rPr>
              <a:t> </a:t>
            </a:r>
            <a:r>
              <a:rPr lang="ru-RU" sz="2500" dirty="0">
                <a:solidFill>
                  <a:srgbClr val="5D02A2"/>
                </a:solidFill>
                <a:ea typeface="Times New Roman"/>
              </a:rPr>
              <a:t>с </a:t>
            </a:r>
            <a:r>
              <a:rPr lang="ru-RU" sz="2500" b="1" dirty="0">
                <a:solidFill>
                  <a:srgbClr val="5D02A2"/>
                </a:solidFill>
                <a:ea typeface="Times New Roman"/>
              </a:rPr>
              <a:t>1995</a:t>
            </a:r>
            <a:r>
              <a:rPr lang="ru-RU" sz="2500" dirty="0">
                <a:solidFill>
                  <a:srgbClr val="5D02A2"/>
                </a:solidFill>
                <a:ea typeface="Times New Roman"/>
              </a:rPr>
              <a:t> по </a:t>
            </a:r>
            <a:r>
              <a:rPr lang="ru-RU" sz="2500" b="1" dirty="0" smtClean="0">
                <a:solidFill>
                  <a:srgbClr val="5D02A2"/>
                </a:solidFill>
                <a:ea typeface="Times New Roman"/>
              </a:rPr>
              <a:t>201</a:t>
            </a:r>
            <a:r>
              <a:rPr lang="en-US" sz="2500" b="1" dirty="0" smtClean="0">
                <a:solidFill>
                  <a:srgbClr val="5D02A2"/>
                </a:solidFill>
                <a:ea typeface="Times New Roman"/>
              </a:rPr>
              <a:t>7</a:t>
            </a:r>
            <a:r>
              <a:rPr lang="ru-RU" sz="2500" b="1" dirty="0" smtClean="0">
                <a:solidFill>
                  <a:srgbClr val="5D02A2"/>
                </a:solidFill>
                <a:ea typeface="Times New Roman"/>
              </a:rPr>
              <a:t> </a:t>
            </a:r>
            <a:r>
              <a:rPr lang="ru-RU" sz="2500" dirty="0" smtClean="0">
                <a:solidFill>
                  <a:srgbClr val="5D02A2"/>
                </a:solidFill>
                <a:ea typeface="Times New Roman"/>
              </a:rPr>
              <a:t>годы.</a:t>
            </a:r>
          </a:p>
          <a:p>
            <a:pPr marL="0" indent="0" algn="just">
              <a:buNone/>
            </a:pPr>
            <a:endParaRPr lang="ru-RU" sz="1800" dirty="0" smtClean="0">
              <a:solidFill>
                <a:schemeClr val="accent4">
                  <a:lumMod val="50000"/>
                </a:schemeClr>
              </a:solidFill>
              <a:ea typeface="Times New Roman"/>
            </a:endParaRPr>
          </a:p>
          <a:p>
            <a:pPr marL="0" indent="0" algn="ctr">
              <a:buNone/>
            </a:pPr>
            <a:endParaRPr lang="ru-RU" sz="2600" dirty="0" smtClean="0">
              <a:ea typeface="Times New Roman"/>
            </a:endParaRPr>
          </a:p>
          <a:p>
            <a:pPr marL="0" indent="0" algn="ctr">
              <a:buNone/>
            </a:pPr>
            <a:endParaRPr lang="ru-RU" sz="2600" dirty="0" smtClean="0">
              <a:ea typeface="Times New Roman"/>
            </a:endParaRPr>
          </a:p>
          <a:p>
            <a:pPr marL="0" indent="0" algn="just">
              <a:buNone/>
            </a:pPr>
            <a:endParaRPr lang="ru-RU" sz="2800" dirty="0" smtClean="0">
              <a:ea typeface="Times New Roman"/>
            </a:endParaRPr>
          </a:p>
          <a:p>
            <a:pPr marL="0" indent="0" algn="just">
              <a:buNone/>
            </a:pPr>
            <a:endParaRPr lang="ru-RU" sz="2800" dirty="0" smtClean="0">
              <a:ea typeface="Times New Roman"/>
            </a:endParaRPr>
          </a:p>
          <a:p>
            <a:pPr marL="0" indent="0" algn="just">
              <a:buNone/>
            </a:pPr>
            <a:endParaRPr lang="ru-RU" sz="2800" dirty="0" smtClean="0">
              <a:ea typeface="Times New Roman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573308"/>
              </p:ext>
            </p:extLst>
          </p:nvPr>
        </p:nvGraphicFramePr>
        <p:xfrm>
          <a:off x="575556" y="4728041"/>
          <a:ext cx="8208912" cy="2042160"/>
        </p:xfrm>
        <a:graphic>
          <a:graphicData uri="http://schemas.openxmlformats.org/drawingml/2006/table">
            <a:tbl>
              <a:tblPr firstRow="1" firstCol="1" bandRow="1"/>
              <a:tblGrid>
                <a:gridCol w="5596985"/>
                <a:gridCol w="1268650"/>
                <a:gridCol w="1343277"/>
              </a:tblGrid>
              <a:tr h="9279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Ссылки на работы с химическим составом для наибольшего количества</a:t>
                      </a:r>
                      <a:r>
                        <a:rPr lang="ru-RU" sz="16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baseline="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лирид</a:t>
                      </a:r>
                      <a:r>
                        <a:rPr lang="ru-RU" sz="16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поля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звезд поля типа RR Лиры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химических элементов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9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Lambert et al.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ApJ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Suppl. Ser. 103, 183 (1996)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9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Wallerstein &amp; Huang,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Memorie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della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Soc. Astron.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Italiana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81, 952 (2010)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9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Liu et al. Research in Astron.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Astrophys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13, 1307 (2013)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9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Pancino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et al. MNRAS 447, 2404 (2015)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9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Chadid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et al.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ApJ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835, 187 (2017)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193F-733D-4DF6-9CE4-AE9794ED6FE6}" type="slidenum">
              <a:rPr lang="ru-RU" smtClean="0"/>
              <a:t>6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9552" y="3212976"/>
            <a:ext cx="849694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rgbClr val="2E014F"/>
                </a:solidFill>
              </a:rPr>
              <a:t>Использовались спектры высокого разрешения, полученные на крупных телескопах.</a:t>
            </a:r>
          </a:p>
          <a:p>
            <a:r>
              <a:rPr lang="ru-RU" sz="1700" dirty="0" smtClean="0">
                <a:solidFill>
                  <a:srgbClr val="2E014F"/>
                </a:solidFill>
              </a:rPr>
              <a:t>Обилия </a:t>
            </a:r>
            <a:r>
              <a:rPr lang="ru-RU" sz="1700" dirty="0">
                <a:solidFill>
                  <a:srgbClr val="2E014F"/>
                </a:solidFill>
              </a:rPr>
              <a:t>химических элементов в </a:t>
            </a:r>
            <a:r>
              <a:rPr lang="ru-RU" sz="1700" dirty="0" err="1">
                <a:solidFill>
                  <a:srgbClr val="2E014F"/>
                </a:solidFill>
              </a:rPr>
              <a:t>лиридах</a:t>
            </a:r>
            <a:r>
              <a:rPr lang="ru-RU" sz="1700" dirty="0">
                <a:solidFill>
                  <a:srgbClr val="2E014F"/>
                </a:solidFill>
              </a:rPr>
              <a:t> могут быть получены с помощью классической EW-техники и </a:t>
            </a:r>
            <a:r>
              <a:rPr lang="ru-RU" sz="1700" dirty="0" smtClean="0">
                <a:solidFill>
                  <a:srgbClr val="2E014F"/>
                </a:solidFill>
              </a:rPr>
              <a:t>статических моделей атмосфер. </a:t>
            </a:r>
          </a:p>
          <a:p>
            <a:r>
              <a:rPr lang="en-US" sz="1400" dirty="0" err="1" smtClean="0">
                <a:solidFill>
                  <a:srgbClr val="2E014F"/>
                </a:solidFill>
                <a:ea typeface="Times New Roman"/>
              </a:rPr>
              <a:t>Pancino</a:t>
            </a:r>
            <a:r>
              <a:rPr lang="en-US" sz="1400" dirty="0" smtClean="0">
                <a:solidFill>
                  <a:srgbClr val="2E014F"/>
                </a:solidFill>
                <a:ea typeface="Times New Roman"/>
              </a:rPr>
              <a:t> </a:t>
            </a:r>
            <a:r>
              <a:rPr lang="en-US" sz="1400" dirty="0">
                <a:solidFill>
                  <a:srgbClr val="2E014F"/>
                </a:solidFill>
                <a:ea typeface="Times New Roman"/>
              </a:rPr>
              <a:t>et al</a:t>
            </a:r>
            <a:r>
              <a:rPr lang="ru-RU" sz="1400" dirty="0">
                <a:solidFill>
                  <a:srgbClr val="2E014F"/>
                </a:solidFill>
                <a:ea typeface="Times New Roman"/>
              </a:rPr>
              <a:t>. </a:t>
            </a:r>
            <a:r>
              <a:rPr lang="en-US" sz="1400" dirty="0">
                <a:solidFill>
                  <a:srgbClr val="2E014F"/>
                </a:solidFill>
                <a:ea typeface="Times New Roman"/>
              </a:rPr>
              <a:t>MNRAS 447, 2404 (2015</a:t>
            </a:r>
            <a:r>
              <a:rPr lang="en-US" sz="1400" dirty="0" smtClean="0">
                <a:solidFill>
                  <a:srgbClr val="2E014F"/>
                </a:solidFill>
                <a:ea typeface="Times New Roman"/>
              </a:rPr>
              <a:t>)</a:t>
            </a:r>
            <a:r>
              <a:rPr lang="ru-RU" sz="1400" dirty="0" smtClean="0">
                <a:solidFill>
                  <a:srgbClr val="2E014F"/>
                </a:solidFill>
                <a:ea typeface="Times New Roman"/>
              </a:rPr>
              <a:t>.</a:t>
            </a:r>
            <a:endParaRPr lang="ru-RU" sz="1400" dirty="0">
              <a:solidFill>
                <a:srgbClr val="2E014F"/>
              </a:solidFill>
            </a:endParaRPr>
          </a:p>
          <a:p>
            <a:r>
              <a:rPr lang="ru-RU" sz="1700" dirty="0">
                <a:solidFill>
                  <a:srgbClr val="2E014F"/>
                </a:solidFill>
              </a:rPr>
              <a:t>В</a:t>
            </a:r>
            <a:r>
              <a:rPr lang="ru-RU" sz="1700" dirty="0" smtClean="0">
                <a:solidFill>
                  <a:srgbClr val="2E014F"/>
                </a:solidFill>
              </a:rPr>
              <a:t> большинстве работ </a:t>
            </a:r>
            <a:r>
              <a:rPr lang="ru-RU" sz="1700" dirty="0">
                <a:solidFill>
                  <a:srgbClr val="2E014F"/>
                </a:solidFill>
              </a:rPr>
              <a:t>использовались модели звездных атмосфер </a:t>
            </a:r>
            <a:r>
              <a:rPr lang="ru-RU" sz="1700" dirty="0" err="1">
                <a:solidFill>
                  <a:srgbClr val="2E014F"/>
                </a:solidFill>
              </a:rPr>
              <a:t>Куруца</a:t>
            </a:r>
            <a:r>
              <a:rPr lang="ru-RU" sz="1700" dirty="0" smtClean="0">
                <a:solidFill>
                  <a:srgbClr val="2E014F"/>
                </a:solidFill>
              </a:rPr>
              <a:t>.</a:t>
            </a:r>
            <a:endParaRPr lang="ru-RU" sz="1700" dirty="0">
              <a:solidFill>
                <a:srgbClr val="2E01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34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456" y="0"/>
            <a:ext cx="8229600" cy="648072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Влияние пульсаций на спектральные линии</a:t>
            </a:r>
            <a:endParaRPr lang="ru-RU" sz="3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4829509" cy="616530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pPr algn="just"/>
            <a:r>
              <a:rPr lang="ru-RU" sz="7200" dirty="0" smtClean="0">
                <a:solidFill>
                  <a:srgbClr val="5D02A2"/>
                </a:solidFill>
              </a:rPr>
              <a:t>Наиболее </a:t>
            </a:r>
            <a:r>
              <a:rPr lang="ru-RU" sz="7200" dirty="0">
                <a:solidFill>
                  <a:srgbClr val="5D02A2"/>
                </a:solidFill>
              </a:rPr>
              <a:t>сильные и симметричные линии </a:t>
            </a:r>
            <a:r>
              <a:rPr lang="ru-RU" sz="7200" dirty="0" smtClean="0">
                <a:solidFill>
                  <a:srgbClr val="5D02A2"/>
                </a:solidFill>
              </a:rPr>
              <a:t>получаются вблизи </a:t>
            </a:r>
            <a:r>
              <a:rPr lang="ru-RU" sz="7200" b="1" i="1" dirty="0" smtClean="0">
                <a:solidFill>
                  <a:srgbClr val="5D02A2"/>
                </a:solidFill>
              </a:rPr>
              <a:t>минимума </a:t>
            </a:r>
            <a:r>
              <a:rPr lang="ru-RU" sz="7200" b="1" i="1" dirty="0">
                <a:solidFill>
                  <a:srgbClr val="5D02A2"/>
                </a:solidFill>
              </a:rPr>
              <a:t>блеска </a:t>
            </a:r>
            <a:r>
              <a:rPr lang="ru-RU" sz="7200" b="1" dirty="0">
                <a:solidFill>
                  <a:srgbClr val="5D02A2"/>
                </a:solidFill>
              </a:rPr>
              <a:t>и </a:t>
            </a:r>
            <a:r>
              <a:rPr lang="ru-RU" sz="7200" b="1" i="1" dirty="0">
                <a:solidFill>
                  <a:srgbClr val="5D02A2"/>
                </a:solidFill>
              </a:rPr>
              <a:t>максимального </a:t>
            </a:r>
            <a:r>
              <a:rPr lang="ru-RU" sz="7200" b="1" i="1" dirty="0" smtClean="0">
                <a:solidFill>
                  <a:srgbClr val="5D02A2"/>
                </a:solidFill>
              </a:rPr>
              <a:t>радиуса</a:t>
            </a:r>
            <a:r>
              <a:rPr lang="ru-RU" sz="7200" b="1" dirty="0" smtClean="0">
                <a:solidFill>
                  <a:srgbClr val="5D02A2"/>
                </a:solidFill>
              </a:rPr>
              <a:t>,</a:t>
            </a:r>
            <a:r>
              <a:rPr lang="ru-RU" sz="7200" dirty="0" smtClean="0">
                <a:solidFill>
                  <a:srgbClr val="5D02A2"/>
                </a:solidFill>
              </a:rPr>
              <a:t> </a:t>
            </a:r>
            <a:r>
              <a:rPr lang="ru-RU" sz="7200" dirty="0">
                <a:solidFill>
                  <a:srgbClr val="5D02A2"/>
                </a:solidFill>
              </a:rPr>
              <a:t>когда атмосфера </a:t>
            </a:r>
            <a:r>
              <a:rPr lang="ru-RU" sz="7200" dirty="0" smtClean="0">
                <a:solidFill>
                  <a:srgbClr val="5D02A2"/>
                </a:solidFill>
              </a:rPr>
              <a:t>неподвижна.</a:t>
            </a:r>
            <a:endParaRPr lang="en-US" sz="7200" dirty="0" smtClean="0">
              <a:solidFill>
                <a:srgbClr val="5D02A2"/>
              </a:solidFill>
            </a:endParaRPr>
          </a:p>
          <a:p>
            <a:pPr>
              <a:lnSpc>
                <a:spcPct val="70000"/>
              </a:lnSpc>
            </a:pPr>
            <a:endParaRPr lang="ru-RU" sz="4300" dirty="0" smtClean="0">
              <a:solidFill>
                <a:srgbClr val="5D02A2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4800" dirty="0" err="1" smtClean="0">
                <a:solidFill>
                  <a:srgbClr val="5D02A2"/>
                </a:solidFill>
              </a:rPr>
              <a:t>Kolenberg</a:t>
            </a:r>
            <a:r>
              <a:rPr lang="en-US" sz="4800" dirty="0" smtClean="0">
                <a:solidFill>
                  <a:srgbClr val="5D02A2"/>
                </a:solidFill>
              </a:rPr>
              <a:t> et al., A&amp;A </a:t>
            </a:r>
            <a:r>
              <a:rPr lang="en-US" sz="4800" b="1" dirty="0">
                <a:solidFill>
                  <a:srgbClr val="5D02A2"/>
                </a:solidFill>
              </a:rPr>
              <a:t>519</a:t>
            </a:r>
            <a:r>
              <a:rPr lang="en-US" sz="4800" dirty="0">
                <a:solidFill>
                  <a:srgbClr val="5D02A2"/>
                </a:solidFill>
              </a:rPr>
              <a:t>, A64 (2010). </a:t>
            </a:r>
          </a:p>
          <a:p>
            <a:r>
              <a:rPr lang="en-US" sz="4800" dirty="0" err="1" smtClean="0">
                <a:solidFill>
                  <a:srgbClr val="5D02A2"/>
                </a:solidFill>
              </a:rPr>
              <a:t>Sneden</a:t>
            </a:r>
            <a:r>
              <a:rPr lang="en-US" sz="4800" dirty="0">
                <a:solidFill>
                  <a:srgbClr val="5D02A2"/>
                </a:solidFill>
              </a:rPr>
              <a:t> </a:t>
            </a:r>
            <a:r>
              <a:rPr lang="en-US" sz="4800" dirty="0" smtClean="0">
                <a:solidFill>
                  <a:srgbClr val="5D02A2"/>
                </a:solidFill>
              </a:rPr>
              <a:t>et al., </a:t>
            </a:r>
            <a:r>
              <a:rPr lang="en-US" sz="4800" dirty="0">
                <a:solidFill>
                  <a:srgbClr val="5D02A2"/>
                </a:solidFill>
              </a:rPr>
              <a:t>in </a:t>
            </a:r>
            <a:r>
              <a:rPr lang="en-US" sz="4800" i="1" dirty="0">
                <a:solidFill>
                  <a:srgbClr val="5D02A2"/>
                </a:solidFill>
              </a:rPr>
              <a:t>RR </a:t>
            </a:r>
            <a:r>
              <a:rPr lang="en-US" sz="4800" i="1" dirty="0" err="1">
                <a:solidFill>
                  <a:srgbClr val="5D02A2"/>
                </a:solidFill>
              </a:rPr>
              <a:t>Lyrae</a:t>
            </a:r>
            <a:r>
              <a:rPr lang="en-US" sz="4800" i="1" dirty="0">
                <a:solidFill>
                  <a:srgbClr val="5D02A2"/>
                </a:solidFill>
              </a:rPr>
              <a:t> Stars, Metal-Poor Stars, and the Galaxy</a:t>
            </a:r>
            <a:r>
              <a:rPr lang="en-US" sz="4800" dirty="0">
                <a:solidFill>
                  <a:srgbClr val="5D02A2"/>
                </a:solidFill>
              </a:rPr>
              <a:t>, ed. A. </a:t>
            </a:r>
            <a:r>
              <a:rPr lang="en-US" sz="4800" dirty="0" err="1">
                <a:solidFill>
                  <a:srgbClr val="5D02A2"/>
                </a:solidFill>
              </a:rPr>
              <a:t>McWilliam</a:t>
            </a:r>
            <a:r>
              <a:rPr lang="en-US" sz="4800" dirty="0">
                <a:solidFill>
                  <a:srgbClr val="5D02A2"/>
                </a:solidFill>
              </a:rPr>
              <a:t>, Carnegie Observatories </a:t>
            </a:r>
            <a:r>
              <a:rPr lang="en-US" sz="4800" dirty="0" err="1">
                <a:solidFill>
                  <a:srgbClr val="5D02A2"/>
                </a:solidFill>
              </a:rPr>
              <a:t>Astrophys</a:t>
            </a:r>
            <a:r>
              <a:rPr lang="en-US" sz="4800" dirty="0">
                <a:solidFill>
                  <a:srgbClr val="5D02A2"/>
                </a:solidFill>
              </a:rPr>
              <a:t>. Ser. </a:t>
            </a:r>
            <a:r>
              <a:rPr lang="en-US" sz="4800" b="1" dirty="0">
                <a:solidFill>
                  <a:srgbClr val="5D02A2"/>
                </a:solidFill>
              </a:rPr>
              <a:t>5</a:t>
            </a:r>
            <a:r>
              <a:rPr lang="en-US" sz="4800" dirty="0">
                <a:solidFill>
                  <a:srgbClr val="5D02A2"/>
                </a:solidFill>
              </a:rPr>
              <a:t>, 196 (2011). </a:t>
            </a:r>
            <a:endParaRPr lang="en-US" sz="4800" dirty="0" smtClean="0">
              <a:solidFill>
                <a:srgbClr val="5D02A2"/>
              </a:solidFill>
            </a:endParaRPr>
          </a:p>
          <a:p>
            <a:endParaRPr lang="ru-RU" sz="5500" dirty="0" smtClean="0"/>
          </a:p>
          <a:p>
            <a:pPr algn="just"/>
            <a:r>
              <a:rPr lang="ru-RU" sz="7200" dirty="0" smtClean="0"/>
              <a:t>В </a:t>
            </a:r>
            <a:r>
              <a:rPr lang="ru-RU" sz="7200" dirty="0"/>
              <a:t>большинстве случаев спектры для определения обилий </a:t>
            </a:r>
            <a:r>
              <a:rPr lang="ru-RU" sz="7200" dirty="0" smtClean="0"/>
              <a:t>были </a:t>
            </a:r>
            <a:r>
              <a:rPr lang="ru-RU" sz="7200" dirty="0"/>
              <a:t>получены во время </a:t>
            </a:r>
            <a:r>
              <a:rPr lang="ru-RU" sz="7200" b="1" i="1" dirty="0"/>
              <a:t>спокойных фаз</a:t>
            </a:r>
            <a:r>
              <a:rPr lang="ru-RU" sz="7200" dirty="0"/>
              <a:t>, близких </a:t>
            </a:r>
            <a:r>
              <a:rPr lang="ru-RU" sz="7200" i="1" dirty="0"/>
              <a:t>к </a:t>
            </a:r>
            <a:r>
              <a:rPr lang="ru-RU" sz="7200" b="1" i="1" dirty="0">
                <a:solidFill>
                  <a:srgbClr val="A71D01"/>
                </a:solidFill>
              </a:rPr>
              <a:t>0.35</a:t>
            </a:r>
            <a:r>
              <a:rPr lang="ru-RU" sz="7200" i="1" dirty="0"/>
              <a:t>.</a:t>
            </a:r>
            <a:endParaRPr lang="en-US" sz="7200" i="1" dirty="0" smtClean="0"/>
          </a:p>
          <a:p>
            <a:endParaRPr lang="ru-RU" sz="6200" dirty="0" smtClean="0"/>
          </a:p>
          <a:p>
            <a:r>
              <a:rPr lang="ru-RU" sz="7200" dirty="0" smtClean="0">
                <a:solidFill>
                  <a:srgbClr val="5D02A2"/>
                </a:solidFill>
              </a:rPr>
              <a:t>Определяемые</a:t>
            </a:r>
            <a:r>
              <a:rPr lang="ru-RU" sz="7200" i="1" dirty="0" smtClean="0">
                <a:solidFill>
                  <a:srgbClr val="5D02A2"/>
                </a:solidFill>
              </a:rPr>
              <a:t> </a:t>
            </a:r>
            <a:r>
              <a:rPr lang="ru-RU" sz="7200" b="1" i="1" dirty="0" smtClean="0">
                <a:solidFill>
                  <a:srgbClr val="5D02A2"/>
                </a:solidFill>
              </a:rPr>
              <a:t>содержания</a:t>
            </a:r>
            <a:r>
              <a:rPr lang="ru-RU" sz="7200" i="1" dirty="0" smtClean="0">
                <a:solidFill>
                  <a:srgbClr val="5D02A2"/>
                </a:solidFill>
              </a:rPr>
              <a:t> химических элементов </a:t>
            </a:r>
            <a:r>
              <a:rPr lang="ru-RU" sz="7200" dirty="0" smtClean="0">
                <a:solidFill>
                  <a:srgbClr val="5D02A2"/>
                </a:solidFill>
              </a:rPr>
              <a:t>(кроме </a:t>
            </a:r>
            <a:r>
              <a:rPr lang="en-US" sz="7200" dirty="0" smtClean="0">
                <a:solidFill>
                  <a:srgbClr val="5D02A2"/>
                </a:solidFill>
              </a:rPr>
              <a:t>Si </a:t>
            </a:r>
            <a:r>
              <a:rPr lang="ru-RU" sz="7200" dirty="0" smtClean="0">
                <a:solidFill>
                  <a:srgbClr val="5D02A2"/>
                </a:solidFill>
              </a:rPr>
              <a:t>и </a:t>
            </a:r>
            <a:r>
              <a:rPr lang="en-US" sz="7200" dirty="0" smtClean="0">
                <a:solidFill>
                  <a:srgbClr val="5D02A2"/>
                </a:solidFill>
              </a:rPr>
              <a:t>Ba</a:t>
            </a:r>
            <a:r>
              <a:rPr lang="ru-RU" sz="7200" dirty="0" smtClean="0">
                <a:solidFill>
                  <a:srgbClr val="5D02A2"/>
                </a:solidFill>
              </a:rPr>
              <a:t>) </a:t>
            </a:r>
            <a:r>
              <a:rPr lang="ru-RU" sz="7200" dirty="0">
                <a:solidFill>
                  <a:srgbClr val="5D02A2"/>
                </a:solidFill>
              </a:rPr>
              <a:t>в основном </a:t>
            </a:r>
            <a:r>
              <a:rPr lang="ru-RU" sz="7200" b="1" i="1" dirty="0">
                <a:solidFill>
                  <a:srgbClr val="5D02A2"/>
                </a:solidFill>
              </a:rPr>
              <a:t>нечувствительны к </a:t>
            </a:r>
            <a:r>
              <a:rPr lang="ru-RU" sz="7200" b="1" i="1" dirty="0" smtClean="0">
                <a:solidFill>
                  <a:srgbClr val="5D02A2"/>
                </a:solidFill>
              </a:rPr>
              <a:t>фазе</a:t>
            </a:r>
            <a:r>
              <a:rPr lang="ru-RU" sz="7200" dirty="0" smtClean="0">
                <a:solidFill>
                  <a:srgbClr val="5D02A2"/>
                </a:solidFill>
              </a:rPr>
              <a:t>.</a:t>
            </a:r>
            <a:endParaRPr lang="ru-RU" sz="7200" dirty="0">
              <a:solidFill>
                <a:srgbClr val="5D02A2"/>
              </a:solidFill>
            </a:endParaRPr>
          </a:p>
          <a:p>
            <a:pPr>
              <a:lnSpc>
                <a:spcPct val="70000"/>
              </a:lnSpc>
            </a:pPr>
            <a:endParaRPr lang="ru-RU" sz="4300" dirty="0" smtClean="0">
              <a:solidFill>
                <a:srgbClr val="5D02A2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4800" dirty="0" smtClean="0">
                <a:solidFill>
                  <a:srgbClr val="5D02A2"/>
                </a:solidFill>
              </a:rPr>
              <a:t>For</a:t>
            </a:r>
            <a:r>
              <a:rPr lang="ru-RU" sz="4800" dirty="0" smtClean="0">
                <a:solidFill>
                  <a:srgbClr val="5D02A2"/>
                </a:solidFill>
              </a:rPr>
              <a:t> </a:t>
            </a:r>
            <a:r>
              <a:rPr lang="en-US" sz="4800" dirty="0">
                <a:solidFill>
                  <a:srgbClr val="5D02A2"/>
                </a:solidFill>
              </a:rPr>
              <a:t>et al</a:t>
            </a:r>
            <a:r>
              <a:rPr lang="en-US" sz="4800" dirty="0" smtClean="0">
                <a:solidFill>
                  <a:srgbClr val="5D02A2"/>
                </a:solidFill>
              </a:rPr>
              <a:t>., </a:t>
            </a:r>
            <a:r>
              <a:rPr lang="en-US" sz="4800" dirty="0" err="1" smtClean="0">
                <a:solidFill>
                  <a:srgbClr val="5D02A2"/>
                </a:solidFill>
              </a:rPr>
              <a:t>ApJ</a:t>
            </a:r>
            <a:r>
              <a:rPr lang="en-US" sz="4800" dirty="0">
                <a:solidFill>
                  <a:srgbClr val="5D02A2"/>
                </a:solidFill>
              </a:rPr>
              <a:t>. Suppl. Ser. </a:t>
            </a:r>
            <a:r>
              <a:rPr lang="en-US" sz="4800" b="1" dirty="0">
                <a:solidFill>
                  <a:srgbClr val="5D02A2"/>
                </a:solidFill>
              </a:rPr>
              <a:t>197</a:t>
            </a:r>
            <a:r>
              <a:rPr lang="en-US" sz="4800" dirty="0">
                <a:solidFill>
                  <a:srgbClr val="5D02A2"/>
                </a:solidFill>
              </a:rPr>
              <a:t>, 29 (2011). </a:t>
            </a:r>
          </a:p>
          <a:p>
            <a:r>
              <a:rPr lang="en-US" sz="4800" dirty="0">
                <a:solidFill>
                  <a:srgbClr val="5D02A2"/>
                </a:solidFill>
              </a:rPr>
              <a:t>Liu et al</a:t>
            </a:r>
            <a:r>
              <a:rPr lang="en-US" sz="4800" dirty="0" smtClean="0">
                <a:solidFill>
                  <a:srgbClr val="5D02A2"/>
                </a:solidFill>
              </a:rPr>
              <a:t>., Research </a:t>
            </a:r>
            <a:r>
              <a:rPr lang="en-US" sz="4800" dirty="0">
                <a:solidFill>
                  <a:srgbClr val="5D02A2"/>
                </a:solidFill>
              </a:rPr>
              <a:t>in Astron. </a:t>
            </a:r>
            <a:r>
              <a:rPr lang="en-US" sz="4800" dirty="0" err="1">
                <a:solidFill>
                  <a:srgbClr val="5D02A2"/>
                </a:solidFill>
              </a:rPr>
              <a:t>Astrophys</a:t>
            </a:r>
            <a:r>
              <a:rPr lang="en-US" sz="4800" dirty="0">
                <a:solidFill>
                  <a:srgbClr val="5D02A2"/>
                </a:solidFill>
              </a:rPr>
              <a:t>. </a:t>
            </a:r>
            <a:r>
              <a:rPr lang="en-US" sz="4800" b="1" dirty="0">
                <a:solidFill>
                  <a:srgbClr val="5D02A2"/>
                </a:solidFill>
              </a:rPr>
              <a:t>13, </a:t>
            </a:r>
            <a:r>
              <a:rPr lang="en-US" sz="4800" dirty="0">
                <a:solidFill>
                  <a:srgbClr val="5D02A2"/>
                </a:solidFill>
              </a:rPr>
              <a:t>1307 (2013). </a:t>
            </a:r>
            <a:endParaRPr lang="ru-RU" sz="4800" dirty="0" smtClean="0">
              <a:solidFill>
                <a:srgbClr val="5D02A2"/>
              </a:solidFill>
            </a:endParaRPr>
          </a:p>
          <a:p>
            <a:r>
              <a:rPr lang="en-US" sz="4800" dirty="0" err="1">
                <a:solidFill>
                  <a:srgbClr val="5D02A2"/>
                </a:solidFill>
                <a:ea typeface="Times New Roman"/>
                <a:cs typeface="Times New Roman"/>
              </a:rPr>
              <a:t>Pancino</a:t>
            </a:r>
            <a:r>
              <a:rPr lang="en-US" sz="4800" dirty="0">
                <a:solidFill>
                  <a:srgbClr val="5D02A2"/>
                </a:solidFill>
                <a:ea typeface="Times New Roman"/>
                <a:cs typeface="Times New Roman"/>
              </a:rPr>
              <a:t> et al. MNRAS 447, 2404 (2015)</a:t>
            </a:r>
            <a:endParaRPr lang="ru-RU" sz="4800" dirty="0">
              <a:solidFill>
                <a:srgbClr val="5D02A2"/>
              </a:solidFill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sz="4300" dirty="0" smtClean="0">
              <a:solidFill>
                <a:srgbClr val="5D02A2"/>
              </a:solidFill>
            </a:endParaRPr>
          </a:p>
          <a:p>
            <a:endParaRPr lang="ru-RU" sz="4300" dirty="0">
              <a:solidFill>
                <a:srgbClr val="5D02A2"/>
              </a:solidFill>
            </a:endParaRPr>
          </a:p>
          <a:p>
            <a:pPr algn="just"/>
            <a:r>
              <a:rPr lang="ru-RU" sz="7200" dirty="0" smtClean="0">
                <a:ea typeface="Times New Roman"/>
              </a:rPr>
              <a:t>Обилия </a:t>
            </a:r>
            <a:r>
              <a:rPr lang="ru-RU" sz="7200" b="1" dirty="0">
                <a:ea typeface="Times New Roman"/>
              </a:rPr>
              <a:t>большинства элементов</a:t>
            </a:r>
            <a:r>
              <a:rPr lang="ru-RU" sz="7200" dirty="0">
                <a:ea typeface="Times New Roman"/>
              </a:rPr>
              <a:t> в звездах RR </a:t>
            </a:r>
            <a:r>
              <a:rPr lang="ru-RU" sz="7200" dirty="0" err="1" smtClean="0">
                <a:ea typeface="Times New Roman"/>
              </a:rPr>
              <a:t>Lyr</a:t>
            </a:r>
            <a:r>
              <a:rPr lang="ru-RU" sz="7200" dirty="0" smtClean="0">
                <a:ea typeface="Times New Roman"/>
              </a:rPr>
              <a:t> поля, полученные </a:t>
            </a:r>
            <a:r>
              <a:rPr lang="ru-RU" sz="7200" dirty="0">
                <a:ea typeface="Times New Roman"/>
              </a:rPr>
              <a:t>на разных </a:t>
            </a:r>
            <a:r>
              <a:rPr lang="ru-RU" sz="7200" dirty="0" smtClean="0">
                <a:ea typeface="Times New Roman"/>
              </a:rPr>
              <a:t>фазах пульсаций, </a:t>
            </a:r>
            <a:r>
              <a:rPr lang="ru-RU" sz="7200" dirty="0">
                <a:ea typeface="Times New Roman"/>
              </a:rPr>
              <a:t>можно использовать </a:t>
            </a:r>
            <a:r>
              <a:rPr lang="ru-RU" sz="7200" b="1" dirty="0">
                <a:ea typeface="Times New Roman"/>
              </a:rPr>
              <a:t>для </a:t>
            </a:r>
            <a:r>
              <a:rPr lang="ru-RU" sz="7200" b="1" dirty="0" smtClean="0">
                <a:ea typeface="Times New Roman"/>
              </a:rPr>
              <a:t>исследования эволюции Галактики.</a:t>
            </a:r>
            <a:endParaRPr lang="en-US" sz="7200" b="1" dirty="0" smtClean="0">
              <a:ea typeface="Times New Roman"/>
            </a:endParaRPr>
          </a:p>
          <a:p>
            <a:pPr lvl="0"/>
            <a:r>
              <a:rPr lang="en-US" sz="4800" dirty="0"/>
              <a:t>Liu et al., Research in Astron. </a:t>
            </a:r>
            <a:r>
              <a:rPr lang="en-US" sz="4800" dirty="0" err="1"/>
              <a:t>Astrophys</a:t>
            </a:r>
            <a:r>
              <a:rPr lang="en-US" sz="4800" dirty="0"/>
              <a:t>. </a:t>
            </a:r>
            <a:r>
              <a:rPr lang="en-US" sz="4800" b="1" dirty="0"/>
              <a:t>13, </a:t>
            </a:r>
            <a:r>
              <a:rPr lang="en-US" sz="4800" dirty="0"/>
              <a:t>1307 (2013). </a:t>
            </a:r>
            <a:endParaRPr lang="ru-RU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394" y="1052736"/>
            <a:ext cx="3228975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2160" y="6075015"/>
            <a:ext cx="2663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Kolenberg</a:t>
            </a:r>
            <a:r>
              <a:rPr lang="en-US" sz="1200" dirty="0" smtClean="0"/>
              <a:t> et al. A&amp;A</a:t>
            </a:r>
            <a:r>
              <a:rPr lang="ru-RU" sz="1200" dirty="0" smtClean="0"/>
              <a:t> </a:t>
            </a:r>
            <a:r>
              <a:rPr lang="en-US" sz="1200" dirty="0" smtClean="0"/>
              <a:t> </a:t>
            </a:r>
            <a:r>
              <a:rPr lang="en-US" sz="1200" b="1" dirty="0" smtClean="0"/>
              <a:t>519</a:t>
            </a:r>
            <a:r>
              <a:rPr lang="en-US" sz="1200" dirty="0" smtClean="0"/>
              <a:t>, A64 (2010)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394" y="5589239"/>
            <a:ext cx="3533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193F-733D-4DF6-9CE4-AE9794ED6FE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45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325" y="44623"/>
            <a:ext cx="4260701" cy="77604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Влияние пульсаций на спектральные линии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42" y="1340768"/>
            <a:ext cx="4500500" cy="3000333"/>
          </a:xfrm>
        </p:spPr>
      </p:pic>
      <p:pic>
        <p:nvPicPr>
          <p:cNvPr id="5122" name="Picture 2" descr="C:\Users\Megatron\Desktop\2017 Доклад\20120724_minim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" y="144636"/>
            <a:ext cx="4423991" cy="294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egatron\Desktop\2017 Доклад\20120724_maximu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" y="3532400"/>
            <a:ext cx="4460553" cy="297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4536802"/>
            <a:ext cx="3760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5"/>
              </a:rPr>
              <a:t>http://www.astrosurf.com/buil/rrlyr2/20120724_anim.htm</a:t>
            </a:r>
            <a:endParaRPr lang="en-US" sz="1200" dirty="0"/>
          </a:p>
          <a:p>
            <a:r>
              <a:rPr lang="en-US" sz="1200" dirty="0">
                <a:solidFill>
                  <a:prstClr val="black"/>
                </a:solidFill>
              </a:rPr>
              <a:t>Castanet-</a:t>
            </a:r>
            <a:r>
              <a:rPr lang="en-US" sz="1200" dirty="0" err="1">
                <a:solidFill>
                  <a:prstClr val="black"/>
                </a:solidFill>
              </a:rPr>
              <a:t>Tolosan</a:t>
            </a:r>
            <a:r>
              <a:rPr lang="en-US" sz="1200" dirty="0">
                <a:solidFill>
                  <a:prstClr val="black"/>
                </a:solidFill>
              </a:rPr>
              <a:t> observatory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smtClean="0">
                <a:solidFill>
                  <a:prstClr val="black"/>
                </a:solidFill>
              </a:rPr>
              <a:t>, </a:t>
            </a:r>
            <a:r>
              <a:rPr lang="ru-RU" sz="1200" dirty="0" smtClean="0"/>
              <a:t>25-07-2012 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7735" y="3094270"/>
            <a:ext cx="4675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Aspect of ultraviolet RR </a:t>
            </a:r>
            <a:r>
              <a:rPr lang="en-US" sz="1200" dirty="0" err="1"/>
              <a:t>Lyrae</a:t>
            </a:r>
            <a:r>
              <a:rPr lang="en-US" sz="1200" dirty="0"/>
              <a:t> spectrum near </a:t>
            </a:r>
            <a:r>
              <a:rPr lang="en-US" sz="1200" b="1" dirty="0"/>
              <a:t>minimum light intensity</a:t>
            </a:r>
            <a:r>
              <a:rPr lang="en-US" b="1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07" y="6488651"/>
            <a:ext cx="4701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Aspect of ultraviolet RR </a:t>
            </a:r>
            <a:r>
              <a:rPr lang="en-US" sz="1200" dirty="0" err="1"/>
              <a:t>Lyrae</a:t>
            </a:r>
            <a:r>
              <a:rPr lang="en-US" sz="1200" dirty="0"/>
              <a:t> spectrum near </a:t>
            </a:r>
            <a:r>
              <a:rPr lang="en-US" sz="1200" b="1" dirty="0"/>
              <a:t>maximum light intensity</a:t>
            </a:r>
            <a:r>
              <a:rPr lang="en-US" b="1" dirty="0"/>
              <a:t>.</a:t>
            </a:r>
            <a:endParaRPr lang="ru-RU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193F-733D-4DF6-9CE4-AE9794ED6FE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25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634082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CC7604"/>
                </a:solidFill>
                <a:latin typeface="Times New Roman"/>
              </a:rPr>
              <a:t>C</a:t>
            </a:r>
            <a:r>
              <a:rPr lang="ru-RU" sz="3000" b="1" dirty="0">
                <a:solidFill>
                  <a:srgbClr val="CC7604"/>
                </a:solidFill>
                <a:latin typeface="Times New Roman"/>
              </a:rPr>
              <a:t>ведение данных к единому солнечному обилию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145435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Для сведения исходных данных в однородну</a:t>
            </a:r>
            <a:r>
              <a:rPr lang="ru-RU" sz="2400" dirty="0"/>
              <a:t>ю</a:t>
            </a:r>
            <a:r>
              <a:rPr lang="ru-RU" sz="2400" dirty="0" smtClean="0"/>
              <a:t> шкалу содержания химических элементов, полученные разными коллективами авторов, приведены к единому солнечному обилию, рекомендованному в </a:t>
            </a:r>
            <a:endParaRPr lang="ru-RU" sz="3600" dirty="0">
              <a:solidFill>
                <a:srgbClr val="000000"/>
              </a:solidFill>
            </a:endParaRPr>
          </a:p>
          <a:p>
            <a:r>
              <a:rPr lang="en-US" sz="2200" dirty="0" err="1" smtClean="0">
                <a:solidFill>
                  <a:srgbClr val="000000"/>
                </a:solidFill>
              </a:rPr>
              <a:t>Asplund</a:t>
            </a:r>
            <a:r>
              <a:rPr lang="en-US" sz="2200" dirty="0" smtClean="0">
                <a:solidFill>
                  <a:srgbClr val="000000"/>
                </a:solidFill>
              </a:rPr>
              <a:t> et al., </a:t>
            </a:r>
            <a:r>
              <a:rPr lang="en-US" sz="2200" dirty="0">
                <a:solidFill>
                  <a:srgbClr val="000000"/>
                </a:solidFill>
              </a:rPr>
              <a:t>Annual Review of Astron. and </a:t>
            </a:r>
            <a:r>
              <a:rPr lang="en-US" sz="2200" dirty="0" err="1">
                <a:solidFill>
                  <a:srgbClr val="000000"/>
                </a:solidFill>
              </a:rPr>
              <a:t>Astrophys</a:t>
            </a:r>
            <a:r>
              <a:rPr lang="en-US" sz="2200" dirty="0">
                <a:solidFill>
                  <a:srgbClr val="000000"/>
                </a:solidFill>
              </a:rPr>
              <a:t>. </a:t>
            </a:r>
            <a:r>
              <a:rPr lang="en-US" sz="2200" b="1" dirty="0">
                <a:solidFill>
                  <a:srgbClr val="000000"/>
                </a:solidFill>
              </a:rPr>
              <a:t>47</a:t>
            </a:r>
            <a:r>
              <a:rPr lang="en-US" sz="2200" dirty="0">
                <a:solidFill>
                  <a:srgbClr val="000000"/>
                </a:solidFill>
              </a:rPr>
              <a:t>, 481 (2009</a:t>
            </a:r>
            <a:r>
              <a:rPr lang="en-US" sz="2200" dirty="0" smtClean="0">
                <a:solidFill>
                  <a:srgbClr val="000000"/>
                </a:solidFill>
              </a:rPr>
              <a:t>)</a:t>
            </a:r>
            <a:r>
              <a:rPr lang="ru-RU" sz="2200" dirty="0" smtClean="0">
                <a:solidFill>
                  <a:srgbClr val="000000"/>
                </a:solidFill>
              </a:rPr>
              <a:t>.</a:t>
            </a:r>
            <a:endParaRPr lang="en-US" sz="2200" dirty="0">
              <a:solidFill>
                <a:srgbClr val="00000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pPr lvl="0"/>
            <a:r>
              <a:rPr lang="en-US" sz="1800" dirty="0" smtClean="0"/>
              <a:t>[el/H]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= [el/H]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 + log</a:t>
            </a:r>
            <a:r>
              <a:rPr lang="el-GR" sz="2400" i="1" dirty="0" smtClean="0"/>
              <a:t>ε</a:t>
            </a:r>
            <a:r>
              <a:rPr lang="en-US" sz="2000" dirty="0" smtClean="0"/>
              <a:t>(el)</a:t>
            </a:r>
            <a:r>
              <a:rPr lang="en-US" sz="2000" baseline="-25000" dirty="0" smtClean="0">
                <a:sym typeface="Wingdings 2"/>
              </a:rPr>
              <a:t>1 </a:t>
            </a:r>
            <a:r>
              <a:rPr lang="en-US" sz="2000" dirty="0" smtClean="0">
                <a:sym typeface="Wingdings 2"/>
              </a:rPr>
              <a:t>- </a:t>
            </a:r>
            <a:r>
              <a:rPr lang="en-US" sz="1800" dirty="0" smtClean="0">
                <a:solidFill>
                  <a:prstClr val="black"/>
                </a:solidFill>
              </a:rPr>
              <a:t>log</a:t>
            </a:r>
            <a:r>
              <a:rPr lang="el-GR" sz="2400" i="1" dirty="0">
                <a:solidFill>
                  <a:prstClr val="black"/>
                </a:solidFill>
              </a:rPr>
              <a:t>ε</a:t>
            </a:r>
            <a:r>
              <a:rPr lang="en-US" sz="1800" dirty="0">
                <a:solidFill>
                  <a:prstClr val="black"/>
                </a:solidFill>
              </a:rPr>
              <a:t>(el</a:t>
            </a:r>
            <a:r>
              <a:rPr lang="en-US" sz="1800" dirty="0" smtClean="0">
                <a:solidFill>
                  <a:prstClr val="black"/>
                </a:solidFill>
              </a:rPr>
              <a:t>)</a:t>
            </a:r>
            <a:r>
              <a:rPr lang="en-US" sz="1800" baseline="-25000" dirty="0" smtClean="0">
                <a:solidFill>
                  <a:prstClr val="black"/>
                </a:solidFill>
                <a:sym typeface="Wingdings 2"/>
              </a:rPr>
              <a:t>2</a:t>
            </a:r>
            <a:endParaRPr lang="ru-RU" sz="1800" baseline="-25000" dirty="0">
              <a:solidFill>
                <a:prstClr val="black"/>
              </a:solidFill>
            </a:endParaRPr>
          </a:p>
          <a:p>
            <a:r>
              <a:rPr lang="en-US" sz="1800" dirty="0">
                <a:solidFill>
                  <a:prstClr val="black"/>
                </a:solidFill>
              </a:rPr>
              <a:t>log</a:t>
            </a:r>
            <a:r>
              <a:rPr lang="el-GR" sz="2400" i="1" dirty="0">
                <a:solidFill>
                  <a:prstClr val="black"/>
                </a:solidFill>
              </a:rPr>
              <a:t>ε</a:t>
            </a:r>
            <a:r>
              <a:rPr lang="en-US" sz="1800" dirty="0">
                <a:solidFill>
                  <a:prstClr val="black"/>
                </a:solidFill>
              </a:rPr>
              <a:t>(el)</a:t>
            </a:r>
            <a:r>
              <a:rPr lang="en-US" sz="1800" baseline="-25000" dirty="0">
                <a:solidFill>
                  <a:prstClr val="black"/>
                </a:solidFill>
                <a:sym typeface="Wingdings 2"/>
              </a:rPr>
              <a:t></a:t>
            </a:r>
            <a:r>
              <a:rPr lang="en-US" sz="1800" baseline="-25000" dirty="0" smtClean="0">
                <a:solidFill>
                  <a:prstClr val="black"/>
                </a:solidFill>
                <a:sym typeface="Wingdings 2"/>
              </a:rPr>
              <a:t>1  </a:t>
            </a:r>
            <a:r>
              <a:rPr lang="en-US" sz="1800" dirty="0" smtClean="0">
                <a:solidFill>
                  <a:prstClr val="black"/>
                </a:solidFill>
                <a:sym typeface="Wingdings 2"/>
              </a:rPr>
              <a:t>- </a:t>
            </a:r>
            <a:r>
              <a:rPr lang="ru-RU" sz="1800" dirty="0">
                <a:solidFill>
                  <a:prstClr val="black"/>
                </a:solidFill>
                <a:sym typeface="Wingdings 2"/>
              </a:rPr>
              <a:t>солнечное обилие </a:t>
            </a:r>
            <a:r>
              <a:rPr lang="ru-RU" sz="1800" dirty="0" smtClean="0">
                <a:solidFill>
                  <a:prstClr val="black"/>
                </a:solidFill>
                <a:sym typeface="Wingdings 2"/>
              </a:rPr>
              <a:t>элемента, использованное в работах</a:t>
            </a:r>
          </a:p>
          <a:p>
            <a:pPr lvl="0"/>
            <a:r>
              <a:rPr lang="en-US" sz="1800" dirty="0">
                <a:solidFill>
                  <a:prstClr val="black"/>
                </a:solidFill>
              </a:rPr>
              <a:t>log</a:t>
            </a:r>
            <a:r>
              <a:rPr lang="el-GR" sz="2400" i="1" dirty="0">
                <a:solidFill>
                  <a:prstClr val="black"/>
                </a:solidFill>
              </a:rPr>
              <a:t>ε</a:t>
            </a:r>
            <a:r>
              <a:rPr lang="en-US" sz="1800" dirty="0">
                <a:solidFill>
                  <a:prstClr val="black"/>
                </a:solidFill>
              </a:rPr>
              <a:t>(el)</a:t>
            </a:r>
            <a:r>
              <a:rPr lang="en-US" sz="1800" baseline="-25000" dirty="0">
                <a:solidFill>
                  <a:prstClr val="black"/>
                </a:solidFill>
                <a:sym typeface="Wingdings 2"/>
              </a:rPr>
              <a:t></a:t>
            </a:r>
            <a:r>
              <a:rPr lang="en-US" sz="1800" baseline="-25000" dirty="0" smtClean="0">
                <a:solidFill>
                  <a:prstClr val="black"/>
                </a:solidFill>
                <a:sym typeface="Wingdings 2"/>
              </a:rPr>
              <a:t>2</a:t>
            </a:r>
            <a:r>
              <a:rPr lang="ru-RU" sz="1800" baseline="-25000" dirty="0" smtClean="0">
                <a:solidFill>
                  <a:prstClr val="black"/>
                </a:solidFill>
                <a:sym typeface="Wingdings 2"/>
              </a:rPr>
              <a:t>  </a:t>
            </a:r>
            <a:r>
              <a:rPr lang="ru-RU" sz="1800" dirty="0" smtClean="0">
                <a:solidFill>
                  <a:prstClr val="black"/>
                </a:solidFill>
                <a:sym typeface="Wingdings 2"/>
              </a:rPr>
              <a:t>- стандартное солнечное обилие элемента (</a:t>
            </a:r>
            <a:r>
              <a:rPr lang="en-US" sz="1800" dirty="0" err="1" smtClean="0">
                <a:solidFill>
                  <a:srgbClr val="000000"/>
                </a:solidFill>
              </a:rPr>
              <a:t>Asplund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et al., </a:t>
            </a:r>
            <a:r>
              <a:rPr lang="en-US" sz="1800" dirty="0" smtClean="0">
                <a:solidFill>
                  <a:srgbClr val="000000"/>
                </a:solidFill>
              </a:rPr>
              <a:t>2009</a:t>
            </a:r>
            <a:r>
              <a:rPr lang="en-US" sz="1800" dirty="0">
                <a:solidFill>
                  <a:srgbClr val="000000"/>
                </a:solidFill>
              </a:rPr>
              <a:t>)</a:t>
            </a:r>
            <a:endParaRPr lang="ru-RU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193F-733D-4DF6-9CE4-AE9794ED6FE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98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4573</TotalTime>
  <Words>1519</Words>
  <Application>Microsoft Office PowerPoint</Application>
  <PresentationFormat>Экран (4:3)</PresentationFormat>
  <Paragraphs>253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 содержаниях химических элементов  в переменных типа RR Лиры  и надежности их определения</vt:lpstr>
      <vt:lpstr>Переменные типа RR Лиры (лириды)</vt:lpstr>
      <vt:lpstr>Переменные типа RR Лиры поля</vt:lpstr>
      <vt:lpstr>Цель работы</vt:lpstr>
      <vt:lpstr>Презентация PowerPoint</vt:lpstr>
      <vt:lpstr>Презентация PowerPoint</vt:lpstr>
      <vt:lpstr>Влияние пульсаций на спектральные линии</vt:lpstr>
      <vt:lpstr>Влияние пульсаций на спектральные линии</vt:lpstr>
      <vt:lpstr>Cведение данных к единому солнечному обилию</vt:lpstr>
      <vt:lpstr>Обилия химических элементов собраны для 101 переменной типа RR Лиры поля</vt:lpstr>
      <vt:lpstr>Статистика определений содержаний химических элементов и их ошибок </vt:lpstr>
      <vt:lpstr>Оценка внешней сходимости определений [Fe/H],  [el/Fe]</vt:lpstr>
      <vt:lpstr>Источники пространственно-кинематических данных</vt:lpstr>
      <vt:lpstr>Каталог содержит</vt:lpstr>
      <vt:lpstr>Результаты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Megatron</dc:creator>
  <cp:lastModifiedBy>Asus</cp:lastModifiedBy>
  <cp:revision>185</cp:revision>
  <dcterms:created xsi:type="dcterms:W3CDTF">2017-05-26T20:58:12Z</dcterms:created>
  <dcterms:modified xsi:type="dcterms:W3CDTF">2017-06-14T19:07:59Z</dcterms:modified>
</cp:coreProperties>
</file>