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93" r:id="rId6"/>
    <p:sldId id="257" r:id="rId7"/>
    <p:sldId id="259" r:id="rId8"/>
    <p:sldId id="260" r:id="rId9"/>
    <p:sldId id="292" r:id="rId10"/>
    <p:sldId id="264" r:id="rId11"/>
    <p:sldId id="261" r:id="rId12"/>
    <p:sldId id="285" r:id="rId13"/>
    <p:sldId id="269" r:id="rId14"/>
    <p:sldId id="272" r:id="rId15"/>
    <p:sldId id="270" r:id="rId16"/>
    <p:sldId id="276" r:id="rId17"/>
    <p:sldId id="271" r:id="rId18"/>
    <p:sldId id="278" r:id="rId19"/>
    <p:sldId id="294" r:id="rId20"/>
    <p:sldId id="282" r:id="rId21"/>
    <p:sldId id="287" r:id="rId22"/>
    <p:sldId id="288" r:id="rId23"/>
    <p:sldId id="289" r:id="rId24"/>
    <p:sldId id="281" r:id="rId25"/>
    <p:sldId id="273" r:id="rId26"/>
    <p:sldId id="291" r:id="rId27"/>
    <p:sldId id="280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6163-8CF0-44E9-9882-0CCFFA6FA7B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B5E7-09FE-4377-AC7B-9FA3154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475707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 </a:t>
            </a:r>
            <a:r>
              <a:rPr lang="ru-RU" dirty="0"/>
              <a:t>генетическом родстве звезд и метеоритов. История и современность.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Еремеева</a:t>
            </a:r>
            <a:r>
              <a:rPr lang="ru-RU" dirty="0" smtClean="0"/>
              <a:t> А. И.</a:t>
            </a:r>
            <a:r>
              <a:rPr lang="en-US" dirty="0" smtClean="0"/>
              <a:t>  </a:t>
            </a:r>
            <a:r>
              <a:rPr lang="ru-RU" dirty="0" smtClean="0"/>
              <a:t>ГАИШ МГУ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67718"/>
          </a:xfrm>
        </p:spPr>
        <p:txBody>
          <a:bodyPr/>
          <a:lstStyle/>
          <a:p>
            <a:r>
              <a:rPr lang="ru-RU" dirty="0" smtClean="0"/>
              <a:t>Звездный дождь Картина А.Дюрера,</a:t>
            </a:r>
            <a:r>
              <a:rPr lang="en-US" dirty="0" smtClean="0"/>
              <a:t>XVI</a:t>
            </a:r>
            <a:r>
              <a:rPr lang="ru-RU" dirty="0" smtClean="0"/>
              <a:t> в.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445224"/>
            <a:ext cx="3008313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 descr="picture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/>
          <a:srcRect r="5000"/>
          <a:stretch>
            <a:fillRect/>
          </a:stretch>
        </p:blipFill>
        <p:spPr bwMode="auto">
          <a:xfrm>
            <a:off x="4159021" y="617950"/>
            <a:ext cx="3943807" cy="5163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Рождение научной метеоритики.1794г.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 Проблема была решена на рубеже </a:t>
            </a:r>
            <a:r>
              <a:rPr lang="en-US" dirty="0" smtClean="0"/>
              <a:t>XVIII – XIX </a:t>
            </a:r>
            <a:r>
              <a:rPr lang="ru-RU" dirty="0" smtClean="0"/>
              <a:t>вв. умнейшим и очень любознательным человеком – немецким физиком-акустиком, и к тому же по образованию юристом (что оказалось немаловажным!), Эрнестом  </a:t>
            </a:r>
            <a:r>
              <a:rPr lang="ru-RU" dirty="0" err="1" smtClean="0"/>
              <a:t>Флоренсом</a:t>
            </a:r>
            <a:r>
              <a:rPr lang="ru-RU" dirty="0" smtClean="0"/>
              <a:t> Фридрихом </a:t>
            </a:r>
            <a:r>
              <a:rPr lang="ru-RU" dirty="0" err="1" smtClean="0"/>
              <a:t>Хладни</a:t>
            </a:r>
            <a:r>
              <a:rPr lang="ru-RU" dirty="0" smtClean="0"/>
              <a:t> (1756 - 1827), автором первой достаточно обоснованной  единой космической теории «метеорных камней», огненных шаров-болидов и  находок якобы «самородного» железа. Он и стал родоначальником новой науки  метеоритики. </a:t>
            </a:r>
          </a:p>
          <a:p>
            <a:r>
              <a:rPr lang="ru-RU" dirty="0" smtClean="0"/>
              <a:t>В качестве первого «принятого  космического  источника  метеоритов  возродилась идея вулканических бомб, но… с Луны. ( </a:t>
            </a:r>
            <a:r>
              <a:rPr lang="ru-RU" dirty="0" err="1" smtClean="0"/>
              <a:t>Ольберс</a:t>
            </a:r>
            <a:r>
              <a:rPr lang="ru-RU" dirty="0" smtClean="0"/>
              <a:t>, Лаплас).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Сам </a:t>
            </a:r>
            <a:r>
              <a:rPr lang="ru-RU" dirty="0" err="1" smtClean="0">
                <a:solidFill>
                  <a:srgbClr val="FF0000"/>
                </a:solidFill>
              </a:rPr>
              <a:t>Хладни</a:t>
            </a:r>
            <a:r>
              <a:rPr lang="ru-RU" dirty="0" smtClean="0">
                <a:solidFill>
                  <a:srgbClr val="FF0000"/>
                </a:solidFill>
              </a:rPr>
              <a:t> видел в них остатки реликтового вещества Солнечной системы…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Сихотэ-Алинский</a:t>
            </a:r>
            <a:r>
              <a:rPr lang="ru-RU" dirty="0" smtClean="0"/>
              <a:t> болид 12.02.1947г.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000" dirty="0" smtClean="0"/>
              <a:t>Картина местного художника Медведева , запечатлевшая событие сразу после пролета болида над г. </a:t>
            </a:r>
            <a:r>
              <a:rPr lang="ru-RU" sz="2000" dirty="0" err="1" smtClean="0"/>
              <a:t>Иман</a:t>
            </a:r>
            <a:r>
              <a:rPr lang="ru-RU" sz="2000" dirty="0" smtClean="0"/>
              <a:t> (ныне Дальнереченск) и подаренная  Комитету по метеоритам. Находится в </a:t>
            </a:r>
            <a:r>
              <a:rPr lang="ru-RU" sz="2000" smtClean="0"/>
              <a:t>музее метеоритики ГЕОХИ РАН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370" y="273050"/>
            <a:ext cx="4481109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Трудности первых попыток выявить признаки</a:t>
            </a:r>
            <a:r>
              <a:rPr lang="el-GR" sz="3200" dirty="0" smtClean="0"/>
              <a:t> </a:t>
            </a:r>
            <a:r>
              <a:rPr lang="ru-RU" sz="3200" dirty="0" smtClean="0"/>
              <a:t>неземной природы метеоритов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Начиная с первых исследований вещества якобы упавших «с неба» каменных масс Парижскими академиками (спец. комиссией из видных химиков и минералогов, </a:t>
            </a:r>
            <a:r>
              <a:rPr lang="en-US" sz="2000" dirty="0" smtClean="0"/>
              <a:t>17</a:t>
            </a:r>
            <a:r>
              <a:rPr lang="ru-RU" sz="2000" dirty="0" smtClean="0"/>
              <a:t>7</a:t>
            </a:r>
            <a:r>
              <a:rPr lang="en-US" sz="2000" dirty="0" smtClean="0"/>
              <a:t>2</a:t>
            </a:r>
            <a:r>
              <a:rPr lang="ru-RU" sz="2000" dirty="0" smtClean="0"/>
              <a:t> </a:t>
            </a:r>
            <a:r>
              <a:rPr lang="ru-RU" sz="2000" dirty="0" err="1" smtClean="0"/>
              <a:t>г.,в</a:t>
            </a:r>
            <a:r>
              <a:rPr lang="ru-RU" sz="2000" dirty="0" smtClean="0"/>
              <a:t> которую входил и Лавуазье )  исследователи столкнулись с проблемой </a:t>
            </a:r>
            <a:r>
              <a:rPr lang="ru-RU" sz="2000" dirty="0" err="1" smtClean="0"/>
              <a:t>неотличимости</a:t>
            </a:r>
            <a:r>
              <a:rPr lang="ru-RU" sz="2000" dirty="0" smtClean="0"/>
              <a:t> их химического и минералогического  состава  от земных объектов</a:t>
            </a:r>
            <a:r>
              <a:rPr lang="en-US" sz="2000" dirty="0" smtClean="0"/>
              <a:t> (</a:t>
            </a:r>
            <a:r>
              <a:rPr lang="ru-RU" sz="2000" dirty="0" smtClean="0"/>
              <a:t>а к ним попал истинный каменный метеорит </a:t>
            </a:r>
            <a:r>
              <a:rPr lang="en-US" sz="2000" dirty="0" err="1" smtClean="0"/>
              <a:t>Lucé</a:t>
            </a:r>
            <a:r>
              <a:rPr lang="en-US" sz="2000" dirty="0" smtClean="0"/>
              <a:t>)</a:t>
            </a:r>
            <a:r>
              <a:rPr lang="ru-RU" sz="2000" dirty="0" smtClean="0"/>
              <a:t>. Было выявлено «лишь» обилие в них железа,  наличие  золотистых включений,  принятых за </a:t>
            </a:r>
            <a:r>
              <a:rPr lang="ru-RU" sz="2000" dirty="0" smtClean="0"/>
              <a:t> </a:t>
            </a:r>
            <a:r>
              <a:rPr lang="ru-RU" sz="2000" dirty="0" smtClean="0"/>
              <a:t>пирит (</a:t>
            </a:r>
            <a:r>
              <a:rPr lang="ru-RU" sz="2000" dirty="0" err="1" smtClean="0"/>
              <a:t>FeS</a:t>
            </a:r>
            <a:r>
              <a:rPr lang="en-US" sz="2000" baseline="-25000" dirty="0" smtClean="0"/>
              <a:t>2</a:t>
            </a:r>
            <a:r>
              <a:rPr lang="ru-RU" sz="2000" dirty="0" smtClean="0"/>
              <a:t>), а также оплавленная кора и основа из кремнезема </a:t>
            </a:r>
            <a:r>
              <a:rPr lang="ru-RU" sz="2000" dirty="0" smtClean="0"/>
              <a:t>.  </a:t>
            </a:r>
            <a:r>
              <a:rPr lang="ru-RU" sz="2000" dirty="0" smtClean="0"/>
              <a:t>Но все химические элементы </a:t>
            </a:r>
            <a:r>
              <a:rPr lang="en-US" sz="2000" dirty="0" smtClean="0"/>
              <a:t> </a:t>
            </a:r>
            <a:r>
              <a:rPr lang="ru-RU" sz="2000" dirty="0" smtClean="0"/>
              <a:t>и минералы оказались земными (</a:t>
            </a:r>
            <a:r>
              <a:rPr lang="en-US" sz="2000" dirty="0" smtClean="0"/>
              <a:t>Fe, S</a:t>
            </a:r>
            <a:r>
              <a:rPr lang="ru-RU" sz="2000" dirty="0" smtClean="0"/>
              <a:t>, кремнезем </a:t>
            </a:r>
            <a:r>
              <a:rPr lang="en-US" sz="2000" dirty="0" smtClean="0"/>
              <a:t>SiO</a:t>
            </a:r>
            <a:r>
              <a:rPr lang="en-US" sz="2000" baseline="-25000" dirty="0" smtClean="0"/>
              <a:t>2</a:t>
            </a:r>
            <a:r>
              <a:rPr lang="ru-RU" sz="2000" dirty="0" smtClean="0"/>
              <a:t>), </a:t>
            </a:r>
            <a:r>
              <a:rPr lang="ru-RU" sz="2000" dirty="0" smtClean="0"/>
              <a:t>и  академики заключили, что  присланные им камни – результат работы молнии, оплавившей земную породу.  Между тем ими были верно отмечены </a:t>
            </a:r>
            <a:r>
              <a:rPr lang="ru-RU" sz="2000" dirty="0" smtClean="0"/>
              <a:t>почти все главные </a:t>
            </a:r>
            <a:r>
              <a:rPr lang="ru-RU" sz="2000" dirty="0" smtClean="0"/>
              <a:t>составляющие и особенности (оплавленная кора!)каменных метеоритов! </a:t>
            </a:r>
          </a:p>
          <a:p>
            <a:r>
              <a:rPr lang="ru-RU" sz="2000" dirty="0" smtClean="0"/>
              <a:t>Как в «Марсианских хрониках» </a:t>
            </a:r>
            <a:r>
              <a:rPr lang="ru-RU" sz="2000" dirty="0" err="1" smtClean="0"/>
              <a:t>Брэдбери</a:t>
            </a:r>
            <a:r>
              <a:rPr lang="ru-RU" sz="2000" dirty="0" smtClean="0"/>
              <a:t>, метеориты стали, наконец, (с развитием хим. анализа!) проявлять чужеродные черты.  Метеоритное  железо оказалось «никелистым» ( </a:t>
            </a:r>
            <a:r>
              <a:rPr lang="en-US" sz="2000" dirty="0" smtClean="0"/>
              <a:t>Ni</a:t>
            </a:r>
            <a:r>
              <a:rPr lang="ru-RU" sz="2000" dirty="0" smtClean="0"/>
              <a:t> </a:t>
            </a:r>
            <a:r>
              <a:rPr lang="en-US" sz="2000" dirty="0" smtClean="0"/>
              <a:t>&gt;</a:t>
            </a:r>
            <a:r>
              <a:rPr lang="ru-RU" sz="2000" dirty="0" smtClean="0"/>
              <a:t> 3%, </a:t>
            </a:r>
            <a:r>
              <a:rPr lang="ru-RU" sz="2000" dirty="0" err="1" smtClean="0"/>
              <a:t>Э.Ч.Говард</a:t>
            </a:r>
            <a:r>
              <a:rPr lang="ru-RU" sz="2000" dirty="0" smtClean="0"/>
              <a:t>, 1802), а в 1834 Берцелиус открыл первые космические минералы  в метеоритах:  </a:t>
            </a:r>
            <a:r>
              <a:rPr lang="en-US" sz="2000" dirty="0" err="1" smtClean="0"/>
              <a:t>FeS</a:t>
            </a:r>
            <a:r>
              <a:rPr lang="en-US" sz="2000" dirty="0" smtClean="0"/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троилит</a:t>
            </a:r>
            <a:r>
              <a:rPr lang="ru-RU" sz="2000" dirty="0" smtClean="0"/>
              <a:t>, принимавшийся за пирит!),  железо особо насыщенное никелем (</a:t>
            </a:r>
            <a:r>
              <a:rPr lang="ru-RU" sz="2000" dirty="0" err="1" smtClean="0"/>
              <a:t>тэнит</a:t>
            </a:r>
            <a:r>
              <a:rPr lang="ru-RU" sz="2000" dirty="0" smtClean="0"/>
              <a:t>),  фосфорно-никелевое железо (своего рода твердый сплав </a:t>
            </a:r>
            <a:r>
              <a:rPr lang="en-US" sz="2000" dirty="0" err="1" smtClean="0"/>
              <a:t>Fe,Ni,P</a:t>
            </a:r>
            <a:r>
              <a:rPr lang="ru-RU" sz="2000" dirty="0" smtClean="0"/>
              <a:t>), названное им в честь немецкого исследователя метеоритов </a:t>
            </a:r>
            <a:r>
              <a:rPr lang="ru-RU" sz="2000" dirty="0" err="1" smtClean="0"/>
              <a:t>Шрейберса</a:t>
            </a:r>
            <a:r>
              <a:rPr lang="ru-RU" sz="2000" dirty="0" smtClean="0"/>
              <a:t> «</a:t>
            </a:r>
            <a:r>
              <a:rPr lang="ru-RU" sz="2000" dirty="0" err="1" smtClean="0"/>
              <a:t>шрейберзитом</a:t>
            </a:r>
            <a:r>
              <a:rPr lang="ru-RU" sz="2000" dirty="0" smtClean="0"/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Открытие</a:t>
            </a:r>
            <a:r>
              <a:rPr lang="ru-RU" sz="2800" dirty="0" smtClean="0"/>
              <a:t> нового химического элемента </a:t>
            </a:r>
            <a:r>
              <a:rPr lang="ru-RU" sz="2800" dirty="0" smtClean="0"/>
              <a:t>в составе метеоритов.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Известный </a:t>
            </a:r>
            <a:r>
              <a:rPr lang="ru-RU" sz="2000" dirty="0" smtClean="0"/>
              <a:t>русский минералог и химик Василий Михайлович Севергин (1765 - 1826) в 1817 г. в  своем </a:t>
            </a:r>
            <a:r>
              <a:rPr lang="ru-RU" sz="2000" dirty="0" smtClean="0"/>
              <a:t>“</a:t>
            </a:r>
            <a:r>
              <a:rPr lang="ru-RU" sz="2000" dirty="0" smtClean="0"/>
              <a:t>Продолжении технологического журнала”, </a:t>
            </a:r>
            <a:r>
              <a:rPr lang="ru-RU" sz="2000" dirty="0" smtClean="0"/>
              <a:t>сообщил </a:t>
            </a:r>
            <a:r>
              <a:rPr lang="ru-RU" sz="2000" dirty="0" smtClean="0"/>
              <a:t>русскому читателю об открытии в 1816 г. Ф. </a:t>
            </a:r>
            <a:r>
              <a:rPr lang="ru-RU" sz="2000" dirty="0" err="1" smtClean="0"/>
              <a:t>Штромайером</a:t>
            </a:r>
            <a:r>
              <a:rPr lang="ru-RU" sz="2000" dirty="0" smtClean="0"/>
              <a:t> в воздушных камнях новой составляющей-  “</a:t>
            </a:r>
            <a:r>
              <a:rPr lang="ru-RU" sz="2000" dirty="0" err="1" smtClean="0"/>
              <a:t>кобольта</a:t>
            </a:r>
            <a:r>
              <a:rPr lang="ru-RU" sz="2000" dirty="0" smtClean="0"/>
              <a:t>” и о том, что уже в 1803 г. его присутствие было заподозрено </a:t>
            </a:r>
            <a:r>
              <a:rPr lang="ru-RU" sz="2000" dirty="0" err="1" smtClean="0"/>
              <a:t>Клапротом-отцом</a:t>
            </a:r>
            <a:r>
              <a:rPr lang="ru-RU" sz="2000" dirty="0" smtClean="0"/>
              <a:t> </a:t>
            </a:r>
            <a:r>
              <a:rPr lang="ru-RU" sz="2000" dirty="0" smtClean="0"/>
              <a:t>в </a:t>
            </a:r>
            <a:r>
              <a:rPr lang="ru-RU" sz="2000" dirty="0" err="1" smtClean="0"/>
              <a:t>Эйхштедтском</a:t>
            </a:r>
            <a:r>
              <a:rPr lang="ru-RU" sz="2000" dirty="0" smtClean="0"/>
              <a:t> камне [каменный метеорит </a:t>
            </a:r>
            <a:r>
              <a:rPr lang="ru-RU" sz="2000" dirty="0" err="1" smtClean="0"/>
              <a:t>Eichst</a:t>
            </a:r>
            <a:r>
              <a:rPr lang="en-US" sz="2000" dirty="0" smtClean="0"/>
              <a:t>e</a:t>
            </a:r>
            <a:r>
              <a:rPr lang="ru-RU" sz="2000" dirty="0" err="1" smtClean="0"/>
              <a:t>dt</a:t>
            </a:r>
            <a:r>
              <a:rPr lang="ru-RU" sz="2000" dirty="0" smtClean="0"/>
              <a:t>]. В связи с этим Севергин, пожалуй, единственный тогда в России среди минералогов и химиков, высказал сомнение в возможности образования таких камней непосредственно в атмосфере Земли (а об этом еще шли споры!), </a:t>
            </a:r>
            <a:r>
              <a:rPr lang="ru-RU" sz="2000" dirty="0" smtClean="0">
                <a:solidFill>
                  <a:srgbClr val="FF0000"/>
                </a:solidFill>
              </a:rPr>
              <a:t>поскольку “</a:t>
            </a:r>
            <a:r>
              <a:rPr lang="ru-RU" sz="2000" dirty="0" err="1" smtClean="0">
                <a:solidFill>
                  <a:srgbClr val="FF0000"/>
                </a:solidFill>
              </a:rPr>
              <a:t>кобольт</a:t>
            </a:r>
            <a:r>
              <a:rPr lang="ru-RU" sz="2000" dirty="0" smtClean="0">
                <a:solidFill>
                  <a:srgbClr val="FF0000"/>
                </a:solidFill>
              </a:rPr>
              <a:t>” весьма редок в земных породах (Севергин, 1817б, с. 68.). </a:t>
            </a:r>
            <a:r>
              <a:rPr lang="ru-RU" sz="2000" dirty="0" smtClean="0"/>
              <a:t>Правда, некоторую возможность все-таки земного происхождения таких “камней” Севергин усматривал в том, что </a:t>
            </a:r>
            <a:r>
              <a:rPr lang="ru-RU" sz="2000" dirty="0" smtClean="0">
                <a:solidFill>
                  <a:srgbClr val="FF0000"/>
                </a:solidFill>
              </a:rPr>
              <a:t>“</a:t>
            </a:r>
            <a:r>
              <a:rPr lang="ru-RU" sz="2000" dirty="0" err="1" smtClean="0">
                <a:solidFill>
                  <a:srgbClr val="FF0000"/>
                </a:solidFill>
              </a:rPr>
              <a:t>кобольт</a:t>
            </a:r>
            <a:r>
              <a:rPr lang="ru-RU" sz="2000" dirty="0" smtClean="0">
                <a:solidFill>
                  <a:srgbClr val="FF0000"/>
                </a:solidFill>
              </a:rPr>
              <a:t>” и “</a:t>
            </a:r>
            <a:r>
              <a:rPr lang="ru-RU" sz="2000" dirty="0" err="1" smtClean="0">
                <a:solidFill>
                  <a:srgbClr val="FF0000"/>
                </a:solidFill>
              </a:rPr>
              <a:t>никкель</a:t>
            </a:r>
            <a:r>
              <a:rPr lang="ru-RU" sz="2000" dirty="0" smtClean="0">
                <a:solidFill>
                  <a:srgbClr val="FF0000"/>
                </a:solidFill>
              </a:rPr>
              <a:t>” обычно сопровождают друг друга в земных недрах.</a:t>
            </a:r>
            <a:r>
              <a:rPr lang="ru-RU" sz="2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Новые догадки о закономерностях в составе метеоритов. Т. </a:t>
            </a:r>
            <a:r>
              <a:rPr lang="ru-RU" sz="3100" dirty="0" err="1" smtClean="0"/>
              <a:t>Гротгус</a:t>
            </a:r>
            <a:r>
              <a:rPr lang="ru-RU" sz="3100" dirty="0" smtClean="0"/>
              <a:t>, 1820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48478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dirty="0" smtClean="0"/>
              <a:t>     К.И.Д.(Теодор) </a:t>
            </a:r>
            <a:r>
              <a:rPr lang="ru-RU" sz="2000" dirty="0" err="1" smtClean="0"/>
              <a:t>Гротгус</a:t>
            </a:r>
            <a:r>
              <a:rPr lang="ru-RU" sz="2000" dirty="0" smtClean="0"/>
              <a:t> (1785 - 1822), выдающийся прибалтийский физик и </a:t>
            </a:r>
            <a:r>
              <a:rPr lang="ru-RU" sz="2000" dirty="0" smtClean="0"/>
              <a:t>химик (с трагической судьбой),  </a:t>
            </a:r>
            <a:r>
              <a:rPr lang="ru-RU" sz="2000" dirty="0" smtClean="0"/>
              <a:t>открывший явление электролиза (электрического разложения воды</a:t>
            </a:r>
            <a:r>
              <a:rPr lang="ru-RU" sz="2000" dirty="0" smtClean="0"/>
              <a:t>), </a:t>
            </a:r>
            <a:r>
              <a:rPr lang="ru-RU" sz="2000" dirty="0" smtClean="0"/>
              <a:t>был и одним  из первых  исследователей физики болидов и закономерностей состава метеоритов.  Среди его интересных догадок были поистине </a:t>
            </a:r>
            <a:r>
              <a:rPr lang="ru-RU" sz="2000" dirty="0" err="1" smtClean="0"/>
              <a:t>провидческие</a:t>
            </a:r>
            <a:r>
              <a:rPr lang="ru-RU" sz="2000" dirty="0" smtClean="0"/>
              <a:t> идеи. </a:t>
            </a:r>
          </a:p>
          <a:p>
            <a:pPr>
              <a:buNone/>
            </a:pPr>
            <a:r>
              <a:rPr lang="ru-RU" sz="2000" dirty="0" smtClean="0"/>
              <a:t>           </a:t>
            </a:r>
            <a:r>
              <a:rPr lang="ru-RU" sz="2000" dirty="0" err="1" smtClean="0"/>
              <a:t>Гротгус</a:t>
            </a:r>
            <a:r>
              <a:rPr lang="ru-RU" sz="2000" dirty="0" smtClean="0"/>
              <a:t> пришел к выводу (1820г.), видимо, первым в истории метеоритики, вернее, в истории </a:t>
            </a:r>
            <a:r>
              <a:rPr lang="ru-RU" sz="2000" dirty="0" err="1" smtClean="0"/>
              <a:t>космоминералогии</a:t>
            </a:r>
            <a:r>
              <a:rPr lang="ru-RU" sz="2000" dirty="0" smtClean="0"/>
              <a:t>, что </a:t>
            </a:r>
            <a:r>
              <a:rPr lang="ru-RU" sz="2000" dirty="0" smtClean="0">
                <a:solidFill>
                  <a:srgbClr val="FF0000"/>
                </a:solidFill>
              </a:rPr>
              <a:t>в Космосе должны существовать некие прочные “тройные” комплексы химических элементов. </a:t>
            </a:r>
            <a:r>
              <a:rPr lang="ru-RU" sz="2000" dirty="0" smtClean="0"/>
              <a:t>Отмечая, что метеорное железо, строго говоря, нельзя называть “самородным”, то есть совершенно чистым, поскольку в нем всегда присутствует никель и, как правило, сера, </a:t>
            </a:r>
            <a:r>
              <a:rPr lang="ru-RU" sz="2000" dirty="0" err="1" smtClean="0"/>
              <a:t>Гротгус</a:t>
            </a:r>
            <a:r>
              <a:rPr lang="ru-RU" sz="2000" dirty="0" smtClean="0"/>
              <a:t> отмечал, что к тому же никелистое железо и сернистое железо находятся в метеоритах не порознь, а в некой гомогенной прочной смеси, быть может, в виде “гомогенного тройного соединения серы, никеля и железа”.</a:t>
            </a:r>
          </a:p>
          <a:p>
            <a:pPr>
              <a:buNone/>
            </a:pPr>
            <a:r>
              <a:rPr lang="ru-RU" sz="2000" dirty="0" smtClean="0"/>
              <a:t>            Эта догадка </a:t>
            </a:r>
            <a:r>
              <a:rPr lang="ru-RU" sz="2000" dirty="0" err="1" smtClean="0"/>
              <a:t>Гротгуса</a:t>
            </a:r>
            <a:r>
              <a:rPr lang="ru-RU" sz="2000" dirty="0" smtClean="0"/>
              <a:t> предвосхитила идею одного из ведущих исследователей метеоритов XX в. П.Н. </a:t>
            </a:r>
            <a:r>
              <a:rPr lang="ru-RU" sz="2000" dirty="0" err="1" smtClean="0"/>
              <a:t>Чирвинского</a:t>
            </a:r>
            <a:r>
              <a:rPr lang="ru-RU" sz="2000" dirty="0" smtClean="0"/>
              <a:t>, который, однако, наполнил ее новым содержанием. </a:t>
            </a:r>
          </a:p>
          <a:p>
            <a:pPr>
              <a:buNone/>
            </a:pPr>
            <a:r>
              <a:rPr lang="ru-RU" sz="2000" dirty="0" smtClean="0"/>
              <a:t>       Тем временем Берцелиус  получил (1834) точный состав металлической  части знаменитого </a:t>
            </a:r>
            <a:r>
              <a:rPr lang="ru-RU" sz="2000" dirty="0" err="1" smtClean="0"/>
              <a:t>Палласова</a:t>
            </a:r>
            <a:r>
              <a:rPr lang="ru-RU" sz="2000" dirty="0" smtClean="0"/>
              <a:t> Железа (в свое время сыгравшего существенную роль в формировании теории </a:t>
            </a:r>
            <a:r>
              <a:rPr lang="ru-RU" sz="2000" dirty="0" err="1" smtClean="0"/>
              <a:t>Хладни</a:t>
            </a:r>
            <a:r>
              <a:rPr lang="ru-RU" sz="2000" dirty="0" smtClean="0"/>
              <a:t>). Позднее (1867)  его состав подтвердил известный минералог Розе.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AutoShape 124"/>
          <p:cNvSpPr>
            <a:spLocks noChangeArrowheads="1"/>
          </p:cNvSpPr>
          <p:nvPr/>
        </p:nvSpPr>
        <p:spPr bwMode="auto">
          <a:xfrm>
            <a:off x="1344572" y="732760"/>
            <a:ext cx="330432" cy="120718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8867" tIns="39434" rIns="78867" bIns="3943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Times New Roman"/>
              </a:rPr>
              <a:t>552</a:t>
            </a:r>
          </a:p>
        </p:txBody>
      </p:sp>
      <p:sp>
        <p:nvSpPr>
          <p:cNvPr id="1145" name="AutoShape 121"/>
          <p:cNvSpPr>
            <a:spLocks noChangeArrowheads="1"/>
          </p:cNvSpPr>
          <p:nvPr/>
        </p:nvSpPr>
        <p:spPr bwMode="auto">
          <a:xfrm>
            <a:off x="1394775" y="1074449"/>
            <a:ext cx="7252362" cy="626359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8867" tIns="39434" rIns="78867" bIns="39434"/>
          <a:lstStyle/>
          <a:p>
            <a:pPr marL="659963" indent="-659963" eaLnBrk="0" fontAlgn="base" hangingPunct="0">
              <a:lnSpc>
                <a:spcPts val="161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5E5E5E"/>
                </a:solidFill>
                <a:latin typeface="Times New Roman"/>
              </a:rPr>
              <a:t>Химический состав металлической части </a:t>
            </a:r>
            <a:r>
              <a:rPr lang="ru-RU" sz="1600" b="1" dirty="0" err="1">
                <a:solidFill>
                  <a:srgbClr val="5E5E5E"/>
                </a:solidFill>
                <a:latin typeface="Times New Roman"/>
              </a:rPr>
              <a:t>Палласова</a:t>
            </a:r>
            <a:r>
              <a:rPr lang="ru-RU" sz="1600" b="1" dirty="0">
                <a:solidFill>
                  <a:srgbClr val="5E5E5E"/>
                </a:solidFill>
                <a:latin typeface="Times New Roman"/>
              </a:rPr>
              <a:t> Железа, по Берцелиусу: </a:t>
            </a:r>
            <a:endParaRPr lang="ru-RU" sz="1600" b="1" dirty="0" smtClean="0">
              <a:solidFill>
                <a:srgbClr val="5E5E5E"/>
              </a:solidFill>
              <a:latin typeface="Times New Roman"/>
            </a:endParaRPr>
          </a:p>
          <a:p>
            <a:pPr marL="659963" indent="-659963" eaLnBrk="0" fontAlgn="base" hangingPunct="0">
              <a:lnSpc>
                <a:spcPts val="1617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5E5E5E"/>
                </a:solidFill>
                <a:latin typeface="Times New Roman"/>
              </a:rPr>
              <a:t>а</a:t>
            </a:r>
            <a:r>
              <a:rPr lang="ru-RU" sz="1600" b="1" dirty="0">
                <a:solidFill>
                  <a:srgbClr val="5E5E5E"/>
                </a:solidFill>
                <a:latin typeface="Times New Roman"/>
              </a:rPr>
              <a:t>) по оригиналу </a:t>
            </a:r>
            <a:r>
              <a:rPr lang="ru-RU" sz="1600" b="1" i="1" dirty="0">
                <a:solidFill>
                  <a:srgbClr val="5E5E5E"/>
                </a:solidFill>
                <a:latin typeface="Times New Roman"/>
              </a:rPr>
              <a:t>(</a:t>
            </a:r>
            <a:r>
              <a:rPr lang="ru-RU" sz="1600" b="1" i="1" dirty="0" err="1">
                <a:solidFill>
                  <a:srgbClr val="5E5E5E"/>
                </a:solidFill>
                <a:latin typeface="Times New Roman"/>
              </a:rPr>
              <a:t>Berzelius</a:t>
            </a:r>
            <a:r>
              <a:rPr lang="ru-RU" sz="1600" b="1" i="1" dirty="0">
                <a:solidFill>
                  <a:srgbClr val="5E5E5E"/>
                </a:solidFill>
                <a:latin typeface="Times New Roman"/>
              </a:rPr>
              <a:t>, 1834а); </a:t>
            </a:r>
            <a:r>
              <a:rPr lang="ru-RU" sz="1600" b="1" dirty="0">
                <a:solidFill>
                  <a:srgbClr val="5E5E5E"/>
                </a:solidFill>
                <a:latin typeface="Times New Roman"/>
              </a:rPr>
              <a:t>(б) </a:t>
            </a:r>
            <a:r>
              <a:rPr lang="ru-RU" sz="1600" b="1" dirty="0" err="1">
                <a:solidFill>
                  <a:srgbClr val="5E5E5E"/>
                </a:solidFill>
                <a:latin typeface="Times New Roman"/>
              </a:rPr>
              <a:t>цит</a:t>
            </a:r>
            <a:r>
              <a:rPr lang="ru-RU" sz="1600" b="1" dirty="0">
                <a:solidFill>
                  <a:srgbClr val="5E5E5E"/>
                </a:solidFill>
                <a:latin typeface="Times New Roman"/>
              </a:rPr>
              <a:t>. по </a:t>
            </a:r>
            <a:r>
              <a:rPr lang="ru-RU" sz="1600" b="1" i="1" dirty="0">
                <a:solidFill>
                  <a:srgbClr val="5E5E5E"/>
                </a:solidFill>
                <a:latin typeface="Times New Roman"/>
              </a:rPr>
              <a:t>(Розе, </a:t>
            </a:r>
            <a:r>
              <a:rPr lang="ru-RU" sz="1600" b="1" i="1" dirty="0" smtClean="0">
                <a:solidFill>
                  <a:srgbClr val="5E5E5E"/>
                </a:solidFill>
                <a:latin typeface="Times New Roman"/>
              </a:rPr>
              <a:t>1867)</a:t>
            </a:r>
            <a:endParaRPr lang="ru-RU" sz="1600" b="1" i="1" baseline="30000" dirty="0">
              <a:solidFill>
                <a:srgbClr val="5E5E5E"/>
              </a:solidFill>
              <a:latin typeface="Times New Roman"/>
            </a:endParaRPr>
          </a:p>
        </p:txBody>
      </p:sp>
      <p:sp>
        <p:nvSpPr>
          <p:cNvPr id="1144" name="AutoShape 120"/>
          <p:cNvSpPr>
            <a:spLocks noChangeArrowheads="1"/>
          </p:cNvSpPr>
          <p:nvPr/>
        </p:nvSpPr>
        <p:spPr bwMode="auto">
          <a:xfrm>
            <a:off x="2051720" y="1839745"/>
            <a:ext cx="2316997" cy="7708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8867" tIns="39434" rIns="78867" bIns="3943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E5E5E"/>
                </a:solidFill>
                <a:latin typeface="Times New Roman"/>
              </a:rPr>
              <a:t>Таблица 8а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259632" y="2060279"/>
            <a:ext cx="3203933" cy="4797721"/>
            <a:chOff x="875" y="1832"/>
            <a:chExt cx="2009" cy="3686"/>
          </a:xfrm>
        </p:grpSpPr>
        <p:sp>
          <p:nvSpPr>
            <p:cNvPr id="3" name="Rectangle 118"/>
            <p:cNvSpPr>
              <a:spLocks noChangeArrowheads="1"/>
            </p:cNvSpPr>
            <p:nvPr/>
          </p:nvSpPr>
          <p:spPr bwMode="auto">
            <a:xfrm>
              <a:off x="875" y="1832"/>
              <a:ext cx="669" cy="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57507" eaLnBrk="0" fontAlgn="base" hangingPunct="0">
                <a:lnSpc>
                  <a:spcPts val="1262"/>
                </a:lnSpc>
                <a:spcBef>
                  <a:spcPts val="2997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Химический элемент</a:t>
              </a:r>
            </a:p>
          </p:txBody>
        </p:sp>
        <p:sp>
          <p:nvSpPr>
            <p:cNvPr id="4" name="Rectangle 117"/>
            <p:cNvSpPr>
              <a:spLocks noChangeArrowheads="1"/>
            </p:cNvSpPr>
            <p:nvPr/>
          </p:nvSpPr>
          <p:spPr bwMode="auto">
            <a:xfrm>
              <a:off x="1501" y="1888"/>
              <a:ext cx="458" cy="8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lnSpc>
                  <a:spcPts val="1283"/>
                </a:lnSpc>
                <a:spcBef>
                  <a:spcPts val="2965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Общий состав</a:t>
              </a:r>
            </a:p>
          </p:txBody>
        </p:sp>
        <p:sp>
          <p:nvSpPr>
            <p:cNvPr id="5" name="Rectangle 116"/>
            <p:cNvSpPr>
              <a:spLocks noChangeArrowheads="1"/>
            </p:cNvSpPr>
            <p:nvPr/>
          </p:nvSpPr>
          <p:spPr bwMode="auto">
            <a:xfrm>
              <a:off x="1913" y="1888"/>
              <a:ext cx="952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82153" eaLnBrk="0" fontAlgn="base" hangingPunct="0">
                <a:lnSpc>
                  <a:spcPts val="1262"/>
                </a:lnSpc>
                <a:spcBef>
                  <a:spcPts val="248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Фракции </a:t>
              </a:r>
              <a:r>
                <a:rPr lang="ru-RU" sz="1100" dirty="0" err="1" smtClean="0">
                  <a:solidFill>
                    <a:srgbClr val="5E5E5E"/>
                  </a:solidFill>
                  <a:latin typeface="Times New Roman"/>
                </a:rPr>
                <a:t>нераствор</a:t>
              </a:r>
              <a:r>
                <a:rPr lang="ru-RU" sz="1100" dirty="0" smtClean="0">
                  <a:solidFill>
                    <a:srgbClr val="5E5E5E"/>
                  </a:solidFill>
                  <a:latin typeface="Times New Roman"/>
                </a:rPr>
                <a:t>. </a:t>
              </a: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остатка</a:t>
              </a:r>
            </a:p>
          </p:txBody>
        </p:sp>
        <p:sp>
          <p:nvSpPr>
            <p:cNvPr id="6" name="Rectangle 115"/>
            <p:cNvSpPr>
              <a:spLocks noChangeArrowheads="1"/>
            </p:cNvSpPr>
            <p:nvPr/>
          </p:nvSpPr>
          <p:spPr bwMode="auto">
            <a:xfrm>
              <a:off x="1932" y="2020"/>
              <a:ext cx="460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80737" eaLnBrk="0" fontAlgn="base" hangingPunct="0">
                <a:lnSpc>
                  <a:spcPts val="1305"/>
                </a:lnSpc>
                <a:spcBef>
                  <a:spcPts val="205"/>
                </a:spcBef>
                <a:spcAft>
                  <a:spcPct val="0"/>
                </a:spcAft>
              </a:pPr>
              <a:r>
                <a:rPr lang="ru-RU" sz="1100" dirty="0" err="1">
                  <a:solidFill>
                    <a:srgbClr val="5E5E5E"/>
                  </a:solidFill>
                  <a:latin typeface="Times New Roman"/>
                </a:rPr>
                <a:t>углеподобная</a:t>
              </a: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 [</a:t>
              </a:r>
              <a:r>
                <a:rPr lang="ru-RU" sz="1100" dirty="0" err="1">
                  <a:solidFill>
                    <a:srgbClr val="5E5E5E"/>
                  </a:solidFill>
                  <a:latin typeface="Times New Roman"/>
                </a:rPr>
                <a:t>шрейберзит</a:t>
              </a: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]</a:t>
              </a:r>
            </a:p>
          </p:txBody>
        </p:sp>
        <p:sp>
          <p:nvSpPr>
            <p:cNvPr id="7" name="Rectangle 114"/>
            <p:cNvSpPr>
              <a:spLocks noChangeArrowheads="1"/>
            </p:cNvSpPr>
            <p:nvPr/>
          </p:nvSpPr>
          <p:spPr bwMode="auto">
            <a:xfrm>
              <a:off x="2392" y="2020"/>
              <a:ext cx="492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17706" eaLnBrk="0" fontAlgn="base" hangingPunct="0">
                <a:lnSpc>
                  <a:spcPts val="1413"/>
                </a:lnSpc>
                <a:spcBef>
                  <a:spcPts val="474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кристаллическая [</a:t>
              </a:r>
              <a:r>
                <a:rPr lang="ru-RU" sz="1100" dirty="0" err="1">
                  <a:solidFill>
                    <a:srgbClr val="5E5E5E"/>
                  </a:solidFill>
                  <a:latin typeface="Times New Roman"/>
                </a:rPr>
                <a:t>тэнит</a:t>
              </a: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]</a:t>
              </a:r>
            </a:p>
          </p:txBody>
        </p:sp>
        <p:sp>
          <p:nvSpPr>
            <p:cNvPr id="8" name="Rectangle 113"/>
            <p:cNvSpPr>
              <a:spLocks noChangeArrowheads="1"/>
            </p:cNvSpPr>
            <p:nvPr/>
          </p:nvSpPr>
          <p:spPr bwMode="auto">
            <a:xfrm>
              <a:off x="879" y="2700"/>
              <a:ext cx="622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28613" eaLnBrk="0" fontAlgn="base" hangingPunct="0">
                <a:spcBef>
                  <a:spcPts val="270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1</a:t>
              </a:r>
            </a:p>
          </p:txBody>
        </p:sp>
        <p:sp>
          <p:nvSpPr>
            <p:cNvPr id="9" name="Rectangle 112"/>
            <p:cNvSpPr>
              <a:spLocks noChangeArrowheads="1"/>
            </p:cNvSpPr>
            <p:nvPr/>
          </p:nvSpPr>
          <p:spPr bwMode="auto">
            <a:xfrm>
              <a:off x="1501" y="2700"/>
              <a:ext cx="431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5628" eaLnBrk="0" fontAlgn="base" hangingPunct="0">
                <a:spcBef>
                  <a:spcPts val="292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2</a:t>
              </a:r>
            </a:p>
          </p:txBody>
        </p:sp>
        <p:sp>
          <p:nvSpPr>
            <p:cNvPr id="10" name="Rectangle 111"/>
            <p:cNvSpPr>
              <a:spLocks noChangeArrowheads="1"/>
            </p:cNvSpPr>
            <p:nvPr/>
          </p:nvSpPr>
          <p:spPr bwMode="auto">
            <a:xfrm>
              <a:off x="1932" y="2700"/>
              <a:ext cx="460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02598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3</a:t>
              </a:r>
            </a:p>
          </p:txBody>
        </p:sp>
        <p:sp>
          <p:nvSpPr>
            <p:cNvPr id="11" name="Rectangle 110"/>
            <p:cNvSpPr>
              <a:spLocks noChangeArrowheads="1"/>
            </p:cNvSpPr>
            <p:nvPr/>
          </p:nvSpPr>
          <p:spPr bwMode="auto">
            <a:xfrm>
              <a:off x="2392" y="2700"/>
              <a:ext cx="492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88906" eaLnBrk="0" fontAlgn="base" hangingPunct="0">
                <a:spcBef>
                  <a:spcPts val="292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4</a:t>
              </a:r>
            </a:p>
          </p:txBody>
        </p:sp>
        <p:sp>
          <p:nvSpPr>
            <p:cNvPr id="12" name="Rectangle 109"/>
            <p:cNvSpPr>
              <a:spLocks noChangeArrowheads="1"/>
            </p:cNvSpPr>
            <p:nvPr/>
          </p:nvSpPr>
          <p:spPr bwMode="auto">
            <a:xfrm>
              <a:off x="879" y="2884"/>
              <a:ext cx="62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100" b="1" dirty="0" err="1">
                  <a:latin typeface="Times New Roman"/>
                </a:rPr>
                <a:t>Fe</a:t>
              </a:r>
              <a:endParaRPr lang="ru-RU" sz="1100" b="1" dirty="0">
                <a:latin typeface="Times New Roman"/>
              </a:endParaRPr>
            </a:p>
          </p:txBody>
        </p:sp>
        <p:sp>
          <p:nvSpPr>
            <p:cNvPr id="13" name="Rectangle 108"/>
            <p:cNvSpPr>
              <a:spLocks noChangeArrowheads="1"/>
            </p:cNvSpPr>
            <p:nvPr/>
          </p:nvSpPr>
          <p:spPr bwMode="auto">
            <a:xfrm>
              <a:off x="1501" y="2884"/>
              <a:ext cx="431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88,042</a:t>
              </a:r>
            </a:p>
          </p:txBody>
        </p:sp>
        <p:sp>
          <p:nvSpPr>
            <p:cNvPr id="14" name="Rectangle 107"/>
            <p:cNvSpPr>
              <a:spLocks noChangeArrowheads="1"/>
            </p:cNvSpPr>
            <p:nvPr/>
          </p:nvSpPr>
          <p:spPr bwMode="auto">
            <a:xfrm>
              <a:off x="1932" y="2884"/>
              <a:ext cx="460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48,67</a:t>
              </a:r>
            </a:p>
          </p:txBody>
        </p:sp>
        <p:sp>
          <p:nvSpPr>
            <p:cNvPr id="15" name="Rectangle 106"/>
            <p:cNvSpPr>
              <a:spLocks noChangeArrowheads="1"/>
            </p:cNvSpPr>
            <p:nvPr/>
          </p:nvSpPr>
          <p:spPr bwMode="auto">
            <a:xfrm>
              <a:off x="2392" y="2884"/>
              <a:ext cx="49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71153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57,18</a:t>
              </a:r>
            </a:p>
          </p:txBody>
        </p:sp>
        <p:sp>
          <p:nvSpPr>
            <p:cNvPr id="16" name="Rectangle 105"/>
            <p:cNvSpPr>
              <a:spLocks noChangeArrowheads="1"/>
            </p:cNvSpPr>
            <p:nvPr/>
          </p:nvSpPr>
          <p:spPr bwMode="auto">
            <a:xfrm>
              <a:off x="879" y="3087"/>
              <a:ext cx="622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 err="1">
                  <a:latin typeface="Times New Roman"/>
                </a:rPr>
                <a:t>Ni</a:t>
              </a:r>
              <a:endParaRPr lang="ru-RU" sz="1200" dirty="0">
                <a:latin typeface="Times New Roman"/>
              </a:endParaRPr>
            </a:p>
          </p:txBody>
        </p:sp>
        <p:sp>
          <p:nvSpPr>
            <p:cNvPr id="17" name="Rectangle 104"/>
            <p:cNvSpPr>
              <a:spLocks noChangeArrowheads="1"/>
            </p:cNvSpPr>
            <p:nvPr/>
          </p:nvSpPr>
          <p:spPr bwMode="auto">
            <a:xfrm>
              <a:off x="1501" y="3087"/>
              <a:ext cx="431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10,732</a:t>
              </a:r>
            </a:p>
          </p:txBody>
        </p:sp>
        <p:sp>
          <p:nvSpPr>
            <p:cNvPr id="18" name="Rectangle 103"/>
            <p:cNvSpPr>
              <a:spLocks noChangeArrowheads="1"/>
            </p:cNvSpPr>
            <p:nvPr/>
          </p:nvSpPr>
          <p:spPr bwMode="auto">
            <a:xfrm>
              <a:off x="1932" y="3087"/>
              <a:ext cx="460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18,33</a:t>
              </a:r>
            </a:p>
          </p:txBody>
        </p: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2392" y="3087"/>
              <a:ext cx="492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76630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34,00</a:t>
              </a:r>
            </a:p>
          </p:txBody>
        </p:sp>
        <p:sp>
          <p:nvSpPr>
            <p:cNvPr id="20" name="Rectangle 101"/>
            <p:cNvSpPr>
              <a:spLocks noChangeArrowheads="1"/>
            </p:cNvSpPr>
            <p:nvPr/>
          </p:nvSpPr>
          <p:spPr bwMode="auto">
            <a:xfrm>
              <a:off x="879" y="3291"/>
              <a:ext cx="62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Со</a:t>
              </a:r>
            </a:p>
          </p:txBody>
        </p:sp>
        <p:sp>
          <p:nvSpPr>
            <p:cNvPr id="21" name="Rectangle 100"/>
            <p:cNvSpPr>
              <a:spLocks noChangeArrowheads="1"/>
            </p:cNvSpPr>
            <p:nvPr/>
          </p:nvSpPr>
          <p:spPr bwMode="auto">
            <a:xfrm>
              <a:off x="1501" y="3291"/>
              <a:ext cx="431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0,455</a:t>
              </a:r>
            </a:p>
          </p:txBody>
        </p:sp>
        <p:sp>
          <p:nvSpPr>
            <p:cNvPr id="22" name="Rectangle 99"/>
            <p:cNvSpPr>
              <a:spLocks noChangeArrowheads="1"/>
            </p:cNvSpPr>
            <p:nvPr/>
          </p:nvSpPr>
          <p:spPr bwMode="auto">
            <a:xfrm>
              <a:off x="1932" y="3291"/>
              <a:ext cx="460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23" name="Rectangle 98"/>
            <p:cNvSpPr>
              <a:spLocks noChangeArrowheads="1"/>
            </p:cNvSpPr>
            <p:nvPr/>
          </p:nvSpPr>
          <p:spPr bwMode="auto">
            <a:xfrm>
              <a:off x="2392" y="3291"/>
              <a:ext cx="49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24" name="Rectangle 97"/>
            <p:cNvSpPr>
              <a:spLocks noChangeArrowheads="1"/>
            </p:cNvSpPr>
            <p:nvPr/>
          </p:nvSpPr>
          <p:spPr bwMode="auto">
            <a:xfrm>
              <a:off x="879" y="3502"/>
              <a:ext cx="62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 err="1">
                  <a:latin typeface="Times New Roman"/>
                </a:rPr>
                <a:t>Mg</a:t>
              </a:r>
              <a:endParaRPr lang="ru-RU" sz="1200" dirty="0">
                <a:latin typeface="Times New Roman"/>
              </a:endParaRPr>
            </a:p>
          </p:txBody>
        </p:sp>
        <p:sp>
          <p:nvSpPr>
            <p:cNvPr id="25" name="Rectangle 96"/>
            <p:cNvSpPr>
              <a:spLocks noChangeArrowheads="1"/>
            </p:cNvSpPr>
            <p:nvPr/>
          </p:nvSpPr>
          <p:spPr bwMode="auto">
            <a:xfrm>
              <a:off x="1501" y="3502"/>
              <a:ext cx="431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0,050</a:t>
              </a:r>
            </a:p>
          </p:txBody>
        </p:sp>
        <p:sp>
          <p:nvSpPr>
            <p:cNvPr id="26" name="Rectangle 95"/>
            <p:cNvSpPr>
              <a:spLocks noChangeArrowheads="1"/>
            </p:cNvSpPr>
            <p:nvPr/>
          </p:nvSpPr>
          <p:spPr bwMode="auto">
            <a:xfrm>
              <a:off x="1932" y="3502"/>
              <a:ext cx="460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9,66</a:t>
              </a:r>
            </a:p>
          </p:txBody>
        </p:sp>
        <p:sp>
          <p:nvSpPr>
            <p:cNvPr id="27" name="Rectangle 94"/>
            <p:cNvSpPr>
              <a:spLocks noChangeArrowheads="1"/>
            </p:cNvSpPr>
            <p:nvPr/>
          </p:nvSpPr>
          <p:spPr bwMode="auto">
            <a:xfrm>
              <a:off x="2392" y="3502"/>
              <a:ext cx="49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46459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4,52</a:t>
              </a:r>
            </a:p>
          </p:txBody>
        </p:sp>
        <p:sp>
          <p:nvSpPr>
            <p:cNvPr id="28" name="Rectangle 93"/>
            <p:cNvSpPr>
              <a:spLocks noChangeArrowheads="1"/>
            </p:cNvSpPr>
            <p:nvPr/>
          </p:nvSpPr>
          <p:spPr bwMode="auto">
            <a:xfrm>
              <a:off x="879" y="3702"/>
              <a:ext cx="622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 err="1">
                  <a:latin typeface="Times New Roman"/>
                </a:rPr>
                <a:t>Mn</a:t>
              </a:r>
              <a:endParaRPr lang="ru-RU" sz="1200" dirty="0">
                <a:latin typeface="Times New Roman"/>
              </a:endParaRPr>
            </a:p>
          </p:txBody>
        </p:sp>
        <p:sp>
          <p:nvSpPr>
            <p:cNvPr id="29" name="Rectangle 92"/>
            <p:cNvSpPr>
              <a:spLocks noChangeArrowheads="1"/>
            </p:cNvSpPr>
            <p:nvPr/>
          </p:nvSpPr>
          <p:spPr bwMode="auto">
            <a:xfrm>
              <a:off x="1501" y="3702"/>
              <a:ext cx="431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74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0,132</a:t>
              </a:r>
            </a:p>
          </p:txBody>
        </p:sp>
        <p:sp>
          <p:nvSpPr>
            <p:cNvPr id="30" name="Rectangle 91"/>
            <p:cNvSpPr>
              <a:spLocks noChangeArrowheads="1"/>
            </p:cNvSpPr>
            <p:nvPr/>
          </p:nvSpPr>
          <p:spPr bwMode="auto">
            <a:xfrm>
              <a:off x="1932" y="3702"/>
              <a:ext cx="460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31" name="Rectangle 90"/>
            <p:cNvSpPr>
              <a:spLocks noChangeArrowheads="1"/>
            </p:cNvSpPr>
            <p:nvPr/>
          </p:nvSpPr>
          <p:spPr bwMode="auto">
            <a:xfrm>
              <a:off x="2392" y="3702"/>
              <a:ext cx="492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49" name="Rectangle 89"/>
            <p:cNvSpPr>
              <a:spLocks noChangeArrowheads="1"/>
            </p:cNvSpPr>
            <p:nvPr/>
          </p:nvSpPr>
          <p:spPr bwMode="auto">
            <a:xfrm>
              <a:off x="879" y="3917"/>
              <a:ext cx="62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71199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100" b="1" dirty="0">
                  <a:latin typeface="Times New Roman"/>
                </a:rPr>
                <a:t>Р</a:t>
              </a:r>
            </a:p>
          </p:txBody>
        </p:sp>
        <p:sp>
          <p:nvSpPr>
            <p:cNvPr id="1150" name="Rectangle 88"/>
            <p:cNvSpPr>
              <a:spLocks noChangeArrowheads="1"/>
            </p:cNvSpPr>
            <p:nvPr/>
          </p:nvSpPr>
          <p:spPr bwMode="auto">
            <a:xfrm>
              <a:off x="1501" y="3917"/>
              <a:ext cx="431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51" name="Rectangle 87"/>
            <p:cNvSpPr>
              <a:spLocks noChangeArrowheads="1"/>
            </p:cNvSpPr>
            <p:nvPr/>
          </p:nvSpPr>
          <p:spPr bwMode="auto">
            <a:xfrm>
              <a:off x="1932" y="3917"/>
              <a:ext cx="460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18,47</a:t>
              </a:r>
            </a:p>
          </p:txBody>
        </p:sp>
        <p:sp>
          <p:nvSpPr>
            <p:cNvPr id="1024" name="Rectangle 86"/>
            <p:cNvSpPr>
              <a:spLocks noChangeArrowheads="1"/>
            </p:cNvSpPr>
            <p:nvPr/>
          </p:nvSpPr>
          <p:spPr bwMode="auto">
            <a:xfrm>
              <a:off x="2392" y="3917"/>
              <a:ext cx="49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025" name="Rectangle 85"/>
            <p:cNvSpPr>
              <a:spLocks noChangeArrowheads="1"/>
            </p:cNvSpPr>
            <p:nvPr/>
          </p:nvSpPr>
          <p:spPr bwMode="auto">
            <a:xfrm>
              <a:off x="879" y="4120"/>
              <a:ext cx="62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5723" eaLnBrk="0" fontAlgn="base" hangingPunct="0">
                <a:spcBef>
                  <a:spcPts val="292"/>
                </a:spcBef>
                <a:spcAft>
                  <a:spcPct val="0"/>
                </a:spcAft>
              </a:pPr>
              <a:r>
                <a:rPr lang="ru-RU" sz="1300" dirty="0" err="1">
                  <a:solidFill>
                    <a:srgbClr val="5E5E5E"/>
                  </a:solidFill>
                  <a:latin typeface="Times New Roman"/>
                </a:rPr>
                <a:t>Sn+Cu</a:t>
              </a:r>
              <a:endParaRPr lang="ru-RU" sz="1300" dirty="0">
                <a:solidFill>
                  <a:srgbClr val="5E5E5E"/>
                </a:solidFill>
                <a:latin typeface="Times New Roman"/>
              </a:endParaRPr>
            </a:p>
          </p:txBody>
        </p:sp>
        <p:sp>
          <p:nvSpPr>
            <p:cNvPr id="1152" name="Rectangle 84"/>
            <p:cNvSpPr>
              <a:spLocks noChangeArrowheads="1"/>
            </p:cNvSpPr>
            <p:nvPr/>
          </p:nvSpPr>
          <p:spPr bwMode="auto">
            <a:xfrm>
              <a:off x="1501" y="4120"/>
              <a:ext cx="431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7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0,066</a:t>
              </a:r>
            </a:p>
          </p:txBody>
        </p:sp>
        <p:sp>
          <p:nvSpPr>
            <p:cNvPr id="1153" name="Rectangle 83"/>
            <p:cNvSpPr>
              <a:spLocks noChangeArrowheads="1"/>
            </p:cNvSpPr>
            <p:nvPr/>
          </p:nvSpPr>
          <p:spPr bwMode="auto">
            <a:xfrm>
              <a:off x="1932" y="4120"/>
              <a:ext cx="460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54" name="Rectangle 82"/>
            <p:cNvSpPr>
              <a:spLocks noChangeArrowheads="1"/>
            </p:cNvSpPr>
            <p:nvPr/>
          </p:nvSpPr>
          <p:spPr bwMode="auto">
            <a:xfrm>
              <a:off x="2392" y="4120"/>
              <a:ext cx="49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51936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3,75</a:t>
              </a:r>
            </a:p>
          </p:txBody>
        </p:sp>
        <p:sp>
          <p:nvSpPr>
            <p:cNvPr id="1155" name="Rectangle 81"/>
            <p:cNvSpPr>
              <a:spLocks noChangeArrowheads="1"/>
            </p:cNvSpPr>
            <p:nvPr/>
          </p:nvSpPr>
          <p:spPr bwMode="auto">
            <a:xfrm>
              <a:off x="879" y="4320"/>
              <a:ext cx="62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С</a:t>
              </a:r>
            </a:p>
          </p:txBody>
        </p:sp>
        <p:sp>
          <p:nvSpPr>
            <p:cNvPr id="1156" name="Rectangle 80"/>
            <p:cNvSpPr>
              <a:spLocks noChangeArrowheads="1"/>
            </p:cNvSpPr>
            <p:nvPr/>
          </p:nvSpPr>
          <p:spPr bwMode="auto">
            <a:xfrm>
              <a:off x="1501" y="4320"/>
              <a:ext cx="431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0,043</a:t>
              </a:r>
            </a:p>
          </p:txBody>
        </p:sp>
        <p:sp>
          <p:nvSpPr>
            <p:cNvPr id="1157" name="Rectangle 79"/>
            <p:cNvSpPr>
              <a:spLocks noChangeArrowheads="1"/>
            </p:cNvSpPr>
            <p:nvPr/>
          </p:nvSpPr>
          <p:spPr bwMode="auto">
            <a:xfrm>
              <a:off x="1932" y="4320"/>
              <a:ext cx="460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58" name="Rectangle 78"/>
            <p:cNvSpPr>
              <a:spLocks noChangeArrowheads="1"/>
            </p:cNvSpPr>
            <p:nvPr/>
          </p:nvSpPr>
          <p:spPr bwMode="auto">
            <a:xfrm>
              <a:off x="2392" y="4320"/>
              <a:ext cx="49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49198" eaLnBrk="0" fontAlgn="base" hangingPunct="0">
                <a:spcBef>
                  <a:spcPts val="474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0,55</a:t>
              </a:r>
            </a:p>
          </p:txBody>
        </p:sp>
        <p:sp>
          <p:nvSpPr>
            <p:cNvPr id="1159" name="Rectangle 77"/>
            <p:cNvSpPr>
              <a:spLocks noChangeArrowheads="1"/>
            </p:cNvSpPr>
            <p:nvPr/>
          </p:nvSpPr>
          <p:spPr bwMode="auto">
            <a:xfrm>
              <a:off x="879" y="4570"/>
              <a:ext cx="622" cy="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5723" eaLnBrk="0" fontAlgn="base" hangingPunct="0">
                <a:lnSpc>
                  <a:spcPts val="874"/>
                </a:lnSpc>
                <a:spcBef>
                  <a:spcPts val="582"/>
                </a:spcBef>
                <a:spcAft>
                  <a:spcPct val="0"/>
                </a:spcAft>
              </a:pPr>
              <a:r>
                <a:rPr lang="ru-RU" b="1" dirty="0" err="1">
                  <a:latin typeface="Times New Roman"/>
                </a:rPr>
                <a:t>s</a:t>
              </a:r>
              <a:endParaRPr lang="ru-RU" b="1" dirty="0">
                <a:latin typeface="Times New Roman"/>
              </a:endParaRPr>
            </a:p>
          </p:txBody>
        </p:sp>
        <p:sp>
          <p:nvSpPr>
            <p:cNvPr id="1160" name="Rectangle 76"/>
            <p:cNvSpPr>
              <a:spLocks noChangeArrowheads="1"/>
            </p:cNvSpPr>
            <p:nvPr/>
          </p:nvSpPr>
          <p:spPr bwMode="auto">
            <a:xfrm>
              <a:off x="1501" y="4531"/>
              <a:ext cx="431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следы</a:t>
              </a:r>
            </a:p>
          </p:txBody>
        </p:sp>
        <p:sp>
          <p:nvSpPr>
            <p:cNvPr id="1161" name="Rectangle 75"/>
            <p:cNvSpPr>
              <a:spLocks noChangeArrowheads="1"/>
            </p:cNvSpPr>
            <p:nvPr/>
          </p:nvSpPr>
          <p:spPr bwMode="auto">
            <a:xfrm>
              <a:off x="1932" y="4531"/>
              <a:ext cx="460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62" name="Rectangle 74"/>
            <p:cNvSpPr>
              <a:spLocks noChangeArrowheads="1"/>
            </p:cNvSpPr>
            <p:nvPr/>
          </p:nvSpPr>
          <p:spPr bwMode="auto">
            <a:xfrm>
              <a:off x="2392" y="4531"/>
              <a:ext cx="49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63" name="Rectangle 73"/>
            <p:cNvSpPr>
              <a:spLocks noChangeArrowheads="1"/>
            </p:cNvSpPr>
            <p:nvPr/>
          </p:nvSpPr>
          <p:spPr bwMode="auto">
            <a:xfrm>
              <a:off x="879" y="4731"/>
              <a:ext cx="622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0246" indent="5477" eaLnBrk="0" fontAlgn="base" hangingPunct="0">
                <a:lnSpc>
                  <a:spcPts val="1466"/>
                </a:lnSpc>
                <a:spcBef>
                  <a:spcPts val="356"/>
                </a:spcBef>
                <a:spcAft>
                  <a:spcPct val="0"/>
                </a:spcAft>
              </a:pPr>
              <a:r>
                <a:rPr lang="ru-RU" sz="1200" dirty="0" err="1">
                  <a:solidFill>
                    <a:srgbClr val="5E5E5E"/>
                  </a:solidFill>
                  <a:latin typeface="Times New Roman"/>
                </a:rPr>
                <a:t>Нераствор</a:t>
              </a: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, остаток</a:t>
              </a:r>
            </a:p>
          </p:txBody>
        </p:sp>
        <p:sp>
          <p:nvSpPr>
            <p:cNvPr id="1164" name="Rectangle 72"/>
            <p:cNvSpPr>
              <a:spLocks noChangeArrowheads="1"/>
            </p:cNvSpPr>
            <p:nvPr/>
          </p:nvSpPr>
          <p:spPr bwMode="auto">
            <a:xfrm>
              <a:off x="1501" y="4731"/>
              <a:ext cx="431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0,480</a:t>
              </a:r>
            </a:p>
          </p:txBody>
        </p:sp>
        <p:sp>
          <p:nvSpPr>
            <p:cNvPr id="1165" name="Rectangle 71"/>
            <p:cNvSpPr>
              <a:spLocks noChangeArrowheads="1"/>
            </p:cNvSpPr>
            <p:nvPr/>
          </p:nvSpPr>
          <p:spPr bwMode="auto">
            <a:xfrm>
              <a:off x="1932" y="4731"/>
              <a:ext cx="460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66" name="Rectangle 70"/>
            <p:cNvSpPr>
              <a:spLocks noChangeArrowheads="1"/>
            </p:cNvSpPr>
            <p:nvPr/>
          </p:nvSpPr>
          <p:spPr bwMode="auto">
            <a:xfrm>
              <a:off x="2392" y="4731"/>
              <a:ext cx="492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67" name="Rectangle 69"/>
            <p:cNvSpPr>
              <a:spLocks noChangeArrowheads="1"/>
            </p:cNvSpPr>
            <p:nvPr/>
          </p:nvSpPr>
          <p:spPr bwMode="auto">
            <a:xfrm>
              <a:off x="879" y="5092"/>
              <a:ext cx="62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24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Потери</a:t>
              </a:r>
            </a:p>
          </p:txBody>
        </p:sp>
        <p:sp>
          <p:nvSpPr>
            <p:cNvPr id="1168" name="Rectangle 68"/>
            <p:cNvSpPr>
              <a:spLocks noChangeArrowheads="1"/>
            </p:cNvSpPr>
            <p:nvPr/>
          </p:nvSpPr>
          <p:spPr bwMode="auto">
            <a:xfrm>
              <a:off x="1501" y="5092"/>
              <a:ext cx="431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69" name="Rectangle 67"/>
            <p:cNvSpPr>
              <a:spLocks noChangeArrowheads="1"/>
            </p:cNvSpPr>
            <p:nvPr/>
          </p:nvSpPr>
          <p:spPr bwMode="auto">
            <a:xfrm>
              <a:off x="1932" y="5092"/>
              <a:ext cx="460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27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4,87</a:t>
              </a:r>
            </a:p>
          </p:txBody>
        </p:sp>
        <p:sp>
          <p:nvSpPr>
            <p:cNvPr id="1170" name="Rectangle 66"/>
            <p:cNvSpPr>
              <a:spLocks noChangeArrowheads="1"/>
            </p:cNvSpPr>
            <p:nvPr/>
          </p:nvSpPr>
          <p:spPr bwMode="auto">
            <a:xfrm>
              <a:off x="2392" y="5092"/>
              <a:ext cx="49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171" name="Rectangle 65"/>
            <p:cNvSpPr>
              <a:spLocks noChangeArrowheads="1"/>
            </p:cNvSpPr>
            <p:nvPr/>
          </p:nvSpPr>
          <p:spPr bwMode="auto">
            <a:xfrm>
              <a:off x="879" y="5295"/>
              <a:ext cx="622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27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Сумма</a:t>
              </a:r>
            </a:p>
          </p:txBody>
        </p:sp>
        <p:sp>
          <p:nvSpPr>
            <p:cNvPr id="1172" name="Rectangle 64"/>
            <p:cNvSpPr>
              <a:spLocks noChangeArrowheads="1"/>
            </p:cNvSpPr>
            <p:nvPr/>
          </p:nvSpPr>
          <p:spPr bwMode="auto">
            <a:xfrm>
              <a:off x="1501" y="5295"/>
              <a:ext cx="431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292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100,000</a:t>
              </a:r>
            </a:p>
          </p:txBody>
        </p:sp>
        <p:sp>
          <p:nvSpPr>
            <p:cNvPr id="1173" name="Rectangle 63"/>
            <p:cNvSpPr>
              <a:spLocks noChangeArrowheads="1"/>
            </p:cNvSpPr>
            <p:nvPr/>
          </p:nvSpPr>
          <p:spPr bwMode="auto">
            <a:xfrm>
              <a:off x="1932" y="5295"/>
              <a:ext cx="460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100,00</a:t>
              </a:r>
            </a:p>
          </p:txBody>
        </p:sp>
        <p:sp>
          <p:nvSpPr>
            <p:cNvPr id="1174" name="Rectangle 62"/>
            <p:cNvSpPr>
              <a:spLocks noChangeArrowheads="1"/>
            </p:cNvSpPr>
            <p:nvPr/>
          </p:nvSpPr>
          <p:spPr bwMode="auto">
            <a:xfrm>
              <a:off x="2392" y="5295"/>
              <a:ext cx="492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13646" eaLnBrk="0" fontAlgn="base" hangingPunct="0">
                <a:spcBef>
                  <a:spcPts val="335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100,00</a:t>
              </a:r>
            </a:p>
          </p:txBody>
        </p:sp>
      </p:grpSp>
      <p:grpSp>
        <p:nvGrpSpPr>
          <p:cNvPr id="1120" name="Group 2"/>
          <p:cNvGrpSpPr>
            <a:grpSpLocks/>
          </p:cNvGrpSpPr>
          <p:nvPr/>
        </p:nvGrpSpPr>
        <p:grpSpPr bwMode="auto">
          <a:xfrm>
            <a:off x="5364088" y="1964758"/>
            <a:ext cx="3626792" cy="4893242"/>
            <a:chOff x="3395" y="1728"/>
            <a:chExt cx="2273" cy="3794"/>
          </a:xfrm>
        </p:grpSpPr>
        <p:sp>
          <p:nvSpPr>
            <p:cNvPr id="1176" name="Rectangle 60"/>
            <p:cNvSpPr>
              <a:spLocks noChangeArrowheads="1"/>
            </p:cNvSpPr>
            <p:nvPr/>
          </p:nvSpPr>
          <p:spPr bwMode="auto">
            <a:xfrm>
              <a:off x="3395" y="1728"/>
              <a:ext cx="618" cy="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54769" eaLnBrk="0" fontAlgn="base" hangingPunct="0">
                <a:lnSpc>
                  <a:spcPts val="1283"/>
                </a:lnSpc>
                <a:spcBef>
                  <a:spcPts val="3019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Химический элемент</a:t>
              </a:r>
            </a:p>
          </p:txBody>
        </p:sp>
        <p:sp>
          <p:nvSpPr>
            <p:cNvPr id="1177" name="Rectangle 59"/>
            <p:cNvSpPr>
              <a:spLocks noChangeArrowheads="1"/>
            </p:cNvSpPr>
            <p:nvPr/>
          </p:nvSpPr>
          <p:spPr bwMode="auto">
            <a:xfrm>
              <a:off x="4013" y="1728"/>
              <a:ext cx="426" cy="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lnSpc>
                  <a:spcPts val="1262"/>
                </a:lnSpc>
                <a:spcBef>
                  <a:spcPts val="3019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Общий состав</a:t>
              </a:r>
            </a:p>
          </p:txBody>
        </p:sp>
        <p:sp>
          <p:nvSpPr>
            <p:cNvPr id="1178" name="Rectangle 58"/>
            <p:cNvSpPr>
              <a:spLocks noChangeArrowheads="1"/>
            </p:cNvSpPr>
            <p:nvPr/>
          </p:nvSpPr>
          <p:spPr bwMode="auto">
            <a:xfrm>
              <a:off x="4439" y="1728"/>
              <a:ext cx="1229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42399" eaLnBrk="0" fontAlgn="base" hangingPunct="0">
                <a:lnSpc>
                  <a:spcPts val="1305"/>
                </a:lnSpc>
                <a:spcBef>
                  <a:spcPts val="184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Состав нерастворимого остатка</a:t>
              </a:r>
            </a:p>
          </p:txBody>
        </p:sp>
        <p:sp>
          <p:nvSpPr>
            <p:cNvPr id="1179" name="Rectangle 57"/>
            <p:cNvSpPr>
              <a:spLocks noChangeArrowheads="1"/>
            </p:cNvSpPr>
            <p:nvPr/>
          </p:nvSpPr>
          <p:spPr bwMode="auto">
            <a:xfrm>
              <a:off x="4439" y="2016"/>
              <a:ext cx="622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12182" eaLnBrk="0" fontAlgn="base" hangingPunct="0">
                <a:lnSpc>
                  <a:spcPts val="1305"/>
                </a:lnSpc>
                <a:spcBef>
                  <a:spcPts val="1596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тяжелая </a:t>
              </a:r>
              <a:r>
                <a:rPr lang="ru-RU" sz="1100" dirty="0" smtClean="0">
                  <a:solidFill>
                    <a:srgbClr val="5E5E5E"/>
                  </a:solidFill>
                  <a:latin typeface="Times New Roman"/>
                </a:rPr>
                <a:t>фракция</a:t>
              </a:r>
            </a:p>
            <a:p>
              <a:pPr marL="312182" eaLnBrk="0" fontAlgn="base" hangingPunct="0">
                <a:lnSpc>
                  <a:spcPts val="1305"/>
                </a:lnSpc>
                <a:spcBef>
                  <a:spcPts val="1596"/>
                </a:spcBef>
                <a:spcAft>
                  <a:spcPct val="0"/>
                </a:spcAft>
              </a:pPr>
              <a:r>
                <a:rPr lang="ru-RU" sz="1100" dirty="0" err="1" smtClean="0">
                  <a:solidFill>
                    <a:srgbClr val="5E5E5E"/>
                  </a:solidFill>
                  <a:latin typeface="Times New Roman"/>
                </a:rPr>
                <a:t>шрейберзит</a:t>
              </a:r>
              <a:endParaRPr lang="ru-RU" sz="1100" dirty="0" smtClean="0">
                <a:solidFill>
                  <a:srgbClr val="5E5E5E"/>
                </a:solidFill>
                <a:latin typeface="Times New Roman"/>
              </a:endParaRPr>
            </a:p>
            <a:p>
              <a:pPr marL="312182" eaLnBrk="0" fontAlgn="base" hangingPunct="0">
                <a:lnSpc>
                  <a:spcPts val="1305"/>
                </a:lnSpc>
                <a:spcBef>
                  <a:spcPts val="1596"/>
                </a:spcBef>
                <a:spcAft>
                  <a:spcPct val="0"/>
                </a:spcAft>
              </a:pPr>
              <a:endParaRPr lang="ru-RU" sz="1100" dirty="0">
                <a:solidFill>
                  <a:srgbClr val="5E5E5E"/>
                </a:solidFill>
                <a:latin typeface="Times New Roman"/>
              </a:endParaRPr>
            </a:p>
          </p:txBody>
        </p:sp>
        <p:sp>
          <p:nvSpPr>
            <p:cNvPr id="1180" name="Rectangle 56"/>
            <p:cNvSpPr>
              <a:spLocks noChangeArrowheads="1"/>
            </p:cNvSpPr>
            <p:nvPr/>
          </p:nvSpPr>
          <p:spPr bwMode="auto">
            <a:xfrm>
              <a:off x="5061" y="2016"/>
              <a:ext cx="607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0152" eaLnBrk="0" fontAlgn="base" hangingPunct="0">
                <a:lnSpc>
                  <a:spcPts val="1283"/>
                </a:lnSpc>
                <a:spcBef>
                  <a:spcPts val="1617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5E5E5E"/>
                  </a:solidFill>
                  <a:latin typeface="Times New Roman"/>
                </a:rPr>
                <a:t>легкая </a:t>
              </a:r>
              <a:r>
                <a:rPr lang="ru-RU" sz="1100" dirty="0" smtClean="0">
                  <a:solidFill>
                    <a:srgbClr val="5E5E5E"/>
                  </a:solidFill>
                  <a:latin typeface="Times New Roman"/>
                </a:rPr>
                <a:t>фракция</a:t>
              </a:r>
            </a:p>
            <a:p>
              <a:pPr marL="260152" eaLnBrk="0" fontAlgn="base" hangingPunct="0">
                <a:lnSpc>
                  <a:spcPts val="1283"/>
                </a:lnSpc>
                <a:spcBef>
                  <a:spcPts val="1617"/>
                </a:spcBef>
                <a:spcAft>
                  <a:spcPct val="0"/>
                </a:spcAft>
              </a:pPr>
              <a:r>
                <a:rPr lang="ru-RU" sz="1100" dirty="0" err="1" smtClean="0">
                  <a:solidFill>
                    <a:srgbClr val="5E5E5E"/>
                  </a:solidFill>
                  <a:latin typeface="Times New Roman"/>
                </a:rPr>
                <a:t>тэнит</a:t>
              </a:r>
              <a:endParaRPr lang="ru-RU" sz="1100" dirty="0">
                <a:solidFill>
                  <a:srgbClr val="5E5E5E"/>
                </a:solidFill>
                <a:latin typeface="Times New Roman"/>
              </a:endParaRPr>
            </a:p>
          </p:txBody>
        </p:sp>
        <p:sp>
          <p:nvSpPr>
            <p:cNvPr id="1181" name="Rectangle 55"/>
            <p:cNvSpPr>
              <a:spLocks noChangeArrowheads="1"/>
            </p:cNvSpPr>
            <p:nvPr/>
          </p:nvSpPr>
          <p:spPr bwMode="auto">
            <a:xfrm>
              <a:off x="3395" y="2696"/>
              <a:ext cx="618" cy="1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23136" eaLnBrk="0" fontAlgn="base" hangingPunct="0">
                <a:spcBef>
                  <a:spcPts val="356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1</a:t>
              </a:r>
            </a:p>
          </p:txBody>
        </p:sp>
        <p:sp>
          <p:nvSpPr>
            <p:cNvPr id="1182" name="Rectangle 54"/>
            <p:cNvSpPr>
              <a:spLocks noChangeArrowheads="1"/>
            </p:cNvSpPr>
            <p:nvPr/>
          </p:nvSpPr>
          <p:spPr bwMode="auto">
            <a:xfrm>
              <a:off x="4013" y="2696"/>
              <a:ext cx="426" cy="1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28660" eaLnBrk="0" fontAlgn="base" hangingPunct="0">
                <a:spcBef>
                  <a:spcPts val="335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2</a:t>
              </a:r>
            </a:p>
          </p:txBody>
        </p:sp>
        <p:sp>
          <p:nvSpPr>
            <p:cNvPr id="1183" name="Rectangle 53"/>
            <p:cNvSpPr>
              <a:spLocks noChangeArrowheads="1"/>
            </p:cNvSpPr>
            <p:nvPr/>
          </p:nvSpPr>
          <p:spPr bwMode="auto">
            <a:xfrm>
              <a:off x="4439" y="2696"/>
              <a:ext cx="622" cy="1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35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3</a:t>
              </a:r>
            </a:p>
          </p:txBody>
        </p:sp>
        <p:sp>
          <p:nvSpPr>
            <p:cNvPr id="1184" name="Rectangle 52"/>
            <p:cNvSpPr>
              <a:spLocks noChangeArrowheads="1"/>
            </p:cNvSpPr>
            <p:nvPr/>
          </p:nvSpPr>
          <p:spPr bwMode="auto">
            <a:xfrm>
              <a:off x="5061" y="2696"/>
              <a:ext cx="607" cy="1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34089" eaLnBrk="0" fontAlgn="base" hangingPunct="0">
                <a:spcBef>
                  <a:spcPts val="335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4</a:t>
              </a:r>
            </a:p>
          </p:txBody>
        </p:sp>
        <p:sp>
          <p:nvSpPr>
            <p:cNvPr id="1185" name="Rectangle 51"/>
            <p:cNvSpPr>
              <a:spLocks noChangeArrowheads="1"/>
            </p:cNvSpPr>
            <p:nvPr/>
          </p:nvSpPr>
          <p:spPr bwMode="auto">
            <a:xfrm>
              <a:off x="3395" y="2884"/>
              <a:ext cx="618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474"/>
                </a:spcBef>
                <a:spcAft>
                  <a:spcPct val="0"/>
                </a:spcAft>
              </a:pPr>
              <a:r>
                <a:rPr lang="ru-RU" sz="1100" b="1" dirty="0" err="1">
                  <a:latin typeface="Times New Roman"/>
                </a:rPr>
                <a:t>Fe</a:t>
              </a:r>
              <a:endParaRPr lang="ru-RU" sz="1100" b="1" dirty="0">
                <a:latin typeface="Times New Roman"/>
              </a:endParaRPr>
            </a:p>
          </p:txBody>
        </p:sp>
        <p:sp>
          <p:nvSpPr>
            <p:cNvPr id="1186" name="Rectangle 50"/>
            <p:cNvSpPr>
              <a:spLocks noChangeArrowheads="1"/>
            </p:cNvSpPr>
            <p:nvPr/>
          </p:nvSpPr>
          <p:spPr bwMode="auto">
            <a:xfrm>
              <a:off x="4013" y="2884"/>
              <a:ext cx="426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88,04</a:t>
              </a:r>
            </a:p>
          </p:txBody>
        </p:sp>
        <p:sp>
          <p:nvSpPr>
            <p:cNvPr id="1187" name="Rectangle 49"/>
            <p:cNvSpPr>
              <a:spLocks noChangeArrowheads="1"/>
            </p:cNvSpPr>
            <p:nvPr/>
          </p:nvSpPr>
          <p:spPr bwMode="auto">
            <a:xfrm>
              <a:off x="4439" y="2884"/>
              <a:ext cx="581" cy="2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08169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48,67 </a:t>
              </a:r>
              <a:r>
                <a:rPr lang="ru-RU" sz="1200" baseline="30000" dirty="0">
                  <a:solidFill>
                    <a:srgbClr val="5E5E5E"/>
                  </a:solidFill>
                  <a:latin typeface="Times New Roman"/>
                </a:rPr>
                <a:t>ч</a:t>
              </a:r>
            </a:p>
          </p:txBody>
        </p:sp>
        <p:sp>
          <p:nvSpPr>
            <p:cNvPr id="1189" name="Rectangle 47"/>
            <p:cNvSpPr>
              <a:spLocks noChangeArrowheads="1"/>
            </p:cNvSpPr>
            <p:nvPr/>
          </p:nvSpPr>
          <p:spPr bwMode="auto">
            <a:xfrm>
              <a:off x="5061" y="2884"/>
              <a:ext cx="607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94429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909090"/>
                  </a:solidFill>
                  <a:latin typeface="Times New Roman"/>
                </a:rPr>
                <a:t>57,18</a:t>
              </a:r>
            </a:p>
          </p:txBody>
        </p:sp>
        <p:sp>
          <p:nvSpPr>
            <p:cNvPr id="1190" name="Rectangle 46"/>
            <p:cNvSpPr>
              <a:spLocks noChangeArrowheads="1"/>
            </p:cNvSpPr>
            <p:nvPr/>
          </p:nvSpPr>
          <p:spPr bwMode="auto">
            <a:xfrm>
              <a:off x="3395" y="3087"/>
              <a:ext cx="618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 err="1">
                  <a:latin typeface="Times New Roman"/>
                </a:rPr>
                <a:t>Ni</a:t>
              </a:r>
              <a:endParaRPr lang="ru-RU" sz="1200" dirty="0">
                <a:latin typeface="Times New Roman"/>
              </a:endParaRPr>
            </a:p>
          </p:txBody>
        </p:sp>
        <p:sp>
          <p:nvSpPr>
            <p:cNvPr id="1191" name="Rectangle 45"/>
            <p:cNvSpPr>
              <a:spLocks noChangeArrowheads="1"/>
            </p:cNvSpPr>
            <p:nvPr/>
          </p:nvSpPr>
          <p:spPr bwMode="auto">
            <a:xfrm>
              <a:off x="4013" y="3087"/>
              <a:ext cx="426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10,73</a:t>
              </a:r>
            </a:p>
          </p:txBody>
        </p:sp>
        <p:sp>
          <p:nvSpPr>
            <p:cNvPr id="1192" name="Rectangle 44"/>
            <p:cNvSpPr>
              <a:spLocks noChangeArrowheads="1"/>
            </p:cNvSpPr>
            <p:nvPr/>
          </p:nvSpPr>
          <p:spPr bwMode="auto">
            <a:xfrm>
              <a:off x="4439" y="3087"/>
              <a:ext cx="442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34183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18,33</a:t>
              </a:r>
            </a:p>
          </p:txBody>
        </p:sp>
        <p:sp>
          <p:nvSpPr>
            <p:cNvPr id="1193" name="Rectangle 43"/>
            <p:cNvSpPr>
              <a:spLocks noChangeArrowheads="1"/>
            </p:cNvSpPr>
            <p:nvPr/>
          </p:nvSpPr>
          <p:spPr bwMode="auto">
            <a:xfrm>
              <a:off x="5061" y="3087"/>
              <a:ext cx="607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94429" eaLnBrk="0" fontAlgn="base" hangingPunct="0">
                <a:spcBef>
                  <a:spcPts val="539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909090"/>
                  </a:solidFill>
                  <a:latin typeface="Times New Roman"/>
                </a:rPr>
                <a:t>34,00</a:t>
              </a:r>
            </a:p>
          </p:txBody>
        </p:sp>
        <p:sp>
          <p:nvSpPr>
            <p:cNvPr id="1194" name="Rectangle 42"/>
            <p:cNvSpPr>
              <a:spLocks noChangeArrowheads="1"/>
            </p:cNvSpPr>
            <p:nvPr/>
          </p:nvSpPr>
          <p:spPr bwMode="auto">
            <a:xfrm>
              <a:off x="3395" y="3291"/>
              <a:ext cx="618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96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Со</a:t>
              </a:r>
            </a:p>
          </p:txBody>
        </p:sp>
        <p:sp>
          <p:nvSpPr>
            <p:cNvPr id="1195" name="Rectangle 41"/>
            <p:cNvSpPr>
              <a:spLocks noChangeArrowheads="1"/>
            </p:cNvSpPr>
            <p:nvPr/>
          </p:nvSpPr>
          <p:spPr bwMode="auto">
            <a:xfrm>
              <a:off x="4013" y="3291"/>
              <a:ext cx="426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0,46</a:t>
              </a:r>
            </a:p>
          </p:txBody>
        </p:sp>
        <p:sp>
          <p:nvSpPr>
            <p:cNvPr id="1196" name="Rectangle 40"/>
            <p:cNvSpPr>
              <a:spLocks noChangeArrowheads="1"/>
            </p:cNvSpPr>
            <p:nvPr/>
          </p:nvSpPr>
          <p:spPr bwMode="auto">
            <a:xfrm>
              <a:off x="4433" y="3235"/>
              <a:ext cx="44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34137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197" name="Rectangle 39"/>
            <p:cNvSpPr>
              <a:spLocks noChangeArrowheads="1"/>
            </p:cNvSpPr>
            <p:nvPr/>
          </p:nvSpPr>
          <p:spPr bwMode="auto">
            <a:xfrm>
              <a:off x="5061" y="3291"/>
              <a:ext cx="607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43627" eaLnBrk="0" fontAlgn="base" hangingPunct="0">
                <a:spcBef>
                  <a:spcPts val="474"/>
                </a:spcBef>
                <a:spcAft>
                  <a:spcPct val="0"/>
                </a:spcAft>
              </a:pPr>
              <a:r>
                <a:rPr lang="ru-RU" sz="1000" b="1" dirty="0">
                  <a:latin typeface="Times New Roman"/>
                </a:rPr>
                <a:t>—</a:t>
              </a:r>
            </a:p>
          </p:txBody>
        </p:sp>
        <p:sp>
          <p:nvSpPr>
            <p:cNvPr id="1198" name="Rectangle 38"/>
            <p:cNvSpPr>
              <a:spLocks noChangeArrowheads="1"/>
            </p:cNvSpPr>
            <p:nvPr/>
          </p:nvSpPr>
          <p:spPr bwMode="auto">
            <a:xfrm>
              <a:off x="3395" y="3502"/>
              <a:ext cx="618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496"/>
                </a:spcBef>
                <a:spcAft>
                  <a:spcPct val="0"/>
                </a:spcAft>
              </a:pPr>
              <a:r>
                <a:rPr lang="ru-RU" sz="1100" b="1" dirty="0" err="1">
                  <a:latin typeface="Times New Roman"/>
                </a:rPr>
                <a:t>Mn</a:t>
              </a:r>
              <a:endParaRPr lang="ru-RU" sz="1100" b="1" dirty="0">
                <a:latin typeface="Times New Roman"/>
              </a:endParaRPr>
            </a:p>
          </p:txBody>
        </p:sp>
        <p:sp>
          <p:nvSpPr>
            <p:cNvPr id="1199" name="Rectangle 37"/>
            <p:cNvSpPr>
              <a:spLocks noChangeArrowheads="1"/>
            </p:cNvSpPr>
            <p:nvPr/>
          </p:nvSpPr>
          <p:spPr bwMode="auto">
            <a:xfrm>
              <a:off x="4013" y="3502"/>
              <a:ext cx="426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0,13</a:t>
              </a:r>
            </a:p>
          </p:txBody>
        </p:sp>
        <p:sp>
          <p:nvSpPr>
            <p:cNvPr id="1200" name="Rectangle 36"/>
            <p:cNvSpPr>
              <a:spLocks noChangeArrowheads="1"/>
            </p:cNvSpPr>
            <p:nvPr/>
          </p:nvSpPr>
          <p:spPr bwMode="auto">
            <a:xfrm>
              <a:off x="4439" y="3502"/>
              <a:ext cx="44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34137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01" name="Rectangle 35"/>
            <p:cNvSpPr>
              <a:spLocks noChangeArrowheads="1"/>
            </p:cNvSpPr>
            <p:nvPr/>
          </p:nvSpPr>
          <p:spPr bwMode="auto">
            <a:xfrm>
              <a:off x="5061" y="3502"/>
              <a:ext cx="607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42258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000" b="1" dirty="0">
                  <a:latin typeface="Times New Roman"/>
                </a:rPr>
                <a:t>—</a:t>
              </a:r>
            </a:p>
          </p:txBody>
        </p:sp>
        <p:sp>
          <p:nvSpPr>
            <p:cNvPr id="1202" name="Rectangle 34"/>
            <p:cNvSpPr>
              <a:spLocks noChangeArrowheads="1"/>
            </p:cNvSpPr>
            <p:nvPr/>
          </p:nvSpPr>
          <p:spPr bwMode="auto">
            <a:xfrm>
              <a:off x="3395" y="3702"/>
              <a:ext cx="618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300" dirty="0" err="1">
                  <a:solidFill>
                    <a:srgbClr val="5E5E5E"/>
                  </a:solidFill>
                  <a:latin typeface="Times New Roman"/>
                </a:rPr>
                <a:t>Sn+Cu</a:t>
              </a:r>
              <a:endParaRPr lang="ru-RU" sz="1300" dirty="0">
                <a:solidFill>
                  <a:srgbClr val="5E5E5E"/>
                </a:solidFill>
                <a:latin typeface="Times New Roman"/>
              </a:endParaRPr>
            </a:p>
          </p:txBody>
        </p:sp>
        <p:sp>
          <p:nvSpPr>
            <p:cNvPr id="1203" name="Rectangle 33"/>
            <p:cNvSpPr>
              <a:spLocks noChangeArrowheads="1"/>
            </p:cNvSpPr>
            <p:nvPr/>
          </p:nvSpPr>
          <p:spPr bwMode="auto">
            <a:xfrm>
              <a:off x="4013" y="3702"/>
              <a:ext cx="426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0,07</a:t>
              </a:r>
            </a:p>
          </p:txBody>
        </p:sp>
        <p:sp>
          <p:nvSpPr>
            <p:cNvPr id="1204" name="Rectangle 32"/>
            <p:cNvSpPr>
              <a:spLocks noChangeArrowheads="1"/>
            </p:cNvSpPr>
            <p:nvPr/>
          </p:nvSpPr>
          <p:spPr bwMode="auto">
            <a:xfrm>
              <a:off x="4439" y="3702"/>
              <a:ext cx="442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36875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05" name="Rectangle 31"/>
            <p:cNvSpPr>
              <a:spLocks noChangeArrowheads="1"/>
            </p:cNvSpPr>
            <p:nvPr/>
          </p:nvSpPr>
          <p:spPr bwMode="auto">
            <a:xfrm>
              <a:off x="5061" y="3702"/>
              <a:ext cx="607" cy="2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73844" eaLnBrk="0" fontAlgn="base" hangingPunct="0">
                <a:spcBef>
                  <a:spcPts val="474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3,75</a:t>
              </a:r>
            </a:p>
          </p:txBody>
        </p:sp>
        <p:sp>
          <p:nvSpPr>
            <p:cNvPr id="1206" name="Rectangle 30"/>
            <p:cNvSpPr>
              <a:spLocks noChangeArrowheads="1"/>
            </p:cNvSpPr>
            <p:nvPr/>
          </p:nvSpPr>
          <p:spPr bwMode="auto">
            <a:xfrm>
              <a:off x="3395" y="3917"/>
              <a:ext cx="618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71199" eaLnBrk="0" fontAlgn="base" hangingPunct="0">
                <a:spcBef>
                  <a:spcPts val="518"/>
                </a:spcBef>
                <a:spcAft>
                  <a:spcPct val="0"/>
                </a:spcAft>
              </a:pPr>
              <a:r>
                <a:rPr lang="ru-RU" sz="1000" b="1" dirty="0">
                  <a:latin typeface="Times New Roman"/>
                </a:rPr>
                <a:t>Р</a:t>
              </a:r>
            </a:p>
          </p:txBody>
        </p:sp>
        <p:sp>
          <p:nvSpPr>
            <p:cNvPr id="1207" name="Rectangle 29"/>
            <p:cNvSpPr>
              <a:spLocks noChangeArrowheads="1"/>
            </p:cNvSpPr>
            <p:nvPr/>
          </p:nvSpPr>
          <p:spPr bwMode="auto">
            <a:xfrm>
              <a:off x="4013" y="3917"/>
              <a:ext cx="426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08" name="Rectangle 28"/>
            <p:cNvSpPr>
              <a:spLocks noChangeArrowheads="1"/>
            </p:cNvSpPr>
            <p:nvPr/>
          </p:nvSpPr>
          <p:spPr bwMode="auto">
            <a:xfrm>
              <a:off x="4439" y="3917"/>
              <a:ext cx="44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34183" eaLnBrk="0" fontAlgn="base" hangingPunct="0">
                <a:spcBef>
                  <a:spcPts val="378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18,47</a:t>
              </a:r>
            </a:p>
          </p:txBody>
        </p:sp>
        <p:sp>
          <p:nvSpPr>
            <p:cNvPr id="1209" name="Rectangle 27"/>
            <p:cNvSpPr>
              <a:spLocks noChangeArrowheads="1"/>
            </p:cNvSpPr>
            <p:nvPr/>
          </p:nvSpPr>
          <p:spPr bwMode="auto">
            <a:xfrm>
              <a:off x="5061" y="3917"/>
              <a:ext cx="607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43627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10" name="Rectangle 26"/>
            <p:cNvSpPr>
              <a:spLocks noChangeArrowheads="1"/>
            </p:cNvSpPr>
            <p:nvPr/>
          </p:nvSpPr>
          <p:spPr bwMode="auto">
            <a:xfrm>
              <a:off x="3395" y="4120"/>
              <a:ext cx="618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461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 err="1">
                  <a:latin typeface="Times New Roman"/>
                </a:rPr>
                <a:t>Mg</a:t>
              </a:r>
              <a:endParaRPr lang="ru-RU" sz="1200" dirty="0">
                <a:latin typeface="Times New Roman"/>
              </a:endParaRPr>
            </a:p>
          </p:txBody>
        </p:sp>
        <p:sp>
          <p:nvSpPr>
            <p:cNvPr id="1211" name="Rectangle 25"/>
            <p:cNvSpPr>
              <a:spLocks noChangeArrowheads="1"/>
            </p:cNvSpPr>
            <p:nvPr/>
          </p:nvSpPr>
          <p:spPr bwMode="auto">
            <a:xfrm>
              <a:off x="4013" y="4120"/>
              <a:ext cx="426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31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0,05</a:t>
              </a:r>
            </a:p>
          </p:txBody>
        </p:sp>
        <p:sp>
          <p:nvSpPr>
            <p:cNvPr id="1212" name="Rectangle 24"/>
            <p:cNvSpPr>
              <a:spLocks noChangeArrowheads="1"/>
            </p:cNvSpPr>
            <p:nvPr/>
          </p:nvSpPr>
          <p:spPr bwMode="auto">
            <a:xfrm>
              <a:off x="4439" y="4120"/>
              <a:ext cx="622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8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9,66</a:t>
              </a:r>
            </a:p>
          </p:txBody>
        </p:sp>
        <p:sp>
          <p:nvSpPr>
            <p:cNvPr id="1213" name="Rectangle 23"/>
            <p:cNvSpPr>
              <a:spLocks noChangeArrowheads="1"/>
            </p:cNvSpPr>
            <p:nvPr/>
          </p:nvSpPr>
          <p:spPr bwMode="auto">
            <a:xfrm>
              <a:off x="5061" y="4120"/>
              <a:ext cx="607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8367" eaLnBrk="0" fontAlgn="base" hangingPunct="0">
                <a:spcBef>
                  <a:spcPts val="41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4,52</a:t>
              </a:r>
            </a:p>
          </p:txBody>
        </p:sp>
        <p:sp>
          <p:nvSpPr>
            <p:cNvPr id="1214" name="Rectangle 22"/>
            <p:cNvSpPr>
              <a:spLocks noChangeArrowheads="1"/>
            </p:cNvSpPr>
            <p:nvPr/>
          </p:nvSpPr>
          <p:spPr bwMode="auto">
            <a:xfrm>
              <a:off x="3395" y="4324"/>
              <a:ext cx="618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2984" eaLnBrk="0" fontAlgn="base" hangingPunct="0">
                <a:lnSpc>
                  <a:spcPts val="852"/>
                </a:lnSpc>
                <a:spcBef>
                  <a:spcPts val="658"/>
                </a:spcBef>
                <a:spcAft>
                  <a:spcPct val="0"/>
                </a:spcAft>
              </a:pPr>
              <a:r>
                <a:rPr lang="ru-RU" sz="1900" b="1" dirty="0" err="1">
                  <a:latin typeface="Times New Roman"/>
                </a:rPr>
                <a:t>s</a:t>
              </a:r>
              <a:endParaRPr lang="ru-RU" sz="1900" b="1" dirty="0">
                <a:latin typeface="Times New Roman"/>
              </a:endParaRPr>
            </a:p>
          </p:txBody>
        </p:sp>
        <p:sp>
          <p:nvSpPr>
            <p:cNvPr id="1215" name="Rectangle 21"/>
            <p:cNvSpPr>
              <a:spLocks noChangeArrowheads="1"/>
            </p:cNvSpPr>
            <p:nvPr/>
          </p:nvSpPr>
          <p:spPr bwMode="auto">
            <a:xfrm>
              <a:off x="4013" y="4324"/>
              <a:ext cx="426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следы</a:t>
              </a:r>
            </a:p>
          </p:txBody>
        </p:sp>
        <p:sp>
          <p:nvSpPr>
            <p:cNvPr id="1216" name="Rectangle 20"/>
            <p:cNvSpPr>
              <a:spLocks noChangeArrowheads="1"/>
            </p:cNvSpPr>
            <p:nvPr/>
          </p:nvSpPr>
          <p:spPr bwMode="auto">
            <a:xfrm>
              <a:off x="4439" y="4324"/>
              <a:ext cx="622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17" name="Rectangle 19"/>
            <p:cNvSpPr>
              <a:spLocks noChangeArrowheads="1"/>
            </p:cNvSpPr>
            <p:nvPr/>
          </p:nvSpPr>
          <p:spPr bwMode="auto">
            <a:xfrm>
              <a:off x="5061" y="4324"/>
              <a:ext cx="607" cy="2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39520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18" name="Rectangle 18"/>
            <p:cNvSpPr>
              <a:spLocks noChangeArrowheads="1"/>
            </p:cNvSpPr>
            <p:nvPr/>
          </p:nvSpPr>
          <p:spPr bwMode="auto">
            <a:xfrm>
              <a:off x="3395" y="4535"/>
              <a:ext cx="618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0246" eaLnBrk="0" fontAlgn="base" hangingPunct="0">
                <a:lnSpc>
                  <a:spcPts val="895"/>
                </a:lnSpc>
                <a:spcBef>
                  <a:spcPts val="582"/>
                </a:spcBef>
                <a:spcAft>
                  <a:spcPct val="0"/>
                </a:spcAft>
              </a:pPr>
              <a:r>
                <a:rPr lang="ru-RU" sz="1900" b="1" dirty="0">
                  <a:latin typeface="Times New Roman"/>
                </a:rPr>
                <a:t>с</a:t>
              </a:r>
            </a:p>
          </p:txBody>
        </p:sp>
        <p:sp>
          <p:nvSpPr>
            <p:cNvPr id="1219" name="Rectangle 17"/>
            <p:cNvSpPr>
              <a:spLocks noChangeArrowheads="1"/>
            </p:cNvSpPr>
            <p:nvPr/>
          </p:nvSpPr>
          <p:spPr bwMode="auto">
            <a:xfrm>
              <a:off x="4013" y="4535"/>
              <a:ext cx="426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7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0,04</a:t>
              </a:r>
            </a:p>
          </p:txBody>
        </p:sp>
        <p:sp>
          <p:nvSpPr>
            <p:cNvPr id="1220" name="Rectangle 16"/>
            <p:cNvSpPr>
              <a:spLocks noChangeArrowheads="1"/>
            </p:cNvSpPr>
            <p:nvPr/>
          </p:nvSpPr>
          <p:spPr bwMode="auto">
            <a:xfrm>
              <a:off x="4439" y="4535"/>
              <a:ext cx="62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270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21" name="Rectangle 15"/>
            <p:cNvSpPr>
              <a:spLocks noChangeArrowheads="1"/>
            </p:cNvSpPr>
            <p:nvPr/>
          </p:nvSpPr>
          <p:spPr bwMode="auto">
            <a:xfrm>
              <a:off x="5061" y="4535"/>
              <a:ext cx="607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71105" eaLnBrk="0" fontAlgn="base" hangingPunct="0">
                <a:spcBef>
                  <a:spcPts val="378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0,55</a:t>
              </a:r>
            </a:p>
          </p:txBody>
        </p:sp>
        <p:sp>
          <p:nvSpPr>
            <p:cNvPr id="1222" name="Rectangle 14"/>
            <p:cNvSpPr>
              <a:spLocks noChangeArrowheads="1"/>
            </p:cNvSpPr>
            <p:nvPr/>
          </p:nvSpPr>
          <p:spPr bwMode="auto">
            <a:xfrm>
              <a:off x="3395" y="4735"/>
              <a:ext cx="618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57507" indent="5477" eaLnBrk="0" fontAlgn="base" hangingPunct="0">
                <a:lnSpc>
                  <a:spcPts val="1466"/>
                </a:lnSpc>
                <a:spcBef>
                  <a:spcPts val="378"/>
                </a:spcBef>
                <a:spcAft>
                  <a:spcPct val="0"/>
                </a:spcAft>
              </a:pPr>
              <a:r>
                <a:rPr lang="ru-RU" sz="1200" dirty="0" err="1">
                  <a:solidFill>
                    <a:srgbClr val="5E5E5E"/>
                  </a:solidFill>
                  <a:latin typeface="Times New Roman"/>
                </a:rPr>
                <a:t>Нераствор</a:t>
              </a: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, остаток</a:t>
              </a:r>
            </a:p>
          </p:txBody>
        </p:sp>
        <p:sp>
          <p:nvSpPr>
            <p:cNvPr id="1223" name="Rectangle 13"/>
            <p:cNvSpPr>
              <a:spLocks noChangeArrowheads="1"/>
            </p:cNvSpPr>
            <p:nvPr/>
          </p:nvSpPr>
          <p:spPr bwMode="auto">
            <a:xfrm>
              <a:off x="4013" y="4735"/>
              <a:ext cx="426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45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0,48</a:t>
              </a:r>
            </a:p>
          </p:txBody>
        </p:sp>
        <p:sp>
          <p:nvSpPr>
            <p:cNvPr id="1224" name="Rectangle 12"/>
            <p:cNvSpPr>
              <a:spLocks noChangeArrowheads="1"/>
            </p:cNvSpPr>
            <p:nvPr/>
          </p:nvSpPr>
          <p:spPr bwMode="auto">
            <a:xfrm>
              <a:off x="4439" y="4735"/>
              <a:ext cx="622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56"/>
                </a:spcBef>
                <a:spcAft>
                  <a:spcPct val="0"/>
                </a:spcAft>
              </a:pPr>
              <a:r>
                <a:rPr lang="ru-RU" sz="1200" dirty="0">
                  <a:latin typeface="Times New Roman"/>
                </a:rPr>
                <a:t>—</a:t>
              </a:r>
            </a:p>
          </p:txBody>
        </p:sp>
        <p:sp>
          <p:nvSpPr>
            <p:cNvPr id="1225" name="Rectangle 11"/>
            <p:cNvSpPr>
              <a:spLocks noChangeArrowheads="1"/>
            </p:cNvSpPr>
            <p:nvPr/>
          </p:nvSpPr>
          <p:spPr bwMode="auto">
            <a:xfrm>
              <a:off x="5061" y="4735"/>
              <a:ext cx="607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226" name="Rectangle 10"/>
            <p:cNvSpPr>
              <a:spLocks noChangeArrowheads="1"/>
            </p:cNvSpPr>
            <p:nvPr/>
          </p:nvSpPr>
          <p:spPr bwMode="auto">
            <a:xfrm>
              <a:off x="3395" y="5096"/>
              <a:ext cx="618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227" name="Rectangle 9"/>
            <p:cNvSpPr>
              <a:spLocks noChangeArrowheads="1"/>
            </p:cNvSpPr>
            <p:nvPr/>
          </p:nvSpPr>
          <p:spPr bwMode="auto">
            <a:xfrm>
              <a:off x="4013" y="5096"/>
              <a:ext cx="426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228" name="Rectangle 8"/>
            <p:cNvSpPr>
              <a:spLocks noChangeArrowheads="1"/>
            </p:cNvSpPr>
            <p:nvPr/>
          </p:nvSpPr>
          <p:spPr bwMode="auto">
            <a:xfrm>
              <a:off x="4439" y="5096"/>
              <a:ext cx="622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229" name="Rectangle 7"/>
            <p:cNvSpPr>
              <a:spLocks noChangeArrowheads="1"/>
            </p:cNvSpPr>
            <p:nvPr/>
          </p:nvSpPr>
          <p:spPr bwMode="auto">
            <a:xfrm>
              <a:off x="5061" y="5096"/>
              <a:ext cx="607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ru-RU" sz="100" dirty="0">
                <a:latin typeface="Arial" charset="0"/>
              </a:endParaRPr>
            </a:p>
          </p:txBody>
        </p:sp>
        <p:sp>
          <p:nvSpPr>
            <p:cNvPr id="1230" name="Rectangle 6"/>
            <p:cNvSpPr>
              <a:spLocks noChangeArrowheads="1"/>
            </p:cNvSpPr>
            <p:nvPr/>
          </p:nvSpPr>
          <p:spPr bwMode="auto">
            <a:xfrm>
              <a:off x="3395" y="5299"/>
              <a:ext cx="618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0246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Сумма</a:t>
              </a:r>
            </a:p>
          </p:txBody>
        </p:sp>
        <p:sp>
          <p:nvSpPr>
            <p:cNvPr id="1231" name="Rectangle 5"/>
            <p:cNvSpPr>
              <a:spLocks noChangeArrowheads="1"/>
            </p:cNvSpPr>
            <p:nvPr/>
          </p:nvSpPr>
          <p:spPr bwMode="auto">
            <a:xfrm>
              <a:off x="4013" y="5299"/>
              <a:ext cx="426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100,00</a:t>
              </a:r>
            </a:p>
          </p:txBody>
        </p:sp>
        <p:sp>
          <p:nvSpPr>
            <p:cNvPr id="1232" name="Rectangle 4"/>
            <p:cNvSpPr>
              <a:spLocks noChangeArrowheads="1"/>
            </p:cNvSpPr>
            <p:nvPr/>
          </p:nvSpPr>
          <p:spPr bwMode="auto">
            <a:xfrm>
              <a:off x="4439" y="5299"/>
              <a:ext cx="622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95751" indent="-295751" algn="r" eaLnBrk="0" fontAlgn="base" hangingPunct="0">
                <a:spcBef>
                  <a:spcPts val="292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5E5E5E"/>
                  </a:solidFill>
                  <a:latin typeface="Times New Roman"/>
                </a:rPr>
                <a:t>95,13</a:t>
              </a:r>
            </a:p>
          </p:txBody>
        </p:sp>
        <p:sp>
          <p:nvSpPr>
            <p:cNvPr id="1233" name="Rectangle 3"/>
            <p:cNvSpPr>
              <a:spLocks noChangeArrowheads="1"/>
            </p:cNvSpPr>
            <p:nvPr/>
          </p:nvSpPr>
          <p:spPr bwMode="auto">
            <a:xfrm>
              <a:off x="5061" y="5299"/>
              <a:ext cx="607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36922" eaLnBrk="0" fontAlgn="base" hangingPunct="0">
                <a:spcBef>
                  <a:spcPts val="313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909090"/>
                  </a:solidFill>
                  <a:latin typeface="Times New Roman"/>
                </a:rPr>
                <a:t>100,00</a:t>
              </a:r>
            </a:p>
          </p:txBody>
        </p:sp>
      </p:grpSp>
      <p:sp>
        <p:nvSpPr>
          <p:cNvPr id="123" name="Прямоугольник 122"/>
          <p:cNvSpPr/>
          <p:nvPr/>
        </p:nvSpPr>
        <p:spPr>
          <a:xfrm>
            <a:off x="5796136" y="1628800"/>
            <a:ext cx="213502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mtClean="0">
                <a:solidFill>
                  <a:srgbClr val="909090"/>
                </a:solidFill>
                <a:latin typeface="Times New Roman"/>
              </a:rPr>
              <a:t>Таблица 8в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Петр Николаевич </a:t>
            </a:r>
            <a:r>
              <a:rPr lang="ru-RU" sz="2400" dirty="0" err="1" smtClean="0"/>
              <a:t>Чирвинский</a:t>
            </a:r>
            <a:r>
              <a:rPr lang="ru-RU" sz="2400" dirty="0" smtClean="0"/>
              <a:t> (1880 - 1955) о составе металлической части метеоритов.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своем фундаментальном труде о палласитах (докторская диссертация ,1919 г., </a:t>
            </a:r>
            <a:r>
              <a:rPr lang="ru-RU" sz="2800" dirty="0" err="1" smtClean="0"/>
              <a:t>опубл</a:t>
            </a:r>
            <a:r>
              <a:rPr lang="ru-RU" sz="2800" dirty="0" smtClean="0"/>
              <a:t>. в 1967 г.) русский  минералог П.Н. </a:t>
            </a:r>
            <a:r>
              <a:rPr lang="ru-RU" sz="2800" dirty="0" err="1" smtClean="0"/>
              <a:t>Чирвинский</a:t>
            </a:r>
            <a:r>
              <a:rPr lang="ru-RU" sz="2800" dirty="0" smtClean="0"/>
              <a:t> сделал вывод о существовании в космосе характерного тройственного  “союза” - железа, никеля и (теперь уже не серы, как предполагал </a:t>
            </a:r>
            <a:r>
              <a:rPr lang="ru-RU" sz="2800" dirty="0" err="1" smtClean="0"/>
              <a:t>Гротгус</a:t>
            </a:r>
            <a:r>
              <a:rPr lang="ru-RU" sz="2800" dirty="0" smtClean="0"/>
              <a:t>, </a:t>
            </a:r>
            <a:r>
              <a:rPr lang="ru-RU" sz="2800" dirty="0" smtClean="0"/>
              <a:t>а </a:t>
            </a:r>
            <a:r>
              <a:rPr lang="ru-RU" sz="2800" dirty="0" smtClean="0"/>
              <a:t>кобальта (что и оказалось верным). </a:t>
            </a:r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Та же закономерность проявилась в</a:t>
            </a:r>
            <a:br>
              <a:rPr lang="ru-RU" sz="3100" dirty="0" smtClean="0"/>
            </a:br>
            <a:r>
              <a:rPr lang="ru-RU" sz="3100" dirty="0" err="1" smtClean="0"/>
              <a:t>Сихотэ-Алинском</a:t>
            </a:r>
            <a:r>
              <a:rPr lang="ru-RU" sz="3100" dirty="0" smtClean="0"/>
              <a:t> железном метеорите  (1947г.)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Средний химический   состав:</a:t>
            </a:r>
          </a:p>
          <a:p>
            <a:r>
              <a:rPr lang="en-US" dirty="0" smtClean="0"/>
              <a:t>Fe</a:t>
            </a:r>
            <a:r>
              <a:rPr lang="ru-RU" dirty="0" smtClean="0"/>
              <a:t> ..............93.3%</a:t>
            </a:r>
          </a:p>
          <a:p>
            <a:r>
              <a:rPr lang="en-US" dirty="0" smtClean="0"/>
              <a:t>Ni</a:t>
            </a:r>
            <a:r>
              <a:rPr lang="ru-RU" dirty="0" smtClean="0"/>
              <a:t> .............. 6.0</a:t>
            </a:r>
          </a:p>
          <a:p>
            <a:r>
              <a:rPr lang="en-US" dirty="0" smtClean="0"/>
              <a:t>Co .............. 0.4</a:t>
            </a:r>
            <a:endParaRPr lang="ru-RU" dirty="0" smtClean="0"/>
          </a:p>
          <a:p>
            <a:r>
              <a:rPr lang="en-US" dirty="0" smtClean="0"/>
              <a:t>Cu .............. 0.03</a:t>
            </a:r>
            <a:endParaRPr lang="ru-RU" dirty="0" smtClean="0"/>
          </a:p>
          <a:p>
            <a:r>
              <a:rPr lang="en-US" dirty="0" smtClean="0"/>
              <a:t>P ............... 0.3 - 0.7</a:t>
            </a:r>
            <a:endParaRPr lang="ru-RU" dirty="0" smtClean="0"/>
          </a:p>
          <a:p>
            <a:r>
              <a:rPr lang="en-US" dirty="0" smtClean="0"/>
              <a:t>S ............... 0.28 - 0.00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Так, в характерном составе вещества метеоритов начинал проглядывать важнейший факт элементного состава нашей Вселенной, объяснение которого было получено лишь в конце ХХ в.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Вместо эпиграфа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  Как!  Звезды  и метеориты …</a:t>
            </a:r>
          </a:p>
          <a:p>
            <a:pPr>
              <a:buNone/>
            </a:pPr>
            <a:r>
              <a:rPr lang="ru-RU" dirty="0" smtClean="0"/>
              <a:t>                        Какая связь меж ними скрыта?..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Нет худа без добра…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</a:t>
            </a:r>
            <a:r>
              <a:rPr lang="ru-RU" sz="2400" dirty="0" smtClean="0"/>
              <a:t>После первых 13 лет работы в </a:t>
            </a:r>
            <a:r>
              <a:rPr lang="ru-RU" sz="2400" dirty="0" err="1" smtClean="0"/>
              <a:t>ИИЕиТ</a:t>
            </a:r>
            <a:r>
              <a:rPr lang="ru-RU" sz="2400" dirty="0" smtClean="0"/>
              <a:t> АН СССР (по распределению, с окончанием МГУ в 1954 г.),  а затем драматического перехода в 1967г. в </a:t>
            </a:r>
            <a:r>
              <a:rPr lang="ru-RU" sz="2400" dirty="0" err="1" smtClean="0"/>
              <a:t>Астросовет</a:t>
            </a:r>
            <a:r>
              <a:rPr lang="ru-RU" sz="2400" dirty="0" smtClean="0"/>
              <a:t>, судьба забросила меня (вернее, приглашение в новые трудные для меня дни </a:t>
            </a:r>
            <a:r>
              <a:rPr lang="ru-RU" sz="2400" dirty="0" err="1" smtClean="0"/>
              <a:t>В.Г.Фесенкова</a:t>
            </a:r>
            <a:r>
              <a:rPr lang="ru-RU" sz="2400" dirty="0" smtClean="0"/>
              <a:t>!)  в КМЕТ АН СССР,  где началась интереснейшая полоса моей жизни – сочетание метеоритных экспедиций в далекие  сибирские и дальневосточные края и … погружение в историю метеоритики.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экспедиции  ,  1975 сентябрь,. Фото </a:t>
            </a:r>
            <a:r>
              <a:rPr lang="ru-RU" dirty="0" err="1" smtClean="0"/>
              <a:t>В.И.Еремеева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Игра природы! Фрагмент так и был назван нами «Встреча с пришельцем»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238" r="523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фрагмент </a:t>
            </a:r>
            <a:r>
              <a:rPr lang="ru-RU" dirty="0" err="1" smtClean="0"/>
              <a:t>Сихотэ-Алинского</a:t>
            </a:r>
            <a:r>
              <a:rPr lang="ru-RU" dirty="0" smtClean="0"/>
              <a:t> метеоритного  железного дождя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 smtClean="0"/>
              <a:t>И</a:t>
            </a:r>
            <a:r>
              <a:rPr lang="ru-RU" sz="2400" dirty="0" smtClean="0"/>
              <a:t>ндивидуальный</a:t>
            </a:r>
            <a:r>
              <a:rPr lang="ru-RU" dirty="0" smtClean="0"/>
              <a:t> </a:t>
            </a:r>
            <a:r>
              <a:rPr lang="ru-RU" sz="2000" dirty="0" smtClean="0"/>
              <a:t>экземпляр</a:t>
            </a:r>
          </a:p>
          <a:p>
            <a:r>
              <a:rPr lang="ru-RU" sz="2000" dirty="0" smtClean="0"/>
              <a:t>(с оплавленной корой)</a:t>
            </a:r>
          </a:p>
          <a:p>
            <a:r>
              <a:rPr lang="ru-RU" sz="2000" dirty="0" smtClean="0"/>
              <a:t>«МАСКА», или «Встреча с Пришельцем…»</a:t>
            </a:r>
          </a:p>
          <a:p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91" y="273050"/>
            <a:ext cx="4070268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Неожиданная польза от «крутых поворотов» судьбы…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После ликвидации в конце 70-х КМЕТ как самостоятельного учреждения и нескольких лет жизни в положении «безработного» (за это время, однако, удалось закончить первое издание истории метеоритики: «История </a:t>
            </a:r>
            <a:r>
              <a:rPr lang="ru-RU" dirty="0" err="1" smtClean="0"/>
              <a:t>Палласова</a:t>
            </a:r>
            <a:r>
              <a:rPr lang="ru-RU" dirty="0" smtClean="0"/>
              <a:t> Железа», 1982 и  книгу «Астрономическая  картина  мира и ее творцы», 1984) я вновь, в конце 80-х оказалась в ГАИШ,  сменив </a:t>
            </a:r>
            <a:r>
              <a:rPr lang="ru-RU" dirty="0" err="1" smtClean="0"/>
              <a:t>Ф.Цицина</a:t>
            </a:r>
            <a:r>
              <a:rPr lang="ru-RU" dirty="0" smtClean="0"/>
              <a:t> в  чтении курса лекций по истории астрономии ( в 1989 вышел наш общий с ним учебник).</a:t>
            </a:r>
          </a:p>
          <a:p>
            <a:pPr>
              <a:buNone/>
            </a:pPr>
            <a:r>
              <a:rPr lang="ru-RU" dirty="0" smtClean="0"/>
              <a:t>               И когда на одном из научных заседаний услышала сообщение о  первом наблюдении изменений раннего спектра знаменитейшей Сверхновой 1987 г. в БМО, о  последовательной смене в его составе линий </a:t>
            </a:r>
            <a:r>
              <a:rPr lang="en-US" dirty="0" smtClean="0"/>
              <a:t>Ni-Co-Fe,</a:t>
            </a:r>
            <a:r>
              <a:rPr lang="fr-FR" dirty="0" smtClean="0"/>
              <a:t>  </a:t>
            </a:r>
            <a:r>
              <a:rPr lang="ru-RU" dirty="0" smtClean="0"/>
              <a:t>в голове сразу вспыхнули события из истории метеоритики… догадки о тройственном союзе элементов в космосе, проявляющемся в металлической составляющей  вещества метеоритов.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 синтезу астрофизики и метеоритики…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Давние догадки химиков стали понятными лишь в результате развития ядерной физики и открытия последовательно идущих при этом превращений элементов: </a:t>
            </a:r>
            <a:r>
              <a:rPr lang="ru-RU" dirty="0" err="1" smtClean="0"/>
              <a:t>Ni-Co-Fe</a:t>
            </a:r>
            <a:r>
              <a:rPr lang="ru-RU" dirty="0" smtClean="0"/>
              <a:t> (это впервые и смогли наблюдать астрофизики при вспышке Сверхновой в одной из ближайших к нам галактик (Большом </a:t>
            </a:r>
            <a:r>
              <a:rPr lang="ru-RU" dirty="0" err="1" smtClean="0"/>
              <a:t>Магеллановом</a:t>
            </a:r>
            <a:r>
              <a:rPr lang="ru-RU" dirty="0" smtClean="0"/>
              <a:t> Облаке) в созвездии Золотой Рыбы в 1987 г. по изменению ее раннего спектра.…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Впервые связь обоих металлов (</a:t>
            </a:r>
            <a:r>
              <a:rPr lang="ru-RU" sz="2800" dirty="0" err="1" smtClean="0"/>
              <a:t>Ni</a:t>
            </a:r>
            <a:r>
              <a:rPr lang="ru-RU" sz="2800" dirty="0" smtClean="0"/>
              <a:t> и </a:t>
            </a:r>
            <a:r>
              <a:rPr lang="ru-RU" sz="2800" dirty="0" err="1" smtClean="0"/>
              <a:t>Co</a:t>
            </a:r>
            <a:r>
              <a:rPr lang="ru-RU" sz="2800" dirty="0" smtClean="0"/>
              <a:t>) </a:t>
            </a:r>
            <a:r>
              <a:rPr lang="ru-RU" sz="2800" dirty="0" err="1" smtClean="0"/>
              <a:t>и</a:t>
            </a:r>
            <a:r>
              <a:rPr lang="ru-RU" sz="2800" dirty="0" smtClean="0"/>
              <a:t> третьего (</a:t>
            </a:r>
            <a:r>
              <a:rPr lang="ru-RU" sz="2800" dirty="0" err="1" smtClean="0"/>
              <a:t>Fe</a:t>
            </a:r>
            <a:r>
              <a:rPr lang="ru-RU" sz="2800" dirty="0" smtClean="0"/>
              <a:t>) проявилась в известной ныне цепочке ядерных реакций в звезде при ее вспышке как Сверхновой, когда образуются </a:t>
            </a:r>
            <a:r>
              <a:rPr lang="ru-RU" sz="2800" dirty="0" smtClean="0">
                <a:solidFill>
                  <a:srgbClr val="FF0000"/>
                </a:solidFill>
              </a:rPr>
              <a:t>тяжелые химические элементы группы железа с последующим их радиоактивным распадом и последовательным превращением: </a:t>
            </a:r>
            <a:r>
              <a:rPr lang="ru-RU" sz="2800" dirty="0" err="1" smtClean="0">
                <a:solidFill>
                  <a:srgbClr val="FF0000"/>
                </a:solidFill>
              </a:rPr>
              <a:t>Ni-Co-Fe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ru-RU" sz="2800" smtClean="0"/>
              <a:t>Именно </a:t>
            </a:r>
            <a:r>
              <a:rPr lang="ru-RU" sz="2800" dirty="0" smtClean="0"/>
              <a:t>названный тройственный союз,  космическая триада </a:t>
            </a:r>
            <a:r>
              <a:rPr lang="ru-RU" sz="2800" smtClean="0"/>
              <a:t>наблюдается и в </a:t>
            </a:r>
            <a:r>
              <a:rPr lang="ru-RU" sz="2800" dirty="0" smtClean="0"/>
              <a:t>метеоритах. - Одним из первых его  отметил П.Н. </a:t>
            </a:r>
            <a:r>
              <a:rPr lang="ru-RU" sz="2800" dirty="0" err="1" smtClean="0"/>
              <a:t>Чирвинский</a:t>
            </a:r>
            <a:r>
              <a:rPr lang="ru-RU" sz="2800" dirty="0" smtClean="0"/>
              <a:t> (1919г.).</a:t>
            </a:r>
          </a:p>
          <a:p>
            <a:endParaRPr lang="ru-RU" sz="2800" dirty="0" smtClean="0"/>
          </a:p>
          <a:p>
            <a:r>
              <a:rPr lang="ru-RU" sz="28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chemhelper.ru/files/table/mend.gif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985" b="985"/>
          <a:stretch>
            <a:fillRect/>
          </a:stretch>
        </p:blipFill>
        <p:spPr bwMode="auto">
          <a:xfrm>
            <a:off x="755576" y="908720"/>
            <a:ext cx="75739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Это подтверждает решающую роль взрывов Сверхновых в образовании твердого  планетного вещества во Вселенной и  создании условий возникновения на таких планетах  жизни. В космогонии эта мысль уже жила, но не связывалась с метеоритами…</a:t>
            </a:r>
          </a:p>
          <a:p>
            <a:r>
              <a:rPr lang="ru-RU" dirty="0" smtClean="0"/>
              <a:t> Между тем, именно  метеориты доносят до нас этот реликтовый состав своих родительских тел – астероидов (недоступный в больших планетах земной группы, поскольку он скрыт в их металлических ядрах…) </a:t>
            </a:r>
          </a:p>
          <a:p>
            <a:r>
              <a:rPr lang="ru-RU" dirty="0" smtClean="0"/>
              <a:t>Напомним, что по современным данным, поставщиком всего известного набора уже из десятков тысяч метеоритов служат всего немногим более сотни астероидов с “удачными” (вернее, наоборот, с неудачными для них!) орбитами. </a:t>
            </a:r>
          </a:p>
          <a:p>
            <a:r>
              <a:rPr lang="ru-RU" dirty="0" smtClean="0"/>
              <a:t>(Исключение составляют лишь единичные примеры лунных и еще недостаточно обоснованных марсианских метеоритов.)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Метеориты т.о. еще раз доказали свою роль «хранителей» истории Солнечной системы , свою природу «реликтового вещества» , о чем догадывался </a:t>
            </a:r>
            <a:r>
              <a:rPr lang="ru-RU" dirty="0" err="1" smtClean="0">
                <a:solidFill>
                  <a:srgbClr val="FF0000"/>
                </a:solidFill>
              </a:rPr>
              <a:t>Хладни</a:t>
            </a:r>
            <a:r>
              <a:rPr lang="ru-RU" dirty="0" smtClean="0">
                <a:solidFill>
                  <a:srgbClr val="FF0000"/>
                </a:solidFill>
              </a:rPr>
              <a:t> (в дополнение к реликтовому излучению).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330324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 неожиданной роли одного древнего падения метеорита (</a:t>
            </a:r>
            <a:r>
              <a:rPr lang="ru-RU" sz="2800" dirty="0" err="1" smtClean="0"/>
              <a:t>Эгоспотамос</a:t>
            </a:r>
            <a:r>
              <a:rPr lang="ru-RU" sz="2800" dirty="0" smtClean="0"/>
              <a:t>, </a:t>
            </a:r>
            <a:r>
              <a:rPr lang="en-US" sz="2800" dirty="0" smtClean="0"/>
              <a:t>V</a:t>
            </a:r>
            <a:r>
              <a:rPr lang="ru-RU" sz="2800" dirty="0" smtClean="0"/>
              <a:t> в. до н.э.)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92941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    Этот древнейший описанный современниками,</a:t>
            </a:r>
          </a:p>
          <a:p>
            <a:pPr>
              <a:buNone/>
            </a:pPr>
            <a:r>
              <a:rPr lang="ru-RU" dirty="0" smtClean="0"/>
              <a:t>    метеорит, выпавший </a:t>
            </a:r>
            <a:r>
              <a:rPr lang="ru-RU" dirty="0" err="1" smtClean="0"/>
              <a:t>ок</a:t>
            </a:r>
            <a:r>
              <a:rPr lang="ru-RU" dirty="0" smtClean="0"/>
              <a:t>. 467 г. до н.э. во Фракии (тогда территория Греции, ныне в Болгарии) у Козьей реки (</a:t>
            </a:r>
            <a:r>
              <a:rPr lang="ru-RU" dirty="0" err="1" smtClean="0"/>
              <a:t>Эгоспотамос</a:t>
            </a:r>
            <a:r>
              <a:rPr lang="ru-RU" dirty="0" smtClean="0"/>
              <a:t> – греч.) неожиданно сыграл стимулирующую роль в развитии естествознания. 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 Вес его образно описывался так: «с два груженых воза». Видимо, он был каменно-железным (возможно, палласит, поскольку  напоминал «крицу железа»  (выплавленное из руды, но еще не очищенное от шлаков железо). Он относится к «историческим» падениям  (то есть с не сохранившимся веществом).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008313" cy="496855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smtClean="0"/>
              <a:t>Древнегреческий </a:t>
            </a:r>
            <a:r>
              <a:rPr lang="ru-RU" dirty="0" smtClean="0"/>
              <a:t> скульптор  отразил, возможно, именно это  событие в традиционной для эпохи  форме как  брошенный в Землю </a:t>
            </a:r>
            <a:r>
              <a:rPr lang="ru-RU" dirty="0" smtClean="0"/>
              <a:t>Зевсом </a:t>
            </a:r>
            <a:r>
              <a:rPr lang="ru-RU" dirty="0" smtClean="0"/>
              <a:t>«громовый камень».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Зевс-Громовержец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Скульптура  450 г. до н.э. из  Национального археологического Музея в Афинах</a:t>
            </a:r>
            <a:endParaRPr lang="ru-RU" dirty="0"/>
          </a:p>
        </p:txBody>
      </p:sp>
      <p:pic>
        <p:nvPicPr>
          <p:cNvPr id="5" name="Picture 4" descr="picture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709" y="813022"/>
            <a:ext cx="3456432" cy="47731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Первое естественнонаучное  объяснение явления…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Первым идею </a:t>
            </a:r>
            <a:r>
              <a:rPr lang="ru-RU" dirty="0" smtClean="0"/>
              <a:t>космического </a:t>
            </a:r>
            <a:r>
              <a:rPr lang="ru-RU" dirty="0" smtClean="0"/>
              <a:t>происхождения </a:t>
            </a:r>
            <a:r>
              <a:rPr lang="ru-RU" dirty="0" smtClean="0"/>
              <a:t> падения железной глыбы «</a:t>
            </a:r>
            <a:r>
              <a:rPr lang="ru-RU" dirty="0" err="1" smtClean="0"/>
              <a:t>Эгоспотамос</a:t>
            </a:r>
            <a:r>
              <a:rPr lang="ru-RU" dirty="0" smtClean="0"/>
              <a:t>» высказал  </a:t>
            </a:r>
            <a:r>
              <a:rPr lang="ru-RU" dirty="0" smtClean="0"/>
              <a:t>Анаксагор.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178696" cy="936104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Анаксагор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800" dirty="0" err="1" smtClean="0"/>
              <a:t>ок</a:t>
            </a:r>
            <a:r>
              <a:rPr lang="ru-RU" sz="2800" dirty="0" smtClean="0"/>
              <a:t>. 500 – 428 до н.э.)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4186808" cy="4968551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Великий древнегреческий афинский натурфилософ,  предшественник атомистов, автор  вихревой космогонии -  образования упорядоченной Вселенной из случайного вихря первичной  хаотической материи, в центре которого сформировалась Земля (из наиболее тяжелого элемента</a:t>
            </a:r>
            <a:r>
              <a:rPr lang="ru-RU" sz="2000" dirty="0" smtClean="0"/>
              <a:t>). Небесные </a:t>
            </a:r>
            <a:r>
              <a:rPr lang="ru-RU" sz="2000" dirty="0" smtClean="0"/>
              <a:t>светила </a:t>
            </a:r>
            <a:r>
              <a:rPr lang="ru-RU" sz="2000" dirty="0" smtClean="0"/>
              <a:t>(считавшиеся состоящими из невесомого эфира) он   считал фрагментами, оторвавшимися </a:t>
            </a:r>
            <a:r>
              <a:rPr lang="ru-RU" sz="2000" dirty="0" smtClean="0"/>
              <a:t>при быстром начальном ее вращении. </a:t>
            </a:r>
            <a:r>
              <a:rPr lang="ru-RU" sz="2000" dirty="0" smtClean="0"/>
              <a:t>Источником </a:t>
            </a:r>
            <a:r>
              <a:rPr lang="ru-RU" sz="2000" dirty="0" smtClean="0"/>
              <a:t>гипотезы </a:t>
            </a:r>
            <a:r>
              <a:rPr lang="ru-RU" sz="2000" dirty="0" smtClean="0"/>
              <a:t>и стало  </a:t>
            </a:r>
            <a:r>
              <a:rPr lang="ru-RU" sz="2000" dirty="0" smtClean="0"/>
              <a:t>падение метеорита  «</a:t>
            </a:r>
            <a:r>
              <a:rPr lang="ru-RU" sz="2000" dirty="0" err="1" smtClean="0"/>
              <a:t>Эгоспотамос</a:t>
            </a:r>
            <a:r>
              <a:rPr lang="ru-RU" sz="2000" dirty="0" smtClean="0"/>
              <a:t>», </a:t>
            </a:r>
            <a:r>
              <a:rPr lang="ru-RU" sz="2000" dirty="0" err="1" smtClean="0"/>
              <a:t>ок</a:t>
            </a:r>
            <a:r>
              <a:rPr lang="ru-RU" sz="2000" dirty="0" smtClean="0"/>
              <a:t>. 467 г. до н.э.  Но судьба Анаксагора при этом оказалась печальной… И вот почему: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042" t="27926" r="48097" b="49536"/>
          <a:stretch>
            <a:fillRect/>
          </a:stretch>
        </p:blipFill>
        <p:spPr bwMode="auto">
          <a:xfrm>
            <a:off x="5076056" y="764704"/>
            <a:ext cx="3800423" cy="488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Ода Анаксагору.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908720"/>
            <a:ext cx="404018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r>
              <a:rPr lang="ru-RU" sz="1500" dirty="0" smtClean="0"/>
              <a:t>Был суеверьем окутан афинский народ,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                                         почитавший</a:t>
            </a:r>
          </a:p>
          <a:p>
            <a:pPr marL="0" indent="0">
              <a:buNone/>
            </a:pPr>
            <a:r>
              <a:rPr lang="ru-RU" sz="1500" dirty="0" smtClean="0"/>
              <a:t>Метеориты </a:t>
            </a:r>
            <a:r>
              <a:rPr lang="ru-RU" sz="1500" dirty="0" err="1" smtClean="0"/>
              <a:t>громо</a:t>
            </a:r>
            <a:r>
              <a:rPr lang="en-US" sz="1500" dirty="0" smtClean="0"/>
              <a:t>’</a:t>
            </a:r>
            <a:r>
              <a:rPr lang="ru-RU" sz="1500" dirty="0" err="1" smtClean="0"/>
              <a:t>выми</a:t>
            </a:r>
            <a:r>
              <a:rPr lang="ru-RU" sz="1500" dirty="0" smtClean="0"/>
              <a:t> </a:t>
            </a:r>
            <a:r>
              <a:rPr lang="ru-RU" sz="1500" dirty="0" smtClean="0"/>
              <a:t>стрелами Зевса, </a:t>
            </a:r>
          </a:p>
          <a:p>
            <a:pPr marL="0" indent="0">
              <a:buNone/>
            </a:pPr>
            <a:r>
              <a:rPr lang="ru-RU" sz="1500" dirty="0" smtClean="0"/>
              <a:t>В Солнце ж творенье эфирное видевший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                                                        бога...</a:t>
            </a:r>
          </a:p>
          <a:p>
            <a:pPr marL="0" indent="0">
              <a:buNone/>
            </a:pPr>
            <a:r>
              <a:rPr lang="ru-RU" sz="1500" dirty="0" smtClean="0"/>
              <a:t>Здесь-то  внезапно при славной, при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</a:t>
            </a:r>
            <a:r>
              <a:rPr lang="ru-RU" sz="1500" dirty="0" err="1" smtClean="0"/>
              <a:t>Эгоспотаме</a:t>
            </a:r>
            <a:r>
              <a:rPr lang="ru-RU" sz="1500" dirty="0" smtClean="0"/>
              <a:t>  (Фракии Козьей реки)</a:t>
            </a:r>
          </a:p>
          <a:p>
            <a:pPr marL="0" indent="0">
              <a:buNone/>
            </a:pPr>
            <a:r>
              <a:rPr lang="ru-RU" sz="1500" dirty="0" smtClean="0"/>
              <a:t>С неба горячая глыба  железа упала,</a:t>
            </a:r>
          </a:p>
          <a:p>
            <a:pPr marL="0" indent="0">
              <a:buNone/>
            </a:pPr>
            <a:r>
              <a:rPr lang="ru-RU" sz="1500" dirty="0" smtClean="0"/>
              <a:t>Ужас рождая кругом и великое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                      духа смятенье.</a:t>
            </a:r>
          </a:p>
          <a:p>
            <a:pPr marL="0" indent="0">
              <a:buNone/>
            </a:pPr>
            <a:r>
              <a:rPr lang="ru-RU" sz="1500" dirty="0" smtClean="0"/>
              <a:t>Не удивляйтесь! Пугливым народ был в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                                               незнанье, </a:t>
            </a:r>
          </a:p>
          <a:p>
            <a:pPr marL="0" indent="0">
              <a:buNone/>
            </a:pPr>
            <a:r>
              <a:rPr lang="ru-RU" sz="1500" dirty="0" smtClean="0"/>
              <a:t>И, как и ныне, по глупости слишком доверчив:</a:t>
            </a:r>
          </a:p>
          <a:p>
            <a:pPr marL="0" indent="0">
              <a:buNone/>
            </a:pPr>
            <a:r>
              <a:rPr lang="ru-RU" sz="1500" dirty="0" smtClean="0"/>
              <a:t>Видел в явлениях неба лишь грозные знаки </a:t>
            </a:r>
          </a:p>
          <a:p>
            <a:pPr marL="0" indent="0"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                               бед за свои прегрешенья! </a:t>
            </a:r>
          </a:p>
          <a:p>
            <a:pPr marL="0" indent="0">
              <a:buNone/>
            </a:pPr>
            <a:r>
              <a:rPr lang="ru-RU" sz="1500" dirty="0" smtClean="0"/>
              <a:t>Грешил же изрядно…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908720"/>
            <a:ext cx="4041775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Но пробудило сей глыбы горячей       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паденье</a:t>
            </a:r>
          </a:p>
          <a:p>
            <a:pPr>
              <a:buNone/>
            </a:pPr>
            <a:r>
              <a:rPr lang="ru-RU" sz="1400" dirty="0" smtClean="0"/>
              <a:t>В Анаксагоре Великом  иное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сравненье:</a:t>
            </a:r>
          </a:p>
          <a:p>
            <a:pPr>
              <a:buNone/>
            </a:pPr>
            <a:r>
              <a:rPr lang="ru-RU" sz="1400" dirty="0" smtClean="0"/>
              <a:t>Глыба по жару могла бы лишь… с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Солнцем сравниться…</a:t>
            </a:r>
          </a:p>
          <a:p>
            <a:pPr>
              <a:buNone/>
            </a:pPr>
            <a:r>
              <a:rPr lang="ru-RU" sz="1400" dirty="0" smtClean="0"/>
              <a:t>Не от него ли она и могла </a:t>
            </a:r>
            <a:r>
              <a:rPr lang="ru-RU" sz="1400" dirty="0" smtClean="0"/>
              <a:t>отломиться?!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Значит – и Солнце совсем не эфир         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бестелесный,</a:t>
            </a:r>
          </a:p>
          <a:p>
            <a:pPr>
              <a:buNone/>
            </a:pPr>
            <a:r>
              <a:rPr lang="ru-RU" sz="1400" dirty="0" smtClean="0"/>
              <a:t>(Что в наши дни и ребенку простому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известно),</a:t>
            </a:r>
          </a:p>
          <a:p>
            <a:pPr>
              <a:buNone/>
            </a:pPr>
            <a:r>
              <a:rPr lang="ru-RU" sz="1400" dirty="0" smtClean="0"/>
              <a:t>А лишь огромных размеров железная 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крица!</a:t>
            </a:r>
          </a:p>
          <a:p>
            <a:pPr>
              <a:buNone/>
            </a:pPr>
            <a:r>
              <a:rPr lang="ru-RU" sz="1400" dirty="0" smtClean="0"/>
              <a:t>С чем афиняне никак не могли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примириться!</a:t>
            </a:r>
          </a:p>
          <a:p>
            <a:pPr>
              <a:buNone/>
            </a:pPr>
            <a:r>
              <a:rPr lang="ru-RU" sz="1400" dirty="0" smtClean="0"/>
              <a:t>Изгнан был дерзкий философ в далекий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</a:t>
            </a:r>
            <a:r>
              <a:rPr lang="ru-RU" sz="1400" dirty="0" err="1" smtClean="0"/>
              <a:t>Лампсак</a:t>
            </a:r>
            <a:r>
              <a:rPr lang="ru-RU" sz="1400" dirty="0" smtClean="0"/>
              <a:t>,</a:t>
            </a:r>
          </a:p>
          <a:p>
            <a:pPr>
              <a:buNone/>
            </a:pPr>
            <a:r>
              <a:rPr lang="ru-RU" sz="1400" dirty="0" smtClean="0"/>
              <a:t>Где и окончил  свой век </a:t>
            </a:r>
            <a:r>
              <a:rPr lang="ru-RU" sz="1400" dirty="0" err="1" smtClean="0"/>
              <a:t>многомудрый</a:t>
            </a:r>
            <a:r>
              <a:rPr lang="ru-RU" sz="1400" dirty="0" smtClean="0"/>
              <a:t> 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чудак.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Так началось осознанье единства Вселенной: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Метеориты связали вдруг Солнце и Землю!</a:t>
            </a:r>
          </a:p>
          <a:p>
            <a:pPr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 суеверия и фантазий к науке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В течение не одной тысячи лет будоражили умы и чувства людей </a:t>
            </a:r>
          </a:p>
          <a:p>
            <a:r>
              <a:rPr lang="ru-RU" sz="2000" dirty="0" smtClean="0"/>
              <a:t>загадочные , пролетавшие и грохочущие порой и средь ясного неба «огненные шары» , оставлявшие дымные хвосты… (и породившие образ летающего огненного дракона);  пугали падающие , как наказание свыше,  горячие «небесные камни» и даже массы железа, (что воплотилось в образе Зевса-Громовержца), а то и целые  каменные и еще более устрашавшие народ «звездные» «дожди» (отраженные в </a:t>
            </a:r>
            <a:r>
              <a:rPr lang="ru-RU" sz="2000" dirty="0" err="1" smtClean="0"/>
              <a:t>апокалиптической</a:t>
            </a:r>
            <a:r>
              <a:rPr lang="ru-RU" sz="2000" dirty="0" smtClean="0"/>
              <a:t> картине  А.Дюрера  как предвестники конца света…). Удивляли, но уже в древности практично  использовались в хозяйстве неожиданные находки загадочного, не ржавеющего  (!)(в отличие от выплавленного людьми) железа. Обрастали </a:t>
            </a:r>
            <a:r>
              <a:rPr lang="ru-RU" sz="2000" dirty="0" err="1" smtClean="0"/>
              <a:t>суевериями,но</a:t>
            </a:r>
            <a:r>
              <a:rPr lang="ru-RU" sz="2000" dirty="0" smtClean="0"/>
              <a:t>  и  будили научную фантазию: уж не с Луны ли? Или не налетающие ли это на Землю … кометы? </a:t>
            </a:r>
          </a:p>
          <a:p>
            <a:r>
              <a:rPr lang="ru-RU" sz="2000" dirty="0" smtClean="0"/>
              <a:t>Проще было с железными находками: все приписывали молнии, расплавлявшей якобы выходы руды…  Но находки были и  в местностях, далеких от рудных выходов … </a:t>
            </a:r>
          </a:p>
          <a:p>
            <a:r>
              <a:rPr lang="ru-RU" sz="2000" dirty="0" smtClean="0"/>
              <a:t>Единственным </a:t>
            </a:r>
            <a:r>
              <a:rPr lang="ru-RU" sz="2000" dirty="0" smtClean="0"/>
              <a:t>убедительным  для своего времени </a:t>
            </a:r>
            <a:r>
              <a:rPr lang="ru-RU" sz="2000" dirty="0" smtClean="0"/>
              <a:t> </a:t>
            </a:r>
            <a:r>
              <a:rPr lang="ru-RU" sz="2000" dirty="0" smtClean="0"/>
              <a:t>естественнонаучным </a:t>
            </a:r>
            <a:r>
              <a:rPr lang="ru-RU" sz="2000" dirty="0" smtClean="0"/>
              <a:t>надолго стало </a:t>
            </a:r>
            <a:r>
              <a:rPr lang="ru-RU" sz="2000" dirty="0" smtClean="0"/>
              <a:t>… </a:t>
            </a:r>
            <a:r>
              <a:rPr lang="ru-RU" sz="2000" dirty="0" smtClean="0"/>
              <a:t>объяснение падения «небесных камней» Аристотелем  (</a:t>
            </a:r>
            <a:r>
              <a:rPr lang="en-US" sz="2000" dirty="0" smtClean="0"/>
              <a:t>IV</a:t>
            </a:r>
            <a:r>
              <a:rPr lang="ru-RU" sz="2000" dirty="0" smtClean="0"/>
              <a:t> в. до н.э.) -  как земных вулканических бомб или переноса их смерчами...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941168"/>
            <a:ext cx="7272808" cy="720080"/>
          </a:xfrm>
        </p:spPr>
        <p:txBody>
          <a:bodyPr/>
          <a:lstStyle/>
          <a:p>
            <a:r>
              <a:rPr lang="ru-RU" dirty="0" smtClean="0"/>
              <a:t>Средневековое изображение болида (</a:t>
            </a:r>
            <a:r>
              <a:rPr lang="en-US" dirty="0" smtClean="0"/>
              <a:t>XIV </a:t>
            </a:r>
            <a:r>
              <a:rPr lang="ru-RU" dirty="0" smtClean="0"/>
              <a:t>в.)</a:t>
            </a:r>
            <a:endParaRPr lang="ru-RU" dirty="0"/>
          </a:p>
        </p:txBody>
      </p:sp>
      <p:pic>
        <p:nvPicPr>
          <p:cNvPr id="5" name="Picture 2" descr="picture"/>
          <p:cNvPicPr preferRelativeResize="0">
            <a:picLocks noGrp="1" noChangeArrowheads="1"/>
          </p:cNvPicPr>
          <p:nvPr>
            <p:ph type="pic" idx="1"/>
          </p:nvPr>
        </p:nvPicPr>
        <p:blipFill>
          <a:blip r:embed="rId2" cstate="print"/>
          <a:srcRect l="4391" r="4391"/>
          <a:stretch>
            <a:fillRect/>
          </a:stretch>
        </p:blipFill>
        <p:spPr bwMode="auto">
          <a:xfrm>
            <a:off x="971550" y="612775"/>
            <a:ext cx="7200900" cy="411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2286</Words>
  <Application>Microsoft Office PowerPoint</Application>
  <PresentationFormat>Экран (4:3)</PresentationFormat>
  <Paragraphs>217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О генетическом родстве звезд и метеоритов. История и современность.  </vt:lpstr>
      <vt:lpstr> Вместо эпиграфа</vt:lpstr>
      <vt:lpstr>О неожиданной роли одного древнего падения метеорита (Эгоспотамос, V в. до н.э.) </vt:lpstr>
      <vt:lpstr> Древнегреческий  скульптор  отразил, возможно, именно это  событие в традиционной для эпохи  форме как  брошенный в Землю Зевсом «громовый камень».   Зевс-Громовержец.  Скульптура  450 г. до н.э. из  Национального археологического Музея в Афинах</vt:lpstr>
      <vt:lpstr>Первое естественнонаучное  объяснение явления…</vt:lpstr>
      <vt:lpstr>Анаксагор  (ок. 500 – 428 до н.э.)</vt:lpstr>
      <vt:lpstr>Ода Анаксагору.</vt:lpstr>
      <vt:lpstr>От суеверия и фантазий к науке</vt:lpstr>
      <vt:lpstr>Средневековое изображение болида (XIV в.)</vt:lpstr>
      <vt:lpstr>Звездный дождь Картина А.Дюрера,XVI в.</vt:lpstr>
      <vt:lpstr>Рождение научной метеоритики.1794г.</vt:lpstr>
      <vt:lpstr>Сихотэ-Алинский болид 12.02.1947г.</vt:lpstr>
      <vt:lpstr>Трудности первых попыток выявить признаки неземной природы метеоритов</vt:lpstr>
      <vt:lpstr>Открытие нового химического элемента в составе метеоритов.</vt:lpstr>
      <vt:lpstr> Новые догадки о закономерностях в составе метеоритов. Т. Гротгус, 1820 г. </vt:lpstr>
      <vt:lpstr>Слайд 16</vt:lpstr>
      <vt:lpstr>Петр Николаевич Чирвинский (1880 - 1955) о составе металлической части метеоритов.</vt:lpstr>
      <vt:lpstr>  Та же закономерность проявилась в Сихотэ-Алинском железном метеорите  (1947г.)  </vt:lpstr>
      <vt:lpstr>Слайд 19</vt:lpstr>
      <vt:lpstr>Нет худа без добра…</vt:lpstr>
      <vt:lpstr>В экспедиции  ,  1975 сентябрь,. Фото В.И.Еремеева</vt:lpstr>
      <vt:lpstr>фрагмент Сихотэ-Алинского метеоритного  железного дождя</vt:lpstr>
      <vt:lpstr>Неожиданная польза от «крутых поворотов» судьбы…</vt:lpstr>
      <vt:lpstr>К синтезу астрофизики и метеоритики…</vt:lpstr>
      <vt:lpstr>Слайд 25</vt:lpstr>
      <vt:lpstr>Слайд 26</vt:lpstr>
      <vt:lpstr>Слайд 27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Алина</cp:lastModifiedBy>
  <cp:revision>106</cp:revision>
  <dcterms:created xsi:type="dcterms:W3CDTF">2017-06-12T13:01:32Z</dcterms:created>
  <dcterms:modified xsi:type="dcterms:W3CDTF">2017-06-15T05:00:57Z</dcterms:modified>
</cp:coreProperties>
</file>