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61" r:id="rId1"/>
  </p:sldMasterIdLst>
  <p:notesMasterIdLst>
    <p:notesMasterId r:id="rId25"/>
  </p:notesMasterIdLst>
  <p:sldIdLst>
    <p:sldId id="256" r:id="rId2"/>
    <p:sldId id="286" r:id="rId3"/>
    <p:sldId id="287" r:id="rId4"/>
    <p:sldId id="300" r:id="rId5"/>
    <p:sldId id="285" r:id="rId6"/>
    <p:sldId id="296" r:id="rId7"/>
    <p:sldId id="290" r:id="rId8"/>
    <p:sldId id="291" r:id="rId9"/>
    <p:sldId id="299" r:id="rId10"/>
    <p:sldId id="267" r:id="rId11"/>
    <p:sldId id="268" r:id="rId12"/>
    <p:sldId id="288" r:id="rId13"/>
    <p:sldId id="271" r:id="rId14"/>
    <p:sldId id="281" r:id="rId15"/>
    <p:sldId id="284" r:id="rId16"/>
    <p:sldId id="282" r:id="rId17"/>
    <p:sldId id="298" r:id="rId18"/>
    <p:sldId id="294" r:id="rId19"/>
    <p:sldId id="295" r:id="rId20"/>
    <p:sldId id="289" r:id="rId21"/>
    <p:sldId id="297" r:id="rId22"/>
    <p:sldId id="278" r:id="rId23"/>
    <p:sldId id="265" r:id="rId2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6F0FF"/>
    <a:srgbClr val="E7EBF5"/>
    <a:srgbClr val="FF660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Средний стиль 2 —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2233" autoAdjust="0"/>
    <p:restoredTop sz="94660"/>
  </p:normalViewPr>
  <p:slideViewPr>
    <p:cSldViewPr snapToGrid="0" showGuides="1">
      <p:cViewPr varScale="1">
        <p:scale>
          <a:sx n="68" d="100"/>
          <a:sy n="68" d="100"/>
        </p:scale>
        <p:origin x="1176" y="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8164364-99AA-4383-8E5C-FBB2F738CC05}" type="datetimeFigureOut">
              <a:rPr lang="ru-RU" smtClean="0"/>
              <a:t>16.06.2017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9F5411-4510-4CC6-81EA-C40D734D65A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49774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22960" y="758952"/>
            <a:ext cx="75438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25038" y="4455621"/>
            <a:ext cx="75438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F4389A-2D29-44C3-A9DD-D9DC9BDE84C6}" type="datetime1">
              <a:rPr lang="en-US" smtClean="0"/>
              <a:t>6/16/2017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9" name="Straight Connector 8"/>
          <p:cNvCxnSpPr/>
          <p:nvPr/>
        </p:nvCxnSpPr>
        <p:spPr>
          <a:xfrm>
            <a:off x="905744" y="4343400"/>
            <a:ext cx="740664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28752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753BEA-7BF7-4237-AC53-A5E305831BB5}" type="datetime1">
              <a:rPr lang="en-US" smtClean="0"/>
              <a:t>6/16/2017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023836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412302"/>
            <a:ext cx="1971675" cy="575989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412302"/>
            <a:ext cx="5800725" cy="5759898"/>
          </a:xfrm>
        </p:spPr>
        <p:txBody>
          <a:bodyPr vert="eaVert" lIns="45720" tIns="0" rIns="45720" bIns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7C7E01-3E1A-49EA-B538-4045BD0E3049}" type="datetime1">
              <a:rPr lang="en-US" smtClean="0"/>
              <a:t>6/16/2017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133628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525166-36DB-4F94-9159-4045D8D08FA4}" type="datetime1">
              <a:rPr lang="en-US" smtClean="0"/>
              <a:t>6/16/2017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9637A9-119A-49DA-BD12-AAC58B377D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519703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2960" y="758952"/>
            <a:ext cx="75438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4453128"/>
            <a:ext cx="75438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8462AE-495F-4CBB-99D6-0B85595478CC}" type="datetime1">
              <a:rPr lang="en-US" smtClean="0"/>
              <a:t>6/16/2017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9" name="Straight Connector 8"/>
          <p:cNvCxnSpPr/>
          <p:nvPr/>
        </p:nvCxnSpPr>
        <p:spPr>
          <a:xfrm>
            <a:off x="905744" y="4343400"/>
            <a:ext cx="740664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301759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822960" y="286604"/>
            <a:ext cx="7543800" cy="1450757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2960" y="1845734"/>
            <a:ext cx="3703320" cy="402336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3440" y="1845735"/>
            <a:ext cx="3703320" cy="402336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A7F339-F09A-4FC7-AE66-8319867526AE}" type="datetime1">
              <a:rPr lang="en-US" smtClean="0"/>
              <a:t>6/16/2017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586607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822960" y="286604"/>
            <a:ext cx="7543800" cy="1450757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846052"/>
            <a:ext cx="370332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22960" y="2582334"/>
            <a:ext cx="3703320" cy="33782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63440" y="1846052"/>
            <a:ext cx="370332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440" y="2582334"/>
            <a:ext cx="3703320" cy="33782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4AB106-5CCF-4F4B-820F-C437EB882F31}" type="datetime1">
              <a:rPr lang="en-US" smtClean="0"/>
              <a:t>6/16/2017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399056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33FD32-013D-4C33-9551-387A807EAC4C}" type="datetime1">
              <a:rPr lang="en-US" smtClean="0"/>
              <a:t>6/16/2017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571930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89E96E-7D7E-4DBD-94A9-323CA12D4A2A}" type="datetime1">
              <a:rPr lang="en-US" smtClean="0"/>
              <a:t>6/16/2017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499704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3" y="0"/>
            <a:ext cx="3038093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3030053" y="0"/>
            <a:ext cx="48006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594359"/>
            <a:ext cx="24003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00450" y="731520"/>
            <a:ext cx="4869180" cy="52578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2900" y="2926080"/>
            <a:ext cx="24003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349134" y="6459786"/>
            <a:ext cx="1963883" cy="365125"/>
          </a:xfrm>
        </p:spPr>
        <p:txBody>
          <a:bodyPr/>
          <a:lstStyle>
            <a:lvl1pPr algn="l">
              <a:defRPr/>
            </a:lvl1pPr>
          </a:lstStyle>
          <a:p>
            <a:fld id="{6840E76D-E1C6-4731-8306-8E0F8811A964}" type="datetime1">
              <a:rPr lang="en-US" smtClean="0"/>
              <a:t>6/16/2017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600450" y="6459786"/>
            <a:ext cx="348615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625693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9141619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2" y="491507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2960" y="5074920"/>
            <a:ext cx="7585234" cy="822960"/>
          </a:xfrm>
        </p:spPr>
        <p:txBody>
          <a:bodyPr tIns="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2" y="0"/>
            <a:ext cx="9143989" cy="4915076"/>
          </a:xfrm>
          <a:solidFill>
            <a:schemeClr val="bg2">
              <a:lumMod val="90000"/>
            </a:schemeClr>
          </a:solidFill>
        </p:spPr>
        <p:txBody>
          <a:bodyPr lIns="457200" tIns="457200"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22960" y="5907024"/>
            <a:ext cx="7589520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EE352D-8ABD-4B38-BFA6-8EBB564A7D76}" type="datetime1">
              <a:rPr lang="en-US" smtClean="0"/>
              <a:t>6/16/2017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671341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6400800"/>
            <a:ext cx="9144001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5"/>
            <a:ext cx="9144001" cy="6599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22960" y="286604"/>
            <a:ext cx="75438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59" y="1845734"/>
            <a:ext cx="7543801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22961" y="6459786"/>
            <a:ext cx="185420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B16F479C-408F-4613-A441-06209CD8132F}" type="datetime1">
              <a:rPr lang="en-US" smtClean="0"/>
              <a:t>6/16/2017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764639" y="6459786"/>
            <a:ext cx="361710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425344" y="6459786"/>
            <a:ext cx="98401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0" name="Straight Connector 9"/>
          <p:cNvCxnSpPr/>
          <p:nvPr/>
        </p:nvCxnSpPr>
        <p:spPr>
          <a:xfrm>
            <a:off x="895149" y="1737845"/>
            <a:ext cx="74752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369139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hf hdr="0" ftr="0" dt="0"/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hyperlink" Target="mailto:khaibrakhmanov@csu.ru" TargetMode="Externa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png"/><Relationship Id="rId4" Type="http://schemas.openxmlformats.org/officeDocument/2006/relationships/image" Target="../media/image130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png"/><Relationship Id="rId4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0.png"/><Relationship Id="rId2" Type="http://schemas.openxmlformats.org/officeDocument/2006/relationships/image" Target="../media/image12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0.png"/><Relationship Id="rId2" Type="http://schemas.openxmlformats.org/officeDocument/2006/relationships/image" Target="../media/image19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1.png"/><Relationship Id="rId2" Type="http://schemas.openxmlformats.org/officeDocument/2006/relationships/image" Target="../media/image22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0.png"/><Relationship Id="rId5" Type="http://schemas.openxmlformats.org/officeDocument/2006/relationships/image" Target="../media/image260.png"/><Relationship Id="rId4" Type="http://schemas.openxmlformats.org/officeDocument/2006/relationships/image" Target="../media/image24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6" Type="http://schemas.openxmlformats.org/officeDocument/2006/relationships/image" Target="../media/image300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2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0.pn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jpg"/><Relationship Id="rId4" Type="http://schemas.openxmlformats.org/officeDocument/2006/relationships/image" Target="../media/image6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emf"/><Relationship Id="rId5" Type="http://schemas.openxmlformats.org/officeDocument/2006/relationships/image" Target="../media/image7.jpg"/><Relationship Id="rId4" Type="http://schemas.openxmlformats.org/officeDocument/2006/relationships/image" Target="../media/image6.jp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png"/><Relationship Id="rId2" Type="http://schemas.openxmlformats.org/officeDocument/2006/relationships/image" Target="../media/image9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ru-RU" sz="3200" dirty="0">
                <a:solidFill>
                  <a:schemeClr val="accent5"/>
                </a:solidFill>
              </a:rPr>
              <a:t>Иерархическая структура межзвездных молекулярных облаков и звездообразование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2000" u="sng" cap="none" dirty="0"/>
              <a:t>Дудоров А.Е.</a:t>
            </a:r>
            <a:r>
              <a:rPr lang="ru-RU" sz="2000" cap="none" baseline="30000" dirty="0">
                <a:latin typeface="+mn-lt"/>
              </a:rPr>
              <a:t>1*</a:t>
            </a:r>
            <a:r>
              <a:rPr lang="ru-RU" sz="2000" cap="none" dirty="0">
                <a:latin typeface="+mn-lt"/>
              </a:rPr>
              <a:t>, </a:t>
            </a:r>
            <a:r>
              <a:rPr lang="ru-RU" sz="2000" cap="none" dirty="0"/>
              <a:t>Хайбрахманов</a:t>
            </a:r>
            <a:r>
              <a:rPr lang="en-US" sz="2000" cap="none" dirty="0"/>
              <a:t> </a:t>
            </a:r>
            <a:r>
              <a:rPr lang="ru-RU" sz="2000" cap="none" dirty="0"/>
              <a:t>С.А.</a:t>
            </a:r>
            <a:r>
              <a:rPr lang="en-US" sz="2000" cap="none" baseline="30000" dirty="0"/>
              <a:t>1,2</a:t>
            </a:r>
            <a:endParaRPr lang="ru-RU" sz="2000" cap="none" baseline="30000" dirty="0">
              <a:latin typeface="+mn-lt"/>
            </a:endParaRP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en-US" sz="1600" cap="none" dirty="0">
              <a:latin typeface="+mn-lt"/>
            </a:endParaRP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1600" cap="none" baseline="30000" dirty="0"/>
              <a:t>1</a:t>
            </a:r>
            <a:r>
              <a:rPr lang="ru-RU" sz="1600" cap="none" dirty="0"/>
              <a:t>Кафедра теоретической физики, </a:t>
            </a:r>
            <a:r>
              <a:rPr lang="ru-RU" sz="1600" cap="none" dirty="0" err="1"/>
              <a:t>ЧелГУ</a:t>
            </a:r>
            <a:r>
              <a:rPr lang="ru-RU" sz="1600" cap="none" dirty="0"/>
              <a:t>, Челябинск</a:t>
            </a: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1600" cap="none" baseline="30000" dirty="0"/>
              <a:t>2</a:t>
            </a:r>
            <a:r>
              <a:rPr lang="ru-RU" sz="1600" cap="none" dirty="0"/>
              <a:t>Коуровская астрономическая обсерватория, </a:t>
            </a:r>
            <a:r>
              <a:rPr lang="ru-RU" sz="1600" cap="none" dirty="0" err="1"/>
              <a:t>УрФУ</a:t>
            </a:r>
            <a:r>
              <a:rPr lang="ru-RU" sz="1600" cap="none" dirty="0"/>
              <a:t>, Екатеринбург</a:t>
            </a: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en-US" sz="1600" cap="none" dirty="0">
              <a:latin typeface="+mn-lt"/>
            </a:endParaRP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600" cap="none" baseline="30000" dirty="0">
                <a:latin typeface="+mn-lt"/>
              </a:rPr>
              <a:t>*</a:t>
            </a:r>
            <a:r>
              <a:rPr lang="en-US" sz="1600" cap="none" dirty="0">
                <a:latin typeface="+mn-lt"/>
              </a:rPr>
              <a:t>e-mail: </a:t>
            </a:r>
            <a:r>
              <a:rPr lang="en-US" sz="1600" cap="none" dirty="0">
                <a:latin typeface="+mn-lt"/>
                <a:hlinkClick r:id="rId2"/>
              </a:rPr>
              <a:t>dudorov@csu.ru</a:t>
            </a:r>
            <a:r>
              <a:rPr lang="en-US" sz="1600" cap="none" dirty="0">
                <a:latin typeface="+mn-lt"/>
              </a:rPr>
              <a:t> </a:t>
            </a:r>
            <a:endParaRPr lang="ru-RU" sz="1600" cap="none" dirty="0">
              <a:latin typeface="+mn-lt"/>
            </a:endParaRP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ru-RU" sz="2000" cap="none" dirty="0">
              <a:latin typeface="+mn-lt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259846"/>
            <a:ext cx="1978819" cy="134302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0892" y="259846"/>
            <a:ext cx="1932587" cy="1342800"/>
          </a:xfrm>
          <a:prstGeom prst="rect">
            <a:avLst/>
          </a:prstGeom>
        </p:spPr>
      </p:pic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3A759D-5DD2-4DC4-9004-A68A102DCAB3}" type="datetime1">
              <a:rPr lang="en-US" smtClean="0"/>
              <a:t>6/16/2017</a:t>
            </a:fld>
            <a:endParaRPr lang="en-US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dirty="0"/>
              <a:t>Современная звездная астрономия-2017, 14</a:t>
            </a:r>
            <a:r>
              <a:rPr lang="en-US" dirty="0"/>
              <a:t>-</a:t>
            </a:r>
            <a:r>
              <a:rPr lang="ru-RU" dirty="0"/>
              <a:t>16 июня 2017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603873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>
                <a:solidFill>
                  <a:schemeClr val="accent5"/>
                </a:solidFill>
              </a:rPr>
              <a:t>Численные расчеты. Код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200" dirty="0"/>
              <a:t>Исследован коллапс цилиндрических облаков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sz="2200" dirty="0"/>
              <a:t> </a:t>
            </a:r>
            <a:r>
              <a:rPr lang="ru-RU" sz="2200" dirty="0"/>
              <a:t>Использован </a:t>
            </a:r>
            <a:r>
              <a:rPr lang="en-US" sz="2200" i="1" dirty="0"/>
              <a:t>Enlil </a:t>
            </a:r>
            <a:r>
              <a:rPr lang="en-US" sz="2200" dirty="0"/>
              <a:t>– </a:t>
            </a:r>
            <a:r>
              <a:rPr lang="ru-RU" sz="2200" dirty="0"/>
              <a:t>двумерный код для моделирования осесимметричных МГД-течений</a:t>
            </a:r>
            <a:r>
              <a:rPr lang="ru-RU" sz="2200" baseline="30000" dirty="0"/>
              <a:t>1,2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ru-RU" sz="2200" dirty="0"/>
              <a:t> Основан на </a:t>
            </a:r>
            <a:r>
              <a:rPr lang="ru-RU" sz="2200" dirty="0" err="1"/>
              <a:t>квази</a:t>
            </a:r>
            <a:r>
              <a:rPr lang="ru-RU" sz="2200" dirty="0"/>
              <a:t>-монотонной </a:t>
            </a:r>
            <a:r>
              <a:rPr lang="en-US" sz="2200" dirty="0"/>
              <a:t>TVD-</a:t>
            </a:r>
            <a:r>
              <a:rPr lang="ru-RU" sz="2200" dirty="0"/>
              <a:t>схеме повышенного порядка точности. Используется </a:t>
            </a:r>
            <a:r>
              <a:rPr lang="en-US" sz="2200" dirty="0"/>
              <a:t>HLLD-</a:t>
            </a:r>
            <a:r>
              <a:rPr lang="ru-RU" sz="2200" dirty="0"/>
              <a:t>решатель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ru-RU" sz="2200" dirty="0"/>
              <a:t> Очистка дивергенции магнитного поля – метод обобщенных множителей Лагранжа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ru-RU" sz="2200" dirty="0"/>
              <a:t> Уравнение Пуассона – метод переменных направлений</a:t>
            </a:r>
          </a:p>
          <a:p>
            <a:endParaRPr lang="ru-RU" sz="22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9637A9-119A-49DA-BD12-AAC58B377D80}" type="slidenum">
              <a:rPr lang="en-US" smtClean="0"/>
              <a:t>10</a:t>
            </a:fld>
            <a:endParaRPr lang="en-US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822959" y="5654301"/>
            <a:ext cx="638290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aseline="30000" dirty="0">
                <a:solidFill>
                  <a:schemeClr val="bg1">
                    <a:lumMod val="50000"/>
                  </a:schemeClr>
                </a:solidFill>
              </a:rPr>
              <a:t>1</a:t>
            </a:r>
            <a:r>
              <a:rPr lang="ru-RU" dirty="0">
                <a:solidFill>
                  <a:schemeClr val="bg1">
                    <a:lumMod val="50000"/>
                  </a:schemeClr>
                </a:solidFill>
              </a:rPr>
              <a:t>Дудоров, </a:t>
            </a:r>
            <a:r>
              <a:rPr lang="ru-RU" dirty="0" err="1">
                <a:solidFill>
                  <a:schemeClr val="bg1">
                    <a:lumMod val="50000"/>
                  </a:schemeClr>
                </a:solidFill>
              </a:rPr>
              <a:t>Жилкин</a:t>
            </a:r>
            <a:r>
              <a:rPr lang="ru-RU" dirty="0">
                <a:solidFill>
                  <a:schemeClr val="bg1">
                    <a:lumMod val="50000"/>
                  </a:schemeClr>
                </a:solidFill>
              </a:rPr>
              <a:t>, Кузнецов,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 19</a:t>
            </a:r>
            <a:r>
              <a:rPr lang="ru-RU" dirty="0">
                <a:solidFill>
                  <a:schemeClr val="bg1">
                    <a:lumMod val="50000"/>
                  </a:schemeClr>
                </a:solidFill>
              </a:rPr>
              <a:t>99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, </a:t>
            </a:r>
            <a:r>
              <a:rPr lang="ru-RU" dirty="0" err="1">
                <a:solidFill>
                  <a:schemeClr val="bg1">
                    <a:lumMod val="50000"/>
                  </a:schemeClr>
                </a:solidFill>
              </a:rPr>
              <a:t>Матем</a:t>
            </a:r>
            <a:r>
              <a:rPr lang="ru-RU" dirty="0">
                <a:solidFill>
                  <a:schemeClr val="bg1">
                    <a:lumMod val="50000"/>
                  </a:schemeClr>
                </a:solidFill>
              </a:rPr>
              <a:t>. Мод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, </a:t>
            </a:r>
            <a:r>
              <a:rPr lang="ru-RU" dirty="0">
                <a:solidFill>
                  <a:schemeClr val="bg1">
                    <a:lumMod val="50000"/>
                  </a:schemeClr>
                </a:solidFill>
              </a:rPr>
              <a:t>11(11)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, </a:t>
            </a:r>
            <a:r>
              <a:rPr lang="ru-RU" dirty="0">
                <a:solidFill>
                  <a:schemeClr val="bg1">
                    <a:lumMod val="50000"/>
                  </a:schemeClr>
                </a:solidFill>
              </a:rPr>
              <a:t>109</a:t>
            </a:r>
          </a:p>
          <a:p>
            <a:r>
              <a:rPr lang="ru-RU" baseline="30000" dirty="0">
                <a:solidFill>
                  <a:schemeClr val="bg1">
                    <a:lumMod val="50000"/>
                  </a:schemeClr>
                </a:solidFill>
              </a:rPr>
              <a:t>2</a:t>
            </a:r>
            <a:r>
              <a:rPr lang="ru-RU" dirty="0">
                <a:solidFill>
                  <a:schemeClr val="bg1">
                    <a:lumMod val="50000"/>
                  </a:schemeClr>
                </a:solidFill>
              </a:rPr>
              <a:t>Жилкин, Павлюченков, Замоздра, 2009, </a:t>
            </a:r>
            <a:r>
              <a:rPr lang="ru-RU" dirty="0" err="1">
                <a:solidFill>
                  <a:schemeClr val="bg1">
                    <a:lumMod val="50000"/>
                  </a:schemeClr>
                </a:solidFill>
              </a:rPr>
              <a:t>Астрон</a:t>
            </a:r>
            <a:r>
              <a:rPr lang="ru-RU" dirty="0">
                <a:solidFill>
                  <a:schemeClr val="bg1">
                    <a:lumMod val="50000"/>
                  </a:schemeClr>
                </a:solidFill>
              </a:rPr>
              <a:t>. Ж., 86(7), 638</a:t>
            </a:r>
          </a:p>
        </p:txBody>
      </p:sp>
    </p:spTree>
    <p:extLst>
      <p:ext uri="{BB962C8B-B14F-4D97-AF65-F5344CB8AC3E}">
        <p14:creationId xmlns:p14="http://schemas.microsoft.com/office/powerpoint/2010/main" val="415602193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>
                <a:solidFill>
                  <a:schemeClr val="accent5"/>
                </a:solidFill>
              </a:rPr>
              <a:t>1. Коллапс однородного цилиндра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22959" y="1845734"/>
            <a:ext cx="7543801" cy="4023360"/>
          </a:xfrm>
        </p:spPr>
        <p:txBody>
          <a:bodyPr>
            <a:normAutofit/>
          </a:bodyPr>
          <a:lstStyle/>
          <a:p>
            <a:r>
              <a:rPr lang="ru-RU" sz="2200" dirty="0"/>
              <a:t>Рассматривается однородное цилиндрическое облако</a:t>
            </a:r>
          </a:p>
          <a:p>
            <a:endParaRPr lang="ru-RU" sz="22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7382741" y="6220089"/>
            <a:ext cx="984019" cy="365125"/>
          </a:xfrm>
        </p:spPr>
        <p:txBody>
          <a:bodyPr/>
          <a:lstStyle/>
          <a:p>
            <a:fld id="{629637A9-119A-49DA-BD12-AAC58B377D80}" type="slidenum">
              <a:rPr lang="en-US" smtClean="0"/>
              <a:t>11</a:t>
            </a:fld>
            <a:endParaRPr lang="en-US" dirty="0"/>
          </a:p>
        </p:txBody>
      </p:sp>
      <p:sp>
        <p:nvSpPr>
          <p:cNvPr id="5" name="Цилиндр 4"/>
          <p:cNvSpPr/>
          <p:nvPr/>
        </p:nvSpPr>
        <p:spPr>
          <a:xfrm>
            <a:off x="1868684" y="2611884"/>
            <a:ext cx="1597981" cy="2982898"/>
          </a:xfrm>
          <a:prstGeom prst="can">
            <a:avLst/>
          </a:prstGeom>
          <a:solidFill>
            <a:schemeClr val="accent1">
              <a:alpha val="54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4" name="Прямоугольник 23"/>
              <p:cNvSpPr/>
              <p:nvPr/>
            </p:nvSpPr>
            <p:spPr>
              <a:xfrm>
                <a:off x="1472344" y="3844256"/>
                <a:ext cx="532966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0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000" b="0" i="1" smtClean="0">
                              <a:latin typeface="Cambria Math" panose="02040503050406030204" pitchFamily="18" charset="0"/>
                            </a:rPr>
                            <m:t>𝐻</m:t>
                          </m:r>
                        </m:e>
                        <m:sub>
                          <m:r>
                            <a:rPr lang="en-US" sz="2000" b="0" i="1" smtClean="0">
                              <a:latin typeface="Cambria Math" panose="02040503050406030204" pitchFamily="18" charset="0"/>
                            </a:rPr>
                            <m:t>0</m:t>
                          </m:r>
                        </m:sub>
                      </m:sSub>
                    </m:oMath>
                  </m:oMathPara>
                </a14:m>
                <a:endParaRPr lang="ru-RU" sz="2000" dirty="0"/>
              </a:p>
            </p:txBody>
          </p:sp>
        </mc:Choice>
        <mc:Fallback xmlns="">
          <p:sp>
            <p:nvSpPr>
              <p:cNvPr id="24" name="Прямоугольник 2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72344" y="3844256"/>
                <a:ext cx="532966" cy="400110"/>
              </a:xfrm>
              <a:prstGeom prst="rect">
                <a:avLst/>
              </a:prstGeom>
              <a:blipFill>
                <a:blip r:embed="rId2"/>
                <a:stretch>
                  <a:fillRect b="-1538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5" name="Прямоугольник 24"/>
              <p:cNvSpPr/>
              <p:nvPr/>
            </p:nvSpPr>
            <p:spPr>
              <a:xfrm>
                <a:off x="2039016" y="2549282"/>
                <a:ext cx="521168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0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000" b="0" i="1" smtClean="0">
                              <a:latin typeface="Cambria Math" panose="02040503050406030204" pitchFamily="18" charset="0"/>
                            </a:rPr>
                            <m:t>𝑅</m:t>
                          </m:r>
                        </m:e>
                        <m:sub>
                          <m:r>
                            <a:rPr lang="en-US" sz="2000" b="0" i="1" smtClean="0">
                              <a:latin typeface="Cambria Math" panose="02040503050406030204" pitchFamily="18" charset="0"/>
                            </a:rPr>
                            <m:t>0</m:t>
                          </m:r>
                        </m:sub>
                      </m:sSub>
                    </m:oMath>
                  </m:oMathPara>
                </a14:m>
                <a:endParaRPr lang="ru-RU" sz="2000" dirty="0"/>
              </a:p>
            </p:txBody>
          </p:sp>
        </mc:Choice>
        <mc:Fallback xmlns="">
          <p:sp>
            <p:nvSpPr>
              <p:cNvPr id="25" name="Прямоугольник 2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39016" y="2549282"/>
                <a:ext cx="521168" cy="400110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8" name="Прямая со стрелкой 7"/>
          <p:cNvCxnSpPr/>
          <p:nvPr/>
        </p:nvCxnSpPr>
        <p:spPr>
          <a:xfrm flipV="1">
            <a:off x="2232668" y="2789283"/>
            <a:ext cx="435006" cy="16010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Прямоугольник 8"/>
              <p:cNvSpPr/>
              <p:nvPr/>
            </p:nvSpPr>
            <p:spPr>
              <a:xfrm>
                <a:off x="4057091" y="4527610"/>
                <a:ext cx="3579228" cy="161582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sz="2200" i="1" smtClean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200" i="1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𝜀</m:t>
                        </m:r>
                      </m:e>
                      <m:sub>
                        <m:r>
                          <a:rPr lang="en-US" sz="2200" i="1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𝑤</m:t>
                        </m:r>
                      </m:sub>
                    </m:sSub>
                    <m:r>
                      <a:rPr lang="en-US" sz="2200" i="1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mbria Math" panose="02040503050406030204" pitchFamily="18" charset="0"/>
                      </a:rPr>
                      <m:t>=0</m:t>
                    </m:r>
                  </m:oMath>
                </a14:m>
                <a:r>
                  <a:rPr lang="en-US" sz="2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,</a:t>
                </a:r>
                <a:r>
                  <a:rPr lang="ru-RU" sz="2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200" b="0" i="1" smtClean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200" b="0" i="1" smtClean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𝜀</m:t>
                        </m:r>
                      </m:e>
                      <m:sub>
                        <m:r>
                          <a:rPr lang="en-US" sz="2200" b="0" i="1" smtClean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𝑡h</m:t>
                        </m:r>
                      </m:sub>
                    </m:sSub>
                    <m:r>
                      <a:rPr lang="en-US" sz="2200" b="0" i="1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mbria Math" panose="02040503050406030204" pitchFamily="18" charset="0"/>
                      </a:rPr>
                      <m:t>=</m:t>
                    </m:r>
                    <m:sSup>
                      <m:sSupPr>
                        <m:ctrlPr>
                          <a:rPr lang="en-US" sz="2200" b="0" i="1" smtClean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200" b="0" i="1" smtClean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3×10</m:t>
                        </m:r>
                      </m:e>
                      <m:sup>
                        <m:r>
                          <a:rPr lang="en-US" sz="2200" b="0" i="1" smtClean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−3</m:t>
                        </m:r>
                      </m:sup>
                    </m:sSup>
                  </m:oMath>
                </a14:m>
                <a:endParaRPr lang="en-US" sz="2200" dirty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  <a:p>
                <a:pPr>
                  <a:lnSpc>
                    <a:spcPct val="150000"/>
                  </a:lnSpc>
                </a:pPr>
                <a:r>
                  <a:rPr lang="ru-RU" sz="2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Число Куранта 0.1</a:t>
                </a:r>
              </a:p>
              <a:p>
                <a:pPr>
                  <a:lnSpc>
                    <a:spcPct val="150000"/>
                  </a:lnSpc>
                </a:pPr>
                <a:r>
                  <a:rPr lang="ru-RU" sz="2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Разрешение 1</a:t>
                </a:r>
                <a:r>
                  <a:rPr lang="en-US" sz="2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0</a:t>
                </a:r>
                <a:r>
                  <a:rPr lang="ru-RU" sz="2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0</a:t>
                </a:r>
                <a14:m>
                  <m:oMath xmlns:m="http://schemas.openxmlformats.org/officeDocument/2006/math">
                    <m:r>
                      <a:rPr lang="ru-RU" sz="2200" b="0" i="1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mbria Math" panose="02040503050406030204" pitchFamily="18" charset="0"/>
                      </a:rPr>
                      <m:t>×</m:t>
                    </m:r>
                    <m:r>
                      <a:rPr lang="en-US" sz="2200" b="0" i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mbria Math" panose="02040503050406030204" pitchFamily="18" charset="0"/>
                      </a:rPr>
                      <m:t>40</m:t>
                    </m:r>
                  </m:oMath>
                </a14:m>
                <a:r>
                  <a:rPr lang="en-US" sz="2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0</a:t>
                </a:r>
                <a:endParaRPr lang="ru-RU" sz="2200" dirty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mc:Choice>
        <mc:Fallback xmlns="">
          <p:sp>
            <p:nvSpPr>
              <p:cNvPr id="9" name="Прямоугольник 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57091" y="4527610"/>
                <a:ext cx="3579228" cy="1615827"/>
              </a:xfrm>
              <a:prstGeom prst="rect">
                <a:avLst/>
              </a:prstGeom>
              <a:blipFill>
                <a:blip r:embed="rId4"/>
                <a:stretch>
                  <a:fillRect l="-2215" b="-3396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6" name="Таблица 5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327946822"/>
                  </p:ext>
                </p:extLst>
              </p:nvPr>
            </p:nvGraphicFramePr>
            <p:xfrm>
              <a:off x="4057091" y="2293545"/>
              <a:ext cx="4324274" cy="2158810"/>
            </p:xfrm>
            <a:graphic>
              <a:graphicData uri="http://schemas.openxmlformats.org/drawingml/2006/table">
                <a:tbl>
                  <a:tblPr firstRow="1" bandRow="1">
                    <a:tableStyleId>{5940675A-B579-460E-94D1-54222C63F5DA}</a:tableStyleId>
                  </a:tblPr>
                  <a:tblGrid>
                    <a:gridCol w="1728000">
                      <a:extLst>
                        <a:ext uri="{9D8B030D-6E8A-4147-A177-3AD203B41FA5}">
                          <a16:colId xmlns:a16="http://schemas.microsoft.com/office/drawing/2014/main" val="3560785803"/>
                        </a:ext>
                      </a:extLst>
                    </a:gridCol>
                    <a:gridCol w="674703">
                      <a:extLst>
                        <a:ext uri="{9D8B030D-6E8A-4147-A177-3AD203B41FA5}">
                          <a16:colId xmlns:a16="http://schemas.microsoft.com/office/drawing/2014/main" val="3710738631"/>
                        </a:ext>
                      </a:extLst>
                    </a:gridCol>
                    <a:gridCol w="1921571">
                      <a:extLst>
                        <a:ext uri="{9D8B030D-6E8A-4147-A177-3AD203B41FA5}">
                          <a16:colId xmlns:a16="http://schemas.microsoft.com/office/drawing/2014/main" val="42368760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r>
                            <a:rPr lang="ru-RU" sz="2200" dirty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Плотность</a:t>
                          </a:r>
                        </a:p>
                      </a:txBody>
                      <a:tcPr>
                        <a:lnL w="12700" cmpd="sng">
                          <a:noFill/>
                        </a:lnL>
                        <a:lnR w="12700" cmpd="sng">
                          <a:noFill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mpd="sng"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2200" b="0" i="1" smtClean="0">
                                        <a:solidFill>
                                          <a:schemeClr val="tx1">
                                            <a:lumMod val="75000"/>
                                            <a:lumOff val="25000"/>
                                          </a:schemeClr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200" b="0" i="1" smtClean="0">
                                        <a:solidFill>
                                          <a:schemeClr val="tx1">
                                            <a:lumMod val="75000"/>
                                            <a:lumOff val="25000"/>
                                          </a:schemeClr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𝑛</m:t>
                                    </m:r>
                                  </m:e>
                                  <m:sub>
                                    <m:r>
                                      <a:rPr lang="en-US" sz="2200" b="0" i="1" smtClean="0">
                                        <a:solidFill>
                                          <a:schemeClr val="tx1">
                                            <a:lumMod val="75000"/>
                                            <a:lumOff val="25000"/>
                                          </a:schemeClr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0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ru-RU" sz="2200" b="0" dirty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</a:endParaRPr>
                        </a:p>
                      </a:txBody>
                      <a:tcPr>
                        <a:lnL w="12700" cmpd="sng">
                          <a:noFill/>
                        </a:lnL>
                        <a:lnR w="12700" cmpd="sng">
                          <a:noFill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mpd="sng"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sSup>
                                  <m:sSupPr>
                                    <m:ctrlPr>
                                      <a:rPr lang="en-US" sz="2200" i="1" smtClean="0">
                                        <a:solidFill>
                                          <a:schemeClr val="tx1">
                                            <a:lumMod val="75000"/>
                                            <a:lumOff val="25000"/>
                                          </a:schemeClr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sz="2200" smtClean="0">
                                        <a:solidFill>
                                          <a:schemeClr val="tx1">
                                            <a:lumMod val="75000"/>
                                            <a:lumOff val="25000"/>
                                          </a:schemeClr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10</m:t>
                                    </m:r>
                                  </m:e>
                                  <m:sup>
                                    <m:r>
                                      <a:rPr lang="en-US" sz="2200" smtClean="0">
                                        <a:solidFill>
                                          <a:schemeClr val="tx1">
                                            <a:lumMod val="75000"/>
                                            <a:lumOff val="25000"/>
                                          </a:schemeClr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5</m:t>
                                    </m:r>
                                  </m:sup>
                                </m:sSup>
                                <m:r>
                                  <a:rPr lang="en-US" sz="2200" smtClean="0">
                                    <a:solidFill>
                                      <a:schemeClr val="tx1">
                                        <a:lumMod val="75000"/>
                                        <a:lumOff val="25000"/>
                                      </a:schemeClr>
                                    </a:solidFill>
                                    <a:latin typeface="Cambria Math" panose="02040503050406030204" pitchFamily="18" charset="0"/>
                                  </a:rPr>
                                  <m:t> </m:t>
                                </m:r>
                                <m:r>
                                  <a:rPr lang="ru-RU" sz="2200" smtClean="0">
                                    <a:solidFill>
                                      <a:schemeClr val="tx1">
                                        <a:lumMod val="75000"/>
                                        <a:lumOff val="25000"/>
                                      </a:schemeClr>
                                    </a:solidFill>
                                    <a:latin typeface="Cambria Math" panose="02040503050406030204" pitchFamily="18" charset="0"/>
                                  </a:rPr>
                                  <m:t>с</m:t>
                                </m:r>
                                <m:sSup>
                                  <m:sSupPr>
                                    <m:ctrlPr>
                                      <a:rPr lang="en-US" sz="2200" i="1" smtClean="0">
                                        <a:solidFill>
                                          <a:schemeClr val="tx1">
                                            <a:lumMod val="75000"/>
                                            <a:lumOff val="25000"/>
                                          </a:schemeClr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ru-RU" sz="2200" smtClean="0">
                                        <a:solidFill>
                                          <a:schemeClr val="tx1">
                                            <a:lumMod val="75000"/>
                                            <a:lumOff val="25000"/>
                                          </a:schemeClr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м</m:t>
                                    </m:r>
                                  </m:e>
                                  <m:sup>
                                    <m:r>
                                      <a:rPr lang="en-US" sz="2200" smtClean="0">
                                        <a:solidFill>
                                          <a:schemeClr val="tx1">
                                            <a:lumMod val="75000"/>
                                            <a:lumOff val="25000"/>
                                          </a:schemeClr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−3</m:t>
                                    </m:r>
                                  </m:sup>
                                </m:sSup>
                              </m:oMath>
                            </m:oMathPara>
                          </a14:m>
                          <a:endParaRPr lang="ru-RU" sz="2200" dirty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</a:endParaRPr>
                        </a:p>
                      </a:txBody>
                      <a:tcPr>
                        <a:lnL w="12700" cmpd="sng">
                          <a:noFill/>
                        </a:lnL>
                        <a:lnR w="12700" cmpd="sng">
                          <a:noFill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mpd="sng"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extLst>
                      <a:ext uri="{0D108BD9-81ED-4DB2-BD59-A6C34878D82A}">
                        <a16:rowId xmlns:a16="http://schemas.microsoft.com/office/drawing/2014/main" val="821800364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ru-RU" sz="2200" dirty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Радиус</a:t>
                          </a:r>
                        </a:p>
                      </a:txBody>
                      <a:tcPr>
                        <a:lnL w="12700" cmpd="sng">
                          <a:noFill/>
                        </a:lnL>
                        <a:lnR w="12700" cmpd="sng">
                          <a:noFill/>
                        </a:lnR>
                        <a:lnT w="12700" cmpd="sng">
                          <a:noFill/>
                        </a:lnT>
                        <a:lnB w="12700" cmpd="sng"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2200" b="0" i="1" smtClean="0">
                                        <a:solidFill>
                                          <a:schemeClr val="tx1">
                                            <a:lumMod val="75000"/>
                                            <a:lumOff val="25000"/>
                                          </a:schemeClr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200" smtClean="0">
                                        <a:solidFill>
                                          <a:schemeClr val="tx1">
                                            <a:lumMod val="75000"/>
                                            <a:lumOff val="25000"/>
                                          </a:schemeClr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𝑅</m:t>
                                    </m:r>
                                  </m:e>
                                  <m:sub>
                                    <m:r>
                                      <a:rPr lang="en-US" sz="2200" b="0" i="0" smtClean="0">
                                        <a:solidFill>
                                          <a:schemeClr val="tx1">
                                            <a:lumMod val="75000"/>
                                            <a:lumOff val="25000"/>
                                          </a:schemeClr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0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ru-RU" sz="2200" dirty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</a:endParaRPr>
                        </a:p>
                      </a:txBody>
                      <a:tcPr>
                        <a:lnL w="12700" cmpd="sng">
                          <a:noFill/>
                        </a:lnL>
                        <a:lnR w="12700" cmpd="sng">
                          <a:noFill/>
                        </a:lnR>
                        <a:lnT w="12700" cmpd="sng">
                          <a:noFill/>
                        </a:lnT>
                        <a:lnB w="12700" cmpd="sng"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ru-RU" sz="2200" dirty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0.2</a:t>
                          </a:r>
                          <a:r>
                            <a:rPr lang="en-US" sz="2200" dirty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 </a:t>
                          </a:r>
                          <a:r>
                            <a:rPr lang="ru-RU" sz="2200" dirty="0" err="1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пк</a:t>
                          </a:r>
                          <a:endParaRPr lang="ru-RU" sz="2200" dirty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</a:endParaRPr>
                        </a:p>
                      </a:txBody>
                      <a:tcPr>
                        <a:lnL w="12700" cmpd="sng">
                          <a:noFill/>
                        </a:lnL>
                        <a:lnR w="12700" cmpd="sng">
                          <a:noFill/>
                        </a:lnR>
                        <a:lnT w="12700" cmpd="sng">
                          <a:noFill/>
                        </a:lnT>
                        <a:lnB w="12700" cmpd="sng"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extLst>
                      <a:ext uri="{0D108BD9-81ED-4DB2-BD59-A6C34878D82A}">
                        <a16:rowId xmlns:a16="http://schemas.microsoft.com/office/drawing/2014/main" val="2664174983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ru-RU" sz="2200" dirty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Длина</a:t>
                          </a:r>
                        </a:p>
                      </a:txBody>
                      <a:tcPr>
                        <a:lnL w="12700" cmpd="sng">
                          <a:noFill/>
                        </a:lnL>
                        <a:lnR w="12700" cmpd="sng">
                          <a:noFill/>
                        </a:lnR>
                        <a:lnT w="12700" cmpd="sng">
                          <a:noFill/>
                        </a:lnT>
                        <a:lnB w="12700" cmpd="sng"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2200" b="0" i="1" smtClean="0">
                                        <a:solidFill>
                                          <a:schemeClr val="tx1">
                                            <a:lumMod val="75000"/>
                                            <a:lumOff val="25000"/>
                                          </a:schemeClr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200" smtClean="0">
                                        <a:solidFill>
                                          <a:schemeClr val="tx1">
                                            <a:lumMod val="75000"/>
                                            <a:lumOff val="25000"/>
                                          </a:schemeClr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𝐻</m:t>
                                    </m:r>
                                  </m:e>
                                  <m:sub>
                                    <m:r>
                                      <a:rPr lang="en-US" sz="2200" b="0" i="0" smtClean="0">
                                        <a:solidFill>
                                          <a:schemeClr val="tx1">
                                            <a:lumMod val="75000"/>
                                            <a:lumOff val="25000"/>
                                          </a:schemeClr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0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ru-RU" sz="2200" dirty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</a:endParaRPr>
                        </a:p>
                      </a:txBody>
                      <a:tcPr>
                        <a:lnL w="12700" cmpd="sng">
                          <a:noFill/>
                        </a:lnL>
                        <a:lnR w="12700" cmpd="sng">
                          <a:noFill/>
                        </a:lnR>
                        <a:lnT w="12700" cmpd="sng">
                          <a:noFill/>
                        </a:lnT>
                        <a:lnB w="12700" cmpd="sng"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ru-RU" sz="2200" dirty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5 </a:t>
                          </a:r>
                          <a:r>
                            <a:rPr lang="ru-RU" sz="2200" dirty="0" err="1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пк</a:t>
                          </a:r>
                          <a:endParaRPr lang="ru-RU" sz="2200" dirty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</a:endParaRPr>
                        </a:p>
                      </a:txBody>
                      <a:tcPr>
                        <a:lnL w="12700" cmpd="sng">
                          <a:noFill/>
                        </a:lnL>
                        <a:lnR w="12700" cmpd="sng">
                          <a:noFill/>
                        </a:lnR>
                        <a:lnT w="12700" cmpd="sng">
                          <a:noFill/>
                        </a:lnT>
                        <a:lnB w="12700" cmpd="sng"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extLst>
                      <a:ext uri="{0D108BD9-81ED-4DB2-BD59-A6C34878D82A}">
                        <a16:rowId xmlns:a16="http://schemas.microsoft.com/office/drawing/2014/main" val="1121277331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ru-RU" sz="2200" dirty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Масса</a:t>
                          </a:r>
                        </a:p>
                      </a:txBody>
                      <a:tcPr>
                        <a:lnL w="12700" cmpd="sng">
                          <a:noFill/>
                        </a:lnL>
                        <a:lnR w="12700" cmpd="sng">
                          <a:noFill/>
                        </a:lnR>
                        <a:lnT w="12700" cmpd="sng">
                          <a:noFill/>
                        </a:lnT>
                        <a:lnB w="12700" cmpd="sng"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200" smtClean="0">
                                    <a:solidFill>
                                      <a:schemeClr val="tx1">
                                        <a:lumMod val="75000"/>
                                        <a:lumOff val="25000"/>
                                      </a:schemeClr>
                                    </a:solidFill>
                                    <a:latin typeface="Cambria Math" panose="02040503050406030204" pitchFamily="18" charset="0"/>
                                  </a:rPr>
                                  <m:t>𝑀</m:t>
                                </m:r>
                              </m:oMath>
                            </m:oMathPara>
                          </a14:m>
                          <a:endParaRPr lang="ru-RU" sz="2200" dirty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</a:endParaRPr>
                        </a:p>
                      </a:txBody>
                      <a:tcPr>
                        <a:lnL w="12700" cmpd="sng">
                          <a:noFill/>
                        </a:lnL>
                        <a:lnR w="12700" cmpd="sng">
                          <a:noFill/>
                        </a:lnR>
                        <a:lnT w="12700" cmpd="sng">
                          <a:noFill/>
                        </a:lnT>
                        <a:lnB w="12700" cmpd="sng"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ru-RU" sz="2200" b="0" i="1" smtClean="0">
                                    <a:solidFill>
                                      <a:schemeClr val="tx1">
                                        <a:lumMod val="75000"/>
                                        <a:lumOff val="25000"/>
                                      </a:schemeClr>
                                    </a:solidFill>
                                    <a:latin typeface="Cambria Math" panose="02040503050406030204" pitchFamily="18" charset="0"/>
                                  </a:rPr>
                                  <m:t>7</m:t>
                                </m:r>
                                <m:r>
                                  <a:rPr lang="en-US" sz="2200" b="0" i="1" smtClean="0">
                                    <a:solidFill>
                                      <a:schemeClr val="tx1">
                                        <a:lumMod val="75000"/>
                                        <a:lumOff val="25000"/>
                                      </a:schemeClr>
                                    </a:solidFill>
                                    <a:latin typeface="Cambria Math" panose="02040503050406030204" pitchFamily="18" charset="0"/>
                                  </a:rPr>
                                  <m:t>.</m:t>
                                </m:r>
                                <m:r>
                                  <a:rPr lang="ru-RU" sz="2200" b="0" i="1" smtClean="0">
                                    <a:solidFill>
                                      <a:schemeClr val="tx1">
                                        <a:lumMod val="75000"/>
                                        <a:lumOff val="25000"/>
                                      </a:schemeClr>
                                    </a:solidFill>
                                    <a:latin typeface="Cambria Math" panose="02040503050406030204" pitchFamily="18" charset="0"/>
                                  </a:rPr>
                                  <m:t>7×</m:t>
                                </m:r>
                                <m:sSup>
                                  <m:sSupPr>
                                    <m:ctrlPr>
                                      <a:rPr lang="en-US" sz="2200" b="0" i="1" smtClean="0">
                                        <a:solidFill>
                                          <a:schemeClr val="tx1">
                                            <a:lumMod val="75000"/>
                                            <a:lumOff val="25000"/>
                                          </a:schemeClr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sz="2200" b="0" i="1" smtClean="0">
                                        <a:solidFill>
                                          <a:schemeClr val="tx1">
                                            <a:lumMod val="75000"/>
                                            <a:lumOff val="25000"/>
                                          </a:schemeClr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10</m:t>
                                    </m:r>
                                  </m:e>
                                  <m:sup>
                                    <m:r>
                                      <a:rPr lang="ru-RU" sz="2200" b="0" i="1" smtClean="0">
                                        <a:solidFill>
                                          <a:schemeClr val="tx1">
                                            <a:lumMod val="75000"/>
                                            <a:lumOff val="25000"/>
                                          </a:schemeClr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3</m:t>
                                    </m:r>
                                  </m:sup>
                                </m:sSup>
                                <m:r>
                                  <a:rPr lang="en-US" sz="2200" b="0" i="1" smtClean="0">
                                    <a:solidFill>
                                      <a:schemeClr val="tx1">
                                        <a:lumMod val="75000"/>
                                        <a:lumOff val="25000"/>
                                      </a:schemeClr>
                                    </a:solidFill>
                                    <a:latin typeface="Cambria Math" panose="02040503050406030204" pitchFamily="18" charset="0"/>
                                  </a:rPr>
                                  <m:t> </m:t>
                                </m:r>
                                <m:sSub>
                                  <m:sSubPr>
                                    <m:ctrlPr>
                                      <a:rPr lang="en-US" sz="2200" b="0" i="1" smtClean="0">
                                        <a:solidFill>
                                          <a:schemeClr val="tx1">
                                            <a:lumMod val="75000"/>
                                            <a:lumOff val="25000"/>
                                          </a:schemeClr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200" b="0" i="1" smtClean="0">
                                        <a:solidFill>
                                          <a:schemeClr val="tx1">
                                            <a:lumMod val="75000"/>
                                            <a:lumOff val="25000"/>
                                          </a:schemeClr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𝑀</m:t>
                                    </m:r>
                                  </m:e>
                                  <m:sub>
                                    <m:r>
                                      <a:rPr lang="en-US" sz="2200" b="0" i="1" smtClean="0">
                                        <a:solidFill>
                                          <a:schemeClr val="tx1">
                                            <a:lumMod val="75000"/>
                                            <a:lumOff val="25000"/>
                                          </a:schemeClr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⊙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ru-RU" sz="2200" dirty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</a:endParaRPr>
                        </a:p>
                      </a:txBody>
                      <a:tcPr>
                        <a:lnL w="12700" cmpd="sng">
                          <a:noFill/>
                        </a:lnL>
                        <a:lnR w="12700" cmpd="sng">
                          <a:noFill/>
                        </a:lnR>
                        <a:lnT w="12700" cmpd="sng">
                          <a:noFill/>
                        </a:lnT>
                        <a:lnB w="12700" cmpd="sng"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extLst>
                      <a:ext uri="{0D108BD9-81ED-4DB2-BD59-A6C34878D82A}">
                        <a16:rowId xmlns:a16="http://schemas.microsoft.com/office/drawing/2014/main" val="2971404301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ru-RU" sz="2200" dirty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Температура</a:t>
                          </a:r>
                        </a:p>
                      </a:txBody>
                      <a:tcPr>
                        <a:lnL w="12700" cmpd="sng">
                          <a:noFill/>
                        </a:lnL>
                        <a:lnR w="12700" cmpd="sng">
                          <a:noFill/>
                        </a:lnR>
                        <a:lnT w="12700" cmpd="sng">
                          <a:noFill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2200" b="0" i="1" smtClean="0">
                                        <a:solidFill>
                                          <a:schemeClr val="tx1">
                                            <a:lumMod val="75000"/>
                                            <a:lumOff val="25000"/>
                                          </a:schemeClr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200" smtClean="0">
                                        <a:solidFill>
                                          <a:schemeClr val="tx1">
                                            <a:lumMod val="75000"/>
                                            <a:lumOff val="25000"/>
                                          </a:schemeClr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𝑇</m:t>
                                    </m:r>
                                  </m:e>
                                  <m:sub>
                                    <m:r>
                                      <a:rPr lang="en-US" sz="2200" b="0" i="0" smtClean="0">
                                        <a:solidFill>
                                          <a:schemeClr val="tx1">
                                            <a:lumMod val="75000"/>
                                            <a:lumOff val="25000"/>
                                          </a:schemeClr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0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ru-RU" sz="2200" dirty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</a:endParaRPr>
                        </a:p>
                      </a:txBody>
                      <a:tcPr>
                        <a:lnL w="12700" cmpd="sng">
                          <a:noFill/>
                        </a:lnL>
                        <a:lnR w="12700" cmpd="sng">
                          <a:noFill/>
                        </a:lnR>
                        <a:lnT w="12700" cmpd="sng">
                          <a:noFill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ru-RU" sz="2200" dirty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10 К</a:t>
                          </a:r>
                        </a:p>
                      </a:txBody>
                      <a:tcPr>
                        <a:lnL w="12700" cmpd="sng">
                          <a:noFill/>
                        </a:lnL>
                        <a:lnR w="12700" cmpd="sng">
                          <a:noFill/>
                        </a:lnR>
                        <a:lnT w="12700" cmpd="sng">
                          <a:noFill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extLst>
                      <a:ext uri="{0D108BD9-81ED-4DB2-BD59-A6C34878D82A}">
                        <a16:rowId xmlns:a16="http://schemas.microsoft.com/office/drawing/2014/main" val="4282907065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6" name="Таблица 5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327946822"/>
                  </p:ext>
                </p:extLst>
              </p:nvPr>
            </p:nvGraphicFramePr>
            <p:xfrm>
              <a:off x="4057091" y="2293545"/>
              <a:ext cx="4324274" cy="2158810"/>
            </p:xfrm>
            <a:graphic>
              <a:graphicData uri="http://schemas.openxmlformats.org/drawingml/2006/table">
                <a:tbl>
                  <a:tblPr firstRow="1" bandRow="1">
                    <a:tableStyleId>{5940675A-B579-460E-94D1-54222C63F5DA}</a:tableStyleId>
                  </a:tblPr>
                  <a:tblGrid>
                    <a:gridCol w="1728000">
                      <a:extLst>
                        <a:ext uri="{9D8B030D-6E8A-4147-A177-3AD203B41FA5}">
                          <a16:colId xmlns:a16="http://schemas.microsoft.com/office/drawing/2014/main" val="3560785803"/>
                        </a:ext>
                      </a:extLst>
                    </a:gridCol>
                    <a:gridCol w="674703">
                      <a:extLst>
                        <a:ext uri="{9D8B030D-6E8A-4147-A177-3AD203B41FA5}">
                          <a16:colId xmlns:a16="http://schemas.microsoft.com/office/drawing/2014/main" val="3710738631"/>
                        </a:ext>
                      </a:extLst>
                    </a:gridCol>
                    <a:gridCol w="1921571">
                      <a:extLst>
                        <a:ext uri="{9D8B030D-6E8A-4147-A177-3AD203B41FA5}">
                          <a16:colId xmlns:a16="http://schemas.microsoft.com/office/drawing/2014/main" val="42368760"/>
                        </a:ext>
                      </a:extLst>
                    </a:gridCol>
                  </a:tblGrid>
                  <a:tr h="430530">
                    <a:tc>
                      <a:txBody>
                        <a:bodyPr/>
                        <a:lstStyle/>
                        <a:p>
                          <a:r>
                            <a:rPr lang="ru-RU" sz="2200" dirty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Плотность</a:t>
                          </a:r>
                        </a:p>
                      </a:txBody>
                      <a:tcPr>
                        <a:lnL w="12700" cmpd="sng">
                          <a:noFill/>
                        </a:lnL>
                        <a:lnR w="12700" cmpd="sng">
                          <a:noFill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mpd="sng"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lnL w="12700" cmpd="sng">
                          <a:noFill/>
                        </a:lnL>
                        <a:lnR w="12700" cmpd="sng">
                          <a:noFill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mpd="sng"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>
                          <a:blip r:embed="rId5"/>
                          <a:stretch>
                            <a:fillRect l="-258182" t="-9859" r="-288182" b="-42816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lnL w="12700" cmpd="sng">
                          <a:noFill/>
                        </a:lnL>
                        <a:lnR w="12700" cmpd="sng">
                          <a:noFill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mpd="sng"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>
                          <a:blip r:embed="rId5"/>
                          <a:stretch>
                            <a:fillRect l="-124684" t="-9859" r="-316" b="-428169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821800364"/>
                      </a:ext>
                    </a:extLst>
                  </a:tr>
                  <a:tr h="426720">
                    <a:tc>
                      <a:txBody>
                        <a:bodyPr/>
                        <a:lstStyle/>
                        <a:p>
                          <a:r>
                            <a:rPr lang="ru-RU" sz="2200" dirty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Радиус</a:t>
                          </a:r>
                        </a:p>
                      </a:txBody>
                      <a:tcPr>
                        <a:lnL w="12700" cmpd="sng">
                          <a:noFill/>
                        </a:lnL>
                        <a:lnR w="12700" cmpd="sng">
                          <a:noFill/>
                        </a:lnR>
                        <a:lnT w="12700" cmpd="sng">
                          <a:noFill/>
                        </a:lnT>
                        <a:lnB w="12700" cmpd="sng"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lnL w="12700" cmpd="sng">
                          <a:noFill/>
                        </a:lnL>
                        <a:lnR w="12700" cmpd="sng">
                          <a:noFill/>
                        </a:lnR>
                        <a:lnT w="12700" cmpd="sng">
                          <a:noFill/>
                        </a:lnT>
                        <a:lnB w="12700" cmpd="sng"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>
                          <a:blip r:embed="rId5"/>
                          <a:stretch>
                            <a:fillRect l="-258182" t="-111429" r="-288182" b="-33428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ru-RU" sz="2200" dirty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0.2</a:t>
                          </a:r>
                          <a:r>
                            <a:rPr lang="en-US" sz="2200" dirty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 </a:t>
                          </a:r>
                          <a:r>
                            <a:rPr lang="ru-RU" sz="2200" dirty="0" err="1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пк</a:t>
                          </a:r>
                          <a:endParaRPr lang="ru-RU" sz="2200" dirty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</a:endParaRPr>
                        </a:p>
                      </a:txBody>
                      <a:tcPr>
                        <a:lnL w="12700" cmpd="sng">
                          <a:noFill/>
                        </a:lnL>
                        <a:lnR w="12700" cmpd="sng">
                          <a:noFill/>
                        </a:lnR>
                        <a:lnT w="12700" cmpd="sng">
                          <a:noFill/>
                        </a:lnT>
                        <a:lnB w="12700" cmpd="sng"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extLst>
                      <a:ext uri="{0D108BD9-81ED-4DB2-BD59-A6C34878D82A}">
                        <a16:rowId xmlns:a16="http://schemas.microsoft.com/office/drawing/2014/main" val="2664174983"/>
                      </a:ext>
                    </a:extLst>
                  </a:tr>
                  <a:tr h="426720">
                    <a:tc>
                      <a:txBody>
                        <a:bodyPr/>
                        <a:lstStyle/>
                        <a:p>
                          <a:r>
                            <a:rPr lang="ru-RU" sz="2200" dirty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Длина</a:t>
                          </a:r>
                        </a:p>
                      </a:txBody>
                      <a:tcPr>
                        <a:lnL w="12700" cmpd="sng">
                          <a:noFill/>
                        </a:lnL>
                        <a:lnR w="12700" cmpd="sng">
                          <a:noFill/>
                        </a:lnR>
                        <a:lnT w="12700" cmpd="sng">
                          <a:noFill/>
                        </a:lnT>
                        <a:lnB w="12700" cmpd="sng"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lnL w="12700" cmpd="sng">
                          <a:noFill/>
                        </a:lnL>
                        <a:lnR w="12700" cmpd="sng">
                          <a:noFill/>
                        </a:lnR>
                        <a:lnT w="12700" cmpd="sng">
                          <a:noFill/>
                        </a:lnT>
                        <a:lnB w="12700" cmpd="sng"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>
                          <a:blip r:embed="rId5"/>
                          <a:stretch>
                            <a:fillRect l="-258182" t="-211429" r="-288182" b="-23428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ru-RU" sz="2200" dirty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5 </a:t>
                          </a:r>
                          <a:r>
                            <a:rPr lang="ru-RU" sz="2200" dirty="0" err="1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пк</a:t>
                          </a:r>
                          <a:endParaRPr lang="ru-RU" sz="2200" dirty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</a:endParaRPr>
                        </a:p>
                      </a:txBody>
                      <a:tcPr>
                        <a:lnL w="12700" cmpd="sng">
                          <a:noFill/>
                        </a:lnL>
                        <a:lnR w="12700" cmpd="sng">
                          <a:noFill/>
                        </a:lnR>
                        <a:lnT w="12700" cmpd="sng">
                          <a:noFill/>
                        </a:lnT>
                        <a:lnB w="12700" cmpd="sng"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extLst>
                      <a:ext uri="{0D108BD9-81ED-4DB2-BD59-A6C34878D82A}">
                        <a16:rowId xmlns:a16="http://schemas.microsoft.com/office/drawing/2014/main" val="1121277331"/>
                      </a:ext>
                    </a:extLst>
                  </a:tr>
                  <a:tr h="448120">
                    <a:tc>
                      <a:txBody>
                        <a:bodyPr/>
                        <a:lstStyle/>
                        <a:p>
                          <a:r>
                            <a:rPr lang="ru-RU" sz="2200" dirty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Масса</a:t>
                          </a:r>
                        </a:p>
                      </a:txBody>
                      <a:tcPr>
                        <a:lnL w="12700" cmpd="sng">
                          <a:noFill/>
                        </a:lnL>
                        <a:lnR w="12700" cmpd="sng">
                          <a:noFill/>
                        </a:lnR>
                        <a:lnT w="12700" cmpd="sng">
                          <a:noFill/>
                        </a:lnT>
                        <a:lnB w="12700" cmpd="sng"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lnL w="12700" cmpd="sng">
                          <a:noFill/>
                        </a:lnL>
                        <a:lnR w="12700" cmpd="sng">
                          <a:noFill/>
                        </a:lnR>
                        <a:lnT w="12700" cmpd="sng">
                          <a:noFill/>
                        </a:lnT>
                        <a:lnB w="12700" cmpd="sng"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>
                          <a:blip r:embed="rId5"/>
                          <a:stretch>
                            <a:fillRect l="-258182" t="-294595" r="-288182" b="-12162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lnL w="12700" cmpd="sng">
                          <a:noFill/>
                        </a:lnL>
                        <a:lnR w="12700" cmpd="sng">
                          <a:noFill/>
                        </a:lnR>
                        <a:lnT w="12700" cmpd="sng">
                          <a:noFill/>
                        </a:lnT>
                        <a:lnB w="12700" cmpd="sng"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>
                          <a:blip r:embed="rId5"/>
                          <a:stretch>
                            <a:fillRect l="-124684" t="-294595" r="-316" b="-121622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2971404301"/>
                      </a:ext>
                    </a:extLst>
                  </a:tr>
                  <a:tr h="426720">
                    <a:tc>
                      <a:txBody>
                        <a:bodyPr/>
                        <a:lstStyle/>
                        <a:p>
                          <a:r>
                            <a:rPr lang="ru-RU" sz="2200" dirty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Температура</a:t>
                          </a:r>
                        </a:p>
                      </a:txBody>
                      <a:tcPr>
                        <a:lnL w="12700" cmpd="sng">
                          <a:noFill/>
                        </a:lnL>
                        <a:lnR w="12700" cmpd="sng">
                          <a:noFill/>
                        </a:lnR>
                        <a:lnT w="12700" cmpd="sng">
                          <a:noFill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lnL w="12700" cmpd="sng">
                          <a:noFill/>
                        </a:lnL>
                        <a:lnR w="12700" cmpd="sng">
                          <a:noFill/>
                        </a:lnR>
                        <a:lnT w="12700" cmpd="sng">
                          <a:noFill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>
                          <a:blip r:embed="rId5"/>
                          <a:stretch>
                            <a:fillRect l="-258182" t="-417143" r="-288182" b="-2857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ru-RU" sz="2200" dirty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10 К</a:t>
                          </a:r>
                        </a:p>
                      </a:txBody>
                      <a:tcPr>
                        <a:lnL w="12700" cmpd="sng">
                          <a:noFill/>
                        </a:lnL>
                        <a:lnR w="12700" cmpd="sng">
                          <a:noFill/>
                        </a:lnR>
                        <a:lnT w="12700" cmpd="sng">
                          <a:noFill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extLst>
                      <a:ext uri="{0D108BD9-81ED-4DB2-BD59-A6C34878D82A}">
                        <a16:rowId xmlns:a16="http://schemas.microsoft.com/office/drawing/2014/main" val="4282907065"/>
                      </a:ext>
                    </a:extLst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348739827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630966" y="286604"/>
            <a:ext cx="4735793" cy="1450757"/>
          </a:xfrm>
        </p:spPr>
        <p:txBody>
          <a:bodyPr anchor="ctr">
            <a:normAutofit/>
          </a:bodyPr>
          <a:lstStyle/>
          <a:p>
            <a:pPr algn="ctr"/>
            <a:r>
              <a:rPr lang="ru-RU" sz="3200" dirty="0">
                <a:solidFill>
                  <a:schemeClr val="accent5"/>
                </a:solidFill>
              </a:rPr>
              <a:t>а) Свободный изотермический коллапс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9637A9-119A-49DA-BD12-AAC58B377D80}" type="slidenum">
              <a:rPr lang="en-US" smtClean="0"/>
              <a:t>12</a:t>
            </a:fld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Box 2"/>
              <p:cNvSpPr txBox="1"/>
              <p:nvPr/>
            </p:nvSpPr>
            <p:spPr>
              <a:xfrm>
                <a:off x="5752729" y="1961965"/>
                <a:ext cx="2614029" cy="178895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342900" indent="-342900"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r>
                      <a:rPr lang="en-US" sz="2200" b="0" i="1" smtClean="0">
                        <a:latin typeface="Cambria Math" panose="02040503050406030204" pitchFamily="18" charset="0"/>
                      </a:rPr>
                      <m:t>𝛾</m:t>
                    </m:r>
                    <m:r>
                      <a:rPr lang="en-US" sz="2200" b="0" i="1" smtClean="0">
                        <a:latin typeface="Cambria Math" panose="02040503050406030204" pitchFamily="18" charset="0"/>
                      </a:rPr>
                      <m:t>=1.001</m:t>
                    </m:r>
                  </m:oMath>
                </a14:m>
                <a:endParaRPr lang="ru-RU" sz="2200" dirty="0"/>
              </a:p>
              <a:p>
                <a:pPr marL="342900" indent="-342900">
                  <a:buFont typeface="Arial" panose="020B0604020202020204" pitchFamily="34" charset="0"/>
                  <a:buChar char="•"/>
                </a:pPr>
                <a:r>
                  <a:rPr lang="ru-RU" sz="2200" dirty="0"/>
                  <a:t>За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200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200" b="0" i="1" smtClean="0">
                            <a:latin typeface="Cambria Math" panose="02040503050406030204" pitchFamily="18" charset="0"/>
                          </a:rPr>
                          <m:t>10</m:t>
                        </m:r>
                      </m:e>
                      <m:sup>
                        <m:r>
                          <a:rPr lang="en-US" sz="2200" b="0" i="1" smtClean="0">
                            <a:latin typeface="Cambria Math" panose="02040503050406030204" pitchFamily="18" charset="0"/>
                          </a:rPr>
                          <m:t>5</m:t>
                        </m:r>
                      </m:sup>
                    </m:sSup>
                  </m:oMath>
                </a14:m>
                <a:r>
                  <a:rPr lang="en-US" sz="2200" dirty="0"/>
                  <a:t> </a:t>
                </a:r>
                <a:r>
                  <a:rPr lang="ru-RU" sz="2200" dirty="0"/>
                  <a:t>лет плотность вырастает на 5 порядков.</a:t>
                </a:r>
              </a:p>
            </p:txBody>
          </p:sp>
        </mc:Choice>
        <mc:Fallback xmlns="">
          <p:sp>
            <p:nvSpPr>
              <p:cNvPr id="3" name="TextBox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52729" y="1961965"/>
                <a:ext cx="2614029" cy="1788951"/>
              </a:xfrm>
              <a:prstGeom prst="rect">
                <a:avLst/>
              </a:prstGeom>
              <a:blipFill>
                <a:blip r:embed="rId2"/>
                <a:stretch>
                  <a:fillRect l="-2804" t="-1706" b="-6143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10"/>
              <p:cNvSpPr txBox="1"/>
              <p:nvPr/>
            </p:nvSpPr>
            <p:spPr>
              <a:xfrm>
                <a:off x="1186943" y="5525151"/>
                <a:ext cx="4565786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20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Зависимость плотности от радиуса в плоскости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sz="2000" b="0" i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mbria Math" panose="02040503050406030204" pitchFamily="18" charset="0"/>
                      </a:rPr>
                      <m:t>z</m:t>
                    </m:r>
                    <m:r>
                      <a:rPr lang="en-US" sz="2000" b="0" i="1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mbria Math" panose="02040503050406030204" pitchFamily="18" charset="0"/>
                      </a:rPr>
                      <m:t>=0</m:t>
                    </m:r>
                  </m:oMath>
                </a14:m>
                <a:endParaRPr lang="ru-RU" sz="2000" dirty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mc:Choice>
        <mc:Fallback xmlns="">
          <p:sp>
            <p:nvSpPr>
              <p:cNvPr id="11" name="TextBox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86943" y="5525151"/>
                <a:ext cx="4565786" cy="707886"/>
              </a:xfrm>
              <a:prstGeom prst="rect">
                <a:avLst/>
              </a:prstGeom>
              <a:blipFill>
                <a:blip r:embed="rId4"/>
                <a:stretch>
                  <a:fillRect l="-1469" t="-4310" b="-14655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9" name="Объект 8" descr="Изображение выглядит как текст, карта&#10;&#10;Описание создано с очень высокой степенью достоверности">
            <a:extLst>
              <a:ext uri="{FF2B5EF4-FFF2-40B4-BE49-F238E27FC236}">
                <a16:creationId xmlns:a16="http://schemas.microsoft.com/office/drawing/2014/main" id="{C1464296-AD71-495C-8DD4-48DFBF0591A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5"/>
          <a:stretch>
            <a:fillRect/>
          </a:stretch>
        </p:blipFill>
        <p:spPr>
          <a:xfrm>
            <a:off x="456488" y="1502426"/>
            <a:ext cx="5296241" cy="4022725"/>
          </a:xfrm>
        </p:spPr>
      </p:pic>
    </p:spTree>
    <p:extLst>
      <p:ext uri="{BB962C8B-B14F-4D97-AF65-F5344CB8AC3E}">
        <p14:creationId xmlns:p14="http://schemas.microsoft.com/office/powerpoint/2010/main" val="79268300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>
                <a:solidFill>
                  <a:schemeClr val="accent5"/>
                </a:solidFill>
              </a:rPr>
              <a:t>2. Коллапс цилиндра с магнитным полем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22959" y="1845734"/>
            <a:ext cx="7543801" cy="4023360"/>
          </a:xfrm>
        </p:spPr>
        <p:txBody>
          <a:bodyPr/>
          <a:lstStyle/>
          <a:p>
            <a:r>
              <a:rPr lang="ru-RU" dirty="0"/>
              <a:t>Магнитное поле направлено вдоль оси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9637A9-119A-49DA-BD12-AAC58B377D80}" type="slidenum">
              <a:rPr lang="en-US" smtClean="0"/>
              <a:t>13</a:t>
            </a:fld>
            <a:endParaRPr lang="en-US" dirty="0"/>
          </a:p>
        </p:txBody>
      </p:sp>
      <p:cxnSp>
        <p:nvCxnSpPr>
          <p:cNvPr id="6" name="Прямая соединительная линия 5"/>
          <p:cNvCxnSpPr>
            <a:cxnSpLocks/>
          </p:cNvCxnSpPr>
          <p:nvPr/>
        </p:nvCxnSpPr>
        <p:spPr>
          <a:xfrm rot="21600000">
            <a:off x="2933073" y="2341623"/>
            <a:ext cx="0" cy="3672000"/>
          </a:xfrm>
          <a:prstGeom prst="line">
            <a:avLst/>
          </a:prstGeom>
          <a:ln>
            <a:solidFill>
              <a:schemeClr val="tx1"/>
            </a:solidFill>
            <a:head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>
            <a:cxnSpLocks/>
          </p:cNvCxnSpPr>
          <p:nvPr/>
        </p:nvCxnSpPr>
        <p:spPr>
          <a:xfrm rot="21600000">
            <a:off x="2315980" y="2341623"/>
            <a:ext cx="0" cy="3672000"/>
          </a:xfrm>
          <a:prstGeom prst="line">
            <a:avLst/>
          </a:prstGeom>
          <a:ln>
            <a:solidFill>
              <a:schemeClr val="tx1"/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>
            <a:cxnSpLocks/>
          </p:cNvCxnSpPr>
          <p:nvPr/>
        </p:nvCxnSpPr>
        <p:spPr>
          <a:xfrm rot="21600000">
            <a:off x="3550167" y="2341623"/>
            <a:ext cx="0" cy="3672000"/>
          </a:xfrm>
          <a:prstGeom prst="line">
            <a:avLst/>
          </a:prstGeom>
          <a:ln>
            <a:solidFill>
              <a:schemeClr val="tx1"/>
            </a:solidFill>
            <a:head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7" name="Прямоугольник 16"/>
              <p:cNvSpPr/>
              <p:nvPr/>
            </p:nvSpPr>
            <p:spPr>
              <a:xfrm>
                <a:off x="2576334" y="2244840"/>
                <a:ext cx="356739" cy="3318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⃗"/>
                          <m:ctrlPr>
                            <a:rPr lang="en-US" sz="2200" i="1" smtClean="0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m:rPr>
                              <m:sty m:val="p"/>
                            </m:rPr>
                            <a:rPr lang="en-US" sz="2200" b="0" i="0" smtClean="0">
                              <a:latin typeface="Cambria Math" panose="02040503050406030204" pitchFamily="18" charset="0"/>
                            </a:rPr>
                            <m:t>B</m:t>
                          </m:r>
                        </m:e>
                      </m:acc>
                    </m:oMath>
                  </m:oMathPara>
                </a14:m>
                <a:endParaRPr lang="ru-RU" sz="2200" dirty="0"/>
              </a:p>
            </p:txBody>
          </p:sp>
        </mc:Choice>
        <mc:Fallback xmlns="">
          <p:sp>
            <p:nvSpPr>
              <p:cNvPr id="17" name="Прямоугольник 1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76334" y="2244840"/>
                <a:ext cx="356739" cy="331827"/>
              </a:xfrm>
              <a:prstGeom prst="rect">
                <a:avLst/>
              </a:prstGeom>
              <a:blipFill>
                <a:blip r:embed="rId2"/>
                <a:stretch>
                  <a:fillRect l="-12069" b="-34545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Цилиндр 4"/>
          <p:cNvSpPr/>
          <p:nvPr/>
        </p:nvSpPr>
        <p:spPr>
          <a:xfrm>
            <a:off x="2085869" y="2869308"/>
            <a:ext cx="1597981" cy="2982898"/>
          </a:xfrm>
          <a:prstGeom prst="can">
            <a:avLst/>
          </a:prstGeom>
          <a:solidFill>
            <a:schemeClr val="accent1">
              <a:alpha val="54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0" name="Прямоугольник 19"/>
              <p:cNvSpPr/>
              <p:nvPr/>
            </p:nvSpPr>
            <p:spPr>
              <a:xfrm>
                <a:off x="4124656" y="4919008"/>
                <a:ext cx="3757206" cy="55399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sz="2000" b="1" i="1" smtClean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000" b="1" i="1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𝜺</m:t>
                        </m:r>
                      </m:e>
                      <m:sub>
                        <m:r>
                          <a:rPr lang="en-US" sz="2000" b="1" i="1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𝒎</m:t>
                        </m:r>
                      </m:sub>
                    </m:sSub>
                    <m:r>
                      <a:rPr lang="en-US" sz="2000" b="1" i="1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2000" b="1" i="1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mbria Math" panose="02040503050406030204" pitchFamily="18" charset="0"/>
                      </a:rPr>
                      <m:t>𝟎</m:t>
                    </m:r>
                    <m:r>
                      <a:rPr lang="en-US" sz="2000" b="1" i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mbria Math" panose="02040503050406030204" pitchFamily="18" charset="0"/>
                      </a:rPr>
                      <m:t>.</m:t>
                    </m:r>
                    <m:r>
                      <a:rPr lang="ru-RU" sz="2000" b="1" i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mbria Math" panose="02040503050406030204" pitchFamily="18" charset="0"/>
                      </a:rPr>
                      <m:t>𝟎𝟑</m:t>
                    </m:r>
                  </m:oMath>
                </a14:m>
                <a:r>
                  <a:rPr lang="en-US" sz="20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000" b="0" i="1" smtClean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000" b="0" i="1" smtClean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𝜀</m:t>
                        </m:r>
                      </m:e>
                      <m:sub>
                        <m:r>
                          <a:rPr lang="en-US" sz="2000" b="0" i="1" smtClean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𝑡h</m:t>
                        </m:r>
                      </m:sub>
                    </m:sSub>
                    <m:r>
                      <a:rPr lang="en-US" sz="2000" b="0" i="1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mbria Math" panose="02040503050406030204" pitchFamily="18" charset="0"/>
                      </a:rPr>
                      <m:t>=</m:t>
                    </m:r>
                    <m:sSup>
                      <m:sSupPr>
                        <m:ctrlPr>
                          <a:rPr lang="en-US" sz="2000" b="0" i="1" smtClean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ru-RU" sz="2000" b="0" i="1" smtClean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4</m:t>
                        </m:r>
                        <m:r>
                          <a:rPr lang="en-US" sz="2000" b="0" i="1" smtClean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⋅10</m:t>
                        </m:r>
                      </m:e>
                      <m:sup>
                        <m:r>
                          <a:rPr lang="en-US" sz="2000" b="0" i="1" smtClean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−3</m:t>
                        </m:r>
                      </m:sup>
                    </m:sSup>
                  </m:oMath>
                </a14:m>
                <a:endParaRPr 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mc:Choice>
        <mc:Fallback xmlns="">
          <p:sp>
            <p:nvSpPr>
              <p:cNvPr id="20" name="Прямоугольник 1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24656" y="4919008"/>
                <a:ext cx="3757206" cy="553998"/>
              </a:xfrm>
              <a:prstGeom prst="rect">
                <a:avLst/>
              </a:prstGeom>
              <a:blipFill>
                <a:blip r:embed="rId3"/>
                <a:stretch>
                  <a:fillRect b="-9890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21" name="Таблица 20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035516133"/>
                  </p:ext>
                </p:extLst>
              </p:nvPr>
            </p:nvGraphicFramePr>
            <p:xfrm>
              <a:off x="4167260" y="2293545"/>
              <a:ext cx="4156896" cy="2705101"/>
            </p:xfrm>
            <a:graphic>
              <a:graphicData uri="http://schemas.openxmlformats.org/drawingml/2006/table">
                <a:tbl>
                  <a:tblPr firstRow="1" bandRow="1">
                    <a:tableStyleId>{5940675A-B579-460E-94D1-54222C63F5DA}</a:tableStyleId>
                  </a:tblPr>
                  <a:tblGrid>
                    <a:gridCol w="1793171">
                      <a:extLst>
                        <a:ext uri="{9D8B030D-6E8A-4147-A177-3AD203B41FA5}">
                          <a16:colId xmlns:a16="http://schemas.microsoft.com/office/drawing/2014/main" val="3560785803"/>
                        </a:ext>
                      </a:extLst>
                    </a:gridCol>
                    <a:gridCol w="570554">
                      <a:extLst>
                        <a:ext uri="{9D8B030D-6E8A-4147-A177-3AD203B41FA5}">
                          <a16:colId xmlns:a16="http://schemas.microsoft.com/office/drawing/2014/main" val="3710738631"/>
                        </a:ext>
                      </a:extLst>
                    </a:gridCol>
                    <a:gridCol w="1793171">
                      <a:extLst>
                        <a:ext uri="{9D8B030D-6E8A-4147-A177-3AD203B41FA5}">
                          <a16:colId xmlns:a16="http://schemas.microsoft.com/office/drawing/2014/main" val="42368760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r>
                            <a:rPr lang="ru-RU" sz="2000" dirty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Плотность</a:t>
                          </a:r>
                        </a:p>
                      </a:txBody>
                      <a:tcPr>
                        <a:lnL w="12700" cmpd="sng">
                          <a:noFill/>
                        </a:lnL>
                        <a:lnR w="12700" cmpd="sng">
                          <a:noFill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mpd="sng"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2000" b="0" i="1" smtClean="0">
                                        <a:solidFill>
                                          <a:schemeClr val="tx1">
                                            <a:lumMod val="75000"/>
                                            <a:lumOff val="25000"/>
                                          </a:schemeClr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000" b="0" i="1" smtClean="0">
                                        <a:solidFill>
                                          <a:schemeClr val="tx1">
                                            <a:lumMod val="75000"/>
                                            <a:lumOff val="25000"/>
                                          </a:schemeClr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𝑛</m:t>
                                    </m:r>
                                  </m:e>
                                  <m:sub>
                                    <m:r>
                                      <a:rPr lang="en-US" sz="2000" b="0" i="1" smtClean="0">
                                        <a:solidFill>
                                          <a:schemeClr val="tx1">
                                            <a:lumMod val="75000"/>
                                            <a:lumOff val="25000"/>
                                          </a:schemeClr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0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ru-RU" sz="2000" b="0" dirty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</a:endParaRPr>
                        </a:p>
                      </a:txBody>
                      <a:tcPr>
                        <a:lnL w="12700" cmpd="sng">
                          <a:noFill/>
                        </a:lnL>
                        <a:lnR w="12700" cmpd="sng">
                          <a:noFill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mpd="sng"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sSup>
                                  <m:sSupPr>
                                    <m:ctrlPr>
                                      <a:rPr lang="en-US" sz="2000" i="1" smtClean="0">
                                        <a:solidFill>
                                          <a:schemeClr val="tx1">
                                            <a:lumMod val="75000"/>
                                            <a:lumOff val="25000"/>
                                          </a:schemeClr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sz="2000" smtClean="0">
                                        <a:solidFill>
                                          <a:schemeClr val="tx1">
                                            <a:lumMod val="75000"/>
                                            <a:lumOff val="25000"/>
                                          </a:schemeClr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10</m:t>
                                    </m:r>
                                  </m:e>
                                  <m:sup>
                                    <m:r>
                                      <a:rPr lang="en-US" sz="2000" smtClean="0">
                                        <a:solidFill>
                                          <a:schemeClr val="tx1">
                                            <a:lumMod val="75000"/>
                                            <a:lumOff val="25000"/>
                                          </a:schemeClr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5</m:t>
                                    </m:r>
                                  </m:sup>
                                </m:sSup>
                                <m:r>
                                  <a:rPr lang="en-US" sz="2000" smtClean="0">
                                    <a:solidFill>
                                      <a:schemeClr val="tx1">
                                        <a:lumMod val="75000"/>
                                        <a:lumOff val="25000"/>
                                      </a:schemeClr>
                                    </a:solidFill>
                                    <a:latin typeface="Cambria Math" panose="02040503050406030204" pitchFamily="18" charset="0"/>
                                  </a:rPr>
                                  <m:t> </m:t>
                                </m:r>
                                <m:r>
                                  <a:rPr lang="ru-RU" sz="2000" smtClean="0">
                                    <a:solidFill>
                                      <a:schemeClr val="tx1">
                                        <a:lumMod val="75000"/>
                                        <a:lumOff val="25000"/>
                                      </a:schemeClr>
                                    </a:solidFill>
                                    <a:latin typeface="Cambria Math" panose="02040503050406030204" pitchFamily="18" charset="0"/>
                                  </a:rPr>
                                  <m:t>с</m:t>
                                </m:r>
                                <m:sSup>
                                  <m:sSupPr>
                                    <m:ctrlPr>
                                      <a:rPr lang="en-US" sz="2000" i="1" smtClean="0">
                                        <a:solidFill>
                                          <a:schemeClr val="tx1">
                                            <a:lumMod val="75000"/>
                                            <a:lumOff val="25000"/>
                                          </a:schemeClr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ru-RU" sz="2000" smtClean="0">
                                        <a:solidFill>
                                          <a:schemeClr val="tx1">
                                            <a:lumMod val="75000"/>
                                            <a:lumOff val="25000"/>
                                          </a:schemeClr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м</m:t>
                                    </m:r>
                                  </m:e>
                                  <m:sup>
                                    <m:r>
                                      <a:rPr lang="en-US" sz="2000" smtClean="0">
                                        <a:solidFill>
                                          <a:schemeClr val="tx1">
                                            <a:lumMod val="75000"/>
                                            <a:lumOff val="25000"/>
                                          </a:schemeClr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−3</m:t>
                                    </m:r>
                                  </m:sup>
                                </m:sSup>
                              </m:oMath>
                            </m:oMathPara>
                          </a14:m>
                          <a:endParaRPr lang="ru-RU" sz="2000" dirty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</a:endParaRPr>
                        </a:p>
                      </a:txBody>
                      <a:tcPr>
                        <a:lnL w="12700" cmpd="sng">
                          <a:noFill/>
                        </a:lnL>
                        <a:lnR w="12700" cmpd="sng">
                          <a:noFill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mpd="sng"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extLst>
                      <a:ext uri="{0D108BD9-81ED-4DB2-BD59-A6C34878D82A}">
                        <a16:rowId xmlns:a16="http://schemas.microsoft.com/office/drawing/2014/main" val="821800364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ru-RU" sz="2000" dirty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Радиус</a:t>
                          </a:r>
                        </a:p>
                      </a:txBody>
                      <a:tcPr>
                        <a:lnL w="12700" cmpd="sng">
                          <a:noFill/>
                        </a:lnL>
                        <a:lnR w="12700" cmpd="sng">
                          <a:noFill/>
                        </a:lnR>
                        <a:lnT w="12700" cmpd="sng">
                          <a:noFill/>
                        </a:lnT>
                        <a:lnB w="12700" cmpd="sng"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2000" b="0" i="1" smtClean="0">
                                        <a:solidFill>
                                          <a:schemeClr val="tx1">
                                            <a:lumMod val="75000"/>
                                            <a:lumOff val="25000"/>
                                          </a:schemeClr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000" smtClean="0">
                                        <a:solidFill>
                                          <a:schemeClr val="tx1">
                                            <a:lumMod val="75000"/>
                                            <a:lumOff val="25000"/>
                                          </a:schemeClr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𝑅</m:t>
                                    </m:r>
                                  </m:e>
                                  <m:sub>
                                    <m:r>
                                      <a:rPr lang="en-US" sz="2000" b="0" i="0" smtClean="0">
                                        <a:solidFill>
                                          <a:schemeClr val="tx1">
                                            <a:lumMod val="75000"/>
                                            <a:lumOff val="25000"/>
                                          </a:schemeClr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0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ru-RU" sz="2000" dirty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</a:endParaRPr>
                        </a:p>
                      </a:txBody>
                      <a:tcPr>
                        <a:lnL w="12700" cmpd="sng">
                          <a:noFill/>
                        </a:lnL>
                        <a:lnR w="12700" cmpd="sng">
                          <a:noFill/>
                        </a:lnR>
                        <a:lnT w="12700" cmpd="sng">
                          <a:noFill/>
                        </a:lnT>
                        <a:lnB w="12700" cmpd="sng"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US" sz="2000" dirty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0.2 </a:t>
                          </a:r>
                          <a:r>
                            <a:rPr lang="ru-RU" sz="2000" dirty="0" err="1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пк</a:t>
                          </a:r>
                          <a:endParaRPr lang="ru-RU" sz="2000" dirty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</a:endParaRPr>
                        </a:p>
                      </a:txBody>
                      <a:tcPr>
                        <a:lnL w="12700" cmpd="sng">
                          <a:noFill/>
                        </a:lnL>
                        <a:lnR w="12700" cmpd="sng">
                          <a:noFill/>
                        </a:lnR>
                        <a:lnT w="12700" cmpd="sng">
                          <a:noFill/>
                        </a:lnT>
                        <a:lnB w="12700" cmpd="sng"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extLst>
                      <a:ext uri="{0D108BD9-81ED-4DB2-BD59-A6C34878D82A}">
                        <a16:rowId xmlns:a16="http://schemas.microsoft.com/office/drawing/2014/main" val="2664174983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ru-RU" sz="2000" dirty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Длина</a:t>
                          </a:r>
                        </a:p>
                      </a:txBody>
                      <a:tcPr>
                        <a:lnL w="12700" cmpd="sng">
                          <a:noFill/>
                        </a:lnL>
                        <a:lnR w="12700" cmpd="sng">
                          <a:noFill/>
                        </a:lnR>
                        <a:lnT w="12700" cmpd="sng">
                          <a:noFill/>
                        </a:lnT>
                        <a:lnB w="12700" cmpd="sng"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2000" b="0" i="1" smtClean="0">
                                        <a:solidFill>
                                          <a:schemeClr val="tx1">
                                            <a:lumMod val="75000"/>
                                            <a:lumOff val="25000"/>
                                          </a:schemeClr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000" smtClean="0">
                                        <a:solidFill>
                                          <a:schemeClr val="tx1">
                                            <a:lumMod val="75000"/>
                                            <a:lumOff val="25000"/>
                                          </a:schemeClr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𝐻</m:t>
                                    </m:r>
                                  </m:e>
                                  <m:sub>
                                    <m:r>
                                      <a:rPr lang="en-US" sz="2000" b="0" i="0" smtClean="0">
                                        <a:solidFill>
                                          <a:schemeClr val="tx1">
                                            <a:lumMod val="75000"/>
                                            <a:lumOff val="25000"/>
                                          </a:schemeClr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0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ru-RU" sz="2000" dirty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</a:endParaRPr>
                        </a:p>
                      </a:txBody>
                      <a:tcPr>
                        <a:lnL w="12700" cmpd="sng">
                          <a:noFill/>
                        </a:lnL>
                        <a:lnR w="12700" cmpd="sng">
                          <a:noFill/>
                        </a:lnR>
                        <a:lnT w="12700" cmpd="sng">
                          <a:noFill/>
                        </a:lnT>
                        <a:lnB w="12700" cmpd="sng"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ru-RU" sz="2000" dirty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5 </a:t>
                          </a:r>
                          <a:r>
                            <a:rPr lang="ru-RU" sz="2000" dirty="0" err="1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пк</a:t>
                          </a:r>
                          <a:endParaRPr lang="ru-RU" sz="2000" dirty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</a:endParaRPr>
                        </a:p>
                      </a:txBody>
                      <a:tcPr>
                        <a:lnL w="12700" cmpd="sng">
                          <a:noFill/>
                        </a:lnL>
                        <a:lnR w="12700" cmpd="sng">
                          <a:noFill/>
                        </a:lnR>
                        <a:lnT w="12700" cmpd="sng">
                          <a:noFill/>
                        </a:lnT>
                        <a:lnB w="12700" cmpd="sng"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extLst>
                      <a:ext uri="{0D108BD9-81ED-4DB2-BD59-A6C34878D82A}">
                        <a16:rowId xmlns:a16="http://schemas.microsoft.com/office/drawing/2014/main" val="1121277331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ru-RU" sz="2000" dirty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Масса</a:t>
                          </a:r>
                        </a:p>
                      </a:txBody>
                      <a:tcPr>
                        <a:lnL w="12700" cmpd="sng">
                          <a:noFill/>
                        </a:lnL>
                        <a:lnR w="12700" cmpd="sng">
                          <a:noFill/>
                        </a:lnR>
                        <a:lnT w="12700" cmpd="sng">
                          <a:noFill/>
                        </a:lnT>
                        <a:lnB w="12700" cmpd="sng"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smtClean="0">
                                    <a:solidFill>
                                      <a:schemeClr val="tx1">
                                        <a:lumMod val="75000"/>
                                        <a:lumOff val="25000"/>
                                      </a:schemeClr>
                                    </a:solidFill>
                                    <a:latin typeface="Cambria Math" panose="02040503050406030204" pitchFamily="18" charset="0"/>
                                  </a:rPr>
                                  <m:t>𝑀</m:t>
                                </m:r>
                              </m:oMath>
                            </m:oMathPara>
                          </a14:m>
                          <a:endParaRPr lang="ru-RU" sz="2000" dirty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</a:endParaRPr>
                        </a:p>
                      </a:txBody>
                      <a:tcPr>
                        <a:lnL w="12700" cmpd="sng">
                          <a:noFill/>
                        </a:lnL>
                        <a:lnR w="12700" cmpd="sng">
                          <a:noFill/>
                        </a:lnR>
                        <a:lnT w="12700" cmpd="sng">
                          <a:noFill/>
                        </a:lnT>
                        <a:lnB w="12700" cmpd="sng"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0" i="1" smtClean="0">
                                    <a:solidFill>
                                      <a:schemeClr val="tx1">
                                        <a:lumMod val="75000"/>
                                        <a:lumOff val="25000"/>
                                      </a:schemeClr>
                                    </a:solidFill>
                                    <a:latin typeface="Cambria Math" panose="02040503050406030204" pitchFamily="18" charset="0"/>
                                  </a:rPr>
                                  <m:t>7.7⋅</m:t>
                                </m:r>
                                <m:sSup>
                                  <m:sSupPr>
                                    <m:ctrlPr>
                                      <a:rPr lang="en-US" sz="2000" b="0" i="1" smtClean="0">
                                        <a:solidFill>
                                          <a:schemeClr val="tx1">
                                            <a:lumMod val="75000"/>
                                            <a:lumOff val="25000"/>
                                          </a:schemeClr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sz="2000" b="0" i="1" smtClean="0">
                                        <a:solidFill>
                                          <a:schemeClr val="tx1">
                                            <a:lumMod val="75000"/>
                                            <a:lumOff val="25000"/>
                                          </a:schemeClr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10</m:t>
                                    </m:r>
                                  </m:e>
                                  <m:sup>
                                    <m:r>
                                      <a:rPr lang="en-US" sz="2000" b="0" i="1" smtClean="0">
                                        <a:solidFill>
                                          <a:schemeClr val="tx1">
                                            <a:lumMod val="75000"/>
                                            <a:lumOff val="25000"/>
                                          </a:schemeClr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3</m:t>
                                    </m:r>
                                  </m:sup>
                                </m:sSup>
                                <m:r>
                                  <a:rPr lang="en-US" sz="2000" b="0" i="1" smtClean="0">
                                    <a:solidFill>
                                      <a:schemeClr val="tx1">
                                        <a:lumMod val="75000"/>
                                        <a:lumOff val="25000"/>
                                      </a:schemeClr>
                                    </a:solidFill>
                                    <a:latin typeface="Cambria Math" panose="02040503050406030204" pitchFamily="18" charset="0"/>
                                  </a:rPr>
                                  <m:t> </m:t>
                                </m:r>
                                <m:sSub>
                                  <m:sSubPr>
                                    <m:ctrlPr>
                                      <a:rPr lang="en-US" sz="2000" b="0" i="1" smtClean="0">
                                        <a:solidFill>
                                          <a:schemeClr val="tx1">
                                            <a:lumMod val="75000"/>
                                            <a:lumOff val="25000"/>
                                          </a:schemeClr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000" b="0" i="1" smtClean="0">
                                        <a:solidFill>
                                          <a:schemeClr val="tx1">
                                            <a:lumMod val="75000"/>
                                            <a:lumOff val="25000"/>
                                          </a:schemeClr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𝑀</m:t>
                                    </m:r>
                                  </m:e>
                                  <m:sub>
                                    <m:r>
                                      <a:rPr lang="en-US" sz="2000" b="0" i="1" smtClean="0">
                                        <a:solidFill>
                                          <a:schemeClr val="tx1">
                                            <a:lumMod val="75000"/>
                                            <a:lumOff val="25000"/>
                                          </a:schemeClr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⊙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ru-RU" sz="2000" dirty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</a:endParaRPr>
                        </a:p>
                      </a:txBody>
                      <a:tcPr>
                        <a:lnL w="12700" cmpd="sng">
                          <a:noFill/>
                        </a:lnL>
                        <a:lnR w="12700" cmpd="sng">
                          <a:noFill/>
                        </a:lnR>
                        <a:lnT w="12700" cmpd="sng">
                          <a:noFill/>
                        </a:lnT>
                        <a:lnB w="12700" cmpd="sng"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extLst>
                      <a:ext uri="{0D108BD9-81ED-4DB2-BD59-A6C34878D82A}">
                        <a16:rowId xmlns:a16="http://schemas.microsoft.com/office/drawing/2014/main" val="2971404301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ru-RU" sz="2000" dirty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Температура</a:t>
                          </a:r>
                        </a:p>
                      </a:txBody>
                      <a:tcPr>
                        <a:lnL w="12700" cmpd="sng">
                          <a:noFill/>
                        </a:lnL>
                        <a:lnR w="12700" cmpd="sng">
                          <a:noFill/>
                        </a:lnR>
                        <a:lnT w="12700" cmpd="sng">
                          <a:noFill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2000" b="0" i="1" smtClean="0">
                                        <a:solidFill>
                                          <a:schemeClr val="tx1">
                                            <a:lumMod val="75000"/>
                                            <a:lumOff val="25000"/>
                                          </a:schemeClr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000" smtClean="0">
                                        <a:solidFill>
                                          <a:schemeClr val="tx1">
                                            <a:lumMod val="75000"/>
                                            <a:lumOff val="25000"/>
                                          </a:schemeClr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𝑇</m:t>
                                    </m:r>
                                  </m:e>
                                  <m:sub>
                                    <m:r>
                                      <a:rPr lang="en-US" sz="2000" b="0" i="0" smtClean="0">
                                        <a:solidFill>
                                          <a:schemeClr val="tx1">
                                            <a:lumMod val="75000"/>
                                            <a:lumOff val="25000"/>
                                          </a:schemeClr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0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ru-RU" sz="2000" dirty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</a:endParaRPr>
                        </a:p>
                      </a:txBody>
                      <a:tcPr>
                        <a:lnL w="12700" cmpd="sng">
                          <a:noFill/>
                        </a:lnL>
                        <a:lnR w="12700" cmpd="sng">
                          <a:noFill/>
                        </a:lnR>
                        <a:lnT w="12700" cmpd="sng">
                          <a:noFill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ru-RU" sz="2000" dirty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10 К</a:t>
                          </a:r>
                        </a:p>
                      </a:txBody>
                      <a:tcPr>
                        <a:lnL w="12700" cmpd="sng">
                          <a:noFill/>
                        </a:lnL>
                        <a:lnR w="12700" cmpd="sng">
                          <a:noFill/>
                        </a:lnR>
                        <a:lnT w="12700" cmpd="sng">
                          <a:noFill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extLst>
                      <a:ext uri="{0D108BD9-81ED-4DB2-BD59-A6C34878D82A}">
                        <a16:rowId xmlns:a16="http://schemas.microsoft.com/office/drawing/2014/main" val="4282907065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ru-RU" sz="2000" b="1" dirty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Магнитное поле</a:t>
                          </a:r>
                        </a:p>
                      </a:txBody>
                      <a:tcPr>
                        <a:lnL w="12700" cmpd="sng">
                          <a:noFill/>
                        </a:lnL>
                        <a:lnR w="12700" cmpd="sng">
                          <a:noFill/>
                        </a:lnR>
                        <a:lnT w="12700" cmpd="sng">
                          <a:noFill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2000" b="1" i="1" smtClean="0">
                                        <a:solidFill>
                                          <a:schemeClr val="tx1">
                                            <a:lumMod val="75000"/>
                                            <a:lumOff val="25000"/>
                                          </a:schemeClr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000" b="1" i="1" smtClean="0">
                                        <a:solidFill>
                                          <a:schemeClr val="tx1">
                                            <a:lumMod val="75000"/>
                                            <a:lumOff val="25000"/>
                                          </a:schemeClr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𝑩</m:t>
                                    </m:r>
                                  </m:e>
                                  <m:sub>
                                    <m:r>
                                      <a:rPr lang="en-US" sz="2000" b="1" i="1" smtClean="0">
                                        <a:solidFill>
                                          <a:schemeClr val="tx1">
                                            <a:lumMod val="75000"/>
                                            <a:lumOff val="25000"/>
                                          </a:schemeClr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𝟎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ru-RU" sz="2000" b="1" dirty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</a:endParaRPr>
                        </a:p>
                      </a:txBody>
                      <a:tcPr>
                        <a:lnL w="12700" cmpd="sng">
                          <a:noFill/>
                        </a:lnL>
                        <a:lnR w="12700" cmpd="sng">
                          <a:noFill/>
                        </a:lnR>
                        <a:lnT w="12700" cmpd="sng">
                          <a:noFill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14:m>
                            <m:oMath xmlns:m="http://schemas.openxmlformats.org/officeDocument/2006/math">
                              <m:r>
                                <a:rPr lang="en-US" sz="2000" b="1" i="1" smtClean="0">
                                  <a:solidFill>
                                    <a:schemeClr val="tx1">
                                      <a:lumMod val="75000"/>
                                      <a:lumOff val="2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𝟏</m:t>
                              </m:r>
                              <m:r>
                                <a:rPr lang="en-US" sz="2000" b="1" i="1" smtClean="0">
                                  <a:solidFill>
                                    <a:schemeClr val="tx1">
                                      <a:lumMod val="75000"/>
                                      <a:lumOff val="2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.</m:t>
                              </m:r>
                              <m:r>
                                <a:rPr lang="en-US" sz="2000" b="1" i="1" smtClean="0">
                                  <a:solidFill>
                                    <a:schemeClr val="tx1">
                                      <a:lumMod val="75000"/>
                                      <a:lumOff val="2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𝟗</m:t>
                              </m:r>
                              <m:r>
                                <a:rPr lang="en-US" sz="2000" b="1" i="1" smtClean="0">
                                  <a:solidFill>
                                    <a:schemeClr val="tx1">
                                      <a:lumMod val="75000"/>
                                      <a:lumOff val="2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×</m:t>
                              </m:r>
                              <m:sSup>
                                <m:sSupPr>
                                  <m:ctrlPr>
                                    <a:rPr lang="en-US" sz="2000" b="1" i="1" smtClean="0">
                                      <a:solidFill>
                                        <a:schemeClr val="tx1">
                                          <a:lumMod val="75000"/>
                                          <a:lumOff val="2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z="2000" b="1" i="1" smtClean="0">
                                      <a:solidFill>
                                        <a:schemeClr val="tx1">
                                          <a:lumMod val="75000"/>
                                          <a:lumOff val="2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𝟏𝟎</m:t>
                                  </m:r>
                                </m:e>
                                <m:sup>
                                  <m:r>
                                    <a:rPr lang="en-US" sz="2000" b="1" i="1" smtClean="0">
                                      <a:solidFill>
                                        <a:schemeClr val="tx1">
                                          <a:lumMod val="75000"/>
                                          <a:lumOff val="2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−</m:t>
                                  </m:r>
                                  <m:r>
                                    <a:rPr lang="en-US" sz="2000" b="1" i="1" smtClean="0">
                                      <a:solidFill>
                                        <a:schemeClr val="tx1">
                                          <a:lumMod val="75000"/>
                                          <a:lumOff val="2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𝟒</m:t>
                                  </m:r>
                                </m:sup>
                              </m:sSup>
                            </m:oMath>
                          </a14:m>
                          <a:r>
                            <a:rPr lang="en-US" sz="2000" b="1" dirty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 </a:t>
                          </a:r>
                          <a:r>
                            <a:rPr lang="ru-RU" sz="2000" b="1" dirty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Гс</a:t>
                          </a:r>
                        </a:p>
                      </a:txBody>
                      <a:tcPr>
                        <a:lnL w="12700" cmpd="sng">
                          <a:noFill/>
                        </a:lnL>
                        <a:lnR w="12700" cmpd="sng">
                          <a:noFill/>
                        </a:lnR>
                        <a:lnT w="12700" cmpd="sng">
                          <a:noFill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extLst>
                      <a:ext uri="{0D108BD9-81ED-4DB2-BD59-A6C34878D82A}">
                        <a16:rowId xmlns:a16="http://schemas.microsoft.com/office/drawing/2014/main" val="1555194530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21" name="Таблица 20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035516133"/>
                  </p:ext>
                </p:extLst>
              </p:nvPr>
            </p:nvGraphicFramePr>
            <p:xfrm>
              <a:off x="4167260" y="2293545"/>
              <a:ext cx="4156896" cy="2705101"/>
            </p:xfrm>
            <a:graphic>
              <a:graphicData uri="http://schemas.openxmlformats.org/drawingml/2006/table">
                <a:tbl>
                  <a:tblPr firstRow="1" bandRow="1">
                    <a:tableStyleId>{5940675A-B579-460E-94D1-54222C63F5DA}</a:tableStyleId>
                  </a:tblPr>
                  <a:tblGrid>
                    <a:gridCol w="1793171">
                      <a:extLst>
                        <a:ext uri="{9D8B030D-6E8A-4147-A177-3AD203B41FA5}">
                          <a16:colId xmlns:a16="http://schemas.microsoft.com/office/drawing/2014/main" val="3560785803"/>
                        </a:ext>
                      </a:extLst>
                    </a:gridCol>
                    <a:gridCol w="570554">
                      <a:extLst>
                        <a:ext uri="{9D8B030D-6E8A-4147-A177-3AD203B41FA5}">
                          <a16:colId xmlns:a16="http://schemas.microsoft.com/office/drawing/2014/main" val="3710738631"/>
                        </a:ext>
                      </a:extLst>
                    </a:gridCol>
                    <a:gridCol w="1793171">
                      <a:extLst>
                        <a:ext uri="{9D8B030D-6E8A-4147-A177-3AD203B41FA5}">
                          <a16:colId xmlns:a16="http://schemas.microsoft.com/office/drawing/2014/main" val="42368760"/>
                        </a:ext>
                      </a:extLst>
                    </a:gridCol>
                  </a:tblGrid>
                  <a:tr h="399733">
                    <a:tc>
                      <a:txBody>
                        <a:bodyPr/>
                        <a:lstStyle/>
                        <a:p>
                          <a:r>
                            <a:rPr lang="ru-RU" sz="2000" dirty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Плотность</a:t>
                          </a:r>
                        </a:p>
                      </a:txBody>
                      <a:tcPr>
                        <a:lnL w="12700" cmpd="sng">
                          <a:noFill/>
                        </a:lnL>
                        <a:lnR w="12700" cmpd="sng">
                          <a:noFill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mpd="sng"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lnL w="12700" cmpd="sng">
                          <a:noFill/>
                        </a:lnL>
                        <a:lnR w="12700" cmpd="sng">
                          <a:noFill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mpd="sng"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>
                          <a:blip r:embed="rId4"/>
                          <a:stretch>
                            <a:fillRect l="-317204" t="-7576" r="-318280" b="-6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lnL w="12700" cmpd="sng">
                          <a:noFill/>
                        </a:lnL>
                        <a:lnR w="12700" cmpd="sng">
                          <a:noFill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mpd="sng"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>
                          <a:blip r:embed="rId4"/>
                          <a:stretch>
                            <a:fillRect l="-131525" t="-7576" r="-339" b="-60000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821800364"/>
                      </a:ext>
                    </a:extLst>
                  </a:tr>
                  <a:tr h="396240">
                    <a:tc>
                      <a:txBody>
                        <a:bodyPr/>
                        <a:lstStyle/>
                        <a:p>
                          <a:r>
                            <a:rPr lang="ru-RU" sz="2000" dirty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Радиус</a:t>
                          </a:r>
                        </a:p>
                      </a:txBody>
                      <a:tcPr>
                        <a:lnL w="12700" cmpd="sng">
                          <a:noFill/>
                        </a:lnL>
                        <a:lnR w="12700" cmpd="sng">
                          <a:noFill/>
                        </a:lnR>
                        <a:lnT w="12700" cmpd="sng">
                          <a:noFill/>
                        </a:lnT>
                        <a:lnB w="12700" cmpd="sng"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lnL w="12700" cmpd="sng">
                          <a:noFill/>
                        </a:lnL>
                        <a:lnR w="12700" cmpd="sng">
                          <a:noFill/>
                        </a:lnR>
                        <a:lnT w="12700" cmpd="sng">
                          <a:noFill/>
                        </a:lnT>
                        <a:lnB w="12700" cmpd="sng"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>
                          <a:blip r:embed="rId4"/>
                          <a:stretch>
                            <a:fillRect l="-317204" t="-109231" r="-318280" b="-50923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US" sz="2000" dirty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0.2 </a:t>
                          </a:r>
                          <a:r>
                            <a:rPr lang="ru-RU" sz="2000" dirty="0" err="1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пк</a:t>
                          </a:r>
                          <a:endParaRPr lang="ru-RU" sz="2000" dirty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</a:endParaRPr>
                        </a:p>
                      </a:txBody>
                      <a:tcPr>
                        <a:lnL w="12700" cmpd="sng">
                          <a:noFill/>
                        </a:lnL>
                        <a:lnR w="12700" cmpd="sng">
                          <a:noFill/>
                        </a:lnR>
                        <a:lnT w="12700" cmpd="sng">
                          <a:noFill/>
                        </a:lnT>
                        <a:lnB w="12700" cmpd="sng"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extLst>
                      <a:ext uri="{0D108BD9-81ED-4DB2-BD59-A6C34878D82A}">
                        <a16:rowId xmlns:a16="http://schemas.microsoft.com/office/drawing/2014/main" val="2664174983"/>
                      </a:ext>
                    </a:extLst>
                  </a:tr>
                  <a:tr h="396240">
                    <a:tc>
                      <a:txBody>
                        <a:bodyPr/>
                        <a:lstStyle/>
                        <a:p>
                          <a:r>
                            <a:rPr lang="ru-RU" sz="2000" dirty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Длина</a:t>
                          </a:r>
                        </a:p>
                      </a:txBody>
                      <a:tcPr>
                        <a:lnL w="12700" cmpd="sng">
                          <a:noFill/>
                        </a:lnL>
                        <a:lnR w="12700" cmpd="sng">
                          <a:noFill/>
                        </a:lnR>
                        <a:lnT w="12700" cmpd="sng">
                          <a:noFill/>
                        </a:lnT>
                        <a:lnB w="12700" cmpd="sng"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lnL w="12700" cmpd="sng">
                          <a:noFill/>
                        </a:lnL>
                        <a:lnR w="12700" cmpd="sng">
                          <a:noFill/>
                        </a:lnR>
                        <a:lnT w="12700" cmpd="sng">
                          <a:noFill/>
                        </a:lnT>
                        <a:lnB w="12700" cmpd="sng"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>
                          <a:blip r:embed="rId4"/>
                          <a:stretch>
                            <a:fillRect l="-317204" t="-209231" r="-318280" b="-40923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ru-RU" sz="2000" dirty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5 </a:t>
                          </a:r>
                          <a:r>
                            <a:rPr lang="ru-RU" sz="2000" dirty="0" err="1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пк</a:t>
                          </a:r>
                          <a:endParaRPr lang="ru-RU" sz="2000" dirty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</a:endParaRPr>
                        </a:p>
                      </a:txBody>
                      <a:tcPr>
                        <a:lnL w="12700" cmpd="sng">
                          <a:noFill/>
                        </a:lnL>
                        <a:lnR w="12700" cmpd="sng">
                          <a:noFill/>
                        </a:lnR>
                        <a:lnT w="12700" cmpd="sng">
                          <a:noFill/>
                        </a:lnT>
                        <a:lnB w="12700" cmpd="sng"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extLst>
                      <a:ext uri="{0D108BD9-81ED-4DB2-BD59-A6C34878D82A}">
                        <a16:rowId xmlns:a16="http://schemas.microsoft.com/office/drawing/2014/main" val="1121277331"/>
                      </a:ext>
                    </a:extLst>
                  </a:tr>
                  <a:tr h="415608">
                    <a:tc>
                      <a:txBody>
                        <a:bodyPr/>
                        <a:lstStyle/>
                        <a:p>
                          <a:r>
                            <a:rPr lang="ru-RU" sz="2000" dirty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Масса</a:t>
                          </a:r>
                        </a:p>
                      </a:txBody>
                      <a:tcPr>
                        <a:lnL w="12700" cmpd="sng">
                          <a:noFill/>
                        </a:lnL>
                        <a:lnR w="12700" cmpd="sng">
                          <a:noFill/>
                        </a:lnR>
                        <a:lnT w="12700" cmpd="sng">
                          <a:noFill/>
                        </a:lnT>
                        <a:lnB w="12700" cmpd="sng"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lnL w="12700" cmpd="sng">
                          <a:noFill/>
                        </a:lnL>
                        <a:lnR w="12700" cmpd="sng">
                          <a:noFill/>
                        </a:lnR>
                        <a:lnT w="12700" cmpd="sng">
                          <a:noFill/>
                        </a:lnT>
                        <a:lnB w="12700" cmpd="sng"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>
                          <a:blip r:embed="rId4"/>
                          <a:stretch>
                            <a:fillRect l="-317204" t="-295588" r="-318280" b="-29117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lnL w="12700" cmpd="sng">
                          <a:noFill/>
                        </a:lnL>
                        <a:lnR w="12700" cmpd="sng">
                          <a:noFill/>
                        </a:lnR>
                        <a:lnT w="12700" cmpd="sng">
                          <a:noFill/>
                        </a:lnT>
                        <a:lnB w="12700" cmpd="sng"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>
                          <a:blip r:embed="rId4"/>
                          <a:stretch>
                            <a:fillRect l="-131525" t="-295588" r="-339" b="-291176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2971404301"/>
                      </a:ext>
                    </a:extLst>
                  </a:tr>
                  <a:tr h="396240">
                    <a:tc>
                      <a:txBody>
                        <a:bodyPr/>
                        <a:lstStyle/>
                        <a:p>
                          <a:r>
                            <a:rPr lang="ru-RU" sz="2000" dirty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Температура</a:t>
                          </a:r>
                        </a:p>
                      </a:txBody>
                      <a:tcPr>
                        <a:lnL w="12700" cmpd="sng">
                          <a:noFill/>
                        </a:lnL>
                        <a:lnR w="12700" cmpd="sng">
                          <a:noFill/>
                        </a:lnR>
                        <a:lnT w="12700" cmpd="sng">
                          <a:noFill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lnL w="12700" cmpd="sng">
                          <a:noFill/>
                        </a:lnL>
                        <a:lnR w="12700" cmpd="sng">
                          <a:noFill/>
                        </a:lnR>
                        <a:lnT w="12700" cmpd="sng">
                          <a:noFill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>
                          <a:blip r:embed="rId4"/>
                          <a:stretch>
                            <a:fillRect l="-317204" t="-413846" r="-318280" b="-20461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ru-RU" sz="2000" dirty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10 К</a:t>
                          </a:r>
                        </a:p>
                      </a:txBody>
                      <a:tcPr>
                        <a:lnL w="12700" cmpd="sng">
                          <a:noFill/>
                        </a:lnL>
                        <a:lnR w="12700" cmpd="sng">
                          <a:noFill/>
                        </a:lnR>
                        <a:lnT w="12700" cmpd="sng">
                          <a:noFill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extLst>
                      <a:ext uri="{0D108BD9-81ED-4DB2-BD59-A6C34878D82A}">
                        <a16:rowId xmlns:a16="http://schemas.microsoft.com/office/drawing/2014/main" val="4282907065"/>
                      </a:ext>
                    </a:extLst>
                  </a:tr>
                  <a:tr h="701040">
                    <a:tc>
                      <a:txBody>
                        <a:bodyPr/>
                        <a:lstStyle/>
                        <a:p>
                          <a:r>
                            <a:rPr lang="ru-RU" sz="2000" b="1" dirty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Магнитное поле</a:t>
                          </a:r>
                        </a:p>
                      </a:txBody>
                      <a:tcPr>
                        <a:lnL w="12700" cmpd="sng">
                          <a:noFill/>
                        </a:lnL>
                        <a:lnR w="12700" cmpd="sng">
                          <a:noFill/>
                        </a:lnR>
                        <a:lnT w="12700" cmpd="sng">
                          <a:noFill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lnL w="12700" cmpd="sng">
                          <a:noFill/>
                        </a:lnL>
                        <a:lnR w="12700" cmpd="sng">
                          <a:noFill/>
                        </a:lnR>
                        <a:lnT w="12700" cmpd="sng">
                          <a:noFill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>
                          <a:blip r:embed="rId4"/>
                          <a:stretch>
                            <a:fillRect l="-317204" t="-290435" r="-318280" b="-1565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lnL w="12700" cmpd="sng">
                          <a:noFill/>
                        </a:lnL>
                        <a:lnR w="12700" cmpd="sng">
                          <a:noFill/>
                        </a:lnR>
                        <a:lnT w="12700" cmpd="sng">
                          <a:noFill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>
                          <a:blip r:embed="rId4"/>
                          <a:stretch>
                            <a:fillRect l="-131525" t="-290435" r="-339" b="-15652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555194530"/>
                      </a:ext>
                    </a:extLst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135524691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9144" y="0"/>
            <a:ext cx="7290925" cy="1450757"/>
          </a:xfrm>
        </p:spPr>
        <p:txBody>
          <a:bodyPr anchor="t">
            <a:normAutofit/>
          </a:bodyPr>
          <a:lstStyle/>
          <a:p>
            <a:pPr algn="ctr"/>
            <a:r>
              <a:rPr lang="ru-RU" sz="3200" dirty="0">
                <a:solidFill>
                  <a:srgbClr val="92D050"/>
                </a:solidFill>
              </a:rPr>
              <a:t>а) Коллапс цилиндра с магнитным полем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9637A9-119A-49DA-BD12-AAC58B377D80}" type="slidenum">
              <a:rPr lang="en-US" smtClean="0"/>
              <a:t>14</a:t>
            </a:fld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/>
              <p:cNvSpPr txBox="1"/>
              <p:nvPr/>
            </p:nvSpPr>
            <p:spPr>
              <a:xfrm>
                <a:off x="5872917" y="725378"/>
                <a:ext cx="3271083" cy="4558107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/>
              <a:p>
                <a:pPr marL="342900" indent="-342900">
                  <a:buFont typeface="Arial" panose="020B0604020202020204" pitchFamily="34" charset="0"/>
                  <a:buChar char="•"/>
                </a:pPr>
                <a:r>
                  <a:rPr lang="ru-RU" sz="2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После </a:t>
                </a:r>
                <a14:m>
                  <m:oMath xmlns:m="http://schemas.openxmlformats.org/officeDocument/2006/math">
                    <m:r>
                      <a:rPr lang="en-US" sz="2400" b="0" i="1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mbria Math" panose="02040503050406030204" pitchFamily="18" charset="0"/>
                      </a:rPr>
                      <m:t>𝑡</m:t>
                    </m:r>
                    <m:r>
                      <a:rPr lang="en-US" sz="2400" b="0" i="1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mbria Math" panose="02040503050406030204" pitchFamily="18" charset="0"/>
                      </a:rPr>
                      <m:t>∼</m:t>
                    </m:r>
                    <m:sSup>
                      <m:sSupPr>
                        <m:ctrlPr>
                          <a:rPr lang="en-US" sz="2400" b="0" i="1" smtClean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400" b="0" i="1" smtClean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10</m:t>
                        </m:r>
                      </m:e>
                      <m:sup>
                        <m:r>
                          <a:rPr lang="en-US" sz="2400" b="0" i="1" smtClean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5</m:t>
                        </m:r>
                      </m:sup>
                    </m:sSup>
                  </m:oMath>
                </a14:m>
                <a:r>
                  <a:rPr lang="en-US" sz="2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 </a:t>
                </a:r>
                <a:r>
                  <a:rPr lang="ru-RU" sz="2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лет градиент давления </a:t>
                </a:r>
                <a:r>
                  <a:rPr lang="en-US" sz="2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(</a:t>
                </a:r>
                <a14:m>
                  <m:oMath xmlns:m="http://schemas.openxmlformats.org/officeDocument/2006/math">
                    <m:r>
                      <a:rPr lang="en-US" sz="2400" b="0" i="1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mbria Math" panose="02040503050406030204" pitchFamily="18" charset="0"/>
                      </a:rPr>
                      <m:t>𝑃</m:t>
                    </m:r>
                    <m:r>
                      <a:rPr lang="en-US" sz="2400" b="0" i="1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en-US" sz="2400" b="0" i="1" smtClean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b="0" i="1" smtClean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𝑃</m:t>
                        </m:r>
                      </m:e>
                      <m:sub>
                        <m:r>
                          <a:rPr lang="en-US" sz="2400" b="0" i="1" smtClean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𝑚</m:t>
                        </m:r>
                      </m:sub>
                    </m:sSub>
                  </m:oMath>
                </a14:m>
                <a:r>
                  <a:rPr lang="en-US" sz="2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) </a:t>
                </a:r>
                <a:r>
                  <a:rPr lang="ru-RU" sz="2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становится больше силы тяжести, коллапс останавливается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i="1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mbria Math" panose="02040503050406030204" pitchFamily="18" charset="0"/>
                        </a:rPr>
                        <m:t>𝐵</m:t>
                      </m:r>
                      <m:r>
                        <a:rPr lang="en-US" sz="2400" i="1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mbria Math" panose="02040503050406030204" pitchFamily="18" charset="0"/>
                        </a:rPr>
                        <m:t>∝</m:t>
                      </m:r>
                      <m:r>
                        <a:rPr lang="en-US" sz="2400" i="1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mbria Math" panose="02040503050406030204" pitchFamily="18" charset="0"/>
                        </a:rPr>
                        <m:t>𝜌</m:t>
                      </m:r>
                    </m:oMath>
                  </m:oMathPara>
                </a14:m>
                <a:endParaRPr lang="en-US" sz="2400" dirty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i="1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mbria Math" panose="02040503050406030204" pitchFamily="18" charset="0"/>
                        </a:rPr>
                        <m:t>𝑃</m:t>
                      </m:r>
                      <m:r>
                        <a:rPr lang="en-US" sz="2400" i="1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mbria Math" panose="02040503050406030204" pitchFamily="18" charset="0"/>
                        </a:rPr>
                        <m:t>∝</m:t>
                      </m:r>
                      <m:sSup>
                        <m:sSupPr>
                          <m:ctrlPr>
                            <a:rPr lang="en-US" sz="2400" i="1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400" i="1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𝜌</m:t>
                          </m:r>
                        </m:e>
                        <m:sup>
                          <m:r>
                            <a:rPr lang="en-US" sz="2400" i="1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</m:oMath>
                  </m:oMathPara>
                </a14:m>
                <a:endParaRPr lang="en-US" sz="2400" dirty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400" i="1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i="1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𝛾</m:t>
                          </m:r>
                        </m:e>
                        <m:sub>
                          <m:r>
                            <a:rPr lang="en-US" sz="2400" i="1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𝑒𝑓𝑓</m:t>
                          </m:r>
                        </m:sub>
                      </m:sSub>
                      <m:r>
                        <a:rPr lang="en-US" sz="2400" i="1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mbria Math" panose="02040503050406030204" pitchFamily="18" charset="0"/>
                        </a:rPr>
                        <m:t>=2</m:t>
                      </m:r>
                    </m:oMath>
                  </m:oMathPara>
                </a14:m>
                <a:endParaRPr lang="ru-RU" sz="2400" dirty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  <a:p>
                <a:pPr marL="342900" indent="-342900">
                  <a:buFont typeface="Arial" panose="020B0604020202020204" pitchFamily="34" charset="0"/>
                  <a:buChar char="•"/>
                </a:pPr>
                <a:endParaRPr lang="ru-RU" sz="2400" dirty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  <a:p>
                <a:pPr marL="342900" indent="-342900">
                  <a:buFont typeface="Arial" panose="020B0604020202020204" pitchFamily="34" charset="0"/>
                  <a:buChar char="•"/>
                </a:pPr>
                <a:r>
                  <a:rPr lang="ru-RU" sz="2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Облако «пульсирует»</a:t>
                </a:r>
              </a:p>
            </p:txBody>
          </p:sp>
        </mc:Choice>
        <mc:Fallback xmlns="">
          <p:sp>
            <p:nvSpPr>
              <p:cNvPr id="5" name="TextBox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72917" y="725378"/>
                <a:ext cx="3271083" cy="4558107"/>
              </a:xfrm>
              <a:prstGeom prst="rect">
                <a:avLst/>
              </a:prstGeom>
              <a:blipFill>
                <a:blip r:embed="rId2"/>
                <a:stretch>
                  <a:fillRect l="-2421" t="-936" b="-2005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146F94FE-FDE9-4DD1-9637-A76CBB3DAB4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1692" t="9436" r="72463" b="13641"/>
          <a:stretch/>
        </p:blipFill>
        <p:spPr>
          <a:xfrm>
            <a:off x="1069144" y="647114"/>
            <a:ext cx="1448973" cy="5275384"/>
          </a:xfrm>
          <a:prstGeom prst="rect">
            <a:avLst/>
          </a:prstGeom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B35D716D-2544-47E0-9E54-A0F8D2BE9367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6154" t="9436" r="72461" b="13641"/>
          <a:stretch/>
        </p:blipFill>
        <p:spPr>
          <a:xfrm>
            <a:off x="2574389" y="647114"/>
            <a:ext cx="1041009" cy="5275384"/>
          </a:xfrm>
          <a:prstGeom prst="rect">
            <a:avLst/>
          </a:prstGeom>
        </p:spPr>
      </p:pic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5DB7E902-9B2D-4922-BB81-C59D20FA776F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15693" t="9436" r="60388" b="13641"/>
          <a:stretch/>
        </p:blipFill>
        <p:spPr>
          <a:xfrm>
            <a:off x="3685734" y="647114"/>
            <a:ext cx="2187183" cy="52753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616851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348737" y="6443217"/>
            <a:ext cx="984019" cy="365125"/>
          </a:xfrm>
        </p:spPr>
        <p:txBody>
          <a:bodyPr/>
          <a:lstStyle/>
          <a:p>
            <a:fld id="{629637A9-119A-49DA-BD12-AAC58B377D80}" type="slidenum">
              <a:rPr lang="en-US" smtClean="0"/>
              <a:t>15</a:t>
            </a:fld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/>
              <p:cNvSpPr txBox="1"/>
              <p:nvPr/>
            </p:nvSpPr>
            <p:spPr>
              <a:xfrm>
                <a:off x="1407789" y="5326326"/>
                <a:ext cx="4253809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20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Зависимость плотности от радиуса в плоскости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sz="2000" b="0" i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mbria Math" panose="02040503050406030204" pitchFamily="18" charset="0"/>
                      </a:rPr>
                      <m:t>z</m:t>
                    </m:r>
                    <m:r>
                      <a:rPr lang="en-US" sz="2000" b="0" i="1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mbria Math" panose="02040503050406030204" pitchFamily="18" charset="0"/>
                      </a:rPr>
                      <m:t>=0</m:t>
                    </m:r>
                  </m:oMath>
                </a14:m>
                <a:endParaRPr lang="ru-RU" sz="2000" dirty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mc:Choice>
        <mc:Fallback xmlns="">
          <p:sp>
            <p:nvSpPr>
              <p:cNvPr id="5" name="TextBox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07789" y="5326326"/>
                <a:ext cx="4253809" cy="707886"/>
              </a:xfrm>
              <a:prstGeom prst="rect">
                <a:avLst/>
              </a:prstGeom>
              <a:blipFill>
                <a:blip r:embed="rId2"/>
                <a:stretch>
                  <a:fillRect l="-1576" t="-5172" b="-14655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/>
              <p:cNvSpPr txBox="1"/>
              <p:nvPr/>
            </p:nvSpPr>
            <p:spPr>
              <a:xfrm>
                <a:off x="5661598" y="1871610"/>
                <a:ext cx="3124940" cy="286584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20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После </a:t>
                </a:r>
                <a14:m>
                  <m:oMath xmlns:m="http://schemas.openxmlformats.org/officeDocument/2006/math">
                    <m:r>
                      <a:rPr lang="en-US" sz="2000" b="0" i="1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mbria Math" panose="02040503050406030204" pitchFamily="18" charset="0"/>
                      </a:rPr>
                      <m:t>𝑡</m:t>
                    </m:r>
                    <m:r>
                      <a:rPr lang="en-US" sz="2000" b="0" i="1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mbria Math" panose="02040503050406030204" pitchFamily="18" charset="0"/>
                      </a:rPr>
                      <m:t>=</m:t>
                    </m:r>
                    <m:sSup>
                      <m:sSupPr>
                        <m:ctrlPr>
                          <a:rPr lang="en-US" sz="2000" b="0" i="1" smtClean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000" b="0" i="1" smtClean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10</m:t>
                        </m:r>
                      </m:e>
                      <m:sup>
                        <m:r>
                          <a:rPr lang="en-US" sz="2000" b="0" i="1" smtClean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5</m:t>
                        </m:r>
                      </m:sup>
                    </m:sSup>
                  </m:oMath>
                </a14:m>
                <a:r>
                  <a:rPr lang="ru-RU" sz="20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 лет характер зависимости </a:t>
                </a:r>
                <a14:m>
                  <m:oMath xmlns:m="http://schemas.openxmlformats.org/officeDocument/2006/math">
                    <m:r>
                      <a:rPr lang="en-US" sz="2000" b="0" i="1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mbria Math" panose="02040503050406030204" pitchFamily="18" charset="0"/>
                      </a:rPr>
                      <m:t>𝜌</m:t>
                    </m:r>
                    <m:r>
                      <a:rPr lang="en-US" sz="2000" b="0" i="1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sz="2000" b="0" i="1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mbria Math" panose="02040503050406030204" pitchFamily="18" charset="0"/>
                      </a:rPr>
                      <m:t>𝑟</m:t>
                    </m:r>
                    <m:r>
                      <a:rPr lang="en-US" sz="2000" b="0" i="1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n-US" sz="20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 </a:t>
                </a:r>
                <a:r>
                  <a:rPr lang="ru-RU" sz="20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меняется со временем слабо. Ее можно описать функцией </a:t>
                </a:r>
                <a:r>
                  <a:rPr lang="en-US" sz="20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Plummer </a:t>
                </a:r>
                <a:r>
                  <a:rPr lang="ru-RU" sz="20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при </a:t>
                </a:r>
                <a14:m>
                  <m:oMath xmlns:m="http://schemas.openxmlformats.org/officeDocument/2006/math">
                    <m:r>
                      <a:rPr lang="en-US" sz="2000" b="0" i="1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mbria Math" panose="02040503050406030204" pitchFamily="18" charset="0"/>
                      </a:rPr>
                      <m:t>𝑝</m:t>
                    </m:r>
                    <m:r>
                      <a:rPr lang="en-US" sz="2000" b="0" i="1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mbria Math" panose="02040503050406030204" pitchFamily="18" charset="0"/>
                      </a:rPr>
                      <m:t>=2</m:t>
                    </m:r>
                  </m:oMath>
                </a14:m>
                <a:r>
                  <a:rPr lang="en-US" sz="20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,</a:t>
                </a:r>
              </a:p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sz="2000" b="0" i="1" smtClean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000" b="0" i="1" smtClean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𝑟</m:t>
                        </m:r>
                      </m:e>
                      <m:sub>
                        <m:r>
                          <a:rPr lang="en-US" sz="2000" b="0" i="1" smtClean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</m:sSub>
                    <m:r>
                      <a:rPr lang="en-US" sz="2000" b="0" i="1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mbria Math" panose="02040503050406030204" pitchFamily="18" charset="0"/>
                      </a:rPr>
                      <m:t>=0.</m:t>
                    </m:r>
                    <m:r>
                      <a:rPr lang="en-US" sz="2000" b="0" i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mbria Math" panose="02040503050406030204" pitchFamily="18" charset="0"/>
                      </a:rPr>
                      <m:t>1</m:t>
                    </m:r>
                  </m:oMath>
                </a14:m>
                <a:r>
                  <a:rPr lang="en-US" sz="20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 </a:t>
                </a:r>
                <a:r>
                  <a:rPr lang="ru-RU" sz="2000" dirty="0" err="1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пк</a:t>
                </a:r>
                <a:r>
                  <a:rPr lang="ru-RU" sz="20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.</a:t>
                </a:r>
                <a:endParaRPr 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  <a:p>
                <a:endParaRPr lang="ru-RU" sz="2000" dirty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  <a:p>
                <a:endParaRPr lang="ru-RU" sz="2000" dirty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mc:Choice>
        <mc:Fallback xmlns="">
          <p:sp>
            <p:nvSpPr>
              <p:cNvPr id="10" name="TextBox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61598" y="1871610"/>
                <a:ext cx="3124940" cy="2865849"/>
              </a:xfrm>
              <a:prstGeom prst="rect">
                <a:avLst/>
              </a:prstGeom>
              <a:blipFill>
                <a:blip r:embed="rId3"/>
                <a:stretch>
                  <a:fillRect l="-2148" t="-851" r="-977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9" name="Объект 8" descr="Изображение выглядит как карта, текст&#10;&#10;Описание создано с высокой степенью достоверности"/>
          <p:cNvPicPr>
            <a:picLocks noGrp="1" noChangeAspect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>
            <a:off x="725306" y="1551410"/>
            <a:ext cx="4838638" cy="3774916"/>
          </a:xfrm>
        </p:spPr>
      </p:pic>
      <p:sp>
        <p:nvSpPr>
          <p:cNvPr id="11" name="Заголовок 1"/>
          <p:cNvSpPr txBox="1">
            <a:spLocks/>
          </p:cNvSpPr>
          <p:nvPr/>
        </p:nvSpPr>
        <p:spPr>
          <a:xfrm>
            <a:off x="3622088" y="286604"/>
            <a:ext cx="4744671" cy="145075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3200" dirty="0">
                <a:solidFill>
                  <a:srgbClr val="92D050"/>
                </a:solidFill>
              </a:rPr>
              <a:t>а) Коллапс цилиндра с магнитным полем</a:t>
            </a:r>
          </a:p>
        </p:txBody>
      </p:sp>
    </p:spTree>
    <p:extLst>
      <p:ext uri="{BB962C8B-B14F-4D97-AF65-F5344CB8AC3E}">
        <p14:creationId xmlns:p14="http://schemas.microsoft.com/office/powerpoint/2010/main" val="58145234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675354" y="286604"/>
            <a:ext cx="4691405" cy="1450757"/>
          </a:xfrm>
        </p:spPr>
        <p:txBody>
          <a:bodyPr anchor="ctr">
            <a:normAutofit/>
          </a:bodyPr>
          <a:lstStyle/>
          <a:p>
            <a:pPr algn="ctr"/>
            <a:r>
              <a:rPr lang="ru-RU" sz="3200" dirty="0">
                <a:solidFill>
                  <a:srgbClr val="92D050"/>
                </a:solidFill>
              </a:rPr>
              <a:t>б) Коллапс цилиндра с магнитным полем</a:t>
            </a:r>
            <a:endParaRPr lang="ru-RU" sz="32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9637A9-119A-49DA-BD12-AAC58B377D80}" type="slidenum">
              <a:rPr lang="en-US" smtClean="0"/>
              <a:t>16</a:t>
            </a:fld>
            <a:endParaRPr lang="en-US" dirty="0"/>
          </a:p>
        </p:txBody>
      </p:sp>
      <p:pic>
        <p:nvPicPr>
          <p:cNvPr id="7" name="Цилиндр_маг_адиаб_обрез_возмущ_025Bs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4"/>
          <a:srcRect l="32638" r="32650"/>
          <a:stretch/>
        </p:blipFill>
        <p:spPr>
          <a:xfrm>
            <a:off x="822959" y="290392"/>
            <a:ext cx="2754741" cy="5951459"/>
          </a:xfr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/>
              <p:cNvSpPr txBox="1"/>
              <p:nvPr/>
            </p:nvSpPr>
            <p:spPr>
              <a:xfrm>
                <a:off x="4074850" y="1950569"/>
                <a:ext cx="4584872" cy="384021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342900" indent="-342900">
                  <a:buFont typeface="Arial" panose="020B0604020202020204" pitchFamily="34" charset="0"/>
                  <a:buChar char="•"/>
                </a:pPr>
                <a:r>
                  <a:rPr lang="ru-RU" sz="2400" dirty="0"/>
                  <a:t>Начальное возмущение поверхности</a:t>
                </a:r>
                <a:r>
                  <a:rPr lang="en-US" sz="2400" dirty="0"/>
                  <a:t> (</a:t>
                </a:r>
                <a:r>
                  <a:rPr lang="en-US" sz="2400" dirty="0">
                    <a:solidFill>
                      <a:srgbClr val="00B0F0"/>
                    </a:solidFill>
                  </a:rPr>
                  <a:t>Chandrasekhar &amp; Fermi, 1953, </a:t>
                </a:r>
                <a:r>
                  <a:rPr lang="en-US" sz="2400" dirty="0" err="1">
                    <a:solidFill>
                      <a:srgbClr val="00B0F0"/>
                    </a:solidFill>
                  </a:rPr>
                  <a:t>ApJ</a:t>
                </a:r>
                <a:r>
                  <a:rPr lang="en-US" sz="2400" dirty="0"/>
                  <a:t>)</a:t>
                </a:r>
                <a:endParaRPr lang="ru-RU" sz="2400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𝑟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𝑅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+</m:t>
                      </m:r>
                      <m:func>
                        <m:func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US" sz="2400" b="0" i="0" smtClean="0">
                              <a:latin typeface="Cambria Math" panose="02040503050406030204" pitchFamily="18" charset="0"/>
                            </a:rPr>
                            <m:t>a</m:t>
                          </m:r>
                          <m:r>
                            <a:rPr lang="en-US" sz="2400" b="0" i="0" smtClean="0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m:rPr>
                              <m:sty m:val="p"/>
                            </m:rPr>
                            <a:rPr lang="en-US" sz="2400" b="0" i="0" smtClean="0">
                              <a:latin typeface="Cambria Math" panose="02040503050406030204" pitchFamily="18" charset="0"/>
                            </a:rPr>
                            <m:t>cos</m:t>
                          </m:r>
                        </m:fName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𝑘𝑧</m:t>
                          </m:r>
                        </m:e>
                      </m:func>
                    </m:oMath>
                  </m:oMathPara>
                </a14:m>
                <a:endParaRPr lang="en-US" sz="2400" b="0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⃗"/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𝐵</m:t>
                          </m:r>
                        </m:e>
                      </m:acc>
                      <m:r>
                        <a:rPr lang="en-US" sz="2400" b="0" i="1" dirty="0" smtClean="0"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US" sz="2400" b="0" i="1" dirty="0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dirty="0" smtClean="0">
                              <a:latin typeface="Cambria Math" panose="02040503050406030204" pitchFamily="18" charset="0"/>
                            </a:rPr>
                            <m:t>𝐵</m:t>
                          </m:r>
                        </m:e>
                        <m:sub>
                          <m:r>
                            <a:rPr lang="en-US" sz="2400" b="0" i="1" dirty="0" smtClean="0">
                              <a:latin typeface="Cambria Math" panose="02040503050406030204" pitchFamily="18" charset="0"/>
                            </a:rPr>
                            <m:t>0</m:t>
                          </m:r>
                        </m:sub>
                      </m:sSub>
                      <m:sSub>
                        <m:sSubPr>
                          <m:ctrlPr>
                            <a:rPr lang="en-US" sz="2400" b="0" i="1" dirty="0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acc>
                            <m:accPr>
                              <m:chr m:val="⃗"/>
                              <m:ctrlPr>
                                <a:rPr lang="en-US" sz="2400" b="0" i="1" dirty="0" smtClean="0"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en-US" sz="2400" b="0" i="1" dirty="0" smtClean="0">
                                  <a:latin typeface="Cambria Math" panose="02040503050406030204" pitchFamily="18" charset="0"/>
                                </a:rPr>
                                <m:t>𝑒</m:t>
                              </m:r>
                            </m:e>
                          </m:acc>
                        </m:e>
                        <m:sub>
                          <m:r>
                            <a:rPr lang="en-US" sz="2400" b="0" i="1" dirty="0" smtClean="0">
                              <a:latin typeface="Cambria Math" panose="02040503050406030204" pitchFamily="18" charset="0"/>
                            </a:rPr>
                            <m:t>𝑧</m:t>
                          </m:r>
                        </m:sub>
                      </m:sSub>
                      <m:r>
                        <a:rPr lang="en-US" sz="2400" b="0" i="1" dirty="0" smtClean="0">
                          <a:latin typeface="Cambria Math" panose="02040503050406030204" pitchFamily="18" charset="0"/>
                        </a:rPr>
                        <m:t>+</m:t>
                      </m:r>
                      <m:acc>
                        <m:accPr>
                          <m:chr m:val="⃗"/>
                          <m:ctrlPr>
                            <a:rPr lang="en-US" sz="2400" b="0" i="1" dirty="0" smtClean="0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sz="2400" b="0" i="1" dirty="0" smtClean="0">
                              <a:latin typeface="Cambria Math" panose="02040503050406030204" pitchFamily="18" charset="0"/>
                            </a:rPr>
                            <m:t>𝑏</m:t>
                          </m:r>
                        </m:e>
                      </m:acc>
                    </m:oMath>
                  </m:oMathPara>
                </a14:m>
                <a:endParaRPr lang="en-US" sz="2400" dirty="0"/>
              </a:p>
              <a:p>
                <a:r>
                  <a:rPr lang="ru-RU" sz="2400" b="0" dirty="0"/>
                  <a:t>	</a:t>
                </a:r>
                <a14:m>
                  <m:oMath xmlns:m="http://schemas.openxmlformats.org/officeDocument/2006/math"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𝑎</m:t>
                    </m:r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=0.1</m:t>
                    </m:r>
                    <m:sSub>
                      <m:sSubPr>
                        <m:ctrlPr>
                          <a:rPr lang="en-US" sz="24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𝑅</m:t>
                        </m:r>
                      </m:e>
                      <m:sub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</m:sSub>
                  </m:oMath>
                </a14:m>
                <a:r>
                  <a:rPr lang="en-US" sz="2400" dirty="0"/>
                  <a:t>, </a:t>
                </a:r>
                <a14:m>
                  <m:oMath xmlns:m="http://schemas.openxmlformats.org/officeDocument/2006/math"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𝜆</m:t>
                    </m:r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ru-RU" sz="24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ru-RU" sz="2400" b="0" i="1" smtClean="0">
                            <a:latin typeface="Cambria Math" panose="02040503050406030204" pitchFamily="18" charset="0"/>
                          </a:rPr>
                          <m:t>𝜆</m:t>
                        </m:r>
                      </m:e>
                      <m:sub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𝑚</m:t>
                        </m:r>
                      </m:sub>
                    </m:sSub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=2.67</m:t>
                    </m:r>
                  </m:oMath>
                </a14:m>
                <a:r>
                  <a:rPr lang="en-US" sz="2400" dirty="0"/>
                  <a:t> </a:t>
                </a:r>
                <a:r>
                  <a:rPr lang="ru-RU" sz="2400" dirty="0"/>
                  <a:t>пк</a:t>
                </a:r>
              </a:p>
              <a:p>
                <a:pPr marL="342900" indent="-342900">
                  <a:buFont typeface="Arial" panose="020B0604020202020204" pitchFamily="34" charset="0"/>
                  <a:buChar char="•"/>
                </a:pPr>
                <a:endParaRPr lang="en-US" sz="2400" dirty="0"/>
              </a:p>
              <a:p>
                <a:pPr marL="342900" indent="-342900"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𝛾</m:t>
                    </m:r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=5/3</m:t>
                    </m:r>
                  </m:oMath>
                </a14:m>
                <a:endParaRPr lang="en-US" sz="2400" dirty="0"/>
              </a:p>
              <a:p>
                <a:pPr marL="342900" indent="-342900">
                  <a:buFont typeface="Arial" panose="020B0604020202020204" pitchFamily="34" charset="0"/>
                  <a:buChar char="•"/>
                </a:pPr>
                <a:r>
                  <a:rPr lang="ru-RU" sz="2400" dirty="0"/>
                  <a:t>Фрагментация и образование ядер размером 0.1-0.2 </a:t>
                </a:r>
                <a:r>
                  <a:rPr lang="ru-RU" sz="2400" dirty="0" err="1"/>
                  <a:t>пк</a:t>
                </a:r>
                <a:endParaRPr lang="ru-RU" sz="2400" dirty="0"/>
              </a:p>
            </p:txBody>
          </p:sp>
        </mc:Choice>
        <mc:Fallback xmlns="">
          <p:sp>
            <p:nvSpPr>
              <p:cNvPr id="5" name="TextBox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74850" y="1950569"/>
                <a:ext cx="4584872" cy="3840218"/>
              </a:xfrm>
              <a:prstGeom prst="rect">
                <a:avLst/>
              </a:prstGeom>
              <a:blipFill>
                <a:blip r:embed="rId5"/>
                <a:stretch>
                  <a:fillRect l="-1726" t="-1270" r="-797" b="-2698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6695260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5926" y="0"/>
            <a:ext cx="7367953" cy="1450757"/>
          </a:xfrm>
        </p:spPr>
        <p:txBody>
          <a:bodyPr anchor="t">
            <a:normAutofit/>
          </a:bodyPr>
          <a:lstStyle/>
          <a:p>
            <a:pPr algn="ctr"/>
            <a:r>
              <a:rPr lang="ru-RU" sz="3200" dirty="0">
                <a:solidFill>
                  <a:srgbClr val="92D050"/>
                </a:solidFill>
              </a:rPr>
              <a:t>б) Коллапс цилиндра с магнитным полем</a:t>
            </a:r>
            <a:endParaRPr lang="ru-RU" sz="32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9637A9-119A-49DA-BD12-AAC58B377D80}" type="slidenum">
              <a:rPr lang="en-US" smtClean="0"/>
              <a:t>17</a:t>
            </a:fld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/>
              <p:cNvSpPr txBox="1"/>
              <p:nvPr/>
            </p:nvSpPr>
            <p:spPr>
              <a:xfrm>
                <a:off x="6668086" y="1894298"/>
                <a:ext cx="2180125" cy="12003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342900" indent="-342900"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𝛾</m:t>
                    </m:r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=1.001</m:t>
                    </m:r>
                  </m:oMath>
                </a14:m>
                <a:endParaRPr lang="en-US" sz="2400" dirty="0"/>
              </a:p>
              <a:p>
                <a:pPr marL="342900" indent="-342900">
                  <a:buFont typeface="Arial" panose="020B0604020202020204" pitchFamily="34" charset="0"/>
                  <a:buChar char="•"/>
                </a:pPr>
                <a:r>
                  <a:rPr lang="ru-RU" sz="2400" dirty="0"/>
                  <a:t>Фрагменты </a:t>
                </a:r>
                <a14:m>
                  <m:oMath xmlns:m="http://schemas.openxmlformats.org/officeDocument/2006/math"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∼0.05</m:t>
                    </m:r>
                  </m:oMath>
                </a14:m>
                <a:r>
                  <a:rPr lang="en-US" sz="2400" dirty="0"/>
                  <a:t> </a:t>
                </a:r>
                <a:r>
                  <a:rPr lang="ru-RU" sz="2400" dirty="0"/>
                  <a:t>пк</a:t>
                </a:r>
              </a:p>
            </p:txBody>
          </p:sp>
        </mc:Choice>
        <mc:Fallback xmlns="">
          <p:sp>
            <p:nvSpPr>
              <p:cNvPr id="5" name="TextBox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68086" y="1894298"/>
                <a:ext cx="2180125" cy="1200329"/>
              </a:xfrm>
              <a:prstGeom prst="rect">
                <a:avLst/>
              </a:prstGeom>
              <a:blipFill>
                <a:blip r:embed="rId2"/>
                <a:stretch>
                  <a:fillRect l="-3922" t="-2538" b="-10660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4959393E-9F91-4F86-8D0B-26AE9C7A538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2155" t="9641" r="71999" b="13436"/>
          <a:stretch/>
        </p:blipFill>
        <p:spPr>
          <a:xfrm>
            <a:off x="1111349" y="661182"/>
            <a:ext cx="1552415" cy="5652000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E06FF5F3-A6D2-4DF5-BFE9-771234602638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6000" t="9641" r="72001" b="13436"/>
          <a:stretch/>
        </p:blipFill>
        <p:spPr>
          <a:xfrm>
            <a:off x="2743197" y="661182"/>
            <a:ext cx="1175616" cy="5652000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C38F48CD-5E6F-4DB4-A292-60F301F1244D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15846" t="9641" r="59076" b="13436"/>
          <a:stretch/>
        </p:blipFill>
        <p:spPr>
          <a:xfrm>
            <a:off x="3995221" y="661182"/>
            <a:ext cx="2456736" cy="565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052644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>
                <a:solidFill>
                  <a:schemeClr val="accent5"/>
                </a:solidFill>
              </a:rPr>
              <a:t>3. Коллапс диска с магнитным полем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22959" y="1845734"/>
            <a:ext cx="7543801" cy="4023360"/>
          </a:xfrm>
        </p:spPr>
        <p:txBody>
          <a:bodyPr/>
          <a:lstStyle/>
          <a:p>
            <a:r>
              <a:rPr lang="ru-RU" dirty="0"/>
              <a:t>Магнитное поле перпендикулярно плоскости диска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9637A9-119A-49DA-BD12-AAC58B377D80}" type="slidenum">
              <a:rPr lang="en-US" smtClean="0"/>
              <a:t>18</a:t>
            </a:fld>
            <a:endParaRPr lang="en-US" dirty="0"/>
          </a:p>
        </p:txBody>
      </p:sp>
      <p:cxnSp>
        <p:nvCxnSpPr>
          <p:cNvPr id="24" name="Прямая соединительная линия 23"/>
          <p:cNvCxnSpPr>
            <a:cxnSpLocks/>
          </p:cNvCxnSpPr>
          <p:nvPr/>
        </p:nvCxnSpPr>
        <p:spPr>
          <a:xfrm rot="21600000">
            <a:off x="2587227" y="2330030"/>
            <a:ext cx="0" cy="3672000"/>
          </a:xfrm>
          <a:prstGeom prst="line">
            <a:avLst/>
          </a:prstGeom>
          <a:ln>
            <a:solidFill>
              <a:schemeClr val="tx1"/>
            </a:solidFill>
            <a:head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/>
          <p:cNvCxnSpPr>
            <a:cxnSpLocks/>
          </p:cNvCxnSpPr>
          <p:nvPr/>
        </p:nvCxnSpPr>
        <p:spPr>
          <a:xfrm rot="21600000">
            <a:off x="1970134" y="2330030"/>
            <a:ext cx="0" cy="3672000"/>
          </a:xfrm>
          <a:prstGeom prst="line">
            <a:avLst/>
          </a:prstGeom>
          <a:ln>
            <a:solidFill>
              <a:schemeClr val="tx1"/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единительная линия 25"/>
          <p:cNvCxnSpPr>
            <a:cxnSpLocks/>
          </p:cNvCxnSpPr>
          <p:nvPr/>
        </p:nvCxnSpPr>
        <p:spPr>
          <a:xfrm rot="21600000">
            <a:off x="3204321" y="2330030"/>
            <a:ext cx="0" cy="3672000"/>
          </a:xfrm>
          <a:prstGeom prst="line">
            <a:avLst/>
          </a:prstGeom>
          <a:ln>
            <a:solidFill>
              <a:schemeClr val="tx1"/>
            </a:solidFill>
            <a:head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Цилиндр 26"/>
          <p:cNvSpPr/>
          <p:nvPr/>
        </p:nvSpPr>
        <p:spPr>
          <a:xfrm>
            <a:off x="976543" y="3695513"/>
            <a:ext cx="3346882" cy="941033"/>
          </a:xfrm>
          <a:prstGeom prst="can">
            <a:avLst/>
          </a:prstGeom>
          <a:solidFill>
            <a:schemeClr val="accent1">
              <a:alpha val="54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Прямоугольник 11"/>
              <p:cNvSpPr/>
              <p:nvPr/>
            </p:nvSpPr>
            <p:spPr>
              <a:xfrm>
                <a:off x="1483218" y="2533242"/>
                <a:ext cx="356739" cy="3318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⃗"/>
                          <m:ctrlPr>
                            <a:rPr lang="en-US" sz="2200" i="1" smtClean="0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m:rPr>
                              <m:sty m:val="p"/>
                            </m:rPr>
                            <a:rPr lang="en-US" sz="2200" b="0" i="0" smtClean="0">
                              <a:latin typeface="Cambria Math" panose="02040503050406030204" pitchFamily="18" charset="0"/>
                            </a:rPr>
                            <m:t>B</m:t>
                          </m:r>
                        </m:e>
                      </m:acc>
                    </m:oMath>
                  </m:oMathPara>
                </a14:m>
                <a:endParaRPr lang="ru-RU" sz="2200" dirty="0"/>
              </a:p>
            </p:txBody>
          </p:sp>
        </mc:Choice>
        <mc:Fallback xmlns="">
          <p:sp>
            <p:nvSpPr>
              <p:cNvPr id="12" name="Прямоугольник 1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83218" y="2533242"/>
                <a:ext cx="356739" cy="331827"/>
              </a:xfrm>
              <a:prstGeom prst="rect">
                <a:avLst/>
              </a:prstGeom>
              <a:blipFill>
                <a:blip r:embed="rId2"/>
                <a:stretch>
                  <a:fillRect l="-10169" b="-35185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Прямоугольник 14"/>
              <p:cNvSpPr/>
              <p:nvPr/>
            </p:nvSpPr>
            <p:spPr>
              <a:xfrm>
                <a:off x="581338" y="3965974"/>
                <a:ext cx="435825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0" i="1" smtClean="0">
                          <a:latin typeface="Cambria Math" panose="02040503050406030204" pitchFamily="18" charset="0"/>
                        </a:rPr>
                        <m:t>𝐻</m:t>
                      </m:r>
                    </m:oMath>
                  </m:oMathPara>
                </a14:m>
                <a:endParaRPr lang="ru-RU" sz="2000" dirty="0"/>
              </a:p>
            </p:txBody>
          </p:sp>
        </mc:Choice>
        <mc:Fallback xmlns="">
          <p:sp>
            <p:nvSpPr>
              <p:cNvPr id="15" name="Прямоугольник 1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1338" y="3965974"/>
                <a:ext cx="435825" cy="400110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Прямоугольник 15"/>
              <p:cNvSpPr/>
              <p:nvPr/>
            </p:nvSpPr>
            <p:spPr>
              <a:xfrm>
                <a:off x="1444084" y="3408361"/>
                <a:ext cx="413382" cy="44012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0" i="1" smtClean="0">
                          <a:latin typeface="Cambria Math" panose="02040503050406030204" pitchFamily="18" charset="0"/>
                        </a:rPr>
                        <m:t>𝑅</m:t>
                      </m:r>
                    </m:oMath>
                  </m:oMathPara>
                </a14:m>
                <a:endParaRPr lang="ru-RU" sz="2000" dirty="0"/>
              </a:p>
            </p:txBody>
          </p:sp>
        </mc:Choice>
        <mc:Fallback xmlns="">
          <p:sp>
            <p:nvSpPr>
              <p:cNvPr id="16" name="Прямоугольник 1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44084" y="3408361"/>
                <a:ext cx="413382" cy="440121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7" name="Прямая со стрелкой 16"/>
          <p:cNvCxnSpPr>
            <a:cxnSpLocks/>
          </p:cNvCxnSpPr>
          <p:nvPr/>
        </p:nvCxnSpPr>
        <p:spPr>
          <a:xfrm flipV="1">
            <a:off x="961540" y="3795614"/>
            <a:ext cx="1716731" cy="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Номер слайда 3"/>
          <p:cNvSpPr txBox="1">
            <a:spLocks/>
          </p:cNvSpPr>
          <p:nvPr/>
        </p:nvSpPr>
        <p:spPr>
          <a:xfrm>
            <a:off x="7382741" y="6220089"/>
            <a:ext cx="98401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57200" rtl="0" eaLnBrk="1" latinLnBrk="0" hangingPunct="1">
              <a:defRPr sz="105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629637A9-119A-49DA-BD12-AAC58B377D80}" type="slidenum">
              <a:rPr lang="en-US" smtClean="0"/>
              <a:pPr/>
              <a:t>18</a:t>
            </a:fld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0" name="Прямоугольник 19"/>
              <p:cNvSpPr/>
              <p:nvPr/>
            </p:nvSpPr>
            <p:spPr>
              <a:xfrm>
                <a:off x="4652156" y="4193956"/>
                <a:ext cx="4043336" cy="193899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sz="2000" i="1" smtClean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000" i="1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𝜀</m:t>
                        </m:r>
                      </m:e>
                      <m:sub>
                        <m:r>
                          <a:rPr lang="en-US" sz="2000" i="1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𝑚</m:t>
                        </m:r>
                      </m:sub>
                    </m:sSub>
                    <m:r>
                      <a:rPr lang="en-US" sz="2000" i="1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mbria Math" panose="02040503050406030204" pitchFamily="18" charset="0"/>
                      </a:rPr>
                      <m:t>=0</m:t>
                    </m:r>
                    <m:r>
                      <a:rPr lang="ru-RU" sz="2000" b="0" i="1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mbria Math" panose="02040503050406030204" pitchFamily="18" charset="0"/>
                      </a:rPr>
                      <m:t>.1</m:t>
                    </m:r>
                  </m:oMath>
                </a14:m>
                <a:r>
                  <a:rPr lang="en-US" sz="20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000" i="1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000" i="1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𝜀</m:t>
                        </m:r>
                      </m:e>
                      <m:sub>
                        <m:r>
                          <a:rPr lang="en-US" sz="2000" i="1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𝑤</m:t>
                        </m:r>
                      </m:sub>
                    </m:sSub>
                    <m:r>
                      <a:rPr lang="en-US" sz="2000" i="1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mbria Math" panose="02040503050406030204" pitchFamily="18" charset="0"/>
                      </a:rPr>
                      <m:t>=0</m:t>
                    </m:r>
                  </m:oMath>
                </a14:m>
                <a:r>
                  <a:rPr lang="en-US" sz="20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,</a:t>
                </a:r>
                <a:r>
                  <a:rPr lang="ru-RU" sz="20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000" b="0" i="1" smtClean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000" b="0" i="1" smtClean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𝜀</m:t>
                        </m:r>
                      </m:e>
                      <m:sub>
                        <m:r>
                          <a:rPr lang="en-US" sz="2000" b="0" i="1" smtClean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𝑡h</m:t>
                        </m:r>
                      </m:sub>
                    </m:sSub>
                    <m:r>
                      <a:rPr lang="en-US" sz="2000" b="0" i="1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mbria Math" panose="02040503050406030204" pitchFamily="18" charset="0"/>
                      </a:rPr>
                      <m:t>=</m:t>
                    </m:r>
                    <m:sSup>
                      <m:sSupPr>
                        <m:ctrlPr>
                          <a:rPr lang="en-US" sz="2000" b="0" i="1" smtClean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000" b="0" i="1" smtClean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2.7×10</m:t>
                        </m:r>
                      </m:e>
                      <m:sup>
                        <m:r>
                          <a:rPr lang="en-US" sz="2000" b="0" i="1" smtClean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−4</m:t>
                        </m:r>
                      </m:sup>
                    </m:sSup>
                  </m:oMath>
                </a14:m>
                <a:r>
                  <a:rPr lang="en-US" sz="20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 </a:t>
                </a:r>
                <a14:m>
                  <m:oMath xmlns:m="http://schemas.openxmlformats.org/officeDocument/2006/math">
                    <m:r>
                      <a:rPr lang="en-US" sz="2000" i="1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mbria Math" panose="02040503050406030204" pitchFamily="18" charset="0"/>
                      </a:rPr>
                      <m:t>𝛾</m:t>
                    </m:r>
                    <m:r>
                      <a:rPr lang="en-US" sz="2000" i="1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mbria Math" panose="02040503050406030204" pitchFamily="18" charset="0"/>
                      </a:rPr>
                      <m:t>=5/3</m:t>
                    </m:r>
                  </m:oMath>
                </a14:m>
                <a:endParaRPr lang="ru-RU" sz="2000" dirty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  <a:p>
                <a:pPr>
                  <a:lnSpc>
                    <a:spcPct val="150000"/>
                  </a:lnSpc>
                </a:pPr>
                <a:r>
                  <a:rPr lang="ru-RU" sz="20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Число Куранта 0.1</a:t>
                </a:r>
              </a:p>
              <a:p>
                <a:pPr>
                  <a:lnSpc>
                    <a:spcPct val="150000"/>
                  </a:lnSpc>
                </a:pPr>
                <a:r>
                  <a:rPr lang="ru-RU" sz="20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Разрешение 150</a:t>
                </a:r>
                <a14:m>
                  <m:oMath xmlns:m="http://schemas.openxmlformats.org/officeDocument/2006/math">
                    <m:r>
                      <a:rPr lang="ru-RU" sz="2000" b="0" i="1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US" sz="20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150</a:t>
                </a:r>
                <a:endParaRPr lang="ru-RU" sz="2000" dirty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mc:Choice>
        <mc:Fallback xmlns="">
          <p:sp>
            <p:nvSpPr>
              <p:cNvPr id="20" name="Прямоугольник 1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52156" y="4193956"/>
                <a:ext cx="4043336" cy="1938992"/>
              </a:xfrm>
              <a:prstGeom prst="rect">
                <a:avLst/>
              </a:prstGeom>
              <a:blipFill>
                <a:blip r:embed="rId5"/>
                <a:stretch>
                  <a:fillRect l="-1508" b="-2201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21" name="Таблица 20"/>
              <p:cNvGraphicFramePr>
                <a:graphicFrameLocks noGrp="1"/>
              </p:cNvGraphicFramePr>
              <p:nvPr/>
            </p:nvGraphicFramePr>
            <p:xfrm>
              <a:off x="4652157" y="2293545"/>
              <a:ext cx="3672000" cy="2008442"/>
            </p:xfrm>
            <a:graphic>
              <a:graphicData uri="http://schemas.openxmlformats.org/drawingml/2006/table">
                <a:tbl>
                  <a:tblPr firstRow="1" bandRow="1">
                    <a:tableStyleId>{5940675A-B579-460E-94D1-54222C63F5DA}</a:tableStyleId>
                  </a:tblPr>
                  <a:tblGrid>
                    <a:gridCol w="1584000">
                      <a:extLst>
                        <a:ext uri="{9D8B030D-6E8A-4147-A177-3AD203B41FA5}">
                          <a16:colId xmlns:a16="http://schemas.microsoft.com/office/drawing/2014/main" val="3560785803"/>
                        </a:ext>
                      </a:extLst>
                    </a:gridCol>
                    <a:gridCol w="504000">
                      <a:extLst>
                        <a:ext uri="{9D8B030D-6E8A-4147-A177-3AD203B41FA5}">
                          <a16:colId xmlns:a16="http://schemas.microsoft.com/office/drawing/2014/main" val="3710738631"/>
                        </a:ext>
                      </a:extLst>
                    </a:gridCol>
                    <a:gridCol w="1584000">
                      <a:extLst>
                        <a:ext uri="{9D8B030D-6E8A-4147-A177-3AD203B41FA5}">
                          <a16:colId xmlns:a16="http://schemas.microsoft.com/office/drawing/2014/main" val="42368760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r>
                            <a:rPr lang="ru-RU" sz="2000" dirty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Плотность</a:t>
                          </a:r>
                        </a:p>
                      </a:txBody>
                      <a:tcPr>
                        <a:lnL w="12700" cmpd="sng">
                          <a:noFill/>
                        </a:lnL>
                        <a:lnR w="12700" cmpd="sng">
                          <a:noFill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mpd="sng"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2000" b="0" i="1" smtClean="0">
                                        <a:solidFill>
                                          <a:schemeClr val="tx1">
                                            <a:lumMod val="75000"/>
                                            <a:lumOff val="25000"/>
                                          </a:schemeClr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000" b="0" i="1" smtClean="0">
                                        <a:solidFill>
                                          <a:schemeClr val="tx1">
                                            <a:lumMod val="75000"/>
                                            <a:lumOff val="25000"/>
                                          </a:schemeClr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𝑛</m:t>
                                    </m:r>
                                  </m:e>
                                  <m:sub>
                                    <m:r>
                                      <a:rPr lang="en-US" sz="2000" b="0" i="1" smtClean="0">
                                        <a:solidFill>
                                          <a:schemeClr val="tx1">
                                            <a:lumMod val="75000"/>
                                            <a:lumOff val="25000"/>
                                          </a:schemeClr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0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ru-RU" sz="2000" b="0" dirty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</a:endParaRPr>
                        </a:p>
                      </a:txBody>
                      <a:tcPr>
                        <a:lnL w="12700" cmpd="sng">
                          <a:noFill/>
                        </a:lnL>
                        <a:lnR w="12700" cmpd="sng">
                          <a:noFill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mpd="sng"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sSup>
                                  <m:sSupPr>
                                    <m:ctrlPr>
                                      <a:rPr lang="en-US" sz="2000" i="1" smtClean="0">
                                        <a:solidFill>
                                          <a:schemeClr val="tx1">
                                            <a:lumMod val="75000"/>
                                            <a:lumOff val="25000"/>
                                          </a:schemeClr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sz="2000" smtClean="0">
                                        <a:solidFill>
                                          <a:schemeClr val="tx1">
                                            <a:lumMod val="75000"/>
                                            <a:lumOff val="25000"/>
                                          </a:schemeClr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10</m:t>
                                    </m:r>
                                  </m:e>
                                  <m:sup>
                                    <m:r>
                                      <a:rPr lang="en-US" sz="2000" smtClean="0">
                                        <a:solidFill>
                                          <a:schemeClr val="tx1">
                                            <a:lumMod val="75000"/>
                                            <a:lumOff val="25000"/>
                                          </a:schemeClr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5</m:t>
                                    </m:r>
                                  </m:sup>
                                </m:sSup>
                                <m:r>
                                  <a:rPr lang="en-US" sz="2000" smtClean="0">
                                    <a:solidFill>
                                      <a:schemeClr val="tx1">
                                        <a:lumMod val="75000"/>
                                        <a:lumOff val="25000"/>
                                      </a:schemeClr>
                                    </a:solidFill>
                                    <a:latin typeface="Cambria Math" panose="02040503050406030204" pitchFamily="18" charset="0"/>
                                  </a:rPr>
                                  <m:t> </m:t>
                                </m:r>
                                <m:r>
                                  <a:rPr lang="ru-RU" sz="2000" smtClean="0">
                                    <a:solidFill>
                                      <a:schemeClr val="tx1">
                                        <a:lumMod val="75000"/>
                                        <a:lumOff val="25000"/>
                                      </a:schemeClr>
                                    </a:solidFill>
                                    <a:latin typeface="Cambria Math" panose="02040503050406030204" pitchFamily="18" charset="0"/>
                                  </a:rPr>
                                  <m:t>с</m:t>
                                </m:r>
                                <m:sSup>
                                  <m:sSupPr>
                                    <m:ctrlPr>
                                      <a:rPr lang="en-US" sz="2000" i="1" smtClean="0">
                                        <a:solidFill>
                                          <a:schemeClr val="tx1">
                                            <a:lumMod val="75000"/>
                                            <a:lumOff val="25000"/>
                                          </a:schemeClr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ru-RU" sz="2000" smtClean="0">
                                        <a:solidFill>
                                          <a:schemeClr val="tx1">
                                            <a:lumMod val="75000"/>
                                            <a:lumOff val="25000"/>
                                          </a:schemeClr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м</m:t>
                                    </m:r>
                                  </m:e>
                                  <m:sup>
                                    <m:r>
                                      <a:rPr lang="en-US" sz="2000" smtClean="0">
                                        <a:solidFill>
                                          <a:schemeClr val="tx1">
                                            <a:lumMod val="75000"/>
                                            <a:lumOff val="25000"/>
                                          </a:schemeClr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−3</m:t>
                                    </m:r>
                                  </m:sup>
                                </m:sSup>
                              </m:oMath>
                            </m:oMathPara>
                          </a14:m>
                          <a:endParaRPr lang="ru-RU" sz="2000" dirty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</a:endParaRPr>
                        </a:p>
                      </a:txBody>
                      <a:tcPr>
                        <a:lnL w="12700" cmpd="sng">
                          <a:noFill/>
                        </a:lnL>
                        <a:lnR w="12700" cmpd="sng">
                          <a:noFill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mpd="sng"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extLst>
                      <a:ext uri="{0D108BD9-81ED-4DB2-BD59-A6C34878D82A}">
                        <a16:rowId xmlns:a16="http://schemas.microsoft.com/office/drawing/2014/main" val="821800364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ru-RU" sz="2000" dirty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Радиус</a:t>
                          </a:r>
                        </a:p>
                      </a:txBody>
                      <a:tcPr>
                        <a:lnL w="12700" cmpd="sng">
                          <a:noFill/>
                        </a:lnL>
                        <a:lnR w="12700" cmpd="sng">
                          <a:noFill/>
                        </a:lnR>
                        <a:lnT w="12700" cmpd="sng">
                          <a:noFill/>
                        </a:lnT>
                        <a:lnB w="12700" cmpd="sng"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smtClean="0">
                                    <a:solidFill>
                                      <a:schemeClr val="tx1">
                                        <a:lumMod val="75000"/>
                                        <a:lumOff val="25000"/>
                                      </a:schemeClr>
                                    </a:solidFill>
                                    <a:latin typeface="Cambria Math" panose="02040503050406030204" pitchFamily="18" charset="0"/>
                                  </a:rPr>
                                  <m:t>𝑅</m:t>
                                </m:r>
                              </m:oMath>
                            </m:oMathPara>
                          </a14:m>
                          <a:endParaRPr lang="ru-RU" sz="2000" dirty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</a:endParaRPr>
                        </a:p>
                      </a:txBody>
                      <a:tcPr>
                        <a:lnL w="12700" cmpd="sng">
                          <a:noFill/>
                        </a:lnL>
                        <a:lnR w="12700" cmpd="sng">
                          <a:noFill/>
                        </a:lnR>
                        <a:lnT w="12700" cmpd="sng">
                          <a:noFill/>
                        </a:lnT>
                        <a:lnB w="12700" cmpd="sng"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US" sz="2000" dirty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5 </a:t>
                          </a:r>
                          <a:r>
                            <a:rPr lang="ru-RU" sz="2000" dirty="0" err="1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пк</a:t>
                          </a:r>
                          <a:endParaRPr lang="ru-RU" sz="2000" dirty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</a:endParaRPr>
                        </a:p>
                      </a:txBody>
                      <a:tcPr>
                        <a:lnL w="12700" cmpd="sng">
                          <a:noFill/>
                        </a:lnL>
                        <a:lnR w="12700" cmpd="sng">
                          <a:noFill/>
                        </a:lnR>
                        <a:lnT w="12700" cmpd="sng">
                          <a:noFill/>
                        </a:lnT>
                        <a:lnB w="12700" cmpd="sng"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extLst>
                      <a:ext uri="{0D108BD9-81ED-4DB2-BD59-A6C34878D82A}">
                        <a16:rowId xmlns:a16="http://schemas.microsoft.com/office/drawing/2014/main" val="2664174983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ru-RU" sz="2000" dirty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Толщина</a:t>
                          </a:r>
                        </a:p>
                      </a:txBody>
                      <a:tcPr>
                        <a:lnL w="12700" cmpd="sng">
                          <a:noFill/>
                        </a:lnL>
                        <a:lnR w="12700" cmpd="sng">
                          <a:noFill/>
                        </a:lnR>
                        <a:lnT w="12700" cmpd="sng">
                          <a:noFill/>
                        </a:lnT>
                        <a:lnB w="12700" cmpd="sng"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smtClean="0">
                                    <a:solidFill>
                                      <a:schemeClr val="tx1">
                                        <a:lumMod val="75000"/>
                                        <a:lumOff val="25000"/>
                                      </a:schemeClr>
                                    </a:solidFill>
                                    <a:latin typeface="Cambria Math" panose="02040503050406030204" pitchFamily="18" charset="0"/>
                                  </a:rPr>
                                  <m:t>𝐻</m:t>
                                </m:r>
                              </m:oMath>
                            </m:oMathPara>
                          </a14:m>
                          <a:endParaRPr lang="ru-RU" sz="2000" dirty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</a:endParaRPr>
                        </a:p>
                      </a:txBody>
                      <a:tcPr>
                        <a:lnL w="12700" cmpd="sng">
                          <a:noFill/>
                        </a:lnL>
                        <a:lnR w="12700" cmpd="sng">
                          <a:noFill/>
                        </a:lnR>
                        <a:lnT w="12700" cmpd="sng">
                          <a:noFill/>
                        </a:lnT>
                        <a:lnB w="12700" cmpd="sng"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US" sz="2000" dirty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1</a:t>
                          </a:r>
                          <a:r>
                            <a:rPr lang="ru-RU" sz="2000" dirty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 </a:t>
                          </a:r>
                          <a:r>
                            <a:rPr lang="ru-RU" sz="2000" dirty="0" err="1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пк</a:t>
                          </a:r>
                          <a:endParaRPr lang="ru-RU" sz="2000" dirty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</a:endParaRPr>
                        </a:p>
                      </a:txBody>
                      <a:tcPr>
                        <a:lnL w="12700" cmpd="sng">
                          <a:noFill/>
                        </a:lnL>
                        <a:lnR w="12700" cmpd="sng">
                          <a:noFill/>
                        </a:lnR>
                        <a:lnT w="12700" cmpd="sng">
                          <a:noFill/>
                        </a:lnT>
                        <a:lnB w="12700" cmpd="sng"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extLst>
                      <a:ext uri="{0D108BD9-81ED-4DB2-BD59-A6C34878D82A}">
                        <a16:rowId xmlns:a16="http://schemas.microsoft.com/office/drawing/2014/main" val="1121277331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ru-RU" sz="2000" dirty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Масса</a:t>
                          </a:r>
                        </a:p>
                      </a:txBody>
                      <a:tcPr>
                        <a:lnL w="12700" cmpd="sng">
                          <a:noFill/>
                        </a:lnL>
                        <a:lnR w="12700" cmpd="sng">
                          <a:noFill/>
                        </a:lnR>
                        <a:lnT w="12700" cmpd="sng">
                          <a:noFill/>
                        </a:lnT>
                        <a:lnB w="12700" cmpd="sng"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smtClean="0">
                                    <a:solidFill>
                                      <a:schemeClr val="tx1">
                                        <a:lumMod val="75000"/>
                                        <a:lumOff val="25000"/>
                                      </a:schemeClr>
                                    </a:solidFill>
                                    <a:latin typeface="Cambria Math" panose="02040503050406030204" pitchFamily="18" charset="0"/>
                                  </a:rPr>
                                  <m:t>𝑀</m:t>
                                </m:r>
                              </m:oMath>
                            </m:oMathPara>
                          </a14:m>
                          <a:endParaRPr lang="ru-RU" sz="2000" dirty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</a:endParaRPr>
                        </a:p>
                      </a:txBody>
                      <a:tcPr>
                        <a:lnL w="12700" cmpd="sng">
                          <a:noFill/>
                        </a:lnL>
                        <a:lnR w="12700" cmpd="sng">
                          <a:noFill/>
                        </a:lnR>
                        <a:lnT w="12700" cmpd="sng">
                          <a:noFill/>
                        </a:lnT>
                        <a:lnB w="12700" cmpd="sng"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0" i="1" smtClean="0">
                                    <a:solidFill>
                                      <a:schemeClr val="tx1">
                                        <a:lumMod val="75000"/>
                                        <a:lumOff val="25000"/>
                                      </a:schemeClr>
                                    </a:solidFill>
                                    <a:latin typeface="Cambria Math" panose="02040503050406030204" pitchFamily="18" charset="0"/>
                                  </a:rPr>
                                  <m:t>1.9⋅</m:t>
                                </m:r>
                                <m:sSup>
                                  <m:sSupPr>
                                    <m:ctrlPr>
                                      <a:rPr lang="en-US" sz="2000" b="0" i="1" smtClean="0">
                                        <a:solidFill>
                                          <a:schemeClr val="tx1">
                                            <a:lumMod val="75000"/>
                                            <a:lumOff val="25000"/>
                                          </a:schemeClr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sz="2000" b="0" i="1" smtClean="0">
                                        <a:solidFill>
                                          <a:schemeClr val="tx1">
                                            <a:lumMod val="75000"/>
                                            <a:lumOff val="25000"/>
                                          </a:schemeClr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10</m:t>
                                    </m:r>
                                  </m:e>
                                  <m:sup>
                                    <m:r>
                                      <a:rPr lang="en-US" sz="2000" b="0" i="1" smtClean="0">
                                        <a:solidFill>
                                          <a:schemeClr val="tx1">
                                            <a:lumMod val="75000"/>
                                            <a:lumOff val="25000"/>
                                          </a:schemeClr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5</m:t>
                                    </m:r>
                                  </m:sup>
                                </m:sSup>
                                <m:r>
                                  <a:rPr lang="en-US" sz="2000" b="0" i="1" smtClean="0">
                                    <a:solidFill>
                                      <a:schemeClr val="tx1">
                                        <a:lumMod val="75000"/>
                                        <a:lumOff val="25000"/>
                                      </a:schemeClr>
                                    </a:solidFill>
                                    <a:latin typeface="Cambria Math" panose="02040503050406030204" pitchFamily="18" charset="0"/>
                                  </a:rPr>
                                  <m:t> </m:t>
                                </m:r>
                                <m:sSub>
                                  <m:sSubPr>
                                    <m:ctrlPr>
                                      <a:rPr lang="en-US" sz="2000" b="0" i="1" smtClean="0">
                                        <a:solidFill>
                                          <a:schemeClr val="tx1">
                                            <a:lumMod val="75000"/>
                                            <a:lumOff val="25000"/>
                                          </a:schemeClr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000" b="0" i="1" smtClean="0">
                                        <a:solidFill>
                                          <a:schemeClr val="tx1">
                                            <a:lumMod val="75000"/>
                                            <a:lumOff val="25000"/>
                                          </a:schemeClr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𝑀</m:t>
                                    </m:r>
                                  </m:e>
                                  <m:sub>
                                    <m:r>
                                      <a:rPr lang="en-US" sz="2000" b="0" i="1" smtClean="0">
                                        <a:solidFill>
                                          <a:schemeClr val="tx1">
                                            <a:lumMod val="75000"/>
                                            <a:lumOff val="25000"/>
                                          </a:schemeClr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⊙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ru-RU" sz="2000" dirty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</a:endParaRPr>
                        </a:p>
                      </a:txBody>
                      <a:tcPr>
                        <a:lnL w="12700" cmpd="sng">
                          <a:noFill/>
                        </a:lnL>
                        <a:lnR w="12700" cmpd="sng">
                          <a:noFill/>
                        </a:lnR>
                        <a:lnT w="12700" cmpd="sng">
                          <a:noFill/>
                        </a:lnT>
                        <a:lnB w="12700" cmpd="sng"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extLst>
                      <a:ext uri="{0D108BD9-81ED-4DB2-BD59-A6C34878D82A}">
                        <a16:rowId xmlns:a16="http://schemas.microsoft.com/office/drawing/2014/main" val="2971404301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ru-RU" sz="2000" dirty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Температура</a:t>
                          </a:r>
                        </a:p>
                      </a:txBody>
                      <a:tcPr>
                        <a:lnL w="12700" cmpd="sng">
                          <a:noFill/>
                        </a:lnL>
                        <a:lnR w="12700" cmpd="sng">
                          <a:noFill/>
                        </a:lnR>
                        <a:lnT w="12700" cmpd="sng">
                          <a:noFill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smtClean="0">
                                    <a:solidFill>
                                      <a:schemeClr val="tx1">
                                        <a:lumMod val="75000"/>
                                        <a:lumOff val="25000"/>
                                      </a:schemeClr>
                                    </a:solidFill>
                                    <a:latin typeface="Cambria Math" panose="02040503050406030204" pitchFamily="18" charset="0"/>
                                  </a:rPr>
                                  <m:t>𝑇</m:t>
                                </m:r>
                              </m:oMath>
                            </m:oMathPara>
                          </a14:m>
                          <a:endParaRPr lang="ru-RU" sz="2000" dirty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</a:endParaRPr>
                        </a:p>
                      </a:txBody>
                      <a:tcPr>
                        <a:lnL w="12700" cmpd="sng">
                          <a:noFill/>
                        </a:lnL>
                        <a:lnR w="12700" cmpd="sng">
                          <a:noFill/>
                        </a:lnR>
                        <a:lnT w="12700" cmpd="sng">
                          <a:noFill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ru-RU" sz="2000" dirty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10 К</a:t>
                          </a:r>
                        </a:p>
                      </a:txBody>
                      <a:tcPr>
                        <a:lnL w="12700" cmpd="sng">
                          <a:noFill/>
                        </a:lnL>
                        <a:lnR w="12700" cmpd="sng">
                          <a:noFill/>
                        </a:lnR>
                        <a:lnT w="12700" cmpd="sng">
                          <a:noFill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extLst>
                      <a:ext uri="{0D108BD9-81ED-4DB2-BD59-A6C34878D82A}">
                        <a16:rowId xmlns:a16="http://schemas.microsoft.com/office/drawing/2014/main" val="4282907065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21" name="Таблица 20"/>
              <p:cNvGraphicFramePr>
                <a:graphicFrameLocks noGrp="1"/>
              </p:cNvGraphicFramePr>
              <p:nvPr/>
            </p:nvGraphicFramePr>
            <p:xfrm>
              <a:off x="4652157" y="2293545"/>
              <a:ext cx="3672000" cy="2008442"/>
            </p:xfrm>
            <a:graphic>
              <a:graphicData uri="http://schemas.openxmlformats.org/drawingml/2006/table">
                <a:tbl>
                  <a:tblPr firstRow="1" bandRow="1">
                    <a:tableStyleId>{5940675A-B579-460E-94D1-54222C63F5DA}</a:tableStyleId>
                  </a:tblPr>
                  <a:tblGrid>
                    <a:gridCol w="1584000">
                      <a:extLst>
                        <a:ext uri="{9D8B030D-6E8A-4147-A177-3AD203B41FA5}">
                          <a16:colId xmlns:a16="http://schemas.microsoft.com/office/drawing/2014/main" val="3560785803"/>
                        </a:ext>
                      </a:extLst>
                    </a:gridCol>
                    <a:gridCol w="504000">
                      <a:extLst>
                        <a:ext uri="{9D8B030D-6E8A-4147-A177-3AD203B41FA5}">
                          <a16:colId xmlns:a16="http://schemas.microsoft.com/office/drawing/2014/main" val="3710738631"/>
                        </a:ext>
                      </a:extLst>
                    </a:gridCol>
                    <a:gridCol w="1584000">
                      <a:extLst>
                        <a:ext uri="{9D8B030D-6E8A-4147-A177-3AD203B41FA5}">
                          <a16:colId xmlns:a16="http://schemas.microsoft.com/office/drawing/2014/main" val="42368760"/>
                        </a:ext>
                      </a:extLst>
                    </a:gridCol>
                  </a:tblGrid>
                  <a:tr h="399733">
                    <a:tc>
                      <a:txBody>
                        <a:bodyPr/>
                        <a:lstStyle/>
                        <a:p>
                          <a:r>
                            <a:rPr lang="ru-RU" sz="2000" dirty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Плотность</a:t>
                          </a:r>
                        </a:p>
                      </a:txBody>
                      <a:tcPr>
                        <a:lnL w="12700" cmpd="sng">
                          <a:noFill/>
                        </a:lnL>
                        <a:lnR w="12700" cmpd="sng">
                          <a:noFill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mpd="sng"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lnL w="12700" cmpd="sng">
                          <a:noFill/>
                        </a:lnL>
                        <a:lnR w="12700" cmpd="sng">
                          <a:noFill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mpd="sng"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>
                          <a:blip r:embed="rId6"/>
                          <a:stretch>
                            <a:fillRect l="-313253" t="-7576" r="-314458" b="-42727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lnL w="12700" cmpd="sng">
                          <a:noFill/>
                        </a:lnL>
                        <a:lnR w="12700" cmpd="sng">
                          <a:noFill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mpd="sng"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>
                          <a:blip r:embed="rId6"/>
                          <a:stretch>
                            <a:fillRect l="-131923" t="-7576" r="-385" b="-427273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821800364"/>
                      </a:ext>
                    </a:extLst>
                  </a:tr>
                  <a:tr h="396240">
                    <a:tc>
                      <a:txBody>
                        <a:bodyPr/>
                        <a:lstStyle/>
                        <a:p>
                          <a:r>
                            <a:rPr lang="ru-RU" sz="2000" dirty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Радиус</a:t>
                          </a:r>
                        </a:p>
                      </a:txBody>
                      <a:tcPr>
                        <a:lnL w="12700" cmpd="sng">
                          <a:noFill/>
                        </a:lnL>
                        <a:lnR w="12700" cmpd="sng">
                          <a:noFill/>
                        </a:lnR>
                        <a:lnT w="12700" cmpd="sng">
                          <a:noFill/>
                        </a:lnT>
                        <a:lnB w="12700" cmpd="sng"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lnL w="12700" cmpd="sng">
                          <a:noFill/>
                        </a:lnL>
                        <a:lnR w="12700" cmpd="sng">
                          <a:noFill/>
                        </a:lnR>
                        <a:lnT w="12700" cmpd="sng">
                          <a:noFill/>
                        </a:lnT>
                        <a:lnB w="12700" cmpd="sng"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>
                          <a:blip r:embed="rId6"/>
                          <a:stretch>
                            <a:fillRect l="-313253" t="-109231" r="-314458" b="-33384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US" sz="2000" dirty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5 </a:t>
                          </a:r>
                          <a:r>
                            <a:rPr lang="ru-RU" sz="2000" dirty="0" err="1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пк</a:t>
                          </a:r>
                          <a:endParaRPr lang="ru-RU" sz="2000" dirty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</a:endParaRPr>
                        </a:p>
                      </a:txBody>
                      <a:tcPr>
                        <a:lnL w="12700" cmpd="sng">
                          <a:noFill/>
                        </a:lnL>
                        <a:lnR w="12700" cmpd="sng">
                          <a:noFill/>
                        </a:lnR>
                        <a:lnT w="12700" cmpd="sng">
                          <a:noFill/>
                        </a:lnT>
                        <a:lnB w="12700" cmpd="sng"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extLst>
                      <a:ext uri="{0D108BD9-81ED-4DB2-BD59-A6C34878D82A}">
                        <a16:rowId xmlns:a16="http://schemas.microsoft.com/office/drawing/2014/main" val="2664174983"/>
                      </a:ext>
                    </a:extLst>
                  </a:tr>
                  <a:tr h="396240">
                    <a:tc>
                      <a:txBody>
                        <a:bodyPr/>
                        <a:lstStyle/>
                        <a:p>
                          <a:r>
                            <a:rPr lang="ru-RU" sz="2000" dirty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Толщина</a:t>
                          </a:r>
                        </a:p>
                      </a:txBody>
                      <a:tcPr>
                        <a:lnL w="12700" cmpd="sng">
                          <a:noFill/>
                        </a:lnL>
                        <a:lnR w="12700" cmpd="sng">
                          <a:noFill/>
                        </a:lnR>
                        <a:lnT w="12700" cmpd="sng">
                          <a:noFill/>
                        </a:lnT>
                        <a:lnB w="12700" cmpd="sng"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lnL w="12700" cmpd="sng">
                          <a:noFill/>
                        </a:lnL>
                        <a:lnR w="12700" cmpd="sng">
                          <a:noFill/>
                        </a:lnR>
                        <a:lnT w="12700" cmpd="sng">
                          <a:noFill/>
                        </a:lnT>
                        <a:lnB w="12700" cmpd="sng"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>
                          <a:blip r:embed="rId6"/>
                          <a:stretch>
                            <a:fillRect l="-313253" t="-209231" r="-314458" b="-23384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US" sz="2000" dirty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1</a:t>
                          </a:r>
                          <a:r>
                            <a:rPr lang="ru-RU" sz="2000" dirty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 </a:t>
                          </a:r>
                          <a:r>
                            <a:rPr lang="ru-RU" sz="2000" dirty="0" err="1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пк</a:t>
                          </a:r>
                          <a:endParaRPr lang="ru-RU" sz="2000" dirty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</a:endParaRPr>
                        </a:p>
                      </a:txBody>
                      <a:tcPr>
                        <a:lnL w="12700" cmpd="sng">
                          <a:noFill/>
                        </a:lnL>
                        <a:lnR w="12700" cmpd="sng">
                          <a:noFill/>
                        </a:lnR>
                        <a:lnT w="12700" cmpd="sng">
                          <a:noFill/>
                        </a:lnT>
                        <a:lnB w="12700" cmpd="sng"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extLst>
                      <a:ext uri="{0D108BD9-81ED-4DB2-BD59-A6C34878D82A}">
                        <a16:rowId xmlns:a16="http://schemas.microsoft.com/office/drawing/2014/main" val="1121277331"/>
                      </a:ext>
                    </a:extLst>
                  </a:tr>
                  <a:tr h="419989">
                    <a:tc>
                      <a:txBody>
                        <a:bodyPr/>
                        <a:lstStyle/>
                        <a:p>
                          <a:r>
                            <a:rPr lang="ru-RU" sz="2000" dirty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Масса</a:t>
                          </a:r>
                        </a:p>
                      </a:txBody>
                      <a:tcPr>
                        <a:lnL w="12700" cmpd="sng">
                          <a:noFill/>
                        </a:lnL>
                        <a:lnR w="12700" cmpd="sng">
                          <a:noFill/>
                        </a:lnR>
                        <a:lnT w="12700" cmpd="sng">
                          <a:noFill/>
                        </a:lnT>
                        <a:lnB w="12700" cmpd="sng"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lnL w="12700" cmpd="sng">
                          <a:noFill/>
                        </a:lnL>
                        <a:lnR w="12700" cmpd="sng">
                          <a:noFill/>
                        </a:lnR>
                        <a:lnT w="12700" cmpd="sng">
                          <a:noFill/>
                        </a:lnT>
                        <a:lnB w="12700" cmpd="sng"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>
                          <a:blip r:embed="rId6"/>
                          <a:stretch>
                            <a:fillRect l="-313253" t="-291304" r="-314458" b="-1202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lnL w="12700" cmpd="sng">
                          <a:noFill/>
                        </a:lnL>
                        <a:lnR w="12700" cmpd="sng">
                          <a:noFill/>
                        </a:lnR>
                        <a:lnT w="12700" cmpd="sng">
                          <a:noFill/>
                        </a:lnT>
                        <a:lnB w="12700" cmpd="sng"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>
                          <a:blip r:embed="rId6"/>
                          <a:stretch>
                            <a:fillRect l="-131923" t="-291304" r="-385" b="-12029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2971404301"/>
                      </a:ext>
                    </a:extLst>
                  </a:tr>
                  <a:tr h="396240">
                    <a:tc>
                      <a:txBody>
                        <a:bodyPr/>
                        <a:lstStyle/>
                        <a:p>
                          <a:r>
                            <a:rPr lang="ru-RU" sz="2000" dirty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Температура</a:t>
                          </a:r>
                        </a:p>
                      </a:txBody>
                      <a:tcPr>
                        <a:lnL w="12700" cmpd="sng">
                          <a:noFill/>
                        </a:lnL>
                        <a:lnR w="12700" cmpd="sng">
                          <a:noFill/>
                        </a:lnR>
                        <a:lnT w="12700" cmpd="sng">
                          <a:noFill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lnL w="12700" cmpd="sng">
                          <a:noFill/>
                        </a:lnL>
                        <a:lnR w="12700" cmpd="sng">
                          <a:noFill/>
                        </a:lnR>
                        <a:lnT w="12700" cmpd="sng">
                          <a:noFill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>
                          <a:blip r:embed="rId6"/>
                          <a:stretch>
                            <a:fillRect l="-313253" t="-415385" r="-314458" b="-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ru-RU" sz="2000" dirty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10 К</a:t>
                          </a:r>
                        </a:p>
                      </a:txBody>
                      <a:tcPr>
                        <a:lnL w="12700" cmpd="sng">
                          <a:noFill/>
                        </a:lnL>
                        <a:lnR w="12700" cmpd="sng">
                          <a:noFill/>
                        </a:lnR>
                        <a:lnT w="12700" cmpd="sng">
                          <a:noFill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extLst>
                      <a:ext uri="{0D108BD9-81ED-4DB2-BD59-A6C34878D82A}">
                        <a16:rowId xmlns:a16="http://schemas.microsoft.com/office/drawing/2014/main" val="4282907065"/>
                      </a:ext>
                    </a:extLst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185903891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200" dirty="0">
                <a:solidFill>
                  <a:schemeClr val="accent5"/>
                </a:solidFill>
              </a:rPr>
              <a:t>Коллапс диска с магнитным полем</a:t>
            </a:r>
            <a:endParaRPr lang="ru-RU" sz="32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9637A9-119A-49DA-BD12-AAC58B377D80}" type="slidenum">
              <a:rPr lang="en-US" smtClean="0"/>
              <a:t>19</a:t>
            </a:fld>
            <a:endParaRPr lang="en-US" dirty="0"/>
          </a:p>
        </p:txBody>
      </p:sp>
      <p:pic>
        <p:nvPicPr>
          <p:cNvPr id="6" name="Диск_маг_адиаб_обрез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4"/>
          <a:srcRect t="29579" b="30255"/>
          <a:stretch/>
        </p:blipFill>
        <p:spPr>
          <a:xfrm>
            <a:off x="934806" y="1811046"/>
            <a:ext cx="4560472" cy="1373657"/>
          </a:xfrm>
        </p:spPr>
      </p:pic>
      <p:pic>
        <p:nvPicPr>
          <p:cNvPr id="10" name="Рисунок 9" descr="Изображение выглядит как текст, карта&#10;&#10;Описание создано с очень высокой степенью достоверности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34806" y="3236160"/>
            <a:ext cx="4152099" cy="3073825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10"/>
              <p:cNvSpPr txBox="1"/>
              <p:nvPr/>
            </p:nvSpPr>
            <p:spPr>
              <a:xfrm>
                <a:off x="5495278" y="3236160"/>
                <a:ext cx="3124940" cy="101566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0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Plummer: </a:t>
                </a:r>
                <a:r>
                  <a:rPr lang="ru-RU" sz="20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на рисунке использовано </a:t>
                </a:r>
                <a14:m>
                  <m:oMath xmlns:m="http://schemas.openxmlformats.org/officeDocument/2006/math">
                    <m:r>
                      <a:rPr lang="en-US" sz="2000" b="0" i="1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mbria Math" panose="02040503050406030204" pitchFamily="18" charset="0"/>
                      </a:rPr>
                      <m:t>𝑝</m:t>
                    </m:r>
                    <m:r>
                      <a:rPr lang="en-US" sz="2000" b="0" i="1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mbria Math" panose="02040503050406030204" pitchFamily="18" charset="0"/>
                      </a:rPr>
                      <m:t>=2</m:t>
                    </m:r>
                  </m:oMath>
                </a14:m>
                <a:r>
                  <a:rPr lang="en-US" sz="20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,</a:t>
                </a:r>
              </a:p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sz="2000" b="0" i="1" smtClean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000" b="0" i="1" smtClean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𝑟</m:t>
                        </m:r>
                      </m:e>
                      <m:sub>
                        <m:r>
                          <a:rPr lang="en-US" sz="2000" b="0" i="1" smtClean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</m:sSub>
                    <m:r>
                      <a:rPr lang="en-US" sz="2000" b="0" i="1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mbria Math" panose="02040503050406030204" pitchFamily="18" charset="0"/>
                      </a:rPr>
                      <m:t>=0.</m:t>
                    </m:r>
                    <m:r>
                      <a:rPr lang="en-US" sz="2000" b="0" i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mbria Math" panose="02040503050406030204" pitchFamily="18" charset="0"/>
                      </a:rPr>
                      <m:t>1</m:t>
                    </m:r>
                  </m:oMath>
                </a14:m>
                <a:r>
                  <a:rPr lang="en-US" sz="20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 </a:t>
                </a:r>
                <a:r>
                  <a:rPr lang="ru-RU" sz="2000" dirty="0" err="1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пк</a:t>
                </a:r>
                <a:r>
                  <a:rPr lang="ru-RU" sz="20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.</a:t>
                </a:r>
              </a:p>
            </p:txBody>
          </p:sp>
        </mc:Choice>
        <mc:Fallback xmlns="">
          <p:sp>
            <p:nvSpPr>
              <p:cNvPr id="11" name="TextBox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95278" y="3236160"/>
                <a:ext cx="3124940" cy="1015663"/>
              </a:xfrm>
              <a:prstGeom prst="rect">
                <a:avLst/>
              </a:prstGeom>
              <a:blipFill>
                <a:blip r:embed="rId6"/>
                <a:stretch>
                  <a:fillRect l="-1949" t="-3614" b="-10241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0950028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9637A9-119A-49DA-BD12-AAC58B377D80}" type="slidenum">
              <a:rPr lang="en-US" smtClean="0"/>
              <a:t>2</a:t>
            </a:fld>
            <a:endParaRPr lang="en-US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66582" y="6152778"/>
            <a:ext cx="2987336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Credit: ESA/Herschel/PACS, SPIRE/Hi-GAL Project</a:t>
            </a:r>
            <a:endParaRPr lang="ru-RU" sz="8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521101" y="0"/>
            <a:ext cx="610179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>
                <a:solidFill>
                  <a:srgbClr val="92D050"/>
                </a:solidFill>
              </a:rPr>
              <a:t>Центр Галактики глазами </a:t>
            </a:r>
            <a:r>
              <a:rPr lang="en-US" sz="3200" dirty="0">
                <a:solidFill>
                  <a:srgbClr val="92D050"/>
                </a:solidFill>
              </a:rPr>
              <a:t>Herschel</a:t>
            </a:r>
            <a:endParaRPr lang="ru-RU" sz="3200" dirty="0">
              <a:solidFill>
                <a:srgbClr val="92D050"/>
              </a:solidFill>
            </a:endParaRPr>
          </a:p>
        </p:txBody>
      </p:sp>
      <p:pic>
        <p:nvPicPr>
          <p:cNvPr id="5" name="Рисунок 4" descr="Изображение выглядит как животное, торт, внутренний, продукт&#10;&#10;Описание создано с очень высокой степенью достоверности">
            <a:extLst>
              <a:ext uri="{FF2B5EF4-FFF2-40B4-BE49-F238E27FC236}">
                <a16:creationId xmlns:a16="http://schemas.microsoft.com/office/drawing/2014/main" id="{92C96457-78EB-4DF1-94B8-5AE7884DAC2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77008"/>
            <a:ext cx="9144000" cy="5503984"/>
          </a:xfrm>
          <a:prstGeom prst="rect">
            <a:avLst/>
          </a:prstGeom>
        </p:spPr>
      </p:pic>
      <p:cxnSp>
        <p:nvCxnSpPr>
          <p:cNvPr id="9" name="Прямая со стрелкой 8"/>
          <p:cNvCxnSpPr>
            <a:cxnSpLocks/>
          </p:cNvCxnSpPr>
          <p:nvPr/>
        </p:nvCxnSpPr>
        <p:spPr>
          <a:xfrm>
            <a:off x="177554" y="5726100"/>
            <a:ext cx="8584706" cy="0"/>
          </a:xfrm>
          <a:prstGeom prst="straightConnector1">
            <a:avLst/>
          </a:prstGeom>
          <a:ln>
            <a:solidFill>
              <a:srgbClr val="F6F0FF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Прямоугольник 9"/>
          <p:cNvSpPr/>
          <p:nvPr/>
        </p:nvSpPr>
        <p:spPr>
          <a:xfrm>
            <a:off x="234099" y="5547566"/>
            <a:ext cx="556013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800" dirty="0">
                <a:solidFill>
                  <a:srgbClr val="F6F0FF"/>
                </a:solidFill>
              </a:rPr>
              <a:t>200</a:t>
            </a:r>
            <a:r>
              <a:rPr lang="ru-RU" sz="800" dirty="0">
                <a:solidFill>
                  <a:srgbClr val="F6F0FF"/>
                </a:solidFill>
              </a:rPr>
              <a:t> </a:t>
            </a:r>
            <a:r>
              <a:rPr lang="ru-RU" sz="800" dirty="0" err="1">
                <a:solidFill>
                  <a:srgbClr val="F6F0FF"/>
                </a:solidFill>
              </a:rPr>
              <a:t>пк</a:t>
            </a:r>
            <a:endParaRPr lang="ru-RU" sz="800" dirty="0">
              <a:solidFill>
                <a:srgbClr val="F6F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579984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9637A9-119A-49DA-BD12-AAC58B377D80}" type="slidenum">
              <a:rPr lang="en-US" smtClean="0"/>
              <a:t>20</a:t>
            </a:fld>
            <a:endParaRPr lang="en-US" dirty="0"/>
          </a:p>
        </p:txBody>
      </p:sp>
      <p:pic>
        <p:nvPicPr>
          <p:cNvPr id="16" name="Рисунок 15" descr="Изображение выглядит как звезда, кот&#10;&#10;Описание создано с высокой степенью достоверности"/>
          <p:cNvPicPr>
            <a:picLocks noChangeAspect="1"/>
          </p:cNvPicPr>
          <p:nvPr/>
        </p:nvPicPr>
        <p:blipFill rotWithShape="1">
          <a:blip r:embed="rId2"/>
          <a:srcRect l="4466" t="43099" r="36505" b="7165"/>
          <a:stretch/>
        </p:blipFill>
        <p:spPr>
          <a:xfrm rot="10800000">
            <a:off x="1793440" y="4143578"/>
            <a:ext cx="5746381" cy="2060382"/>
          </a:xfrm>
          <a:prstGeom prst="rect">
            <a:avLst/>
          </a:prstGeom>
        </p:spPr>
      </p:pic>
      <p:cxnSp>
        <p:nvCxnSpPr>
          <p:cNvPr id="17" name="Прямая со стрелкой 16"/>
          <p:cNvCxnSpPr>
            <a:cxnSpLocks/>
          </p:cNvCxnSpPr>
          <p:nvPr/>
        </p:nvCxnSpPr>
        <p:spPr>
          <a:xfrm flipH="1">
            <a:off x="1996092" y="6119582"/>
            <a:ext cx="5341076" cy="0"/>
          </a:xfrm>
          <a:prstGeom prst="straightConnector1">
            <a:avLst/>
          </a:prstGeom>
          <a:ln>
            <a:solidFill>
              <a:srgbClr val="F6F0FF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Прямоугольник 17"/>
          <p:cNvSpPr/>
          <p:nvPr/>
        </p:nvSpPr>
        <p:spPr>
          <a:xfrm>
            <a:off x="4295409" y="5750250"/>
            <a:ext cx="74244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F6F0FF"/>
                </a:solidFill>
              </a:rPr>
              <a:t>5 </a:t>
            </a:r>
            <a:r>
              <a:rPr lang="ru-RU" dirty="0" err="1">
                <a:solidFill>
                  <a:srgbClr val="F6F0FF"/>
                </a:solidFill>
              </a:rPr>
              <a:t>пк</a:t>
            </a:r>
            <a:endParaRPr lang="ru-RU" dirty="0">
              <a:solidFill>
                <a:srgbClr val="F6F0FF"/>
              </a:solidFill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BFECE0A1-8167-46EA-B9A1-D84CF3D40DE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1539" t="8204" r="70615" b="13639"/>
          <a:stretch/>
        </p:blipFill>
        <p:spPr>
          <a:xfrm rot="5400000">
            <a:off x="3606574" y="-1534799"/>
            <a:ext cx="1836000" cy="6030494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1EA1DFFD-E6C0-42AC-A554-FA7E0396E184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3384" t="63354" r="31231" b="16152"/>
          <a:stretch/>
        </p:blipFill>
        <p:spPr>
          <a:xfrm>
            <a:off x="1779371" y="2441957"/>
            <a:ext cx="5688000" cy="15784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469289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>
                <a:solidFill>
                  <a:srgbClr val="92D050"/>
                </a:solidFill>
              </a:rPr>
              <a:t>Характеристики фрагментов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21</a:t>
            </a:fld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5" name="Таблица 4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808680566"/>
                  </p:ext>
                </p:extLst>
              </p:nvPr>
            </p:nvGraphicFramePr>
            <p:xfrm>
              <a:off x="2322000" y="1846263"/>
              <a:ext cx="4932000" cy="3643452"/>
            </p:xfrm>
            <a:graphic>
              <a:graphicData uri="http://schemas.openxmlformats.org/drawingml/2006/table">
                <a:tbl>
                  <a:tblPr firstCol="1" bandRow="1">
                    <a:tableStyleId>{5C22544A-7EE6-4342-B048-85BDC9FD1C3A}</a:tableStyleId>
                  </a:tblPr>
                  <a:tblGrid>
                    <a:gridCol w="1152000">
                      <a:extLst>
                        <a:ext uri="{9D8B030D-6E8A-4147-A177-3AD203B41FA5}">
                          <a16:colId xmlns:a16="http://schemas.microsoft.com/office/drawing/2014/main" val="1681055010"/>
                        </a:ext>
                      </a:extLst>
                    </a:gridCol>
                    <a:gridCol w="1692000">
                      <a:extLst>
                        <a:ext uri="{9D8B030D-6E8A-4147-A177-3AD203B41FA5}">
                          <a16:colId xmlns:a16="http://schemas.microsoft.com/office/drawing/2014/main" val="920045351"/>
                        </a:ext>
                      </a:extLst>
                    </a:gridCol>
                    <a:gridCol w="2088000">
                      <a:extLst>
                        <a:ext uri="{9D8B030D-6E8A-4147-A177-3AD203B41FA5}">
                          <a16:colId xmlns:a16="http://schemas.microsoft.com/office/drawing/2014/main" val="3995998572"/>
                        </a:ext>
                      </a:extLst>
                    </a:gridCol>
                  </a:tblGrid>
                  <a:tr h="714324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ru-RU" sz="1800" dirty="0" err="1">
                              <a:solidFill>
                                <a:schemeClr val="bg1"/>
                              </a:solidFill>
                            </a:rPr>
                            <a:t>Иерар</a:t>
                          </a:r>
                          <a:r>
                            <a:rPr lang="en-US" sz="1800" dirty="0">
                              <a:solidFill>
                                <a:schemeClr val="bg1"/>
                              </a:solidFill>
                            </a:rPr>
                            <a:t>-</a:t>
                          </a:r>
                          <a:r>
                            <a:rPr lang="ru-RU" sz="1800" dirty="0" err="1">
                              <a:solidFill>
                                <a:schemeClr val="bg1"/>
                              </a:solidFill>
                            </a:rPr>
                            <a:t>хия</a:t>
                          </a:r>
                          <a:endParaRPr lang="ru-RU" sz="1800" dirty="0">
                            <a:solidFill>
                              <a:schemeClr val="bg1"/>
                            </a:solidFill>
                          </a:endParaRPr>
                        </a:p>
                      </a:txBody>
                      <a:tcPr>
                        <a:solidFill>
                          <a:srgbClr val="0070C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ru-RU" sz="1800" dirty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Протозвездное облако</a:t>
                          </a:r>
                        </a:p>
                      </a:txBody>
                      <a:tcPr>
                        <a:solidFill>
                          <a:srgbClr val="E7EBF5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ru-RU" sz="1800" b="1" dirty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фрагменты</a:t>
                          </a:r>
                        </a:p>
                      </a:txBody>
                      <a:tcPr>
                        <a:solidFill>
                          <a:srgbClr val="E7EBF5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3245697597"/>
                      </a:ext>
                    </a:extLst>
                  </a:tr>
                  <a:tr h="306139">
                    <a:tc rowSpan="2">
                      <a:txBody>
                        <a:bodyPr/>
                        <a:lstStyle/>
                        <a:p>
                          <a:pPr algn="ctr"/>
                          <a14:m>
                            <m:oMath xmlns:m="http://schemas.openxmlformats.org/officeDocument/2006/math">
                              <m:r>
                                <a:rPr lang="en-US" sz="1800" b="0" i="1" smtClean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</a:rPr>
                                <m:t>𝑇</m:t>
                              </m:r>
                            </m:oMath>
                          </a14:m>
                          <a:r>
                            <a:rPr lang="en-US" sz="1800" dirty="0">
                              <a:solidFill>
                                <a:schemeClr val="bg1"/>
                              </a:solidFill>
                            </a:rPr>
                            <a:t>, K</a:t>
                          </a:r>
                          <a:endParaRPr lang="ru-RU" sz="1800" dirty="0">
                            <a:solidFill>
                              <a:schemeClr val="bg1"/>
                            </a:solidFill>
                          </a:endParaRPr>
                        </a:p>
                      </a:txBody>
                      <a:tcPr anchor="ctr">
                        <a:solidFill>
                          <a:srgbClr val="0070C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800" dirty="0"/>
                            <a:t>30-100</a:t>
                          </a:r>
                          <a:endParaRPr lang="ru-RU" sz="1800" dirty="0"/>
                        </a:p>
                      </a:txBody>
                      <a:tcPr anchor="ctr"/>
                    </a:tc>
                    <a:tc rowSpan="2">
                      <a:txBody>
                        <a:bodyPr/>
                        <a:lstStyle/>
                        <a:p>
                          <a:pPr algn="ctr"/>
                          <a:r>
                            <a:rPr lang="en-US" sz="1800" b="1" dirty="0"/>
                            <a:t>20-500</a:t>
                          </a:r>
                          <a:endParaRPr lang="ru-RU" sz="1800" b="1" dirty="0"/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227044440"/>
                      </a:ext>
                    </a:extLst>
                  </a:tr>
                  <a:tr h="306139">
                    <a:tc vMerge="1">
                      <a:txBody>
                        <a:bodyPr/>
                        <a:lstStyle/>
                        <a:p>
                          <a:pPr algn="ctr"/>
                          <a:endParaRPr lang="ru-RU" sz="1400" dirty="0">
                            <a:solidFill>
                              <a:schemeClr val="bg1"/>
                            </a:solidFill>
                          </a:endParaRPr>
                        </a:p>
                      </a:txBody>
                      <a:tcPr anchor="ctr">
                        <a:solidFill>
                          <a:srgbClr val="0070C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ru-RU" sz="1800" dirty="0"/>
                            <a:t>10</a:t>
                          </a:r>
                        </a:p>
                      </a:txBody>
                      <a:tcPr anchor="ctr"/>
                    </a:tc>
                    <a:tc vMerge="1">
                      <a:txBody>
                        <a:bodyPr/>
                        <a:lstStyle/>
                        <a:p>
                          <a:pPr algn="ctr"/>
                          <a:endParaRPr lang="ru-RU" sz="1400" dirty="0"/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3616480765"/>
                      </a:ext>
                    </a:extLst>
                  </a:tr>
                  <a:tr h="308478">
                    <a:tc rowSpan="2"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800" b="0" i="1" smtClean="0">
                                    <a:solidFill>
                                      <a:schemeClr val="bg1"/>
                                    </a:solidFill>
                                    <a:latin typeface="Cambria Math" panose="02040503050406030204" pitchFamily="18" charset="0"/>
                                  </a:rPr>
                                  <m:t>𝑛</m:t>
                                </m:r>
                                <m:r>
                                  <a:rPr lang="en-US" sz="1800" b="0" i="1" smtClean="0">
                                    <a:solidFill>
                                      <a:schemeClr val="bg1"/>
                                    </a:solidFill>
                                    <a:latin typeface="Cambria Math" panose="02040503050406030204" pitchFamily="18" charset="0"/>
                                  </a:rPr>
                                  <m:t>, с</m:t>
                                </m:r>
                                <m:sSup>
                                  <m:sSupPr>
                                    <m:ctrlPr>
                                      <a:rPr lang="en-US" sz="1800" b="0" i="1" smtClean="0">
                                        <a:solidFill>
                                          <a:schemeClr val="bg1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ru-RU" sz="1800" b="0" i="1" smtClean="0">
                                        <a:solidFill>
                                          <a:schemeClr val="bg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м</m:t>
                                    </m:r>
                                  </m:e>
                                  <m:sup>
                                    <m:r>
                                      <a:rPr lang="en-US" sz="1800" b="0" i="1" smtClean="0">
                                        <a:solidFill>
                                          <a:schemeClr val="bg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−3</m:t>
                                    </m:r>
                                  </m:sup>
                                </m:sSup>
                              </m:oMath>
                            </m:oMathPara>
                          </a14:m>
                          <a:endParaRPr lang="ru-RU" sz="1800" dirty="0">
                            <a:solidFill>
                              <a:schemeClr val="bg1"/>
                            </a:solidFill>
                          </a:endParaRPr>
                        </a:p>
                      </a:txBody>
                      <a:tcPr anchor="ctr">
                        <a:solidFill>
                          <a:srgbClr val="0070C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p>
                                  <m:sSupPr>
                                    <m:ctrlPr>
                                      <a:rPr lang="en-US" sz="1800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sz="1800" b="0" i="1" smtClean="0">
                                        <a:latin typeface="Cambria Math" panose="02040503050406030204" pitchFamily="18" charset="0"/>
                                      </a:rPr>
                                      <m:t>10</m:t>
                                    </m:r>
                                  </m:e>
                                  <m:sup>
                                    <m:r>
                                      <a:rPr lang="en-US" sz="1800" b="0" i="1" smtClean="0">
                                        <a:latin typeface="Cambria Math" panose="02040503050406030204" pitchFamily="18" charset="0"/>
                                      </a:rPr>
                                      <m:t>3</m:t>
                                    </m:r>
                                  </m:sup>
                                </m:sSup>
                                <m:r>
                                  <a:rPr lang="en-US" sz="1800" b="0" i="1" smtClean="0">
                                    <a:latin typeface="Cambria Math" panose="02040503050406030204" pitchFamily="18" charset="0"/>
                                  </a:rPr>
                                  <m:t>−</m:t>
                                </m:r>
                                <m:sSup>
                                  <m:sSupPr>
                                    <m:ctrlPr>
                                      <a:rPr lang="en-US" sz="1800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sz="1800" b="0" i="1" smtClean="0">
                                        <a:latin typeface="Cambria Math" panose="02040503050406030204" pitchFamily="18" charset="0"/>
                                      </a:rPr>
                                      <m:t>10</m:t>
                                    </m:r>
                                  </m:e>
                                  <m:sup>
                                    <m:r>
                                      <a:rPr lang="en-US" sz="1800" b="0" i="1" smtClean="0">
                                        <a:latin typeface="Cambria Math" panose="02040503050406030204" pitchFamily="18" charset="0"/>
                                      </a:rPr>
                                      <m:t>5</m:t>
                                    </m:r>
                                  </m:sup>
                                </m:sSup>
                              </m:oMath>
                            </m:oMathPara>
                          </a14:m>
                          <a:endParaRPr lang="ru-RU" sz="1800" dirty="0"/>
                        </a:p>
                      </a:txBody>
                      <a:tcPr anchor="ctr"/>
                    </a:tc>
                    <a:tc rowSpan="2"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800" b="1" i="1" smtClean="0">
                                    <a:latin typeface="Cambria Math" panose="02040503050406030204" pitchFamily="18" charset="0"/>
                                  </a:rPr>
                                  <m:t>𝟓</m:t>
                                </m:r>
                                <m:r>
                                  <a:rPr lang="en-US" sz="1800" b="1" i="1" smtClean="0">
                                    <a:latin typeface="Cambria Math" panose="02040503050406030204" pitchFamily="18" charset="0"/>
                                  </a:rPr>
                                  <m:t>×</m:t>
                                </m:r>
                                <m:sSup>
                                  <m:sSupPr>
                                    <m:ctrlPr>
                                      <a:rPr lang="en-US" sz="1800" b="1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sz="1800" b="1" i="1" smtClean="0">
                                        <a:latin typeface="Cambria Math" panose="02040503050406030204" pitchFamily="18" charset="0"/>
                                      </a:rPr>
                                      <m:t>𝟏𝟎</m:t>
                                    </m:r>
                                  </m:e>
                                  <m:sup>
                                    <m:r>
                                      <a:rPr lang="en-US" sz="1800" b="1" i="1" smtClean="0">
                                        <a:latin typeface="Cambria Math" panose="02040503050406030204" pitchFamily="18" charset="0"/>
                                      </a:rPr>
                                      <m:t>𝟕</m:t>
                                    </m:r>
                                  </m:sup>
                                </m:sSup>
                                <m:r>
                                  <a:rPr lang="en-US" sz="1800" b="1" i="1" smtClean="0">
                                    <a:latin typeface="Cambria Math" panose="02040503050406030204" pitchFamily="18" charset="0"/>
                                  </a:rPr>
                                  <m:t>−</m:t>
                                </m:r>
                                <m:r>
                                  <a:rPr lang="en-US" sz="1800" b="1" i="1" smtClean="0">
                                    <a:latin typeface="Cambria Math" panose="02040503050406030204" pitchFamily="18" charset="0"/>
                                  </a:rPr>
                                  <m:t>𝟓</m:t>
                                </m:r>
                                <m:r>
                                  <a:rPr lang="en-US" sz="1800" b="1" i="1" smtClean="0">
                                    <a:latin typeface="Cambria Math" panose="02040503050406030204" pitchFamily="18" charset="0"/>
                                  </a:rPr>
                                  <m:t>×</m:t>
                                </m:r>
                                <m:sSup>
                                  <m:sSupPr>
                                    <m:ctrlPr>
                                      <a:rPr lang="en-US" sz="1800" b="1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sz="1800" b="1" i="1" smtClean="0">
                                        <a:latin typeface="Cambria Math" panose="02040503050406030204" pitchFamily="18" charset="0"/>
                                      </a:rPr>
                                      <m:t>𝟏𝟎</m:t>
                                    </m:r>
                                  </m:e>
                                  <m:sup>
                                    <m:r>
                                      <a:rPr lang="en-US" sz="1800" b="1" i="1" smtClean="0">
                                        <a:latin typeface="Cambria Math" panose="02040503050406030204" pitchFamily="18" charset="0"/>
                                      </a:rPr>
                                      <m:t>𝟖</m:t>
                                    </m:r>
                                  </m:sup>
                                </m:sSup>
                              </m:oMath>
                            </m:oMathPara>
                          </a14:m>
                          <a:endParaRPr lang="ru-RU" sz="1800" b="1" dirty="0"/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1603488298"/>
                      </a:ext>
                    </a:extLst>
                  </a:tr>
                  <a:tr h="306139">
                    <a:tc vMerge="1">
                      <a:txBody>
                        <a:bodyPr/>
                        <a:lstStyle/>
                        <a:p>
                          <a:pPr algn="ctr"/>
                          <a:endParaRPr lang="ru-RU" sz="1400" dirty="0">
                            <a:solidFill>
                              <a:schemeClr val="bg1"/>
                            </a:solidFill>
                          </a:endParaRPr>
                        </a:p>
                      </a:txBody>
                      <a:tcPr anchor="ctr">
                        <a:solidFill>
                          <a:srgbClr val="0070C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p>
                                  <m:sSupPr>
                                    <m:ctrlPr>
                                      <a:rPr lang="en-US" sz="1800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sz="1800" b="0" i="1" smtClean="0">
                                        <a:latin typeface="Cambria Math" panose="02040503050406030204" pitchFamily="18" charset="0"/>
                                      </a:rPr>
                                      <m:t>10</m:t>
                                    </m:r>
                                  </m:e>
                                  <m:sup>
                                    <m:r>
                                      <a:rPr lang="en-US" sz="1800" b="0" i="1" smtClean="0">
                                        <a:latin typeface="Cambria Math" panose="02040503050406030204" pitchFamily="18" charset="0"/>
                                      </a:rPr>
                                      <m:t>4</m:t>
                                    </m:r>
                                  </m:sup>
                                </m:sSup>
                                <m:r>
                                  <a:rPr lang="en-US" sz="1800" b="0" i="1" smtClean="0">
                                    <a:latin typeface="Cambria Math" panose="02040503050406030204" pitchFamily="18" charset="0"/>
                                  </a:rPr>
                                  <m:t>−</m:t>
                                </m:r>
                                <m:sSup>
                                  <m:sSupPr>
                                    <m:ctrlPr>
                                      <a:rPr lang="en-US" sz="1800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sz="1800" b="0" i="1" smtClean="0">
                                        <a:latin typeface="Cambria Math" panose="02040503050406030204" pitchFamily="18" charset="0"/>
                                      </a:rPr>
                                      <m:t>10</m:t>
                                    </m:r>
                                  </m:e>
                                  <m:sup>
                                    <m:r>
                                      <a:rPr lang="en-US" sz="1800" b="0" i="1" smtClean="0">
                                        <a:latin typeface="Cambria Math" panose="02040503050406030204" pitchFamily="18" charset="0"/>
                                      </a:rPr>
                                      <m:t>6</m:t>
                                    </m:r>
                                  </m:sup>
                                </m:sSup>
                              </m:oMath>
                            </m:oMathPara>
                          </a14:m>
                          <a:endParaRPr lang="ru-RU" sz="1800" dirty="0"/>
                        </a:p>
                      </a:txBody>
                      <a:tcPr anchor="ctr"/>
                    </a:tc>
                    <a:tc vMerge="1">
                      <a:txBody>
                        <a:bodyPr/>
                        <a:lstStyle/>
                        <a:p>
                          <a:pPr algn="ctr"/>
                          <a:endParaRPr lang="ru-RU" sz="1400" dirty="0"/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1112756929"/>
                      </a:ext>
                    </a:extLst>
                  </a:tr>
                  <a:tr h="315068">
                    <a:tc rowSpan="2"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800" b="0" i="1" smtClean="0">
                                    <a:solidFill>
                                      <a:schemeClr val="bg1"/>
                                    </a:solidFill>
                                    <a:latin typeface="Cambria Math" panose="02040503050406030204" pitchFamily="18" charset="0"/>
                                  </a:rPr>
                                  <m:t>𝑀</m:t>
                                </m:r>
                                <m:r>
                                  <a:rPr lang="en-US" sz="1800" b="0" i="1" smtClean="0">
                                    <a:solidFill>
                                      <a:schemeClr val="bg1"/>
                                    </a:solidFill>
                                    <a:latin typeface="Cambria Math" panose="02040503050406030204" pitchFamily="18" charset="0"/>
                                  </a:rPr>
                                  <m:t>, </m:t>
                                </m:r>
                                <m:sSub>
                                  <m:sSubPr>
                                    <m:ctrlPr>
                                      <a:rPr lang="en-US" sz="1800" b="0" i="1" smtClean="0">
                                        <a:solidFill>
                                          <a:schemeClr val="bg1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800" b="0" i="1" smtClean="0">
                                        <a:solidFill>
                                          <a:schemeClr val="bg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𝑀</m:t>
                                    </m:r>
                                  </m:e>
                                  <m:sub>
                                    <m:r>
                                      <a:rPr lang="en-US" sz="1800" b="0" i="1" smtClean="0">
                                        <a:solidFill>
                                          <a:schemeClr val="bg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⊙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ru-RU" sz="1800" dirty="0">
                            <a:solidFill>
                              <a:schemeClr val="bg1"/>
                            </a:solidFill>
                          </a:endParaRPr>
                        </a:p>
                      </a:txBody>
                      <a:tcPr anchor="ctr">
                        <a:solidFill>
                          <a:srgbClr val="0070C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800" dirty="0"/>
                            <a:t>10-1000</a:t>
                          </a:r>
                          <a:endParaRPr lang="ru-RU" sz="1800" dirty="0"/>
                        </a:p>
                      </a:txBody>
                      <a:tcPr anchor="ctr"/>
                    </a:tc>
                    <a:tc rowSpan="2"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800" b="1" i="1" smtClean="0">
                                    <a:latin typeface="Cambria Math" panose="02040503050406030204" pitchFamily="18" charset="0"/>
                                  </a:rPr>
                                  <m:t>∼</m:t>
                                </m:r>
                                <m:r>
                                  <a:rPr lang="en-US" sz="1800" b="1" i="1" smtClean="0">
                                    <a:latin typeface="Cambria Math" panose="02040503050406030204" pitchFamily="18" charset="0"/>
                                  </a:rPr>
                                  <m:t>𝟏𝟎𝟎</m:t>
                                </m:r>
                                <m:r>
                                  <a:rPr lang="en-US" sz="1800" b="1" i="1" smtClean="0">
                                    <a:latin typeface="Cambria Math" panose="02040503050406030204" pitchFamily="18" charset="0"/>
                                  </a:rPr>
                                  <m:t>−</m:t>
                                </m:r>
                                <m:r>
                                  <a:rPr lang="en-US" sz="1800" b="1" i="1" smtClean="0">
                                    <a:latin typeface="Cambria Math" panose="02040503050406030204" pitchFamily="18" charset="0"/>
                                  </a:rPr>
                                  <m:t>𝟏𝟎𝟎𝟎</m:t>
                                </m:r>
                              </m:oMath>
                            </m:oMathPara>
                          </a14:m>
                          <a:endParaRPr lang="ru-RU" sz="1800" b="1" dirty="0"/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445076204"/>
                      </a:ext>
                    </a:extLst>
                  </a:tr>
                  <a:tr h="306139">
                    <a:tc vMerge="1">
                      <a:txBody>
                        <a:bodyPr/>
                        <a:lstStyle/>
                        <a:p>
                          <a:pPr algn="ctr"/>
                          <a:endParaRPr lang="ru-RU" sz="1400" dirty="0">
                            <a:solidFill>
                              <a:schemeClr val="bg1"/>
                            </a:solidFill>
                          </a:endParaRPr>
                        </a:p>
                      </a:txBody>
                      <a:tcPr anchor="ctr">
                        <a:solidFill>
                          <a:srgbClr val="0070C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800" dirty="0"/>
                            <a:t>0.3-20</a:t>
                          </a:r>
                          <a:endParaRPr lang="ru-RU" sz="1800" dirty="0"/>
                        </a:p>
                      </a:txBody>
                      <a:tcPr anchor="ctr"/>
                    </a:tc>
                    <a:tc vMerge="1">
                      <a:txBody>
                        <a:bodyPr/>
                        <a:lstStyle/>
                        <a:p>
                          <a:pPr algn="ctr"/>
                          <a:endParaRPr lang="ru-RU" sz="1400" dirty="0"/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3107353351"/>
                      </a:ext>
                    </a:extLst>
                  </a:tr>
                  <a:tr h="306139">
                    <a:tc rowSpan="2">
                      <a:txBody>
                        <a:bodyPr/>
                        <a:lstStyle/>
                        <a:p>
                          <a:pPr algn="ctr"/>
                          <a14:m>
                            <m:oMath xmlns:m="http://schemas.openxmlformats.org/officeDocument/2006/math">
                              <m:r>
                                <a:rPr lang="en-US" sz="1800" b="0" i="1" smtClean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</a:rPr>
                                <m:t>𝑅</m:t>
                              </m:r>
                            </m:oMath>
                          </a14:m>
                          <a:r>
                            <a:rPr lang="en-US" sz="1800" dirty="0">
                              <a:solidFill>
                                <a:schemeClr val="bg1"/>
                              </a:solidFill>
                            </a:rPr>
                            <a:t>, </a:t>
                          </a:r>
                          <a:r>
                            <a:rPr lang="ru-RU" sz="1800" dirty="0" err="1">
                              <a:solidFill>
                                <a:schemeClr val="bg1"/>
                              </a:solidFill>
                            </a:rPr>
                            <a:t>пк</a:t>
                          </a:r>
                          <a:endParaRPr lang="ru-RU" sz="1800" dirty="0">
                            <a:solidFill>
                              <a:schemeClr val="bg1"/>
                            </a:solidFill>
                          </a:endParaRPr>
                        </a:p>
                      </a:txBody>
                      <a:tcPr anchor="ctr">
                        <a:solidFill>
                          <a:srgbClr val="0070C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800" dirty="0"/>
                            <a:t>0.5-3</a:t>
                          </a:r>
                          <a:endParaRPr lang="ru-RU" sz="1800" dirty="0"/>
                        </a:p>
                      </a:txBody>
                      <a:tcPr anchor="ctr"/>
                    </a:tc>
                    <a:tc rowSpan="2">
                      <a:txBody>
                        <a:bodyPr/>
                        <a:lstStyle/>
                        <a:p>
                          <a:pPr algn="ctr"/>
                          <a:r>
                            <a:rPr lang="en-US" sz="1800" b="1" dirty="0"/>
                            <a:t>0.05-0.1</a:t>
                          </a:r>
                          <a:endParaRPr lang="ru-RU" sz="1800" b="1" dirty="0"/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2754369903"/>
                      </a:ext>
                    </a:extLst>
                  </a:tr>
                  <a:tr h="306139">
                    <a:tc vMerge="1">
                      <a:txBody>
                        <a:bodyPr/>
                        <a:lstStyle/>
                        <a:p>
                          <a:pPr algn="ctr"/>
                          <a:endParaRPr lang="ru-RU" sz="1400" dirty="0">
                            <a:solidFill>
                              <a:schemeClr val="bg1"/>
                            </a:solidFill>
                          </a:endParaRPr>
                        </a:p>
                      </a:txBody>
                      <a:tcPr anchor="ctr">
                        <a:solidFill>
                          <a:srgbClr val="0070C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ru-RU" sz="1800" dirty="0"/>
                            <a:t>0.05-0.5</a:t>
                          </a:r>
                        </a:p>
                      </a:txBody>
                      <a:tcPr anchor="ctr"/>
                    </a:tc>
                    <a:tc vMerge="1">
                      <a:txBody>
                        <a:bodyPr/>
                        <a:lstStyle/>
                        <a:p>
                          <a:pPr algn="ctr"/>
                          <a:endParaRPr lang="ru-RU" sz="1400" dirty="0"/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2557428863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5" name="Таблица 4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808680566"/>
                  </p:ext>
                </p:extLst>
              </p:nvPr>
            </p:nvGraphicFramePr>
            <p:xfrm>
              <a:off x="2322000" y="1846263"/>
              <a:ext cx="4932000" cy="3643452"/>
            </p:xfrm>
            <a:graphic>
              <a:graphicData uri="http://schemas.openxmlformats.org/drawingml/2006/table">
                <a:tbl>
                  <a:tblPr firstCol="1" bandRow="1">
                    <a:tableStyleId>{5C22544A-7EE6-4342-B048-85BDC9FD1C3A}</a:tableStyleId>
                  </a:tblPr>
                  <a:tblGrid>
                    <a:gridCol w="1152000">
                      <a:extLst>
                        <a:ext uri="{9D8B030D-6E8A-4147-A177-3AD203B41FA5}">
                          <a16:colId xmlns:a16="http://schemas.microsoft.com/office/drawing/2014/main" val="1681055010"/>
                        </a:ext>
                      </a:extLst>
                    </a:gridCol>
                    <a:gridCol w="1692000">
                      <a:extLst>
                        <a:ext uri="{9D8B030D-6E8A-4147-A177-3AD203B41FA5}">
                          <a16:colId xmlns:a16="http://schemas.microsoft.com/office/drawing/2014/main" val="920045351"/>
                        </a:ext>
                      </a:extLst>
                    </a:gridCol>
                    <a:gridCol w="2088000">
                      <a:extLst>
                        <a:ext uri="{9D8B030D-6E8A-4147-A177-3AD203B41FA5}">
                          <a16:colId xmlns:a16="http://schemas.microsoft.com/office/drawing/2014/main" val="3995998572"/>
                        </a:ext>
                      </a:extLst>
                    </a:gridCol>
                  </a:tblGrid>
                  <a:tr h="714324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ru-RU" sz="1800" dirty="0" err="1">
                              <a:solidFill>
                                <a:schemeClr val="bg1"/>
                              </a:solidFill>
                            </a:rPr>
                            <a:t>Иерар</a:t>
                          </a:r>
                          <a:r>
                            <a:rPr lang="en-US" sz="1800" dirty="0">
                              <a:solidFill>
                                <a:schemeClr val="bg1"/>
                              </a:solidFill>
                            </a:rPr>
                            <a:t>-</a:t>
                          </a:r>
                          <a:r>
                            <a:rPr lang="ru-RU" sz="1800" dirty="0" err="1">
                              <a:solidFill>
                                <a:schemeClr val="bg1"/>
                              </a:solidFill>
                            </a:rPr>
                            <a:t>хия</a:t>
                          </a:r>
                          <a:endParaRPr lang="ru-RU" sz="1800" dirty="0">
                            <a:solidFill>
                              <a:schemeClr val="bg1"/>
                            </a:solidFill>
                          </a:endParaRPr>
                        </a:p>
                      </a:txBody>
                      <a:tcPr>
                        <a:solidFill>
                          <a:srgbClr val="0070C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ru-RU" sz="1800" dirty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Протозвездное облако</a:t>
                          </a:r>
                        </a:p>
                      </a:txBody>
                      <a:tcPr>
                        <a:solidFill>
                          <a:srgbClr val="E7EBF5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ru-RU" sz="1800" b="1" dirty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фрагменты</a:t>
                          </a:r>
                        </a:p>
                      </a:txBody>
                      <a:tcPr>
                        <a:solidFill>
                          <a:srgbClr val="E7EBF5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3245697597"/>
                      </a:ext>
                    </a:extLst>
                  </a:tr>
                  <a:tr h="365760">
                    <a:tc rowSpan="2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anchor="ctr">
                        <a:blipFill>
                          <a:blip r:embed="rId2"/>
                          <a:stretch>
                            <a:fillRect l="-529" t="-100826" r="-330159" b="-31157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800" dirty="0"/>
                            <a:t>30-100</a:t>
                          </a:r>
                          <a:endParaRPr lang="ru-RU" sz="1800" dirty="0"/>
                        </a:p>
                      </a:txBody>
                      <a:tcPr anchor="ctr"/>
                    </a:tc>
                    <a:tc rowSpan="2">
                      <a:txBody>
                        <a:bodyPr/>
                        <a:lstStyle/>
                        <a:p>
                          <a:pPr algn="ctr"/>
                          <a:r>
                            <a:rPr lang="en-US" sz="1800" b="1" dirty="0"/>
                            <a:t>20-500</a:t>
                          </a:r>
                          <a:endParaRPr lang="ru-RU" sz="1800" b="1" dirty="0"/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227044440"/>
                      </a:ext>
                    </a:extLst>
                  </a:tr>
                  <a:tr h="365760">
                    <a:tc vMerge="1">
                      <a:txBody>
                        <a:bodyPr/>
                        <a:lstStyle/>
                        <a:p>
                          <a:pPr algn="ctr"/>
                          <a:endParaRPr lang="ru-RU" sz="1400" dirty="0">
                            <a:solidFill>
                              <a:schemeClr val="bg1"/>
                            </a:solidFill>
                          </a:endParaRPr>
                        </a:p>
                      </a:txBody>
                      <a:tcPr anchor="ctr">
                        <a:solidFill>
                          <a:srgbClr val="0070C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ru-RU" sz="1800" dirty="0"/>
                            <a:t>10</a:t>
                          </a:r>
                        </a:p>
                      </a:txBody>
                      <a:tcPr anchor="ctr"/>
                    </a:tc>
                    <a:tc vMerge="1">
                      <a:txBody>
                        <a:bodyPr/>
                        <a:lstStyle/>
                        <a:p>
                          <a:pPr algn="ctr"/>
                          <a:endParaRPr lang="ru-RU" sz="1400" dirty="0"/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3616480765"/>
                      </a:ext>
                    </a:extLst>
                  </a:tr>
                  <a:tr h="368808">
                    <a:tc rowSpan="2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anchor="ctr">
                        <a:blipFill>
                          <a:blip r:embed="rId2"/>
                          <a:stretch>
                            <a:fillRect l="-529" t="-202500" r="-330159" b="-2141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anchor="ctr">
                        <a:blipFill>
                          <a:blip r:embed="rId2"/>
                          <a:stretch>
                            <a:fillRect l="-68345" t="-405000" r="-124460" b="-528333"/>
                          </a:stretch>
                        </a:blipFill>
                      </a:tcPr>
                    </a:tc>
                    <a:tc rowSpan="2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anchor="ctr">
                        <a:blipFill>
                          <a:blip r:embed="rId2"/>
                          <a:stretch>
                            <a:fillRect l="-136443" t="-202500" r="-875" b="-21416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603488298"/>
                      </a:ext>
                    </a:extLst>
                  </a:tr>
                  <a:tr h="365760">
                    <a:tc vMerge="1">
                      <a:txBody>
                        <a:bodyPr/>
                        <a:lstStyle/>
                        <a:p>
                          <a:pPr algn="ctr"/>
                          <a:endParaRPr lang="ru-RU" sz="1400" dirty="0">
                            <a:solidFill>
                              <a:schemeClr val="bg1"/>
                            </a:solidFill>
                          </a:endParaRPr>
                        </a:p>
                      </a:txBody>
                      <a:tcPr anchor="ctr">
                        <a:solidFill>
                          <a:srgbClr val="0070C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anchor="ctr">
                        <a:blipFill>
                          <a:blip r:embed="rId2"/>
                          <a:stretch>
                            <a:fillRect l="-68345" t="-505000" r="-124460" b="-428333"/>
                          </a:stretch>
                        </a:blipFill>
                      </a:tcPr>
                    </a:tc>
                    <a:tc vMerge="1">
                      <a:txBody>
                        <a:bodyPr/>
                        <a:lstStyle/>
                        <a:p>
                          <a:pPr algn="ctr"/>
                          <a:endParaRPr lang="ru-RU" sz="1400" dirty="0"/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1112756929"/>
                      </a:ext>
                    </a:extLst>
                  </a:tr>
                  <a:tr h="365760">
                    <a:tc rowSpan="2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anchor="ctr">
                        <a:blipFill>
                          <a:blip r:embed="rId2"/>
                          <a:stretch>
                            <a:fillRect l="-529" t="-300000" r="-330159" b="-11239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800" dirty="0"/>
                            <a:t>10-1000</a:t>
                          </a:r>
                          <a:endParaRPr lang="ru-RU" sz="1800" dirty="0"/>
                        </a:p>
                      </a:txBody>
                      <a:tcPr anchor="ctr"/>
                    </a:tc>
                    <a:tc rowSpan="2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anchor="ctr">
                        <a:blipFill>
                          <a:blip r:embed="rId2"/>
                          <a:stretch>
                            <a:fillRect l="-136443" t="-300000" r="-875" b="-11239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445076204"/>
                      </a:ext>
                    </a:extLst>
                  </a:tr>
                  <a:tr h="365760">
                    <a:tc vMerge="1">
                      <a:txBody>
                        <a:bodyPr/>
                        <a:lstStyle/>
                        <a:p>
                          <a:pPr algn="ctr"/>
                          <a:endParaRPr lang="ru-RU" sz="1400" dirty="0">
                            <a:solidFill>
                              <a:schemeClr val="bg1"/>
                            </a:solidFill>
                          </a:endParaRPr>
                        </a:p>
                      </a:txBody>
                      <a:tcPr anchor="ctr">
                        <a:solidFill>
                          <a:srgbClr val="0070C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800" dirty="0"/>
                            <a:t>0.3-20</a:t>
                          </a:r>
                          <a:endParaRPr lang="ru-RU" sz="1800" dirty="0"/>
                        </a:p>
                      </a:txBody>
                      <a:tcPr anchor="ctr"/>
                    </a:tc>
                    <a:tc vMerge="1">
                      <a:txBody>
                        <a:bodyPr/>
                        <a:lstStyle/>
                        <a:p>
                          <a:pPr algn="ctr"/>
                          <a:endParaRPr lang="ru-RU" sz="1400" dirty="0"/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3107353351"/>
                      </a:ext>
                    </a:extLst>
                  </a:tr>
                  <a:tr h="365760">
                    <a:tc rowSpan="2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anchor="ctr">
                        <a:blipFill>
                          <a:blip r:embed="rId2"/>
                          <a:stretch>
                            <a:fillRect l="-529" t="-403333" r="-330159" b="-13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800" dirty="0"/>
                            <a:t>0.5-3</a:t>
                          </a:r>
                          <a:endParaRPr lang="ru-RU" sz="1800" dirty="0"/>
                        </a:p>
                      </a:txBody>
                      <a:tcPr anchor="ctr"/>
                    </a:tc>
                    <a:tc rowSpan="2">
                      <a:txBody>
                        <a:bodyPr/>
                        <a:lstStyle/>
                        <a:p>
                          <a:pPr algn="ctr"/>
                          <a:r>
                            <a:rPr lang="en-US" sz="1800" b="1" dirty="0"/>
                            <a:t>0.05-0.1</a:t>
                          </a:r>
                          <a:endParaRPr lang="ru-RU" sz="1800" b="1" dirty="0"/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2754369903"/>
                      </a:ext>
                    </a:extLst>
                  </a:tr>
                  <a:tr h="365760">
                    <a:tc vMerge="1">
                      <a:txBody>
                        <a:bodyPr/>
                        <a:lstStyle/>
                        <a:p>
                          <a:pPr algn="ctr"/>
                          <a:endParaRPr lang="ru-RU" sz="1400" dirty="0">
                            <a:solidFill>
                              <a:schemeClr val="bg1"/>
                            </a:solidFill>
                          </a:endParaRPr>
                        </a:p>
                      </a:txBody>
                      <a:tcPr anchor="ctr">
                        <a:solidFill>
                          <a:srgbClr val="0070C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ru-RU" sz="1800" dirty="0"/>
                            <a:t>0.05-0.5</a:t>
                          </a:r>
                        </a:p>
                      </a:txBody>
                      <a:tcPr anchor="ctr"/>
                    </a:tc>
                    <a:tc vMerge="1">
                      <a:txBody>
                        <a:bodyPr/>
                        <a:lstStyle/>
                        <a:p>
                          <a:pPr algn="ctr"/>
                          <a:endParaRPr lang="ru-RU" sz="1400" dirty="0"/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2557428863"/>
                      </a:ext>
                    </a:extLst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206002869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>
                <a:solidFill>
                  <a:schemeClr val="accent5"/>
                </a:solidFill>
              </a:rPr>
              <a:t>Выводы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Объект 2"/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pPr>
                  <a:buFont typeface="Arial" panose="020B0604020202020204" pitchFamily="34" charset="0"/>
                  <a:buChar char="•"/>
                </a:pPr>
                <a:r>
                  <a:rPr lang="ru-RU" dirty="0"/>
                  <a:t> Магнитное поле играет определяющую роль в формировании иерархии структур межзвездной среды.</a:t>
                </a:r>
                <a:r>
                  <a:rPr lang="en-US" dirty="0"/>
                  <a:t> </a:t>
                </a:r>
                <a:endParaRPr lang="ru-RU" dirty="0"/>
              </a:p>
              <a:p>
                <a:pPr>
                  <a:buFont typeface="Arial" panose="020B0604020202020204" pitchFamily="34" charset="0"/>
                  <a:buChar char="•"/>
                </a:pPr>
                <a:r>
                  <a:rPr lang="ru-RU" dirty="0"/>
                  <a:t> Численное промоделирован процесс фрагментация цилиндрических облаков (волокон) и образование протозвездных ядер размерами 0.</a:t>
                </a:r>
                <a:r>
                  <a:rPr lang="en-US" dirty="0"/>
                  <a:t>05-0.1</a:t>
                </a:r>
                <a:r>
                  <a:rPr lang="ru-RU" dirty="0"/>
                  <a:t> </a:t>
                </a:r>
                <a:r>
                  <a:rPr lang="ru-RU" dirty="0" err="1"/>
                  <a:t>пк</a:t>
                </a:r>
                <a:r>
                  <a:rPr lang="ru-RU" dirty="0"/>
                  <a:t>.</a:t>
                </a:r>
                <a:endParaRPr lang="en-US" dirty="0"/>
              </a:p>
              <a:p>
                <a:pPr>
                  <a:buFont typeface="Arial" panose="020B0604020202020204" pitchFamily="34" charset="0"/>
                  <a:buChar char="•"/>
                </a:pPr>
                <a:r>
                  <a:rPr lang="en-US" dirty="0"/>
                  <a:t> </a:t>
                </a:r>
                <a:r>
                  <a:rPr lang="ru-RU" dirty="0"/>
                  <a:t>Возможно, </a:t>
                </a:r>
                <a:r>
                  <a:rPr lang="ru-RU" dirty="0" err="1"/>
                  <a:t>филаменты</a:t>
                </a:r>
                <a:r>
                  <a:rPr lang="ru-RU" dirty="0"/>
                  <a:t> – это цилиндрические облака с продольным магнитным полем. Магнитное поле препятствует сжатию </a:t>
                </a:r>
                <a:r>
                  <a:rPr lang="ru-RU" dirty="0" err="1"/>
                  <a:t>филамента</a:t>
                </a:r>
                <a:r>
                  <a:rPr lang="ru-RU" dirty="0"/>
                  <a:t> и поддерживает у него почти постоянное значение радиуса</a:t>
                </a:r>
                <a:r>
                  <a:rPr lang="en-US" dirty="0"/>
                  <a:t>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∼0.05−0.1</m:t>
                    </m:r>
                  </m:oMath>
                </a14:m>
                <a:r>
                  <a:rPr lang="en-US" dirty="0"/>
                  <a:t> </a:t>
                </a:r>
                <a:r>
                  <a:rPr lang="ru-RU" dirty="0" err="1"/>
                  <a:t>пк</a:t>
                </a:r>
                <a:r>
                  <a:rPr lang="ru-RU" dirty="0"/>
                  <a:t>. Перпендикулярное </a:t>
                </a:r>
                <a:r>
                  <a:rPr lang="ru-RU" dirty="0" err="1"/>
                  <a:t>м.п</a:t>
                </a:r>
                <a:r>
                  <a:rPr lang="ru-RU" dirty="0"/>
                  <a:t>. также может оказывать поддержку за счет генерации МГД-турбулентности. </a:t>
                </a:r>
                <a:endParaRPr lang="en-US" dirty="0"/>
              </a:p>
              <a:p>
                <a:pPr marL="0" indent="0">
                  <a:buNone/>
                </a:pPr>
                <a:endParaRPr lang="ru-RU" dirty="0"/>
              </a:p>
            </p:txBody>
          </p:sp>
        </mc:Choice>
        <mc:Fallback xmlns="">
          <p:sp>
            <p:nvSpPr>
              <p:cNvPr id="3" name="Объект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1939" t="-1667" r="-2504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9637A9-119A-49DA-BD12-AAC58B377D80}" type="slidenum">
              <a:rPr lang="en-US" smtClean="0"/>
              <a:t>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2442950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800100" y="66103"/>
            <a:ext cx="7543800" cy="1801368"/>
          </a:xfrm>
        </p:spPr>
        <p:txBody>
          <a:bodyPr anchor="t">
            <a:normAutofit/>
          </a:bodyPr>
          <a:lstStyle/>
          <a:p>
            <a:pPr algn="ctr"/>
            <a:r>
              <a:rPr lang="ru-RU" sz="4400" dirty="0">
                <a:solidFill>
                  <a:schemeClr val="accent5"/>
                </a:solidFill>
              </a:rPr>
              <a:t>Спасибо за внимание!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9637A9-119A-49DA-BD12-AAC58B377D80}" type="slidenum">
              <a:rPr lang="en-US" smtClean="0"/>
              <a:t>23</a:t>
            </a:fld>
            <a:endParaRPr lang="en-US" dirty="0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4118F146-F3D0-4DE8-AE16-D5F78E2A86A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38450" y="966787"/>
            <a:ext cx="3467100" cy="4924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473023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Рисунок 13" descr="Изображение выглядит как наружный объект, червь, звезда&#10;&#10;Описание создано с очень высокой степенью достоверности">
            <a:extLst>
              <a:ext uri="{FF2B5EF4-FFF2-40B4-BE49-F238E27FC236}">
                <a16:creationId xmlns:a16="http://schemas.microsoft.com/office/drawing/2014/main" id="{D497E109-658A-493C-836E-5C4259C6E6F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5" y="3904337"/>
            <a:ext cx="2484000" cy="2484000"/>
          </a:xfrm>
          <a:prstGeom prst="rect">
            <a:avLst/>
          </a:prstGeom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3</a:t>
            </a:fld>
            <a:endParaRPr lang="en-US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0" y="3644945"/>
            <a:ext cx="5029200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800" dirty="0">
                <a:solidFill>
                  <a:srgbClr val="F6F0FF"/>
                </a:solidFill>
              </a:rPr>
              <a:t>Copyright ESA/Herschel/PACS, SPIRE/Gould Belt survey Key </a:t>
            </a:r>
            <a:r>
              <a:rPr lang="en-US" sz="800" dirty="0" err="1">
                <a:solidFill>
                  <a:srgbClr val="F6F0FF"/>
                </a:solidFill>
              </a:rPr>
              <a:t>Programme</a:t>
            </a:r>
            <a:r>
              <a:rPr lang="en-US" sz="800" dirty="0">
                <a:solidFill>
                  <a:srgbClr val="F6F0FF"/>
                </a:solidFill>
              </a:rPr>
              <a:t>/</a:t>
            </a:r>
            <a:r>
              <a:rPr lang="en-US" sz="800" dirty="0" err="1">
                <a:solidFill>
                  <a:srgbClr val="F6F0FF"/>
                </a:solidFill>
              </a:rPr>
              <a:t>Palmeirim</a:t>
            </a:r>
            <a:r>
              <a:rPr lang="en-US" sz="800" dirty="0">
                <a:solidFill>
                  <a:srgbClr val="F6F0FF"/>
                </a:solidFill>
              </a:rPr>
              <a:t> et al. 2013</a:t>
            </a:r>
            <a:endParaRPr lang="ru-RU" sz="800" dirty="0">
              <a:solidFill>
                <a:srgbClr val="F6F0FF"/>
              </a:solidFill>
            </a:endParaRPr>
          </a:p>
        </p:txBody>
      </p:sp>
      <p:pic>
        <p:nvPicPr>
          <p:cNvPr id="20" name="Рисунок 19">
            <a:extLst>
              <a:ext uri="{FF2B5EF4-FFF2-40B4-BE49-F238E27FC236}">
                <a16:creationId xmlns:a16="http://schemas.microsoft.com/office/drawing/2014/main" id="{71C321FF-E329-4DCA-821E-6FCD81A8CE4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69280" y="3904337"/>
            <a:ext cx="2605440" cy="24840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0" y="0"/>
            <a:ext cx="50292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rgbClr val="F6F0FF"/>
                </a:solidFill>
              </a:rPr>
              <a:t>Молекулярное облако в Тельце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0" y="5994194"/>
            <a:ext cx="242582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800" dirty="0">
                <a:solidFill>
                  <a:srgbClr val="F6F0FF"/>
                </a:solidFill>
              </a:rPr>
              <a:t>Copyright: ESA/Herschel/SPIRE/PACS/Ph. André (CEA </a:t>
            </a:r>
            <a:r>
              <a:rPr lang="en-US" sz="800" dirty="0" err="1">
                <a:solidFill>
                  <a:srgbClr val="F6F0FF"/>
                </a:solidFill>
              </a:rPr>
              <a:t>Saclay</a:t>
            </a:r>
            <a:r>
              <a:rPr lang="en-US" sz="800" dirty="0">
                <a:solidFill>
                  <a:srgbClr val="F6F0FF"/>
                </a:solidFill>
              </a:rPr>
              <a:t>) for the 'Gould Belt survey' Key </a:t>
            </a:r>
            <a:r>
              <a:rPr lang="en-US" sz="800" dirty="0" err="1">
                <a:solidFill>
                  <a:srgbClr val="F6F0FF"/>
                </a:solidFill>
              </a:rPr>
              <a:t>Programme</a:t>
            </a:r>
            <a:r>
              <a:rPr lang="en-US" sz="800" dirty="0">
                <a:solidFill>
                  <a:srgbClr val="F6F0FF"/>
                </a:solidFill>
              </a:rPr>
              <a:t> Consortium</a:t>
            </a:r>
            <a:endParaRPr lang="ru-RU" sz="800" dirty="0">
              <a:solidFill>
                <a:srgbClr val="F6F0FF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3261385" y="6213191"/>
            <a:ext cx="2132315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800" dirty="0">
                <a:solidFill>
                  <a:srgbClr val="F6F0FF"/>
                </a:solidFill>
              </a:rPr>
              <a:t>Copyright: ESA and the SPIRE &amp; PACS consortia</a:t>
            </a:r>
            <a:endParaRPr lang="ru-RU" sz="800" dirty="0">
              <a:solidFill>
                <a:srgbClr val="F6F0FF"/>
              </a:solidFill>
            </a:endParaRPr>
          </a:p>
        </p:txBody>
      </p:sp>
      <p:pic>
        <p:nvPicPr>
          <p:cNvPr id="7" name="Рисунок 6" descr="Изображение выглядит как звезда, кот&#10;&#10;Описание создано с высокой степенью достоверности">
            <a:extLst>
              <a:ext uri="{FF2B5EF4-FFF2-40B4-BE49-F238E27FC236}">
                <a16:creationId xmlns:a16="http://schemas.microsoft.com/office/drawing/2014/main" id="{643B8650-EA1C-455D-9DDA-417C5DEA824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-2385"/>
            <a:ext cx="9144000" cy="3890148"/>
          </a:xfrm>
          <a:prstGeom prst="rect">
            <a:avLst/>
          </a:prstGeom>
        </p:spPr>
      </p:pic>
      <p:sp>
        <p:nvSpPr>
          <p:cNvPr id="13" name="Прямоугольник 12"/>
          <p:cNvSpPr/>
          <p:nvPr/>
        </p:nvSpPr>
        <p:spPr>
          <a:xfrm>
            <a:off x="0" y="3962564"/>
            <a:ext cx="229043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solidFill>
                  <a:srgbClr val="F6F0FF"/>
                </a:solidFill>
              </a:rPr>
              <a:t>Aquila rift</a:t>
            </a:r>
            <a:endParaRPr lang="ru-RU" sz="2400" dirty="0">
              <a:solidFill>
                <a:srgbClr val="F6F0FF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4065973" y="3962563"/>
            <a:ext cx="101205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solidFill>
                  <a:srgbClr val="F6F0FF"/>
                </a:solidFill>
              </a:rPr>
              <a:t>Polaris</a:t>
            </a:r>
            <a:endParaRPr lang="ru-RU" sz="2400" dirty="0">
              <a:solidFill>
                <a:srgbClr val="F6F0FF"/>
              </a:solidFill>
            </a:endParaRPr>
          </a:p>
        </p:txBody>
      </p:sp>
      <p:pic>
        <p:nvPicPr>
          <p:cNvPr id="17" name="Рисунок 16" descr="Изображение выглядит как наружный объект&#10;&#10;Описание создано с высокой степенью достоверности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85482" y="3904337"/>
            <a:ext cx="2758518" cy="2484000"/>
          </a:xfrm>
          <a:prstGeom prst="rect">
            <a:avLst/>
          </a:prstGeom>
        </p:spPr>
      </p:pic>
      <p:sp>
        <p:nvSpPr>
          <p:cNvPr id="18" name="Прямоугольник 17"/>
          <p:cNvSpPr/>
          <p:nvPr/>
        </p:nvSpPr>
        <p:spPr>
          <a:xfrm>
            <a:off x="6522771" y="6214664"/>
            <a:ext cx="2514698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800" dirty="0">
                <a:solidFill>
                  <a:srgbClr val="F6F0FF"/>
                </a:solidFill>
              </a:rPr>
              <a:t>Copyright: </a:t>
            </a:r>
            <a:r>
              <a:rPr lang="it-IT" sz="800" dirty="0">
                <a:solidFill>
                  <a:srgbClr val="F6F0FF"/>
                </a:solidFill>
              </a:rPr>
              <a:t>ESA/Herschel/PACS/SPIRE/V. Roccatagliata </a:t>
            </a:r>
            <a:endParaRPr lang="ru-RU" sz="800" dirty="0">
              <a:solidFill>
                <a:srgbClr val="F6F0FF"/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7137647" y="3962562"/>
            <a:ext cx="200635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solidFill>
                  <a:srgbClr val="F6F0FF"/>
                </a:solidFill>
              </a:rPr>
              <a:t>Serpens core</a:t>
            </a:r>
            <a:endParaRPr lang="ru-RU" sz="2400" dirty="0">
              <a:solidFill>
                <a:srgbClr val="F6F0FF"/>
              </a:solidFill>
            </a:endParaRPr>
          </a:p>
        </p:txBody>
      </p:sp>
      <p:cxnSp>
        <p:nvCxnSpPr>
          <p:cNvPr id="21" name="Прямая со стрелкой 20"/>
          <p:cNvCxnSpPr/>
          <p:nvPr/>
        </p:nvCxnSpPr>
        <p:spPr>
          <a:xfrm>
            <a:off x="6409678" y="6196617"/>
            <a:ext cx="2627791" cy="0"/>
          </a:xfrm>
          <a:prstGeom prst="straightConnector1">
            <a:avLst/>
          </a:prstGeom>
          <a:ln>
            <a:solidFill>
              <a:srgbClr val="F6F0FF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1"/>
          <p:cNvSpPr/>
          <p:nvPr/>
        </p:nvSpPr>
        <p:spPr>
          <a:xfrm>
            <a:off x="6466224" y="6018083"/>
            <a:ext cx="431726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800" dirty="0">
                <a:solidFill>
                  <a:srgbClr val="F6F0FF"/>
                </a:solidFill>
              </a:rPr>
              <a:t>15 </a:t>
            </a:r>
            <a:r>
              <a:rPr lang="ru-RU" sz="800" dirty="0" err="1">
                <a:solidFill>
                  <a:srgbClr val="F6F0FF"/>
                </a:solidFill>
              </a:rPr>
              <a:t>пк</a:t>
            </a:r>
            <a:endParaRPr lang="ru-RU" sz="800" dirty="0">
              <a:solidFill>
                <a:srgbClr val="F6F0FF"/>
              </a:solidFill>
            </a:endParaRPr>
          </a:p>
        </p:txBody>
      </p:sp>
      <p:cxnSp>
        <p:nvCxnSpPr>
          <p:cNvPr id="24" name="Прямая со стрелкой 23"/>
          <p:cNvCxnSpPr/>
          <p:nvPr/>
        </p:nvCxnSpPr>
        <p:spPr>
          <a:xfrm>
            <a:off x="8753383" y="115410"/>
            <a:ext cx="0" cy="3637257"/>
          </a:xfrm>
          <a:prstGeom prst="straightConnector1">
            <a:avLst/>
          </a:prstGeom>
          <a:ln>
            <a:solidFill>
              <a:srgbClr val="F6F0FF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Прямоугольник 24"/>
          <p:cNvSpPr/>
          <p:nvPr/>
        </p:nvSpPr>
        <p:spPr>
          <a:xfrm>
            <a:off x="8366047" y="353943"/>
            <a:ext cx="431726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800" dirty="0">
                <a:solidFill>
                  <a:srgbClr val="F6F0FF"/>
                </a:solidFill>
              </a:rPr>
              <a:t>5 </a:t>
            </a:r>
            <a:r>
              <a:rPr lang="ru-RU" sz="800" dirty="0" err="1">
                <a:solidFill>
                  <a:srgbClr val="F6F0FF"/>
                </a:solidFill>
              </a:rPr>
              <a:t>пк</a:t>
            </a:r>
            <a:endParaRPr lang="ru-RU" sz="800" dirty="0">
              <a:solidFill>
                <a:srgbClr val="F6F0FF"/>
              </a:solidFill>
            </a:endParaRPr>
          </a:p>
        </p:txBody>
      </p:sp>
      <p:cxnSp>
        <p:nvCxnSpPr>
          <p:cNvPr id="26" name="Прямая со стрелкой 25"/>
          <p:cNvCxnSpPr>
            <a:cxnSpLocks/>
          </p:cNvCxnSpPr>
          <p:nvPr/>
        </p:nvCxnSpPr>
        <p:spPr>
          <a:xfrm>
            <a:off x="3286447" y="5745335"/>
            <a:ext cx="1791580" cy="451282"/>
          </a:xfrm>
          <a:prstGeom prst="straightConnector1">
            <a:avLst/>
          </a:prstGeom>
          <a:ln>
            <a:solidFill>
              <a:srgbClr val="F6F0FF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Прямоугольник 26"/>
          <p:cNvSpPr/>
          <p:nvPr/>
        </p:nvSpPr>
        <p:spPr>
          <a:xfrm rot="844623">
            <a:off x="3342993" y="5593435"/>
            <a:ext cx="431726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800" dirty="0">
                <a:solidFill>
                  <a:srgbClr val="F6F0FF"/>
                </a:solidFill>
              </a:rPr>
              <a:t>9</a:t>
            </a:r>
            <a:r>
              <a:rPr lang="ru-RU" sz="800" dirty="0">
                <a:solidFill>
                  <a:srgbClr val="F6F0FF"/>
                </a:solidFill>
              </a:rPr>
              <a:t> </a:t>
            </a:r>
            <a:r>
              <a:rPr lang="ru-RU" sz="800" dirty="0" err="1">
                <a:solidFill>
                  <a:srgbClr val="F6F0FF"/>
                </a:solidFill>
              </a:rPr>
              <a:t>пк</a:t>
            </a:r>
            <a:endParaRPr lang="ru-RU" sz="800" dirty="0">
              <a:solidFill>
                <a:srgbClr val="F6F0FF"/>
              </a:solidFill>
            </a:endParaRPr>
          </a:p>
        </p:txBody>
      </p:sp>
      <p:cxnSp>
        <p:nvCxnSpPr>
          <p:cNvPr id="29" name="Прямая со стрелкой 28"/>
          <p:cNvCxnSpPr>
            <a:cxnSpLocks/>
          </p:cNvCxnSpPr>
          <p:nvPr/>
        </p:nvCxnSpPr>
        <p:spPr>
          <a:xfrm>
            <a:off x="38692" y="5928845"/>
            <a:ext cx="2387132" cy="2786"/>
          </a:xfrm>
          <a:prstGeom prst="straightConnector1">
            <a:avLst/>
          </a:prstGeom>
          <a:ln>
            <a:solidFill>
              <a:srgbClr val="F6F0FF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Прямоугольник 29"/>
          <p:cNvSpPr/>
          <p:nvPr/>
        </p:nvSpPr>
        <p:spPr>
          <a:xfrm>
            <a:off x="95238" y="5750311"/>
            <a:ext cx="431726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800" dirty="0">
                <a:solidFill>
                  <a:srgbClr val="F6F0FF"/>
                </a:solidFill>
              </a:rPr>
              <a:t>15 </a:t>
            </a:r>
            <a:r>
              <a:rPr lang="ru-RU" sz="800" dirty="0" err="1">
                <a:solidFill>
                  <a:srgbClr val="F6F0FF"/>
                </a:solidFill>
              </a:rPr>
              <a:t>пк</a:t>
            </a:r>
            <a:endParaRPr lang="ru-RU" sz="800" dirty="0">
              <a:solidFill>
                <a:srgbClr val="F6F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101025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Рисунок 13" descr="Изображение выглядит как наружный объект, червь, звезда&#10;&#10;Описание создано с очень высокой степенью достоверности">
            <a:extLst>
              <a:ext uri="{FF2B5EF4-FFF2-40B4-BE49-F238E27FC236}">
                <a16:creationId xmlns:a16="http://schemas.microsoft.com/office/drawing/2014/main" id="{D497E109-658A-493C-836E-5C4259C6E6F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5" y="3904337"/>
            <a:ext cx="2484000" cy="2484000"/>
          </a:xfrm>
          <a:prstGeom prst="rect">
            <a:avLst/>
          </a:prstGeom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4</a:t>
            </a:fld>
            <a:endParaRPr lang="en-US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0" y="3644945"/>
            <a:ext cx="5029200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800" dirty="0">
                <a:solidFill>
                  <a:srgbClr val="F6F0FF"/>
                </a:solidFill>
              </a:rPr>
              <a:t>Copyright ESA/Herschel/PACS, SPIRE/Gould Belt survey Key </a:t>
            </a:r>
            <a:r>
              <a:rPr lang="en-US" sz="800" dirty="0" err="1">
                <a:solidFill>
                  <a:srgbClr val="F6F0FF"/>
                </a:solidFill>
              </a:rPr>
              <a:t>Programme</a:t>
            </a:r>
            <a:r>
              <a:rPr lang="en-US" sz="800" dirty="0">
                <a:solidFill>
                  <a:srgbClr val="F6F0FF"/>
                </a:solidFill>
              </a:rPr>
              <a:t>/</a:t>
            </a:r>
            <a:r>
              <a:rPr lang="en-US" sz="800" dirty="0" err="1">
                <a:solidFill>
                  <a:srgbClr val="F6F0FF"/>
                </a:solidFill>
              </a:rPr>
              <a:t>Palmeirim</a:t>
            </a:r>
            <a:r>
              <a:rPr lang="en-US" sz="800" dirty="0">
                <a:solidFill>
                  <a:srgbClr val="F6F0FF"/>
                </a:solidFill>
              </a:rPr>
              <a:t> et al. 2013</a:t>
            </a:r>
            <a:endParaRPr lang="ru-RU" sz="800" dirty="0">
              <a:solidFill>
                <a:srgbClr val="F6F0FF"/>
              </a:solidFill>
            </a:endParaRPr>
          </a:p>
        </p:txBody>
      </p:sp>
      <p:pic>
        <p:nvPicPr>
          <p:cNvPr id="20" name="Рисунок 19">
            <a:extLst>
              <a:ext uri="{FF2B5EF4-FFF2-40B4-BE49-F238E27FC236}">
                <a16:creationId xmlns:a16="http://schemas.microsoft.com/office/drawing/2014/main" id="{71C321FF-E329-4DCA-821E-6FCD81A8CE4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69280" y="3904337"/>
            <a:ext cx="2605440" cy="24840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0" y="0"/>
            <a:ext cx="50292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rgbClr val="F6F0FF"/>
                </a:solidFill>
              </a:rPr>
              <a:t>Молекулярное облако в Тельце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0" y="5994194"/>
            <a:ext cx="242582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800" dirty="0">
                <a:solidFill>
                  <a:srgbClr val="F6F0FF"/>
                </a:solidFill>
              </a:rPr>
              <a:t>Copyright: ESA/Herschel/SPIRE/PACS/Ph. André (CEA </a:t>
            </a:r>
            <a:r>
              <a:rPr lang="en-US" sz="800" dirty="0" err="1">
                <a:solidFill>
                  <a:srgbClr val="F6F0FF"/>
                </a:solidFill>
              </a:rPr>
              <a:t>Saclay</a:t>
            </a:r>
            <a:r>
              <a:rPr lang="en-US" sz="800" dirty="0">
                <a:solidFill>
                  <a:srgbClr val="F6F0FF"/>
                </a:solidFill>
              </a:rPr>
              <a:t>) for the 'Gould Belt survey' Key </a:t>
            </a:r>
            <a:r>
              <a:rPr lang="en-US" sz="800" dirty="0" err="1">
                <a:solidFill>
                  <a:srgbClr val="F6F0FF"/>
                </a:solidFill>
              </a:rPr>
              <a:t>Programme</a:t>
            </a:r>
            <a:r>
              <a:rPr lang="en-US" sz="800" dirty="0">
                <a:solidFill>
                  <a:srgbClr val="F6F0FF"/>
                </a:solidFill>
              </a:rPr>
              <a:t> Consortium</a:t>
            </a:r>
            <a:endParaRPr lang="ru-RU" sz="800" dirty="0">
              <a:solidFill>
                <a:srgbClr val="F6F0FF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3261385" y="6213191"/>
            <a:ext cx="2132315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800" dirty="0">
                <a:solidFill>
                  <a:srgbClr val="F6F0FF"/>
                </a:solidFill>
              </a:rPr>
              <a:t>Copyright: ESA and the SPIRE &amp; PACS consortia</a:t>
            </a:r>
            <a:endParaRPr lang="ru-RU" sz="800" dirty="0">
              <a:solidFill>
                <a:srgbClr val="F6F0FF"/>
              </a:solidFill>
            </a:endParaRPr>
          </a:p>
        </p:txBody>
      </p:sp>
      <p:pic>
        <p:nvPicPr>
          <p:cNvPr id="7" name="Рисунок 6" descr="Изображение выглядит как звезда, кот&#10;&#10;Описание создано с высокой степенью достоверности">
            <a:extLst>
              <a:ext uri="{FF2B5EF4-FFF2-40B4-BE49-F238E27FC236}">
                <a16:creationId xmlns:a16="http://schemas.microsoft.com/office/drawing/2014/main" id="{643B8650-EA1C-455D-9DDA-417C5DEA824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-2385"/>
            <a:ext cx="9144000" cy="3890148"/>
          </a:xfrm>
          <a:prstGeom prst="rect">
            <a:avLst/>
          </a:prstGeom>
        </p:spPr>
      </p:pic>
      <p:sp>
        <p:nvSpPr>
          <p:cNvPr id="13" name="Прямоугольник 12"/>
          <p:cNvSpPr/>
          <p:nvPr/>
        </p:nvSpPr>
        <p:spPr>
          <a:xfrm>
            <a:off x="0" y="3962564"/>
            <a:ext cx="229043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solidFill>
                  <a:srgbClr val="F6F0FF"/>
                </a:solidFill>
              </a:rPr>
              <a:t>Aquila rift</a:t>
            </a:r>
            <a:endParaRPr lang="ru-RU" sz="2400" dirty="0">
              <a:solidFill>
                <a:srgbClr val="F6F0FF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4065973" y="3962563"/>
            <a:ext cx="101205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solidFill>
                  <a:srgbClr val="F6F0FF"/>
                </a:solidFill>
              </a:rPr>
              <a:t>Polaris</a:t>
            </a:r>
            <a:endParaRPr lang="ru-RU" sz="2400" dirty="0">
              <a:solidFill>
                <a:srgbClr val="F6F0FF"/>
              </a:solidFill>
            </a:endParaRPr>
          </a:p>
        </p:txBody>
      </p:sp>
      <p:pic>
        <p:nvPicPr>
          <p:cNvPr id="17" name="Рисунок 16" descr="Изображение выглядит как наружный объект&#10;&#10;Описание создано с высокой степенью достоверности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85482" y="3904337"/>
            <a:ext cx="2758518" cy="2484000"/>
          </a:xfrm>
          <a:prstGeom prst="rect">
            <a:avLst/>
          </a:prstGeom>
        </p:spPr>
      </p:pic>
      <p:sp>
        <p:nvSpPr>
          <p:cNvPr id="18" name="Прямоугольник 17"/>
          <p:cNvSpPr/>
          <p:nvPr/>
        </p:nvSpPr>
        <p:spPr>
          <a:xfrm>
            <a:off x="6522771" y="6214664"/>
            <a:ext cx="2514698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800" dirty="0">
                <a:solidFill>
                  <a:srgbClr val="F6F0FF"/>
                </a:solidFill>
              </a:rPr>
              <a:t>Copyright: </a:t>
            </a:r>
            <a:r>
              <a:rPr lang="it-IT" sz="800" dirty="0">
                <a:solidFill>
                  <a:srgbClr val="F6F0FF"/>
                </a:solidFill>
              </a:rPr>
              <a:t>ESA/Herschel/PACS/SPIRE/V. Roccatagliata </a:t>
            </a:r>
            <a:endParaRPr lang="ru-RU" sz="800" dirty="0">
              <a:solidFill>
                <a:srgbClr val="F6F0FF"/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7137647" y="3962562"/>
            <a:ext cx="200635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solidFill>
                  <a:srgbClr val="F6F0FF"/>
                </a:solidFill>
              </a:rPr>
              <a:t>Serpens core</a:t>
            </a:r>
            <a:endParaRPr lang="ru-RU" sz="2400" dirty="0">
              <a:solidFill>
                <a:srgbClr val="F6F0FF"/>
              </a:solidFill>
            </a:endParaRPr>
          </a:p>
        </p:txBody>
      </p:sp>
      <p:cxnSp>
        <p:nvCxnSpPr>
          <p:cNvPr id="21" name="Прямая со стрелкой 20"/>
          <p:cNvCxnSpPr/>
          <p:nvPr/>
        </p:nvCxnSpPr>
        <p:spPr>
          <a:xfrm>
            <a:off x="6409678" y="6196617"/>
            <a:ext cx="2627791" cy="0"/>
          </a:xfrm>
          <a:prstGeom prst="straightConnector1">
            <a:avLst/>
          </a:prstGeom>
          <a:ln>
            <a:solidFill>
              <a:srgbClr val="F6F0FF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1"/>
          <p:cNvSpPr/>
          <p:nvPr/>
        </p:nvSpPr>
        <p:spPr>
          <a:xfrm>
            <a:off x="6466224" y="6018083"/>
            <a:ext cx="431726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800" dirty="0">
                <a:solidFill>
                  <a:srgbClr val="F6F0FF"/>
                </a:solidFill>
              </a:rPr>
              <a:t>15 </a:t>
            </a:r>
            <a:r>
              <a:rPr lang="ru-RU" sz="800" dirty="0" err="1">
                <a:solidFill>
                  <a:srgbClr val="F6F0FF"/>
                </a:solidFill>
              </a:rPr>
              <a:t>пк</a:t>
            </a:r>
            <a:endParaRPr lang="ru-RU" sz="800" dirty="0">
              <a:solidFill>
                <a:srgbClr val="F6F0FF"/>
              </a:solidFill>
            </a:endParaRPr>
          </a:p>
        </p:txBody>
      </p:sp>
      <p:cxnSp>
        <p:nvCxnSpPr>
          <p:cNvPr id="24" name="Прямая со стрелкой 23"/>
          <p:cNvCxnSpPr/>
          <p:nvPr/>
        </p:nvCxnSpPr>
        <p:spPr>
          <a:xfrm>
            <a:off x="8753383" y="115410"/>
            <a:ext cx="0" cy="3637257"/>
          </a:xfrm>
          <a:prstGeom prst="straightConnector1">
            <a:avLst/>
          </a:prstGeom>
          <a:ln>
            <a:solidFill>
              <a:srgbClr val="F6F0FF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Прямоугольник 24"/>
          <p:cNvSpPr/>
          <p:nvPr/>
        </p:nvSpPr>
        <p:spPr>
          <a:xfrm>
            <a:off x="8366047" y="353943"/>
            <a:ext cx="431726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800" dirty="0">
                <a:solidFill>
                  <a:srgbClr val="F6F0FF"/>
                </a:solidFill>
              </a:rPr>
              <a:t>5 </a:t>
            </a:r>
            <a:r>
              <a:rPr lang="ru-RU" sz="800" dirty="0" err="1">
                <a:solidFill>
                  <a:srgbClr val="F6F0FF"/>
                </a:solidFill>
              </a:rPr>
              <a:t>пк</a:t>
            </a:r>
            <a:endParaRPr lang="ru-RU" sz="800" dirty="0">
              <a:solidFill>
                <a:srgbClr val="F6F0FF"/>
              </a:solidFill>
            </a:endParaRPr>
          </a:p>
        </p:txBody>
      </p:sp>
      <p:cxnSp>
        <p:nvCxnSpPr>
          <p:cNvPr id="26" name="Прямая со стрелкой 25"/>
          <p:cNvCxnSpPr>
            <a:cxnSpLocks/>
          </p:cNvCxnSpPr>
          <p:nvPr/>
        </p:nvCxnSpPr>
        <p:spPr>
          <a:xfrm>
            <a:off x="3286447" y="5745335"/>
            <a:ext cx="1791580" cy="451282"/>
          </a:xfrm>
          <a:prstGeom prst="straightConnector1">
            <a:avLst/>
          </a:prstGeom>
          <a:ln>
            <a:solidFill>
              <a:srgbClr val="F6F0FF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Прямоугольник 26"/>
          <p:cNvSpPr/>
          <p:nvPr/>
        </p:nvSpPr>
        <p:spPr>
          <a:xfrm rot="844623">
            <a:off x="3342993" y="5593435"/>
            <a:ext cx="431726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800" dirty="0">
                <a:solidFill>
                  <a:srgbClr val="F6F0FF"/>
                </a:solidFill>
              </a:rPr>
              <a:t>9</a:t>
            </a:r>
            <a:r>
              <a:rPr lang="ru-RU" sz="800" dirty="0">
                <a:solidFill>
                  <a:srgbClr val="F6F0FF"/>
                </a:solidFill>
              </a:rPr>
              <a:t> </a:t>
            </a:r>
            <a:r>
              <a:rPr lang="ru-RU" sz="800" dirty="0" err="1">
                <a:solidFill>
                  <a:srgbClr val="F6F0FF"/>
                </a:solidFill>
              </a:rPr>
              <a:t>пк</a:t>
            </a:r>
            <a:endParaRPr lang="ru-RU" sz="800" dirty="0">
              <a:solidFill>
                <a:srgbClr val="F6F0FF"/>
              </a:solidFill>
            </a:endParaRPr>
          </a:p>
        </p:txBody>
      </p:sp>
      <p:cxnSp>
        <p:nvCxnSpPr>
          <p:cNvPr id="29" name="Прямая со стрелкой 28"/>
          <p:cNvCxnSpPr>
            <a:cxnSpLocks/>
          </p:cNvCxnSpPr>
          <p:nvPr/>
        </p:nvCxnSpPr>
        <p:spPr>
          <a:xfrm>
            <a:off x="38692" y="5928845"/>
            <a:ext cx="2387132" cy="2786"/>
          </a:xfrm>
          <a:prstGeom prst="straightConnector1">
            <a:avLst/>
          </a:prstGeom>
          <a:ln>
            <a:solidFill>
              <a:srgbClr val="F6F0FF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Прямоугольник 29"/>
          <p:cNvSpPr/>
          <p:nvPr/>
        </p:nvSpPr>
        <p:spPr>
          <a:xfrm>
            <a:off x="95238" y="5750311"/>
            <a:ext cx="431726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800" dirty="0">
                <a:solidFill>
                  <a:srgbClr val="F6F0FF"/>
                </a:solidFill>
              </a:rPr>
              <a:t>15 </a:t>
            </a:r>
            <a:r>
              <a:rPr lang="ru-RU" sz="800" dirty="0" err="1">
                <a:solidFill>
                  <a:srgbClr val="F6F0FF"/>
                </a:solidFill>
              </a:rPr>
              <a:t>пк</a:t>
            </a:r>
            <a:endParaRPr lang="ru-RU" sz="800" dirty="0">
              <a:solidFill>
                <a:srgbClr val="F6F0FF"/>
              </a:solidFill>
            </a:endParaRPr>
          </a:p>
        </p:txBody>
      </p:sp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4A09B37F-D6C3-4D81-89FB-15B8D01F9DAC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1607" t="3325" r="-38744" b="-22022"/>
          <a:stretch/>
        </p:blipFill>
        <p:spPr>
          <a:xfrm rot="2455116">
            <a:off x="763479" y="-128051"/>
            <a:ext cx="8629095" cy="7545992"/>
          </a:xfrm>
          <a:prstGeom prst="diagStripe">
            <a:avLst/>
          </a:prstGeom>
        </p:spPr>
      </p:pic>
    </p:spTree>
    <p:extLst>
      <p:ext uri="{BB962C8B-B14F-4D97-AF65-F5344CB8AC3E}">
        <p14:creationId xmlns:p14="http://schemas.microsoft.com/office/powerpoint/2010/main" val="34761340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5406" y="79898"/>
            <a:ext cx="7543800" cy="985807"/>
          </a:xfrm>
        </p:spPr>
        <p:txBody>
          <a:bodyPr anchor="ctr">
            <a:normAutofit/>
          </a:bodyPr>
          <a:lstStyle/>
          <a:p>
            <a:r>
              <a:rPr lang="ru-RU" sz="3200" dirty="0">
                <a:solidFill>
                  <a:schemeClr val="accent5"/>
                </a:solidFill>
              </a:rPr>
              <a:t>Иерархия</a:t>
            </a:r>
            <a:r>
              <a:rPr lang="en-US" sz="3200" dirty="0">
                <a:solidFill>
                  <a:schemeClr val="accent5"/>
                </a:solidFill>
              </a:rPr>
              <a:t> </a:t>
            </a:r>
            <a:r>
              <a:rPr lang="ru-RU" sz="3200" dirty="0">
                <a:solidFill>
                  <a:schemeClr val="accent5"/>
                </a:solidFill>
              </a:rPr>
              <a:t>структур межзвездной среды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5" name="Объект 4"/>
              <p:cNvGraphicFramePr>
                <a:graphicFrameLocks noGrp="1"/>
              </p:cNvGraphicFramePr>
              <p:nvPr>
                <p:ph idx="1"/>
                <p:extLst>
                  <p:ext uri="{D42A27DB-BD31-4B8C-83A1-F6EECF244321}">
                    <p14:modId xmlns:p14="http://schemas.microsoft.com/office/powerpoint/2010/main" val="2837082827"/>
                  </p:ext>
                </p:extLst>
              </p:nvPr>
            </p:nvGraphicFramePr>
            <p:xfrm>
              <a:off x="328472" y="908709"/>
              <a:ext cx="8545999" cy="3699544"/>
            </p:xfrm>
            <a:graphic>
              <a:graphicData uri="http://schemas.openxmlformats.org/drawingml/2006/table">
                <a:tbl>
                  <a:tblPr firstCol="1" bandRow="1">
                    <a:tableStyleId>{5C22544A-7EE6-4342-B048-85BDC9FD1C3A}</a:tableStyleId>
                  </a:tblPr>
                  <a:tblGrid>
                    <a:gridCol w="811126">
                      <a:extLst>
                        <a:ext uri="{9D8B030D-6E8A-4147-A177-3AD203B41FA5}">
                          <a16:colId xmlns:a16="http://schemas.microsoft.com/office/drawing/2014/main" val="1120636767"/>
                        </a:ext>
                      </a:extLst>
                    </a:gridCol>
                    <a:gridCol w="1275128">
                      <a:extLst>
                        <a:ext uri="{9D8B030D-6E8A-4147-A177-3AD203B41FA5}">
                          <a16:colId xmlns:a16="http://schemas.microsoft.com/office/drawing/2014/main" val="536578760"/>
                        </a:ext>
                      </a:extLst>
                    </a:gridCol>
                    <a:gridCol w="1296000">
                      <a:extLst>
                        <a:ext uri="{9D8B030D-6E8A-4147-A177-3AD203B41FA5}">
                          <a16:colId xmlns:a16="http://schemas.microsoft.com/office/drawing/2014/main" val="1919022128"/>
                        </a:ext>
                      </a:extLst>
                    </a:gridCol>
                    <a:gridCol w="1139957">
                      <a:extLst>
                        <a:ext uri="{9D8B030D-6E8A-4147-A177-3AD203B41FA5}">
                          <a16:colId xmlns:a16="http://schemas.microsoft.com/office/drawing/2014/main" val="2775122928"/>
                        </a:ext>
                      </a:extLst>
                    </a:gridCol>
                    <a:gridCol w="1132649">
                      <a:extLst>
                        <a:ext uri="{9D8B030D-6E8A-4147-A177-3AD203B41FA5}">
                          <a16:colId xmlns:a16="http://schemas.microsoft.com/office/drawing/2014/main" val="1531771713"/>
                        </a:ext>
                      </a:extLst>
                    </a:gridCol>
                    <a:gridCol w="1132649">
                      <a:extLst>
                        <a:ext uri="{9D8B030D-6E8A-4147-A177-3AD203B41FA5}">
                          <a16:colId xmlns:a16="http://schemas.microsoft.com/office/drawing/2014/main" val="179326839"/>
                        </a:ext>
                      </a:extLst>
                    </a:gridCol>
                    <a:gridCol w="1468792">
                      <a:extLst>
                        <a:ext uri="{9D8B030D-6E8A-4147-A177-3AD203B41FA5}">
                          <a16:colId xmlns:a16="http://schemas.microsoft.com/office/drawing/2014/main" val="49796019"/>
                        </a:ext>
                      </a:extLst>
                    </a:gridCol>
                    <a:gridCol w="289698">
                      <a:extLst>
                        <a:ext uri="{9D8B030D-6E8A-4147-A177-3AD203B41FA5}">
                          <a16:colId xmlns:a16="http://schemas.microsoft.com/office/drawing/2014/main" val="165466839"/>
                        </a:ext>
                      </a:extLst>
                    </a:gridCol>
                  </a:tblGrid>
                  <a:tr h="714324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ru-RU" sz="1400" dirty="0" err="1">
                              <a:solidFill>
                                <a:schemeClr val="bg1"/>
                              </a:solidFill>
                            </a:rPr>
                            <a:t>Иерар</a:t>
                          </a:r>
                          <a:r>
                            <a:rPr lang="en-US" sz="1400" dirty="0">
                              <a:solidFill>
                                <a:schemeClr val="bg1"/>
                              </a:solidFill>
                            </a:rPr>
                            <a:t>-</a:t>
                          </a:r>
                          <a:r>
                            <a:rPr lang="ru-RU" sz="1400" dirty="0" err="1">
                              <a:solidFill>
                                <a:schemeClr val="bg1"/>
                              </a:solidFill>
                            </a:rPr>
                            <a:t>хия</a:t>
                          </a:r>
                          <a:endParaRPr lang="ru-RU" sz="1400" dirty="0">
                            <a:solidFill>
                              <a:schemeClr val="bg1"/>
                            </a:solidFill>
                          </a:endParaRPr>
                        </a:p>
                      </a:txBody>
                      <a:tcPr>
                        <a:solidFill>
                          <a:srgbClr val="0070C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dirty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C</a:t>
                          </a:r>
                          <a:r>
                            <a:rPr lang="ru-RU" sz="1400" dirty="0" err="1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верхоблако</a:t>
                          </a:r>
                          <a:endParaRPr lang="ru-RU" sz="1400" dirty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</a:endParaRPr>
                        </a:p>
                      </a:txBody>
                      <a:tcPr>
                        <a:solidFill>
                          <a:srgbClr val="E7EBF5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ru-RU" sz="1400" dirty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Комплекс молекулярных облаков</a:t>
                          </a:r>
                        </a:p>
                      </a:txBody>
                      <a:tcPr>
                        <a:solidFill>
                          <a:srgbClr val="E7EBF5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ru-RU" sz="1400" dirty="0" err="1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Молекуляр</a:t>
                          </a:r>
                          <a:r>
                            <a:rPr lang="en-US" sz="1400" dirty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-</a:t>
                          </a:r>
                          <a:r>
                            <a:rPr lang="ru-RU" sz="1400" dirty="0" err="1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ное</a:t>
                          </a:r>
                          <a:r>
                            <a:rPr lang="ru-RU" sz="1400" dirty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 облако</a:t>
                          </a:r>
                        </a:p>
                      </a:txBody>
                      <a:tcPr>
                        <a:solidFill>
                          <a:srgbClr val="E7EBF5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ru-RU" sz="1400" dirty="0" err="1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Филамент</a:t>
                          </a:r>
                          <a:endParaRPr lang="ru-RU" sz="1400" dirty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</a:endParaRPr>
                        </a:p>
                      </a:txBody>
                      <a:tcPr>
                        <a:solidFill>
                          <a:srgbClr val="E7EBF5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ru-RU" sz="1400" dirty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Дозвездное ядро</a:t>
                          </a:r>
                        </a:p>
                      </a:txBody>
                      <a:tcPr>
                        <a:solidFill>
                          <a:srgbClr val="E7EBF5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ru-RU" sz="1400" dirty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Протозвездное облако</a:t>
                          </a:r>
                        </a:p>
                      </a:txBody>
                      <a:tcPr>
                        <a:solidFill>
                          <a:srgbClr val="E7EBF5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ru-RU" sz="1400" dirty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</a:endParaRPr>
                        </a:p>
                      </a:txBody>
                      <a:tcPr>
                        <a:solidFill>
                          <a:srgbClr val="E7EBF5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4086267358"/>
                      </a:ext>
                    </a:extLst>
                  </a:tr>
                  <a:tr h="306139">
                    <a:tc rowSpan="2">
                      <a:txBody>
                        <a:bodyPr/>
                        <a:lstStyle/>
                        <a:p>
                          <a:pPr algn="ctr"/>
                          <a14:m>
                            <m:oMath xmlns:m="http://schemas.openxmlformats.org/officeDocument/2006/math">
                              <m:r>
                                <a:rPr lang="en-US" sz="1400" b="0" i="1" smtClean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</a:rPr>
                                <m:t>𝑇</m:t>
                              </m:r>
                            </m:oMath>
                          </a14:m>
                          <a:r>
                            <a:rPr lang="en-US" sz="1400" dirty="0">
                              <a:solidFill>
                                <a:schemeClr val="bg1"/>
                              </a:solidFill>
                            </a:rPr>
                            <a:t>, K</a:t>
                          </a:r>
                          <a:endParaRPr lang="ru-RU" sz="1400" dirty="0">
                            <a:solidFill>
                              <a:schemeClr val="bg1"/>
                            </a:solidFill>
                          </a:endParaRPr>
                        </a:p>
                      </a:txBody>
                      <a:tcPr anchor="ctr">
                        <a:solidFill>
                          <a:srgbClr val="0070C0"/>
                        </a:solidFill>
                      </a:tcPr>
                    </a:tc>
                    <a:tc rowSpan="2">
                      <a:txBody>
                        <a:bodyPr/>
                        <a:lstStyle/>
                        <a:p>
                          <a:pPr algn="ctr"/>
                          <a:r>
                            <a:rPr lang="en-US" sz="1400" dirty="0"/>
                            <a:t>100</a:t>
                          </a:r>
                          <a:endParaRPr lang="ru-RU" sz="1400" dirty="0"/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dirty="0"/>
                            <a:t>15-40</a:t>
                          </a:r>
                          <a:endParaRPr lang="ru-RU" sz="1400" dirty="0"/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dirty="0"/>
                            <a:t>15-40</a:t>
                          </a:r>
                          <a:endParaRPr lang="ru-RU" sz="1400" dirty="0"/>
                        </a:p>
                      </a:txBody>
                      <a:tcPr anchor="ctr"/>
                    </a:tc>
                    <a:tc rowSpan="2">
                      <a:txBody>
                        <a:bodyPr/>
                        <a:lstStyle/>
                        <a:p>
                          <a:pPr algn="ctr"/>
                          <a:r>
                            <a:rPr lang="en-US" sz="1400" dirty="0"/>
                            <a:t>10-25</a:t>
                          </a:r>
                          <a:r>
                            <a:rPr lang="ru-RU" sz="1400" baseline="30000" dirty="0" err="1"/>
                            <a:t>а,б,в</a:t>
                          </a:r>
                          <a:endParaRPr lang="ru-RU" sz="1400" baseline="30000" dirty="0"/>
                        </a:p>
                      </a:txBody>
                      <a:tcPr anchor="ctr"/>
                    </a:tc>
                    <a:tc rowSpan="2">
                      <a:txBody>
                        <a:bodyPr/>
                        <a:lstStyle/>
                        <a:p>
                          <a:pPr algn="ctr"/>
                          <a:r>
                            <a:rPr lang="en-US" sz="1400" dirty="0"/>
                            <a:t>10-15</a:t>
                          </a:r>
                          <a:r>
                            <a:rPr lang="ru-RU" sz="1400" baseline="30000" dirty="0" err="1"/>
                            <a:t>ж,з</a:t>
                          </a:r>
                          <a:endParaRPr lang="ru-RU" sz="1400" baseline="30000" dirty="0"/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dirty="0"/>
                            <a:t>30-100</a:t>
                          </a:r>
                          <a:endParaRPr lang="ru-RU" sz="1400" dirty="0"/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ru-RU" sz="1400" dirty="0"/>
                            <a:t>Т</a:t>
                          </a: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2893193711"/>
                      </a:ext>
                    </a:extLst>
                  </a:tr>
                  <a:tr h="306139">
                    <a:tc vMerge="1">
                      <a:txBody>
                        <a:bodyPr/>
                        <a:lstStyle/>
                        <a:p>
                          <a:pPr algn="ctr"/>
                          <a:endParaRPr lang="ru-RU" sz="1400" dirty="0">
                            <a:solidFill>
                              <a:schemeClr val="bg1"/>
                            </a:solidFill>
                          </a:endParaRPr>
                        </a:p>
                      </a:txBody>
                      <a:tcPr anchor="ctr">
                        <a:solidFill>
                          <a:srgbClr val="0070C0"/>
                        </a:solidFill>
                      </a:tcPr>
                    </a:tc>
                    <a:tc vMerge="1">
                      <a:txBody>
                        <a:bodyPr/>
                        <a:lstStyle/>
                        <a:p>
                          <a:pPr algn="ctr"/>
                          <a:endParaRPr lang="ru-RU" sz="1400" dirty="0"/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ru-RU" sz="1400" dirty="0"/>
                            <a:t>10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ru-RU" sz="1400" dirty="0"/>
                            <a:t>8-40</a:t>
                          </a:r>
                        </a:p>
                      </a:txBody>
                      <a:tcPr anchor="ctr"/>
                    </a:tc>
                    <a:tc vMerge="1">
                      <a:txBody>
                        <a:bodyPr/>
                        <a:lstStyle/>
                        <a:p>
                          <a:pPr algn="ctr"/>
                          <a:endParaRPr lang="ru-RU" sz="1400" dirty="0"/>
                        </a:p>
                      </a:txBody>
                      <a:tcPr anchor="ctr"/>
                    </a:tc>
                    <a:tc vMerge="1">
                      <a:txBody>
                        <a:bodyPr/>
                        <a:lstStyle/>
                        <a:p>
                          <a:pPr algn="ctr"/>
                          <a:endParaRPr lang="ru-RU" sz="1400" dirty="0"/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ru-RU" sz="1400" dirty="0"/>
                            <a:t>10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ru-RU" sz="1400" dirty="0"/>
                            <a:t>Х</a:t>
                          </a: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447309781"/>
                      </a:ext>
                    </a:extLst>
                  </a:tr>
                  <a:tr h="308478">
                    <a:tc rowSpan="2"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0" i="1" smtClean="0">
                                    <a:solidFill>
                                      <a:schemeClr val="bg1"/>
                                    </a:solidFill>
                                    <a:latin typeface="Cambria Math" panose="02040503050406030204" pitchFamily="18" charset="0"/>
                                  </a:rPr>
                                  <m:t>𝑛</m:t>
                                </m:r>
                                <m:r>
                                  <a:rPr lang="en-US" sz="1400" b="0" i="1" smtClean="0">
                                    <a:solidFill>
                                      <a:schemeClr val="bg1"/>
                                    </a:solidFill>
                                    <a:latin typeface="Cambria Math" panose="02040503050406030204" pitchFamily="18" charset="0"/>
                                  </a:rPr>
                                  <m:t>, с</m:t>
                                </m:r>
                                <m:sSup>
                                  <m:sSupPr>
                                    <m:ctrlPr>
                                      <a:rPr lang="en-US" sz="1400" b="0" i="1" smtClean="0">
                                        <a:solidFill>
                                          <a:schemeClr val="bg1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ru-RU" sz="1400" b="0" i="1" smtClean="0">
                                        <a:solidFill>
                                          <a:schemeClr val="bg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м</m:t>
                                    </m:r>
                                  </m:e>
                                  <m:sup>
                                    <m:r>
                                      <a:rPr lang="en-US" sz="1400" b="0" i="1" smtClean="0">
                                        <a:solidFill>
                                          <a:schemeClr val="bg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−3</m:t>
                                    </m:r>
                                  </m:sup>
                                </m:sSup>
                              </m:oMath>
                            </m:oMathPara>
                          </a14:m>
                          <a:endParaRPr lang="ru-RU" sz="1400" dirty="0">
                            <a:solidFill>
                              <a:schemeClr val="bg1"/>
                            </a:solidFill>
                          </a:endParaRPr>
                        </a:p>
                      </a:txBody>
                      <a:tcPr anchor="ctr">
                        <a:solidFill>
                          <a:srgbClr val="0070C0"/>
                        </a:solidFill>
                      </a:tcPr>
                    </a:tc>
                    <a:tc rowSpan="2">
                      <a:txBody>
                        <a:bodyPr/>
                        <a:lstStyle/>
                        <a:p>
                          <a:pPr algn="ctr"/>
                          <a:r>
                            <a:rPr lang="ru-RU" sz="1400" dirty="0"/>
                            <a:t>1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ru-RU" sz="1400" dirty="0"/>
                            <a:t>100-300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p>
                                  <m:sSupPr>
                                    <m:ctrlPr>
                                      <a:rPr lang="en-US" sz="1400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ru-RU" sz="1400" b="0" i="1" smtClean="0">
                                        <a:latin typeface="Cambria Math" panose="02040503050406030204" pitchFamily="18" charset="0"/>
                                      </a:rPr>
                                      <m:t>10</m:t>
                                    </m:r>
                                  </m:e>
                                  <m:sup>
                                    <m:r>
                                      <a:rPr lang="en-US" sz="1400" b="0" i="1" smtClean="0"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sup>
                                </m:sSup>
                                <m:r>
                                  <a:rPr lang="en-US" sz="1400" b="0" i="1" smtClean="0">
                                    <a:latin typeface="Cambria Math" panose="02040503050406030204" pitchFamily="18" charset="0"/>
                                  </a:rPr>
                                  <m:t>−</m:t>
                                </m:r>
                                <m:sSup>
                                  <m:sSupPr>
                                    <m:ctrlPr>
                                      <a:rPr lang="en-US" sz="1400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sz="1400" b="0" i="1" smtClean="0">
                                        <a:latin typeface="Cambria Math" panose="02040503050406030204" pitchFamily="18" charset="0"/>
                                      </a:rPr>
                                      <m:t>10</m:t>
                                    </m:r>
                                  </m:e>
                                  <m:sup>
                                    <m:r>
                                      <a:rPr lang="en-US" sz="1400" b="0" i="1" smtClean="0">
                                        <a:latin typeface="Cambria Math" panose="02040503050406030204" pitchFamily="18" charset="0"/>
                                      </a:rPr>
                                      <m:t>3</m:t>
                                    </m:r>
                                  </m:sup>
                                </m:sSup>
                              </m:oMath>
                            </m:oMathPara>
                          </a14:m>
                          <a:endParaRPr lang="ru-RU" sz="1400" dirty="0"/>
                        </a:p>
                      </a:txBody>
                      <a:tcPr anchor="ctr"/>
                    </a:tc>
                    <a:tc rowSpan="2">
                      <a:txBody>
                        <a:bodyPr/>
                        <a:lstStyle/>
                        <a:p>
                          <a:pPr algn="ctr"/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n-US" sz="14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z="1400" b="0" i="1" smtClean="0">
                                      <a:latin typeface="Cambria Math" panose="02040503050406030204" pitchFamily="18" charset="0"/>
                                    </a:rPr>
                                    <m:t>10</m:t>
                                  </m:r>
                                </m:e>
                                <m:sup>
                                  <m:r>
                                    <a:rPr lang="en-US" sz="1400" b="0" i="1" smtClean="0">
                                      <a:latin typeface="Cambria Math" panose="02040503050406030204" pitchFamily="18" charset="0"/>
                                    </a:rPr>
                                    <m:t>4</m:t>
                                  </m:r>
                                </m:sup>
                              </m:sSup>
                              <m:r>
                                <a:rPr lang="en-US" sz="1400" b="0" i="1" smtClean="0"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sSup>
                                <m:sSupPr>
                                  <m:ctrlPr>
                                    <a:rPr lang="en-US" sz="14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z="1400" b="0" i="1" smtClean="0">
                                      <a:latin typeface="Cambria Math" panose="02040503050406030204" pitchFamily="18" charset="0"/>
                                    </a:rPr>
                                    <m:t>10</m:t>
                                  </m:r>
                                </m:e>
                                <m:sup>
                                  <m:r>
                                    <a:rPr lang="en-US" sz="1400" b="0" i="1" smtClean="0">
                                      <a:latin typeface="Cambria Math" panose="02040503050406030204" pitchFamily="18" charset="0"/>
                                    </a:rPr>
                                    <m:t>5</m:t>
                                  </m:r>
                                </m:sup>
                              </m:sSup>
                            </m:oMath>
                          </a14:m>
                          <a:r>
                            <a:rPr lang="ru-RU" sz="1400" baseline="30000" dirty="0"/>
                            <a:t>а</a:t>
                          </a:r>
                        </a:p>
                      </a:txBody>
                      <a:tcPr anchor="ctr"/>
                    </a:tc>
                    <a:tc rowSpan="2">
                      <a:txBody>
                        <a:bodyPr/>
                        <a:lstStyle/>
                        <a:p>
                          <a:pPr algn="ctr"/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n-US" sz="14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z="1400" b="0" i="1" smtClean="0">
                                      <a:latin typeface="Cambria Math" panose="02040503050406030204" pitchFamily="18" charset="0"/>
                                    </a:rPr>
                                    <m:t>10</m:t>
                                  </m:r>
                                </m:e>
                                <m:sup>
                                  <m:r>
                                    <a:rPr lang="en-US" sz="1400" b="0" i="1" smtClean="0">
                                      <a:latin typeface="Cambria Math" panose="02040503050406030204" pitchFamily="18" charset="0"/>
                                    </a:rPr>
                                    <m:t>4</m:t>
                                  </m:r>
                                </m:sup>
                              </m:sSup>
                              <m:r>
                                <a:rPr lang="en-US" sz="1400" b="0" i="1" smtClean="0"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sSup>
                                <m:sSupPr>
                                  <m:ctrlPr>
                                    <a:rPr lang="en-US" sz="14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z="1400" b="0" i="1" smtClean="0">
                                      <a:latin typeface="Cambria Math" panose="02040503050406030204" pitchFamily="18" charset="0"/>
                                    </a:rPr>
                                    <m:t>10</m:t>
                                  </m:r>
                                </m:e>
                                <m:sup>
                                  <m:r>
                                    <a:rPr lang="en-US" sz="1400" b="0" i="1" smtClean="0">
                                      <a:latin typeface="Cambria Math" panose="02040503050406030204" pitchFamily="18" charset="0"/>
                                    </a:rPr>
                                    <m:t>6</m:t>
                                  </m:r>
                                </m:sup>
                              </m:sSup>
                            </m:oMath>
                          </a14:m>
                          <a:r>
                            <a:rPr lang="ru-RU" sz="1400" baseline="30000" dirty="0" err="1"/>
                            <a:t>ж,з</a:t>
                          </a:r>
                          <a:endParaRPr lang="ru-RU" sz="1400" baseline="30000" dirty="0"/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p>
                                  <m:sSupPr>
                                    <m:ctrlPr>
                                      <a:rPr lang="en-US" sz="1400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sz="1400" b="0" i="1" smtClean="0">
                                        <a:latin typeface="Cambria Math" panose="02040503050406030204" pitchFamily="18" charset="0"/>
                                      </a:rPr>
                                      <m:t>10</m:t>
                                    </m:r>
                                  </m:e>
                                  <m:sup>
                                    <m:r>
                                      <a:rPr lang="en-US" sz="1400" b="0" i="1" smtClean="0">
                                        <a:latin typeface="Cambria Math" panose="02040503050406030204" pitchFamily="18" charset="0"/>
                                      </a:rPr>
                                      <m:t>3</m:t>
                                    </m:r>
                                  </m:sup>
                                </m:sSup>
                                <m:r>
                                  <a:rPr lang="en-US" sz="1400" b="0" i="1" smtClean="0">
                                    <a:latin typeface="Cambria Math" panose="02040503050406030204" pitchFamily="18" charset="0"/>
                                  </a:rPr>
                                  <m:t>−</m:t>
                                </m:r>
                                <m:sSup>
                                  <m:sSupPr>
                                    <m:ctrlPr>
                                      <a:rPr lang="en-US" sz="1400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sz="1400" b="0" i="1" smtClean="0">
                                        <a:latin typeface="Cambria Math" panose="02040503050406030204" pitchFamily="18" charset="0"/>
                                      </a:rPr>
                                      <m:t>10</m:t>
                                    </m:r>
                                  </m:e>
                                  <m:sup>
                                    <m:r>
                                      <a:rPr lang="en-US" sz="1400" b="0" i="1" smtClean="0">
                                        <a:latin typeface="Cambria Math" panose="02040503050406030204" pitchFamily="18" charset="0"/>
                                      </a:rPr>
                                      <m:t>5</m:t>
                                    </m:r>
                                  </m:sup>
                                </m:sSup>
                              </m:oMath>
                            </m:oMathPara>
                          </a14:m>
                          <a:endParaRPr lang="ru-RU" sz="1400" dirty="0"/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ru-RU" sz="1400" dirty="0"/>
                            <a:t>Т</a:t>
                          </a: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1463945702"/>
                      </a:ext>
                    </a:extLst>
                  </a:tr>
                  <a:tr h="306139">
                    <a:tc vMerge="1">
                      <a:txBody>
                        <a:bodyPr/>
                        <a:lstStyle/>
                        <a:p>
                          <a:pPr algn="ctr"/>
                          <a:endParaRPr lang="ru-RU" sz="1400" dirty="0">
                            <a:solidFill>
                              <a:schemeClr val="bg1"/>
                            </a:solidFill>
                          </a:endParaRPr>
                        </a:p>
                      </a:txBody>
                      <a:tcPr anchor="ctr">
                        <a:solidFill>
                          <a:srgbClr val="0070C0"/>
                        </a:solidFill>
                      </a:tcPr>
                    </a:tc>
                    <a:tc vMerge="1">
                      <a:txBody>
                        <a:bodyPr/>
                        <a:lstStyle/>
                        <a:p>
                          <a:pPr algn="ctr"/>
                          <a:endParaRPr lang="ru-RU" sz="1400" dirty="0"/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p>
                                  <m:sSupPr>
                                    <m:ctrlPr>
                                      <a:rPr lang="en-US" sz="1400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sz="1400" b="0" i="1" smtClean="0">
                                        <a:latin typeface="Cambria Math" panose="02040503050406030204" pitchFamily="18" charset="0"/>
                                      </a:rPr>
                                      <m:t>10</m:t>
                                    </m:r>
                                  </m:e>
                                  <m:sup>
                                    <m:r>
                                      <a:rPr lang="en-US" sz="1400" b="0" i="1" smtClean="0"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sup>
                                </m:sSup>
                                <m:r>
                                  <a:rPr lang="en-US" sz="1400" b="0" i="1" smtClean="0">
                                    <a:latin typeface="Cambria Math" panose="02040503050406030204" pitchFamily="18" charset="0"/>
                                  </a:rPr>
                                  <m:t>−</m:t>
                                </m:r>
                                <m:sSup>
                                  <m:sSupPr>
                                    <m:ctrlPr>
                                      <a:rPr lang="en-US" sz="1400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sz="1400" b="0" i="1" smtClean="0">
                                        <a:latin typeface="Cambria Math" panose="02040503050406030204" pitchFamily="18" charset="0"/>
                                      </a:rPr>
                                      <m:t>10</m:t>
                                    </m:r>
                                  </m:e>
                                  <m:sup>
                                    <m:r>
                                      <a:rPr lang="en-US" sz="1400" b="0" i="1" smtClean="0">
                                        <a:latin typeface="Cambria Math" panose="02040503050406030204" pitchFamily="18" charset="0"/>
                                      </a:rPr>
                                      <m:t>3</m:t>
                                    </m:r>
                                  </m:sup>
                                </m:sSup>
                              </m:oMath>
                            </m:oMathPara>
                          </a14:m>
                          <a:endParaRPr lang="ru-RU" sz="1400" dirty="0"/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p>
                                  <m:sSupPr>
                                    <m:ctrlPr>
                                      <a:rPr lang="en-US" sz="1400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sz="1400" b="0" i="1" smtClean="0">
                                        <a:latin typeface="Cambria Math" panose="02040503050406030204" pitchFamily="18" charset="0"/>
                                      </a:rPr>
                                      <m:t>10</m:t>
                                    </m:r>
                                  </m:e>
                                  <m:sup>
                                    <m:r>
                                      <a:rPr lang="en-US" sz="1400" b="0" i="1" smtClean="0">
                                        <a:latin typeface="Cambria Math" panose="02040503050406030204" pitchFamily="18" charset="0"/>
                                      </a:rPr>
                                      <m:t>3</m:t>
                                    </m:r>
                                  </m:sup>
                                </m:sSup>
                                <m:r>
                                  <a:rPr lang="en-US" sz="1400" b="0" i="1" smtClean="0">
                                    <a:latin typeface="Cambria Math" panose="02040503050406030204" pitchFamily="18" charset="0"/>
                                  </a:rPr>
                                  <m:t>−</m:t>
                                </m:r>
                                <m:sSup>
                                  <m:sSupPr>
                                    <m:ctrlPr>
                                      <a:rPr lang="en-US" sz="1400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sz="1400" b="0" i="1" smtClean="0">
                                        <a:latin typeface="Cambria Math" panose="02040503050406030204" pitchFamily="18" charset="0"/>
                                      </a:rPr>
                                      <m:t>10</m:t>
                                    </m:r>
                                  </m:e>
                                  <m:sup>
                                    <m:r>
                                      <a:rPr lang="en-US" sz="1400" b="0" i="1" smtClean="0">
                                        <a:latin typeface="Cambria Math" panose="02040503050406030204" pitchFamily="18" charset="0"/>
                                      </a:rPr>
                                      <m:t>4</m:t>
                                    </m:r>
                                  </m:sup>
                                </m:sSup>
                              </m:oMath>
                            </m:oMathPara>
                          </a14:m>
                          <a:endParaRPr lang="ru-RU" sz="1400" dirty="0"/>
                        </a:p>
                      </a:txBody>
                      <a:tcPr anchor="ctr"/>
                    </a:tc>
                    <a:tc vMerge="1">
                      <a:txBody>
                        <a:bodyPr/>
                        <a:lstStyle/>
                        <a:p>
                          <a:pPr algn="ctr"/>
                          <a:endParaRPr lang="ru-RU" sz="1400" dirty="0"/>
                        </a:p>
                      </a:txBody>
                      <a:tcPr anchor="ctr"/>
                    </a:tc>
                    <a:tc vMerge="1">
                      <a:txBody>
                        <a:bodyPr/>
                        <a:lstStyle/>
                        <a:p>
                          <a:pPr algn="ctr"/>
                          <a:endParaRPr lang="ru-RU" sz="1400" dirty="0"/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p>
                                  <m:sSupPr>
                                    <m:ctrlPr>
                                      <a:rPr lang="en-US" sz="1400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sz="1400" b="0" i="1" smtClean="0">
                                        <a:latin typeface="Cambria Math" panose="02040503050406030204" pitchFamily="18" charset="0"/>
                                      </a:rPr>
                                      <m:t>10</m:t>
                                    </m:r>
                                  </m:e>
                                  <m:sup>
                                    <m:r>
                                      <a:rPr lang="en-US" sz="1400" b="0" i="1" smtClean="0">
                                        <a:latin typeface="Cambria Math" panose="02040503050406030204" pitchFamily="18" charset="0"/>
                                      </a:rPr>
                                      <m:t>4</m:t>
                                    </m:r>
                                  </m:sup>
                                </m:sSup>
                                <m:r>
                                  <a:rPr lang="en-US" sz="1400" b="0" i="1" smtClean="0">
                                    <a:latin typeface="Cambria Math" panose="02040503050406030204" pitchFamily="18" charset="0"/>
                                  </a:rPr>
                                  <m:t>−</m:t>
                                </m:r>
                                <m:sSup>
                                  <m:sSupPr>
                                    <m:ctrlPr>
                                      <a:rPr lang="en-US" sz="1400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sz="1400" b="0" i="1" smtClean="0">
                                        <a:latin typeface="Cambria Math" panose="02040503050406030204" pitchFamily="18" charset="0"/>
                                      </a:rPr>
                                      <m:t>10</m:t>
                                    </m:r>
                                  </m:e>
                                  <m:sup>
                                    <m:r>
                                      <a:rPr lang="en-US" sz="1400" b="0" i="1" smtClean="0">
                                        <a:latin typeface="Cambria Math" panose="02040503050406030204" pitchFamily="18" charset="0"/>
                                      </a:rPr>
                                      <m:t>6</m:t>
                                    </m:r>
                                  </m:sup>
                                </m:sSup>
                              </m:oMath>
                            </m:oMathPara>
                          </a14:m>
                          <a:endParaRPr lang="ru-RU" sz="1400" dirty="0"/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ru-RU" sz="1400" dirty="0"/>
                            <a:t>Х</a:t>
                          </a: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3883564611"/>
                      </a:ext>
                    </a:extLst>
                  </a:tr>
                  <a:tr h="315068">
                    <a:tc rowSpan="2"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0" i="1" smtClean="0">
                                    <a:solidFill>
                                      <a:schemeClr val="bg1"/>
                                    </a:solidFill>
                                    <a:latin typeface="Cambria Math" panose="02040503050406030204" pitchFamily="18" charset="0"/>
                                  </a:rPr>
                                  <m:t>𝑀</m:t>
                                </m:r>
                                <m:r>
                                  <a:rPr lang="en-US" sz="1400" b="0" i="1" smtClean="0">
                                    <a:solidFill>
                                      <a:schemeClr val="bg1"/>
                                    </a:solidFill>
                                    <a:latin typeface="Cambria Math" panose="02040503050406030204" pitchFamily="18" charset="0"/>
                                  </a:rPr>
                                  <m:t>, </m:t>
                                </m:r>
                                <m:sSub>
                                  <m:sSubPr>
                                    <m:ctrlPr>
                                      <a:rPr lang="en-US" sz="1400" b="0" i="1" smtClean="0">
                                        <a:solidFill>
                                          <a:schemeClr val="bg1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400" b="0" i="1" smtClean="0">
                                        <a:solidFill>
                                          <a:schemeClr val="bg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𝑀</m:t>
                                    </m:r>
                                  </m:e>
                                  <m:sub>
                                    <m:r>
                                      <a:rPr lang="en-US" sz="1400" b="0" i="1" smtClean="0">
                                        <a:solidFill>
                                          <a:schemeClr val="bg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⊙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ru-RU" sz="1400" dirty="0">
                            <a:solidFill>
                              <a:schemeClr val="bg1"/>
                            </a:solidFill>
                          </a:endParaRPr>
                        </a:p>
                      </a:txBody>
                      <a:tcPr anchor="ctr">
                        <a:solidFill>
                          <a:srgbClr val="0070C0"/>
                        </a:solidFill>
                      </a:tcPr>
                    </a:tc>
                    <a:tc rowSpan="2"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p>
                                  <m:sSupPr>
                                    <m:ctrlPr>
                                      <a:rPr lang="en-US" sz="1400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sz="1400" b="0" i="1" smtClean="0">
                                        <a:latin typeface="Cambria Math" panose="02040503050406030204" pitchFamily="18" charset="0"/>
                                      </a:rPr>
                                      <m:t>10</m:t>
                                    </m:r>
                                  </m:e>
                                  <m:sup>
                                    <m:r>
                                      <a:rPr lang="ru-RU" sz="1400" b="0" i="1" smtClean="0">
                                        <a:latin typeface="Cambria Math" panose="02040503050406030204" pitchFamily="18" charset="0"/>
                                      </a:rPr>
                                      <m:t>7</m:t>
                                    </m:r>
                                  </m:sup>
                                </m:sSup>
                                <m:r>
                                  <a:rPr lang="en-US" sz="1400" b="0" i="1" smtClean="0">
                                    <a:latin typeface="Cambria Math" panose="02040503050406030204" pitchFamily="18" charset="0"/>
                                  </a:rPr>
                                  <m:t>−</m:t>
                                </m:r>
                                <m:sSup>
                                  <m:sSupPr>
                                    <m:ctrlPr>
                                      <a:rPr lang="en-US" sz="1400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ru-RU" sz="1400" b="0" i="1" smtClean="0">
                                        <a:latin typeface="Cambria Math" panose="02040503050406030204" pitchFamily="18" charset="0"/>
                                      </a:rPr>
                                      <m:t>3</m:t>
                                    </m:r>
                                    <m:r>
                                      <a:rPr lang="en-US" sz="1400" b="0" i="1" smtClean="0">
                                        <a:latin typeface="Cambria Math" panose="02040503050406030204" pitchFamily="18" charset="0"/>
                                      </a:rPr>
                                      <m:t>×10</m:t>
                                    </m:r>
                                  </m:e>
                                  <m:sup>
                                    <m:r>
                                      <a:rPr lang="en-US" sz="1400" b="0" i="1" smtClean="0">
                                        <a:latin typeface="Cambria Math" panose="02040503050406030204" pitchFamily="18" charset="0"/>
                                      </a:rPr>
                                      <m:t>7</m:t>
                                    </m:r>
                                  </m:sup>
                                </m:sSup>
                              </m:oMath>
                            </m:oMathPara>
                          </a14:m>
                          <a:endParaRPr lang="ru-RU" sz="1400" dirty="0"/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0" i="1" smtClean="0">
                                    <a:latin typeface="Cambria Math" panose="02040503050406030204" pitchFamily="18" charset="0"/>
                                  </a:rPr>
                                  <m:t>8×</m:t>
                                </m:r>
                                <m:sSup>
                                  <m:sSupPr>
                                    <m:ctrlPr>
                                      <a:rPr lang="en-US" sz="1400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sz="1400" b="0" i="1" smtClean="0">
                                        <a:latin typeface="Cambria Math" panose="02040503050406030204" pitchFamily="18" charset="0"/>
                                      </a:rPr>
                                      <m:t>10</m:t>
                                    </m:r>
                                  </m:e>
                                  <m:sup>
                                    <m:r>
                                      <a:rPr lang="en-US" sz="1400" b="0" i="1" smtClean="0">
                                        <a:latin typeface="Cambria Math" panose="02040503050406030204" pitchFamily="18" charset="0"/>
                                      </a:rPr>
                                      <m:t>4</m:t>
                                    </m:r>
                                  </m:sup>
                                </m:sSup>
                                <m:r>
                                  <a:rPr lang="en-US" sz="1400" b="0" i="1" smtClean="0">
                                    <a:latin typeface="Cambria Math" panose="02040503050406030204" pitchFamily="18" charset="0"/>
                                  </a:rPr>
                                  <m:t>−2×</m:t>
                                </m:r>
                                <m:sSup>
                                  <m:sSupPr>
                                    <m:ctrlPr>
                                      <a:rPr lang="en-US" sz="1400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sz="1400" b="0" i="1" smtClean="0">
                                        <a:latin typeface="Cambria Math" panose="02040503050406030204" pitchFamily="18" charset="0"/>
                                      </a:rPr>
                                      <m:t>10</m:t>
                                    </m:r>
                                  </m:e>
                                  <m:sup>
                                    <m:r>
                                      <a:rPr lang="en-US" sz="1400" b="0" i="1" smtClean="0">
                                        <a:latin typeface="Cambria Math" panose="02040503050406030204" pitchFamily="18" charset="0"/>
                                      </a:rPr>
                                      <m:t>6</m:t>
                                    </m:r>
                                  </m:sup>
                                </m:sSup>
                              </m:oMath>
                            </m:oMathPara>
                          </a14:m>
                          <a:endParaRPr lang="ru-RU" sz="1400" dirty="0"/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p>
                                  <m:sSupPr>
                                    <m:ctrlPr>
                                      <a:rPr lang="en-US" sz="1400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sz="1400" b="0" i="1" smtClean="0">
                                        <a:latin typeface="Cambria Math" panose="02040503050406030204" pitchFamily="18" charset="0"/>
                                      </a:rPr>
                                      <m:t>10</m:t>
                                    </m:r>
                                  </m:e>
                                  <m:sup>
                                    <m:r>
                                      <a:rPr lang="en-US" sz="1400" b="0" i="1" smtClean="0">
                                        <a:latin typeface="Cambria Math" panose="02040503050406030204" pitchFamily="18" charset="0"/>
                                      </a:rPr>
                                      <m:t>3</m:t>
                                    </m:r>
                                  </m:sup>
                                </m:sSup>
                                <m:r>
                                  <a:rPr lang="en-US" sz="1400" b="0" i="1" smtClean="0">
                                    <a:latin typeface="Cambria Math" panose="02040503050406030204" pitchFamily="18" charset="0"/>
                                  </a:rPr>
                                  <m:t>−</m:t>
                                </m:r>
                                <m:sSup>
                                  <m:sSupPr>
                                    <m:ctrlPr>
                                      <a:rPr lang="en-US" sz="1400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sz="1400" b="0" i="1" smtClean="0">
                                        <a:latin typeface="Cambria Math" panose="02040503050406030204" pitchFamily="18" charset="0"/>
                                      </a:rPr>
                                      <m:t>10</m:t>
                                    </m:r>
                                  </m:e>
                                  <m:sup>
                                    <m:r>
                                      <a:rPr lang="en-US" sz="1400" b="0" i="1" smtClean="0">
                                        <a:latin typeface="Cambria Math" panose="02040503050406030204" pitchFamily="18" charset="0"/>
                                      </a:rPr>
                                      <m:t>5</m:t>
                                    </m:r>
                                  </m:sup>
                                </m:sSup>
                              </m:oMath>
                            </m:oMathPara>
                          </a14:m>
                          <a:endParaRPr lang="ru-RU" sz="1400" dirty="0"/>
                        </a:p>
                      </a:txBody>
                      <a:tcPr anchor="ctr"/>
                    </a:tc>
                    <a:tc rowSpan="2">
                      <a:txBody>
                        <a:bodyPr/>
                        <a:lstStyle/>
                        <a:p>
                          <a:pPr algn="ctr"/>
                          <a:r>
                            <a:rPr lang="en-US" sz="1400" dirty="0"/>
                            <a:t>200-3000</a:t>
                          </a:r>
                          <a:r>
                            <a:rPr lang="ru-RU" sz="1400" baseline="30000" dirty="0"/>
                            <a:t>а</a:t>
                          </a:r>
                          <a:endParaRPr lang="en-US" sz="1400" baseline="30000" dirty="0"/>
                        </a:p>
                      </a:txBody>
                      <a:tcPr anchor="ctr"/>
                    </a:tc>
                    <a:tc rowSpan="2">
                      <a:txBody>
                        <a:bodyPr/>
                        <a:lstStyle/>
                        <a:p>
                          <a:pPr algn="ctr"/>
                          <a:r>
                            <a:rPr lang="en-US" sz="1400" dirty="0"/>
                            <a:t>0.1-10</a:t>
                          </a:r>
                          <a:r>
                            <a:rPr lang="ru-RU" sz="1400" baseline="30000" dirty="0" err="1"/>
                            <a:t>ж,з</a:t>
                          </a:r>
                          <a:endParaRPr lang="ru-RU" sz="1400" baseline="30000" dirty="0"/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dirty="0"/>
                            <a:t>10-1000</a:t>
                          </a:r>
                          <a:endParaRPr lang="ru-RU" sz="1400" dirty="0"/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ru-RU" sz="1400" dirty="0"/>
                            <a:t>Т</a:t>
                          </a: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3233078748"/>
                      </a:ext>
                    </a:extLst>
                  </a:tr>
                  <a:tr h="306139">
                    <a:tc vMerge="1">
                      <a:txBody>
                        <a:bodyPr/>
                        <a:lstStyle/>
                        <a:p>
                          <a:pPr algn="ctr"/>
                          <a:endParaRPr lang="ru-RU" sz="1400" dirty="0">
                            <a:solidFill>
                              <a:schemeClr val="bg1"/>
                            </a:solidFill>
                          </a:endParaRPr>
                        </a:p>
                      </a:txBody>
                      <a:tcPr anchor="ctr">
                        <a:solidFill>
                          <a:srgbClr val="0070C0"/>
                        </a:solidFill>
                      </a:tcPr>
                    </a:tc>
                    <a:tc vMerge="1">
                      <a:txBody>
                        <a:bodyPr/>
                        <a:lstStyle/>
                        <a:p>
                          <a:pPr algn="ctr"/>
                          <a:endParaRPr lang="ru-RU" sz="1400" dirty="0"/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p>
                                  <m:sSupPr>
                                    <m:ctrlPr>
                                      <a:rPr lang="en-US" sz="1400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ru-RU" sz="1400" b="0" i="1" smtClean="0">
                                        <a:latin typeface="Cambria Math" panose="02040503050406030204" pitchFamily="18" charset="0"/>
                                      </a:rPr>
                                      <m:t>10</m:t>
                                    </m:r>
                                  </m:e>
                                  <m:sup>
                                    <m:r>
                                      <a:rPr lang="en-US" sz="1400" b="0" i="1" smtClean="0">
                                        <a:latin typeface="Cambria Math" panose="02040503050406030204" pitchFamily="18" charset="0"/>
                                      </a:rPr>
                                      <m:t>3</m:t>
                                    </m:r>
                                  </m:sup>
                                </m:sSup>
                                <m:r>
                                  <a:rPr lang="en-US" sz="1400" b="0" i="1" smtClean="0">
                                    <a:latin typeface="Cambria Math" panose="02040503050406030204" pitchFamily="18" charset="0"/>
                                  </a:rPr>
                                  <m:t>−2×</m:t>
                                </m:r>
                                <m:sSup>
                                  <m:sSupPr>
                                    <m:ctrlPr>
                                      <a:rPr lang="en-US" sz="1400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sz="1400" b="0" i="1" smtClean="0">
                                        <a:latin typeface="Cambria Math" panose="02040503050406030204" pitchFamily="18" charset="0"/>
                                      </a:rPr>
                                      <m:t>10</m:t>
                                    </m:r>
                                  </m:e>
                                  <m:sup>
                                    <m:r>
                                      <a:rPr lang="en-US" sz="1400" b="0" i="1" smtClean="0">
                                        <a:latin typeface="Cambria Math" panose="02040503050406030204" pitchFamily="18" charset="0"/>
                                      </a:rPr>
                                      <m:t>4</m:t>
                                    </m:r>
                                  </m:sup>
                                </m:sSup>
                              </m:oMath>
                            </m:oMathPara>
                          </a14:m>
                          <a:endParaRPr lang="ru-RU" sz="1400" dirty="0"/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dirty="0"/>
                            <a:t>20-500</a:t>
                          </a:r>
                          <a:endParaRPr lang="ru-RU" sz="1400" dirty="0"/>
                        </a:p>
                      </a:txBody>
                      <a:tcPr anchor="ctr"/>
                    </a:tc>
                    <a:tc vMerge="1">
                      <a:txBody>
                        <a:bodyPr/>
                        <a:lstStyle/>
                        <a:p>
                          <a:pPr algn="ctr"/>
                          <a:endParaRPr lang="ru-RU" sz="1400" dirty="0"/>
                        </a:p>
                      </a:txBody>
                      <a:tcPr anchor="ctr"/>
                    </a:tc>
                    <a:tc vMerge="1">
                      <a:txBody>
                        <a:bodyPr/>
                        <a:lstStyle/>
                        <a:p>
                          <a:pPr algn="ctr"/>
                          <a:endParaRPr lang="ru-RU" sz="1400" dirty="0"/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dirty="0"/>
                            <a:t>0.3-20</a:t>
                          </a:r>
                          <a:endParaRPr lang="ru-RU" sz="1400" dirty="0"/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ru-RU" sz="1400" dirty="0"/>
                            <a:t>Х</a:t>
                          </a: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1890467246"/>
                      </a:ext>
                    </a:extLst>
                  </a:tr>
                  <a:tr h="306139">
                    <a:tc rowSpan="2">
                      <a:txBody>
                        <a:bodyPr/>
                        <a:lstStyle/>
                        <a:p>
                          <a:pPr algn="ctr"/>
                          <a14:m>
                            <m:oMath xmlns:m="http://schemas.openxmlformats.org/officeDocument/2006/math">
                              <m:r>
                                <a:rPr lang="en-US" sz="1400" b="0" i="1" smtClean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</a:rPr>
                                <m:t>𝑅</m:t>
                              </m:r>
                            </m:oMath>
                          </a14:m>
                          <a:r>
                            <a:rPr lang="en-US" sz="1400" dirty="0">
                              <a:solidFill>
                                <a:schemeClr val="bg1"/>
                              </a:solidFill>
                            </a:rPr>
                            <a:t>, </a:t>
                          </a:r>
                          <a:r>
                            <a:rPr lang="ru-RU" sz="1400" dirty="0" err="1">
                              <a:solidFill>
                                <a:schemeClr val="bg1"/>
                              </a:solidFill>
                            </a:rPr>
                            <a:t>пк</a:t>
                          </a:r>
                          <a:endParaRPr lang="ru-RU" sz="1400" dirty="0">
                            <a:solidFill>
                              <a:schemeClr val="bg1"/>
                            </a:solidFill>
                          </a:endParaRPr>
                        </a:p>
                      </a:txBody>
                      <a:tcPr anchor="ctr">
                        <a:solidFill>
                          <a:srgbClr val="0070C0"/>
                        </a:solidFill>
                      </a:tcPr>
                    </a:tc>
                    <a:tc rowSpan="2"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d>
                                  <m:dPr>
                                    <m:ctrlPr>
                                      <a:rPr lang="ru-RU" sz="140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a:rPr lang="ru-RU" sz="1400" b="0" i="1" smtClean="0">
                                        <a:latin typeface="Cambria Math" panose="02040503050406030204" pitchFamily="18" charset="0"/>
                                      </a:rPr>
                                      <m:t>0.5−2</m:t>
                                    </m:r>
                                  </m:e>
                                </m:d>
                                <m:r>
                                  <a:rPr lang="en-US" sz="1400" b="0" i="1" smtClean="0">
                                    <a:latin typeface="Cambria Math" panose="02040503050406030204" pitchFamily="18" charset="0"/>
                                  </a:rPr>
                                  <m:t>×</m:t>
                                </m:r>
                                <m:sSup>
                                  <m:sSupPr>
                                    <m:ctrlPr>
                                      <a:rPr lang="en-US" sz="1400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sz="1400" b="0" i="1" smtClean="0">
                                        <a:latin typeface="Cambria Math" panose="02040503050406030204" pitchFamily="18" charset="0"/>
                                      </a:rPr>
                                      <m:t>10</m:t>
                                    </m:r>
                                  </m:e>
                                  <m:sup>
                                    <m:r>
                                      <a:rPr lang="en-US" sz="1400" b="0" i="1" smtClean="0">
                                        <a:latin typeface="Cambria Math" panose="02040503050406030204" pitchFamily="18" charset="0"/>
                                      </a:rPr>
                                      <m:t>3</m:t>
                                    </m:r>
                                  </m:sup>
                                </m:sSup>
                              </m:oMath>
                            </m:oMathPara>
                          </a14:m>
                          <a:endParaRPr lang="ru-RU" sz="1400" dirty="0"/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dirty="0"/>
                            <a:t>30-80</a:t>
                          </a:r>
                          <a:endParaRPr lang="ru-RU" sz="1400" dirty="0"/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dirty="0"/>
                            <a:t>3-30</a:t>
                          </a:r>
                          <a:endParaRPr lang="ru-RU" sz="1400" dirty="0"/>
                        </a:p>
                      </a:txBody>
                      <a:tcPr anchor="ctr"/>
                    </a:tc>
                    <a:tc rowSpan="2">
                      <a:txBody>
                        <a:bodyPr/>
                        <a:lstStyle/>
                        <a:p>
                          <a:pPr algn="ctr"/>
                          <a:r>
                            <a:rPr lang="en-US" sz="1400" dirty="0"/>
                            <a:t>0.1-10</a:t>
                          </a:r>
                          <a:r>
                            <a:rPr lang="ru-RU" sz="1400" baseline="30000" dirty="0"/>
                            <a:t>а</a:t>
                          </a:r>
                        </a:p>
                      </a:txBody>
                      <a:tcPr anchor="ctr"/>
                    </a:tc>
                    <a:tc rowSpan="2">
                      <a:txBody>
                        <a:bodyPr/>
                        <a:lstStyle/>
                        <a:p>
                          <a:pPr algn="ctr"/>
                          <a:r>
                            <a:rPr lang="en-US" sz="1400" dirty="0"/>
                            <a:t>0.007-0.1</a:t>
                          </a:r>
                          <a:r>
                            <a:rPr lang="ru-RU" sz="1400" baseline="30000" dirty="0" err="1"/>
                            <a:t>ж,з</a:t>
                          </a:r>
                          <a:endParaRPr lang="en-US" sz="1400" baseline="30000" dirty="0"/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dirty="0"/>
                            <a:t>0.5-3</a:t>
                          </a:r>
                          <a:endParaRPr lang="ru-RU" sz="1400" dirty="0"/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ru-RU" sz="1400" dirty="0"/>
                            <a:t>Т</a:t>
                          </a: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3498827"/>
                      </a:ext>
                    </a:extLst>
                  </a:tr>
                  <a:tr h="306139">
                    <a:tc vMerge="1">
                      <a:txBody>
                        <a:bodyPr/>
                        <a:lstStyle/>
                        <a:p>
                          <a:pPr algn="ctr"/>
                          <a:endParaRPr lang="ru-RU" sz="1400" dirty="0">
                            <a:solidFill>
                              <a:schemeClr val="bg1"/>
                            </a:solidFill>
                          </a:endParaRPr>
                        </a:p>
                      </a:txBody>
                      <a:tcPr anchor="ctr">
                        <a:solidFill>
                          <a:srgbClr val="0070C0"/>
                        </a:solidFill>
                      </a:tcPr>
                    </a:tc>
                    <a:tc vMerge="1">
                      <a:txBody>
                        <a:bodyPr/>
                        <a:lstStyle/>
                        <a:p>
                          <a:pPr algn="ctr"/>
                          <a:endParaRPr lang="ru-RU" sz="1400" dirty="0"/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ru-RU" sz="1400" dirty="0"/>
                            <a:t>3-20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ru-RU" sz="1400" dirty="0"/>
                            <a:t>0.2-4</a:t>
                          </a:r>
                        </a:p>
                      </a:txBody>
                      <a:tcPr anchor="ctr"/>
                    </a:tc>
                    <a:tc vMerge="1">
                      <a:txBody>
                        <a:bodyPr/>
                        <a:lstStyle/>
                        <a:p>
                          <a:pPr algn="ctr"/>
                          <a:endParaRPr lang="ru-RU" sz="1400" dirty="0"/>
                        </a:p>
                      </a:txBody>
                      <a:tcPr anchor="ctr"/>
                    </a:tc>
                    <a:tc vMerge="1">
                      <a:txBody>
                        <a:bodyPr/>
                        <a:lstStyle/>
                        <a:p>
                          <a:pPr algn="ctr"/>
                          <a:endParaRPr lang="ru-RU" sz="1400" dirty="0"/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ru-RU" sz="1400" dirty="0"/>
                            <a:t>0.05-0.5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ru-RU" sz="1400" dirty="0"/>
                            <a:t>Х</a:t>
                          </a: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473912818"/>
                      </a:ext>
                    </a:extLst>
                  </a:tr>
                  <a:tr h="306139"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 xmlns:m="http://schemas.openxmlformats.org/officeDocument/2006/math">
                              <m:r>
                                <a:rPr lang="en-US" sz="1400" b="0" i="1" smtClean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</a:rPr>
                                <m:t>𝜎</m:t>
                              </m:r>
                            </m:oMath>
                          </a14:m>
                          <a:r>
                            <a:rPr lang="en-US" sz="1400" dirty="0">
                              <a:solidFill>
                                <a:schemeClr val="bg1"/>
                              </a:solidFill>
                            </a:rPr>
                            <a:t>, </a:t>
                          </a:r>
                          <a:r>
                            <a:rPr lang="ru-RU" sz="1400" dirty="0">
                              <a:solidFill>
                                <a:schemeClr val="bg1"/>
                              </a:solidFill>
                            </a:rPr>
                            <a:t>км</a:t>
                          </a:r>
                          <a:r>
                            <a:rPr lang="en-US" sz="1400" dirty="0">
                              <a:solidFill>
                                <a:schemeClr val="bg1"/>
                              </a:solidFill>
                            </a:rPr>
                            <a:t>/c</a:t>
                          </a:r>
                          <a:endParaRPr lang="ru-RU" sz="1400" dirty="0">
                            <a:solidFill>
                              <a:schemeClr val="bg1"/>
                            </a:solidFill>
                          </a:endParaRPr>
                        </a:p>
                      </a:txBody>
                      <a:tcPr anchor="ctr">
                        <a:solidFill>
                          <a:srgbClr val="0070C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ru-RU" sz="1400" dirty="0"/>
                            <a:t>10-20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ru-RU" sz="1400" dirty="0"/>
                            <a:t>6-15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ru-RU" sz="1400" dirty="0"/>
                            <a:t>4-12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dirty="0"/>
                            <a:t>0.2-5</a:t>
                          </a:r>
                          <a:r>
                            <a:rPr lang="ru-RU" sz="1400" baseline="30000" dirty="0" err="1"/>
                            <a:t>а,г,д,е</a:t>
                          </a:r>
                          <a:endParaRPr lang="ru-RU" sz="1400" baseline="30000" dirty="0"/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dirty="0"/>
                            <a:t>&lt;0</a:t>
                          </a:r>
                          <a:r>
                            <a:rPr lang="ru-RU" sz="1400" dirty="0"/>
                            <a:t>.</a:t>
                          </a:r>
                          <a:r>
                            <a:rPr lang="en-US" sz="1400" dirty="0"/>
                            <a:t>6</a:t>
                          </a:r>
                          <a:r>
                            <a:rPr lang="ru-RU" sz="1400" baseline="30000" dirty="0" err="1"/>
                            <a:t>ж,з</a:t>
                          </a:r>
                          <a:endParaRPr lang="ru-RU" sz="1400" baseline="30000" dirty="0"/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ru-RU" sz="1400" dirty="0"/>
                            <a:t>1.5-3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ru-RU" sz="1400" dirty="0"/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2481788789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5" name="Объект 4"/>
              <p:cNvGraphicFramePr>
                <a:graphicFrameLocks noGrp="1"/>
              </p:cNvGraphicFramePr>
              <p:nvPr>
                <p:ph idx="1"/>
                <p:extLst>
                  <p:ext uri="{D42A27DB-BD31-4B8C-83A1-F6EECF244321}">
                    <p14:modId xmlns:p14="http://schemas.microsoft.com/office/powerpoint/2010/main" val="2837082827"/>
                  </p:ext>
                </p:extLst>
              </p:nvPr>
            </p:nvGraphicFramePr>
            <p:xfrm>
              <a:off x="328472" y="908709"/>
              <a:ext cx="8545999" cy="3699544"/>
            </p:xfrm>
            <a:graphic>
              <a:graphicData uri="http://schemas.openxmlformats.org/drawingml/2006/table">
                <a:tbl>
                  <a:tblPr firstCol="1" bandRow="1">
                    <a:tableStyleId>{5C22544A-7EE6-4342-B048-85BDC9FD1C3A}</a:tableStyleId>
                  </a:tblPr>
                  <a:tblGrid>
                    <a:gridCol w="811126">
                      <a:extLst>
                        <a:ext uri="{9D8B030D-6E8A-4147-A177-3AD203B41FA5}">
                          <a16:colId xmlns:a16="http://schemas.microsoft.com/office/drawing/2014/main" val="1120636767"/>
                        </a:ext>
                      </a:extLst>
                    </a:gridCol>
                    <a:gridCol w="1275128">
                      <a:extLst>
                        <a:ext uri="{9D8B030D-6E8A-4147-A177-3AD203B41FA5}">
                          <a16:colId xmlns:a16="http://schemas.microsoft.com/office/drawing/2014/main" val="536578760"/>
                        </a:ext>
                      </a:extLst>
                    </a:gridCol>
                    <a:gridCol w="1296000">
                      <a:extLst>
                        <a:ext uri="{9D8B030D-6E8A-4147-A177-3AD203B41FA5}">
                          <a16:colId xmlns:a16="http://schemas.microsoft.com/office/drawing/2014/main" val="1919022128"/>
                        </a:ext>
                      </a:extLst>
                    </a:gridCol>
                    <a:gridCol w="1139957">
                      <a:extLst>
                        <a:ext uri="{9D8B030D-6E8A-4147-A177-3AD203B41FA5}">
                          <a16:colId xmlns:a16="http://schemas.microsoft.com/office/drawing/2014/main" val="2775122928"/>
                        </a:ext>
                      </a:extLst>
                    </a:gridCol>
                    <a:gridCol w="1132649">
                      <a:extLst>
                        <a:ext uri="{9D8B030D-6E8A-4147-A177-3AD203B41FA5}">
                          <a16:colId xmlns:a16="http://schemas.microsoft.com/office/drawing/2014/main" val="1531771713"/>
                        </a:ext>
                      </a:extLst>
                    </a:gridCol>
                    <a:gridCol w="1132649">
                      <a:extLst>
                        <a:ext uri="{9D8B030D-6E8A-4147-A177-3AD203B41FA5}">
                          <a16:colId xmlns:a16="http://schemas.microsoft.com/office/drawing/2014/main" val="179326839"/>
                        </a:ext>
                      </a:extLst>
                    </a:gridCol>
                    <a:gridCol w="1468792">
                      <a:extLst>
                        <a:ext uri="{9D8B030D-6E8A-4147-A177-3AD203B41FA5}">
                          <a16:colId xmlns:a16="http://schemas.microsoft.com/office/drawing/2014/main" val="49796019"/>
                        </a:ext>
                      </a:extLst>
                    </a:gridCol>
                    <a:gridCol w="289698">
                      <a:extLst>
                        <a:ext uri="{9D8B030D-6E8A-4147-A177-3AD203B41FA5}">
                          <a16:colId xmlns:a16="http://schemas.microsoft.com/office/drawing/2014/main" val="165466839"/>
                        </a:ext>
                      </a:extLst>
                    </a:gridCol>
                  </a:tblGrid>
                  <a:tr h="73152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ru-RU" sz="1400" dirty="0" err="1">
                              <a:solidFill>
                                <a:schemeClr val="bg1"/>
                              </a:solidFill>
                            </a:rPr>
                            <a:t>Иерар</a:t>
                          </a:r>
                          <a:r>
                            <a:rPr lang="en-US" sz="1400" dirty="0">
                              <a:solidFill>
                                <a:schemeClr val="bg1"/>
                              </a:solidFill>
                            </a:rPr>
                            <a:t>-</a:t>
                          </a:r>
                          <a:r>
                            <a:rPr lang="ru-RU" sz="1400" dirty="0" err="1">
                              <a:solidFill>
                                <a:schemeClr val="bg1"/>
                              </a:solidFill>
                            </a:rPr>
                            <a:t>хия</a:t>
                          </a:r>
                          <a:endParaRPr lang="ru-RU" sz="1400" dirty="0">
                            <a:solidFill>
                              <a:schemeClr val="bg1"/>
                            </a:solidFill>
                          </a:endParaRPr>
                        </a:p>
                      </a:txBody>
                      <a:tcPr>
                        <a:solidFill>
                          <a:srgbClr val="0070C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dirty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C</a:t>
                          </a:r>
                          <a:r>
                            <a:rPr lang="ru-RU" sz="1400" dirty="0" err="1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верхоблако</a:t>
                          </a:r>
                          <a:endParaRPr lang="ru-RU" sz="1400" dirty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</a:endParaRPr>
                        </a:p>
                      </a:txBody>
                      <a:tcPr>
                        <a:solidFill>
                          <a:srgbClr val="E7EBF5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ru-RU" sz="1400" dirty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Комплекс молекулярных облаков</a:t>
                          </a:r>
                        </a:p>
                      </a:txBody>
                      <a:tcPr>
                        <a:solidFill>
                          <a:srgbClr val="E7EBF5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ru-RU" sz="1400" dirty="0" err="1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Молекуляр</a:t>
                          </a:r>
                          <a:r>
                            <a:rPr lang="en-US" sz="1400" dirty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-</a:t>
                          </a:r>
                          <a:r>
                            <a:rPr lang="ru-RU" sz="1400" dirty="0" err="1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ное</a:t>
                          </a:r>
                          <a:r>
                            <a:rPr lang="ru-RU" sz="1400" dirty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 облако</a:t>
                          </a:r>
                        </a:p>
                      </a:txBody>
                      <a:tcPr>
                        <a:solidFill>
                          <a:srgbClr val="E7EBF5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ru-RU" sz="1400" dirty="0" err="1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Филамент</a:t>
                          </a:r>
                          <a:endParaRPr lang="ru-RU" sz="1400" dirty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</a:endParaRPr>
                        </a:p>
                      </a:txBody>
                      <a:tcPr>
                        <a:solidFill>
                          <a:srgbClr val="E7EBF5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ru-RU" sz="1400" dirty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Дозвездное ядро</a:t>
                          </a:r>
                        </a:p>
                      </a:txBody>
                      <a:tcPr>
                        <a:solidFill>
                          <a:srgbClr val="E7EBF5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ru-RU" sz="1400" dirty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Протозвездное облако</a:t>
                          </a:r>
                        </a:p>
                      </a:txBody>
                      <a:tcPr>
                        <a:solidFill>
                          <a:srgbClr val="E7EBF5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ru-RU" sz="1400" dirty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</a:endParaRPr>
                        </a:p>
                      </a:txBody>
                      <a:tcPr>
                        <a:solidFill>
                          <a:srgbClr val="E7EBF5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4086267358"/>
                      </a:ext>
                    </a:extLst>
                  </a:tr>
                  <a:tr h="306139">
                    <a:tc rowSpan="2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anchor="ctr">
                        <a:blipFill>
                          <a:blip r:embed="rId2"/>
                          <a:stretch>
                            <a:fillRect l="-752" t="-122000" r="-956391" b="-397000"/>
                          </a:stretch>
                        </a:blipFill>
                      </a:tcPr>
                    </a:tc>
                    <a:tc rowSpan="2">
                      <a:txBody>
                        <a:bodyPr/>
                        <a:lstStyle/>
                        <a:p>
                          <a:pPr algn="ctr"/>
                          <a:r>
                            <a:rPr lang="en-US" sz="1400" dirty="0"/>
                            <a:t>100</a:t>
                          </a:r>
                          <a:endParaRPr lang="ru-RU" sz="1400" dirty="0"/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dirty="0"/>
                            <a:t>15-40</a:t>
                          </a:r>
                          <a:endParaRPr lang="ru-RU" sz="1400" dirty="0"/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dirty="0"/>
                            <a:t>15-40</a:t>
                          </a:r>
                          <a:endParaRPr lang="ru-RU" sz="1400" dirty="0"/>
                        </a:p>
                      </a:txBody>
                      <a:tcPr anchor="ctr"/>
                    </a:tc>
                    <a:tc rowSpan="2">
                      <a:txBody>
                        <a:bodyPr/>
                        <a:lstStyle/>
                        <a:p>
                          <a:pPr algn="ctr"/>
                          <a:r>
                            <a:rPr lang="en-US" sz="1400" dirty="0"/>
                            <a:t>10-25</a:t>
                          </a:r>
                          <a:r>
                            <a:rPr lang="ru-RU" sz="1400" baseline="30000" dirty="0" err="1"/>
                            <a:t>а,б,в</a:t>
                          </a:r>
                          <a:endParaRPr lang="ru-RU" sz="1400" baseline="30000" dirty="0"/>
                        </a:p>
                      </a:txBody>
                      <a:tcPr anchor="ctr"/>
                    </a:tc>
                    <a:tc rowSpan="2">
                      <a:txBody>
                        <a:bodyPr/>
                        <a:lstStyle/>
                        <a:p>
                          <a:pPr algn="ctr"/>
                          <a:r>
                            <a:rPr lang="en-US" sz="1400" dirty="0"/>
                            <a:t>10-15</a:t>
                          </a:r>
                          <a:r>
                            <a:rPr lang="ru-RU" sz="1400" baseline="30000" dirty="0" err="1"/>
                            <a:t>ж,з</a:t>
                          </a:r>
                          <a:endParaRPr lang="ru-RU" sz="1400" baseline="30000" dirty="0"/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dirty="0"/>
                            <a:t>30-100</a:t>
                          </a:r>
                          <a:endParaRPr lang="ru-RU" sz="1400" dirty="0"/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ru-RU" sz="1400" dirty="0"/>
                            <a:t>Т</a:t>
                          </a: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2893193711"/>
                      </a:ext>
                    </a:extLst>
                  </a:tr>
                  <a:tr h="306139">
                    <a:tc vMerge="1">
                      <a:txBody>
                        <a:bodyPr/>
                        <a:lstStyle/>
                        <a:p>
                          <a:pPr algn="ctr"/>
                          <a:endParaRPr lang="ru-RU" sz="1400" dirty="0">
                            <a:solidFill>
                              <a:schemeClr val="bg1"/>
                            </a:solidFill>
                          </a:endParaRPr>
                        </a:p>
                      </a:txBody>
                      <a:tcPr anchor="ctr">
                        <a:solidFill>
                          <a:srgbClr val="0070C0"/>
                        </a:solidFill>
                      </a:tcPr>
                    </a:tc>
                    <a:tc vMerge="1">
                      <a:txBody>
                        <a:bodyPr/>
                        <a:lstStyle/>
                        <a:p>
                          <a:pPr algn="ctr"/>
                          <a:endParaRPr lang="ru-RU" sz="1400" dirty="0"/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ru-RU" sz="1400" dirty="0"/>
                            <a:t>10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ru-RU" sz="1400" dirty="0"/>
                            <a:t>8-40</a:t>
                          </a:r>
                        </a:p>
                      </a:txBody>
                      <a:tcPr anchor="ctr"/>
                    </a:tc>
                    <a:tc vMerge="1">
                      <a:txBody>
                        <a:bodyPr/>
                        <a:lstStyle/>
                        <a:p>
                          <a:pPr algn="ctr"/>
                          <a:endParaRPr lang="ru-RU" sz="1400" dirty="0"/>
                        </a:p>
                      </a:txBody>
                      <a:tcPr anchor="ctr"/>
                    </a:tc>
                    <a:tc vMerge="1">
                      <a:txBody>
                        <a:bodyPr/>
                        <a:lstStyle/>
                        <a:p>
                          <a:pPr algn="ctr"/>
                          <a:endParaRPr lang="ru-RU" sz="1400" dirty="0"/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ru-RU" sz="1400" dirty="0"/>
                            <a:t>10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ru-RU" sz="1400" dirty="0"/>
                            <a:t>Х</a:t>
                          </a: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447309781"/>
                      </a:ext>
                    </a:extLst>
                  </a:tr>
                  <a:tr h="308478">
                    <a:tc rowSpan="2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anchor="ctr">
                        <a:blipFill>
                          <a:blip r:embed="rId2"/>
                          <a:stretch>
                            <a:fillRect l="-752" t="-219802" r="-956391" b="-293069"/>
                          </a:stretch>
                        </a:blipFill>
                      </a:tcPr>
                    </a:tc>
                    <a:tc rowSpan="2">
                      <a:txBody>
                        <a:bodyPr/>
                        <a:lstStyle/>
                        <a:p>
                          <a:pPr algn="ctr"/>
                          <a:r>
                            <a:rPr lang="ru-RU" sz="1400" dirty="0"/>
                            <a:t>1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ru-RU" sz="1400" dirty="0"/>
                            <a:t>100-300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anchor="ctr">
                        <a:blipFill>
                          <a:blip r:embed="rId2"/>
                          <a:stretch>
                            <a:fillRect l="-297326" t="-435294" r="-354545" b="-678431"/>
                          </a:stretch>
                        </a:blipFill>
                      </a:tcPr>
                    </a:tc>
                    <a:tc rowSpan="2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anchor="ctr">
                        <a:blipFill>
                          <a:blip r:embed="rId2"/>
                          <a:stretch>
                            <a:fillRect l="-399462" t="-219802" r="-256452" b="-293069"/>
                          </a:stretch>
                        </a:blipFill>
                      </a:tcPr>
                    </a:tc>
                    <a:tc rowSpan="2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anchor="ctr">
                        <a:blipFill>
                          <a:blip r:embed="rId2"/>
                          <a:stretch>
                            <a:fillRect l="-499462" t="-219802" r="-156452" b="-29306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anchor="ctr">
                        <a:blipFill>
                          <a:blip r:embed="rId2"/>
                          <a:stretch>
                            <a:fillRect l="-462656" t="-435294" r="-20747" b="-67843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ru-RU" sz="1400" dirty="0"/>
                            <a:t>Т</a:t>
                          </a: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1463945702"/>
                      </a:ext>
                    </a:extLst>
                  </a:tr>
                  <a:tr h="306139">
                    <a:tc vMerge="1">
                      <a:txBody>
                        <a:bodyPr/>
                        <a:lstStyle/>
                        <a:p>
                          <a:pPr algn="ctr"/>
                          <a:endParaRPr lang="ru-RU" sz="1400" dirty="0">
                            <a:solidFill>
                              <a:schemeClr val="bg1"/>
                            </a:solidFill>
                          </a:endParaRPr>
                        </a:p>
                      </a:txBody>
                      <a:tcPr anchor="ctr">
                        <a:solidFill>
                          <a:srgbClr val="0070C0"/>
                        </a:solidFill>
                      </a:tcPr>
                    </a:tc>
                    <a:tc vMerge="1">
                      <a:txBody>
                        <a:bodyPr/>
                        <a:lstStyle/>
                        <a:p>
                          <a:pPr algn="ctr"/>
                          <a:endParaRPr lang="ru-RU" sz="1400" dirty="0"/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anchor="ctr">
                        <a:blipFill>
                          <a:blip r:embed="rId2"/>
                          <a:stretch>
                            <a:fillRect l="-162264" t="-546000" r="-400943" b="-592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anchor="ctr">
                        <a:blipFill>
                          <a:blip r:embed="rId2"/>
                          <a:stretch>
                            <a:fillRect l="-297326" t="-546000" r="-354545" b="-592000"/>
                          </a:stretch>
                        </a:blipFill>
                      </a:tcPr>
                    </a:tc>
                    <a:tc vMerge="1">
                      <a:txBody>
                        <a:bodyPr/>
                        <a:lstStyle/>
                        <a:p>
                          <a:pPr algn="ctr"/>
                          <a:endParaRPr lang="ru-RU" sz="1400" dirty="0"/>
                        </a:p>
                      </a:txBody>
                      <a:tcPr anchor="ctr"/>
                    </a:tc>
                    <a:tc vMerge="1">
                      <a:txBody>
                        <a:bodyPr/>
                        <a:lstStyle/>
                        <a:p>
                          <a:pPr algn="ctr"/>
                          <a:endParaRPr lang="ru-RU" sz="1400" dirty="0"/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anchor="ctr">
                        <a:blipFill>
                          <a:blip r:embed="rId2"/>
                          <a:stretch>
                            <a:fillRect l="-462656" t="-546000" r="-20747" b="-592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ru-RU" sz="1400" dirty="0"/>
                            <a:t>Х</a:t>
                          </a: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3883564611"/>
                      </a:ext>
                    </a:extLst>
                  </a:tr>
                  <a:tr h="516573">
                    <a:tc rowSpan="2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anchor="ctr">
                        <a:blipFill>
                          <a:blip r:embed="rId2"/>
                          <a:stretch>
                            <a:fillRect l="-752" t="-239259" r="-956391" b="-119259"/>
                          </a:stretch>
                        </a:blipFill>
                      </a:tcPr>
                    </a:tc>
                    <a:tc rowSpan="2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anchor="ctr">
                        <a:blipFill>
                          <a:blip r:embed="rId2"/>
                          <a:stretch>
                            <a:fillRect l="-63810" t="-239259" r="-505714" b="-11925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anchor="ctr">
                        <a:blipFill>
                          <a:blip r:embed="rId2"/>
                          <a:stretch>
                            <a:fillRect l="-162264" t="-380000" r="-400943" b="-24823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anchor="ctr">
                        <a:blipFill>
                          <a:blip r:embed="rId2"/>
                          <a:stretch>
                            <a:fillRect l="-297326" t="-380000" r="-354545" b="-248235"/>
                          </a:stretch>
                        </a:blipFill>
                      </a:tcPr>
                    </a:tc>
                    <a:tc rowSpan="2">
                      <a:txBody>
                        <a:bodyPr/>
                        <a:lstStyle/>
                        <a:p>
                          <a:pPr algn="ctr"/>
                          <a:r>
                            <a:rPr lang="en-US" sz="1400" dirty="0"/>
                            <a:t>200-3000</a:t>
                          </a:r>
                          <a:r>
                            <a:rPr lang="ru-RU" sz="1400" baseline="30000" dirty="0"/>
                            <a:t>а</a:t>
                          </a:r>
                          <a:endParaRPr lang="en-US" sz="1400" baseline="30000" dirty="0"/>
                        </a:p>
                      </a:txBody>
                      <a:tcPr anchor="ctr"/>
                    </a:tc>
                    <a:tc rowSpan="2">
                      <a:txBody>
                        <a:bodyPr/>
                        <a:lstStyle/>
                        <a:p>
                          <a:pPr algn="ctr"/>
                          <a:r>
                            <a:rPr lang="en-US" sz="1400" dirty="0"/>
                            <a:t>0.1-10</a:t>
                          </a:r>
                          <a:r>
                            <a:rPr lang="ru-RU" sz="1400" baseline="30000" dirty="0" err="1"/>
                            <a:t>ж,з</a:t>
                          </a:r>
                          <a:endParaRPr lang="ru-RU" sz="1400" baseline="30000" dirty="0"/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dirty="0"/>
                            <a:t>10-1000</a:t>
                          </a:r>
                          <a:endParaRPr lang="ru-RU" sz="1400" dirty="0"/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ru-RU" sz="1400" dirty="0"/>
                            <a:t>Т</a:t>
                          </a: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3233078748"/>
                      </a:ext>
                    </a:extLst>
                  </a:tr>
                  <a:tr h="306139">
                    <a:tc vMerge="1">
                      <a:txBody>
                        <a:bodyPr/>
                        <a:lstStyle/>
                        <a:p>
                          <a:pPr algn="ctr"/>
                          <a:endParaRPr lang="ru-RU" sz="1400" dirty="0">
                            <a:solidFill>
                              <a:schemeClr val="bg1"/>
                            </a:solidFill>
                          </a:endParaRPr>
                        </a:p>
                      </a:txBody>
                      <a:tcPr anchor="ctr">
                        <a:solidFill>
                          <a:srgbClr val="0070C0"/>
                        </a:solidFill>
                      </a:tcPr>
                    </a:tc>
                    <a:tc vMerge="1">
                      <a:txBody>
                        <a:bodyPr/>
                        <a:lstStyle/>
                        <a:p>
                          <a:pPr algn="ctr"/>
                          <a:endParaRPr lang="ru-RU" sz="1400" dirty="0"/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anchor="ctr">
                        <a:blipFill>
                          <a:blip r:embed="rId2"/>
                          <a:stretch>
                            <a:fillRect l="-162264" t="-816000" r="-400943" b="-322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dirty="0"/>
                            <a:t>20-500</a:t>
                          </a:r>
                          <a:endParaRPr lang="ru-RU" sz="1400" dirty="0"/>
                        </a:p>
                      </a:txBody>
                      <a:tcPr anchor="ctr"/>
                    </a:tc>
                    <a:tc vMerge="1">
                      <a:txBody>
                        <a:bodyPr/>
                        <a:lstStyle/>
                        <a:p>
                          <a:pPr algn="ctr"/>
                          <a:endParaRPr lang="ru-RU" sz="1400" dirty="0"/>
                        </a:p>
                      </a:txBody>
                      <a:tcPr anchor="ctr"/>
                    </a:tc>
                    <a:tc vMerge="1">
                      <a:txBody>
                        <a:bodyPr/>
                        <a:lstStyle/>
                        <a:p>
                          <a:pPr algn="ctr"/>
                          <a:endParaRPr lang="ru-RU" sz="1400" dirty="0"/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dirty="0"/>
                            <a:t>0.3-20</a:t>
                          </a:r>
                          <a:endParaRPr lang="ru-RU" sz="1400" dirty="0"/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ru-RU" sz="1400" dirty="0"/>
                            <a:t>Х</a:t>
                          </a: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1890467246"/>
                      </a:ext>
                    </a:extLst>
                  </a:tr>
                  <a:tr h="306139">
                    <a:tc rowSpan="2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anchor="ctr">
                        <a:blipFill>
                          <a:blip r:embed="rId2"/>
                          <a:stretch>
                            <a:fillRect l="-752" t="-453465" r="-956391" b="-59406"/>
                          </a:stretch>
                        </a:blipFill>
                      </a:tcPr>
                    </a:tc>
                    <a:tc rowSpan="2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anchor="ctr">
                        <a:blipFill>
                          <a:blip r:embed="rId2"/>
                          <a:stretch>
                            <a:fillRect l="-63810" t="-453465" r="-505714" b="-5940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dirty="0"/>
                            <a:t>30-80</a:t>
                          </a:r>
                          <a:endParaRPr lang="ru-RU" sz="1400" dirty="0"/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dirty="0"/>
                            <a:t>3-30</a:t>
                          </a:r>
                          <a:endParaRPr lang="ru-RU" sz="1400" dirty="0"/>
                        </a:p>
                      </a:txBody>
                      <a:tcPr anchor="ctr"/>
                    </a:tc>
                    <a:tc rowSpan="2">
                      <a:txBody>
                        <a:bodyPr/>
                        <a:lstStyle/>
                        <a:p>
                          <a:pPr algn="ctr"/>
                          <a:r>
                            <a:rPr lang="en-US" sz="1400" dirty="0"/>
                            <a:t>0.1-10</a:t>
                          </a:r>
                          <a:r>
                            <a:rPr lang="ru-RU" sz="1400" baseline="30000" dirty="0"/>
                            <a:t>а</a:t>
                          </a:r>
                        </a:p>
                      </a:txBody>
                      <a:tcPr anchor="ctr"/>
                    </a:tc>
                    <a:tc rowSpan="2">
                      <a:txBody>
                        <a:bodyPr/>
                        <a:lstStyle/>
                        <a:p>
                          <a:pPr algn="ctr"/>
                          <a:r>
                            <a:rPr lang="en-US" sz="1400" dirty="0"/>
                            <a:t>0.007-0.1</a:t>
                          </a:r>
                          <a:r>
                            <a:rPr lang="ru-RU" sz="1400" baseline="30000" dirty="0" err="1"/>
                            <a:t>ж,з</a:t>
                          </a:r>
                          <a:endParaRPr lang="en-US" sz="1400" baseline="30000" dirty="0"/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dirty="0"/>
                            <a:t>0.5-3</a:t>
                          </a:r>
                          <a:endParaRPr lang="ru-RU" sz="1400" dirty="0"/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ru-RU" sz="1400" dirty="0"/>
                            <a:t>Т</a:t>
                          </a: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3498827"/>
                      </a:ext>
                    </a:extLst>
                  </a:tr>
                  <a:tr h="306139">
                    <a:tc vMerge="1">
                      <a:txBody>
                        <a:bodyPr/>
                        <a:lstStyle/>
                        <a:p>
                          <a:pPr algn="ctr"/>
                          <a:endParaRPr lang="ru-RU" sz="1400" dirty="0">
                            <a:solidFill>
                              <a:schemeClr val="bg1"/>
                            </a:solidFill>
                          </a:endParaRPr>
                        </a:p>
                      </a:txBody>
                      <a:tcPr anchor="ctr">
                        <a:solidFill>
                          <a:srgbClr val="0070C0"/>
                        </a:solidFill>
                      </a:tcPr>
                    </a:tc>
                    <a:tc vMerge="1">
                      <a:txBody>
                        <a:bodyPr/>
                        <a:lstStyle/>
                        <a:p>
                          <a:pPr algn="ctr"/>
                          <a:endParaRPr lang="ru-RU" sz="1400" dirty="0"/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ru-RU" sz="1400" dirty="0"/>
                            <a:t>3-20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ru-RU" sz="1400" dirty="0"/>
                            <a:t>0.2-4</a:t>
                          </a:r>
                        </a:p>
                      </a:txBody>
                      <a:tcPr anchor="ctr"/>
                    </a:tc>
                    <a:tc vMerge="1">
                      <a:txBody>
                        <a:bodyPr/>
                        <a:lstStyle/>
                        <a:p>
                          <a:pPr algn="ctr"/>
                          <a:endParaRPr lang="ru-RU" sz="1400" dirty="0"/>
                        </a:p>
                      </a:txBody>
                      <a:tcPr anchor="ctr"/>
                    </a:tc>
                    <a:tc vMerge="1">
                      <a:txBody>
                        <a:bodyPr/>
                        <a:lstStyle/>
                        <a:p>
                          <a:pPr algn="ctr"/>
                          <a:endParaRPr lang="ru-RU" sz="1400" dirty="0"/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ru-RU" sz="1400" dirty="0"/>
                            <a:t>0.05-0.5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ru-RU" sz="1400" dirty="0"/>
                            <a:t>Х</a:t>
                          </a: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473912818"/>
                      </a:ext>
                    </a:extLst>
                  </a:tr>
                  <a:tr h="306139"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anchor="ctr">
                        <a:blipFill>
                          <a:blip r:embed="rId2"/>
                          <a:stretch>
                            <a:fillRect l="-752" t="-1118000" r="-956391" b="-2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ru-RU" sz="1400" dirty="0"/>
                            <a:t>10-20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ru-RU" sz="1400" dirty="0"/>
                            <a:t>6-15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ru-RU" sz="1400" dirty="0"/>
                            <a:t>4-12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dirty="0"/>
                            <a:t>0.2-5</a:t>
                          </a:r>
                          <a:r>
                            <a:rPr lang="ru-RU" sz="1400" baseline="30000" dirty="0" err="1"/>
                            <a:t>а,г,д,е</a:t>
                          </a:r>
                          <a:endParaRPr lang="ru-RU" sz="1400" baseline="30000" dirty="0"/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dirty="0"/>
                            <a:t>&lt;0</a:t>
                          </a:r>
                          <a:r>
                            <a:rPr lang="ru-RU" sz="1400" dirty="0"/>
                            <a:t>.</a:t>
                          </a:r>
                          <a:r>
                            <a:rPr lang="en-US" sz="1400" dirty="0"/>
                            <a:t>6</a:t>
                          </a:r>
                          <a:r>
                            <a:rPr lang="ru-RU" sz="1400" baseline="30000" dirty="0" err="1"/>
                            <a:t>ж,з</a:t>
                          </a:r>
                          <a:endParaRPr lang="ru-RU" sz="1400" baseline="30000" dirty="0"/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ru-RU" sz="1400" dirty="0"/>
                            <a:t>1.5-3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ru-RU" sz="1400" dirty="0"/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2481788789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9637A9-119A-49DA-BD12-AAC58B377D80}" type="slidenum">
              <a:rPr lang="en-US" smtClean="0"/>
              <a:t>5</a:t>
            </a:fld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2993858" y="4959127"/>
            <a:ext cx="3262816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aseline="30000" dirty="0">
                <a:solidFill>
                  <a:schemeClr val="bg1">
                    <a:lumMod val="50000"/>
                  </a:schemeClr>
                </a:solidFill>
              </a:rPr>
              <a:t>а</a:t>
            </a:r>
            <a:r>
              <a:rPr lang="en-US" sz="1400" dirty="0">
                <a:solidFill>
                  <a:schemeClr val="bg1">
                    <a:lumMod val="50000"/>
                  </a:schemeClr>
                </a:solidFill>
              </a:rPr>
              <a:t>Andre et al, 2016, A&amp;A, 592, A54</a:t>
            </a:r>
            <a:endParaRPr lang="ru-RU" sz="1400" dirty="0">
              <a:solidFill>
                <a:schemeClr val="bg1">
                  <a:lumMod val="50000"/>
                </a:schemeClr>
              </a:solidFill>
            </a:endParaRPr>
          </a:p>
          <a:p>
            <a:r>
              <a:rPr lang="ru-RU" sz="1400" baseline="30000" dirty="0">
                <a:solidFill>
                  <a:schemeClr val="bg1">
                    <a:lumMod val="50000"/>
                  </a:schemeClr>
                </a:solidFill>
              </a:rPr>
              <a:t>б</a:t>
            </a:r>
            <a:r>
              <a:rPr lang="en-US" sz="1400" dirty="0" err="1">
                <a:solidFill>
                  <a:schemeClr val="bg1">
                    <a:lumMod val="50000"/>
                  </a:schemeClr>
                </a:solidFill>
              </a:rPr>
              <a:t>Roccatagliata</a:t>
            </a:r>
            <a:r>
              <a:rPr lang="en-US" sz="1400" dirty="0">
                <a:solidFill>
                  <a:schemeClr val="bg1">
                    <a:lumMod val="50000"/>
                  </a:schemeClr>
                </a:solidFill>
              </a:rPr>
              <a:t> et al, 2015, A&amp;A, 584, A119</a:t>
            </a:r>
            <a:endParaRPr lang="ru-RU" sz="1400" dirty="0">
              <a:solidFill>
                <a:schemeClr val="bg1">
                  <a:lumMod val="50000"/>
                </a:schemeClr>
              </a:solidFill>
            </a:endParaRPr>
          </a:p>
          <a:p>
            <a:r>
              <a:rPr lang="ru-RU" sz="1400" baseline="30000" dirty="0">
                <a:solidFill>
                  <a:schemeClr val="bg1">
                    <a:lumMod val="50000"/>
                  </a:schemeClr>
                </a:solidFill>
              </a:rPr>
              <a:t>в</a:t>
            </a:r>
            <a:r>
              <a:rPr lang="en-US" sz="1400" dirty="0">
                <a:solidFill>
                  <a:schemeClr val="bg1">
                    <a:lumMod val="50000"/>
                  </a:schemeClr>
                </a:solidFill>
              </a:rPr>
              <a:t>Cox et al., 2016, A&amp;A, 590, A110</a:t>
            </a:r>
            <a:endParaRPr lang="ru-RU" sz="1400" dirty="0">
              <a:solidFill>
                <a:schemeClr val="bg1">
                  <a:lumMod val="50000"/>
                </a:schemeClr>
              </a:solidFill>
            </a:endParaRPr>
          </a:p>
          <a:p>
            <a:r>
              <a:rPr lang="ru-RU" sz="1400" baseline="30000" dirty="0">
                <a:solidFill>
                  <a:schemeClr val="bg1">
                    <a:lumMod val="50000"/>
                  </a:schemeClr>
                </a:solidFill>
              </a:rPr>
              <a:t>г</a:t>
            </a:r>
            <a:r>
              <a:rPr lang="en-US" sz="1400" dirty="0">
                <a:solidFill>
                  <a:schemeClr val="bg1">
                    <a:lumMod val="50000"/>
                  </a:schemeClr>
                </a:solidFill>
              </a:rPr>
              <a:t>Yamaguchi et al, 1999, PASJ, 51, 775</a:t>
            </a:r>
            <a:endParaRPr lang="ru-RU" sz="1400" dirty="0">
              <a:solidFill>
                <a:schemeClr val="bg1">
                  <a:lumMod val="50000"/>
                </a:schemeClr>
              </a:solidFill>
            </a:endParaRPr>
          </a:p>
          <a:p>
            <a:r>
              <a:rPr lang="ru-RU" sz="1400" baseline="30000" dirty="0">
                <a:solidFill>
                  <a:schemeClr val="bg1">
                    <a:lumMod val="50000"/>
                  </a:schemeClr>
                </a:solidFill>
              </a:rPr>
              <a:t>д</a:t>
            </a:r>
            <a:r>
              <a:rPr lang="en-US" sz="1400" dirty="0">
                <a:solidFill>
                  <a:schemeClr val="bg1">
                    <a:lumMod val="50000"/>
                  </a:schemeClr>
                </a:solidFill>
              </a:rPr>
              <a:t>Li &amp; Goldsmith, 2012, </a:t>
            </a:r>
            <a:r>
              <a:rPr lang="en-US" sz="1400" dirty="0" err="1">
                <a:solidFill>
                  <a:schemeClr val="bg1">
                    <a:lumMod val="50000"/>
                  </a:schemeClr>
                </a:solidFill>
              </a:rPr>
              <a:t>ApJ</a:t>
            </a:r>
            <a:r>
              <a:rPr lang="en-US" sz="1400" dirty="0">
                <a:solidFill>
                  <a:schemeClr val="bg1">
                    <a:lumMod val="50000"/>
                  </a:schemeClr>
                </a:solidFill>
              </a:rPr>
              <a:t>, 756, 12</a:t>
            </a:r>
            <a:endParaRPr lang="ru-RU" sz="1400" dirty="0">
              <a:solidFill>
                <a:schemeClr val="bg1">
                  <a:lumMod val="50000"/>
                </a:schemeClr>
              </a:solidFill>
            </a:endParaRPr>
          </a:p>
          <a:p>
            <a:r>
              <a:rPr lang="ru-RU" sz="1400" baseline="30000" dirty="0">
                <a:solidFill>
                  <a:schemeClr val="bg1">
                    <a:lumMod val="50000"/>
                  </a:schemeClr>
                </a:solidFill>
              </a:rPr>
              <a:t>е</a:t>
            </a:r>
            <a:r>
              <a:rPr lang="en-US" sz="1400" dirty="0" err="1">
                <a:solidFill>
                  <a:schemeClr val="bg1">
                    <a:lumMod val="50000"/>
                  </a:schemeClr>
                </a:solidFill>
              </a:rPr>
              <a:t>Kainulainen</a:t>
            </a:r>
            <a:r>
              <a:rPr lang="en-US" sz="1400" dirty="0">
                <a:solidFill>
                  <a:schemeClr val="bg1">
                    <a:lumMod val="50000"/>
                  </a:schemeClr>
                </a:solidFill>
              </a:rPr>
              <a:t> et al, 2016, A&amp;A, 586, A27</a:t>
            </a:r>
            <a:endParaRPr lang="ru-RU" sz="14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131424" y="4959127"/>
            <a:ext cx="279063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aseline="30000" dirty="0">
                <a:solidFill>
                  <a:schemeClr val="bg1">
                    <a:lumMod val="50000"/>
                  </a:schemeClr>
                </a:solidFill>
              </a:rPr>
              <a:t>ж</a:t>
            </a:r>
            <a:r>
              <a:rPr lang="en-US" sz="1400" dirty="0">
                <a:solidFill>
                  <a:schemeClr val="bg1">
                    <a:lumMod val="50000"/>
                  </a:schemeClr>
                </a:solidFill>
              </a:rPr>
              <a:t>Andre, 20</a:t>
            </a:r>
            <a:r>
              <a:rPr lang="ru-RU" sz="1400" dirty="0">
                <a:solidFill>
                  <a:schemeClr val="bg1">
                    <a:lumMod val="50000"/>
                  </a:schemeClr>
                </a:solidFill>
              </a:rPr>
              <a:t>0</a:t>
            </a:r>
            <a:r>
              <a:rPr lang="en-US" sz="1400" dirty="0">
                <a:solidFill>
                  <a:schemeClr val="bg1">
                    <a:lumMod val="50000"/>
                  </a:schemeClr>
                </a:solidFill>
              </a:rPr>
              <a:t>6, IAUS 237, 132</a:t>
            </a:r>
            <a:endParaRPr lang="ru-RU" sz="1400" dirty="0">
              <a:solidFill>
                <a:schemeClr val="bg1">
                  <a:lumMod val="50000"/>
                </a:schemeClr>
              </a:solidFill>
            </a:endParaRPr>
          </a:p>
          <a:p>
            <a:r>
              <a:rPr lang="ru-RU" sz="1400" baseline="30000" dirty="0">
                <a:solidFill>
                  <a:schemeClr val="bg1">
                    <a:lumMod val="50000"/>
                  </a:schemeClr>
                </a:solidFill>
              </a:rPr>
              <a:t>з</a:t>
            </a:r>
            <a:r>
              <a:rPr lang="en-US" sz="1400" dirty="0" err="1">
                <a:solidFill>
                  <a:schemeClr val="bg1">
                    <a:lumMod val="50000"/>
                  </a:schemeClr>
                </a:solidFill>
              </a:rPr>
              <a:t>Konyves</a:t>
            </a:r>
            <a:r>
              <a:rPr lang="en-US" sz="1400" dirty="0">
                <a:solidFill>
                  <a:schemeClr val="bg1">
                    <a:lumMod val="50000"/>
                  </a:schemeClr>
                </a:solidFill>
              </a:rPr>
              <a:t> et al, 2015, A&amp;A, 584, A91</a:t>
            </a:r>
            <a:endParaRPr lang="ru-RU" sz="14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28472" y="4959127"/>
            <a:ext cx="224965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>
                <a:solidFill>
                  <a:schemeClr val="bg1">
                    <a:lumMod val="50000"/>
                  </a:schemeClr>
                </a:solidFill>
              </a:rPr>
              <a:t>Дудоров, 1991, АЖ, 68, 695</a:t>
            </a:r>
          </a:p>
        </p:txBody>
      </p:sp>
    </p:spTree>
    <p:extLst>
      <p:ext uri="{BB962C8B-B14F-4D97-AF65-F5344CB8AC3E}">
        <p14:creationId xmlns:p14="http://schemas.microsoft.com/office/powerpoint/2010/main" val="258912300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>
                <a:solidFill>
                  <a:srgbClr val="92D050"/>
                </a:solidFill>
              </a:rPr>
              <a:t>Особенности филаментов</a:t>
            </a:r>
            <a:r>
              <a:rPr lang="ru-RU" sz="3200" baseline="30000" dirty="0">
                <a:solidFill>
                  <a:srgbClr val="92D050"/>
                </a:solidFill>
              </a:rPr>
              <a:t>1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Объект 2"/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pPr>
                  <a:buFont typeface="Arial" panose="020B0604020202020204" pitchFamily="34" charset="0"/>
                  <a:buChar char="•"/>
                </a:pPr>
                <a:r>
                  <a:rPr lang="ru-RU" dirty="0"/>
                  <a:t> Радиальный профиль плотности можно описать функцией </a:t>
                </a:r>
                <a:r>
                  <a:rPr lang="en-US" dirty="0"/>
                  <a:t>Plummer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i="1">
                          <a:latin typeface="Cambria Math" panose="02040503050406030204" pitchFamily="18" charset="0"/>
                        </a:rPr>
                        <m:t>𝜌</m:t>
                      </m:r>
                      <m:r>
                        <a:rPr lang="en-US" i="1"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𝜌</m:t>
                          </m:r>
                        </m:e>
                        <m:sub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𝑐</m:t>
                          </m:r>
                        </m:sub>
                      </m:sSub>
                      <m:sSup>
                        <m:sSup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1+</m:t>
                              </m:r>
                              <m:sSup>
                                <m:sSupPr>
                                  <m:ctrlPr>
                                    <a:rPr lang="en-US" i="1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d>
                                    <m:dPr>
                                      <m:ctrlP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f>
                                        <m:fPr>
                                          <m:ctrlPr>
                                            <a:rPr lang="en-US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fPr>
                                        <m:num>
                                          <m:r>
                                            <a:rPr lang="en-US" i="1">
                                              <a:latin typeface="Cambria Math" panose="02040503050406030204" pitchFamily="18" charset="0"/>
                                            </a:rPr>
                                            <m:t>𝑟</m:t>
                                          </m:r>
                                        </m:num>
                                        <m:den>
                                          <m:sSub>
                                            <m:sSubPr>
                                              <m:ctrlPr>
                                                <a:rPr lang="en-US" i="1">
                                                  <a:latin typeface="Cambria Math" panose="02040503050406030204" pitchFamily="18" charset="0"/>
                                                </a:rPr>
                                              </m:ctrlPr>
                                            </m:sSubPr>
                                            <m:e>
                                              <m:r>
                                                <a:rPr lang="en-US" i="1">
                                                  <a:latin typeface="Cambria Math" panose="02040503050406030204" pitchFamily="18" charset="0"/>
                                                </a:rPr>
                                                <m:t>𝑟</m:t>
                                              </m:r>
                                            </m:e>
                                            <m:sub>
                                              <m:r>
                                                <a:rPr lang="en-US" i="1">
                                                  <a:latin typeface="Cambria Math" panose="02040503050406030204" pitchFamily="18" charset="0"/>
                                                </a:rPr>
                                                <m:t>0</m:t>
                                              </m:r>
                                            </m:sub>
                                          </m:sSub>
                                        </m:den>
                                      </m:f>
                                    </m:e>
                                  </m:d>
                                </m:e>
                                <m:sup>
                                  <m:r>
                                    <a:rPr lang="en-US" i="1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p>
                              </m:sSup>
                            </m:e>
                          </m:d>
                        </m:e>
                        <m:sup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𝑝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/2</m:t>
                          </m:r>
                        </m:sup>
                      </m:sSup>
                    </m:oMath>
                  </m:oMathPara>
                </a14:m>
                <a:endParaRPr lang="ru-RU" dirty="0"/>
              </a:p>
              <a:p>
                <a:r>
                  <a:rPr lang="ru-RU" dirty="0"/>
                  <a:t>Осредненные значения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</a:rPr>
                      <m:t>𝑝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=2</m:t>
                    </m:r>
                  </m:oMath>
                </a14:m>
                <a:r>
                  <a:rPr lang="en-US" dirty="0"/>
                  <a:t>,</a:t>
                </a:r>
                <a:r>
                  <a:rPr lang="ru-RU" dirty="0"/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𝑟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</m:sSub>
                    <m:r>
                      <a:rPr lang="en-US" i="1">
                        <a:latin typeface="Cambria Math" panose="02040503050406030204" pitchFamily="18" charset="0"/>
                      </a:rPr>
                      <m:t>=0.</m:t>
                    </m:r>
                  </m:oMath>
                </a14:m>
                <a:r>
                  <a:rPr lang="en-US" dirty="0"/>
                  <a:t>05 </a:t>
                </a:r>
                <a:r>
                  <a:rPr lang="ru-RU" dirty="0" err="1"/>
                  <a:t>пк</a:t>
                </a:r>
                <a:r>
                  <a:rPr lang="ru-RU" dirty="0"/>
                  <a:t>. Но средние значения не являются типичными</a:t>
                </a:r>
                <a:r>
                  <a:rPr lang="ru-RU" baseline="30000" dirty="0"/>
                  <a:t>2</a:t>
                </a:r>
                <a:r>
                  <a:rPr lang="ru-RU" dirty="0"/>
                  <a:t>. </a:t>
                </a:r>
              </a:p>
              <a:p>
                <a:pPr>
                  <a:buFont typeface="Arial" panose="020B0604020202020204" pitchFamily="34" charset="0"/>
                  <a:buChar char="•"/>
                </a:pPr>
                <a:r>
                  <a:rPr lang="ru-RU" dirty="0"/>
                  <a:t> Большинство открытых </a:t>
                </a:r>
                <a:r>
                  <a:rPr lang="en-US" dirty="0"/>
                  <a:t>Herschel </a:t>
                </a:r>
                <a:r>
                  <a:rPr lang="ru-RU" dirty="0"/>
                  <a:t>дозвездных ядер находятся внутри </a:t>
                </a:r>
                <a:r>
                  <a:rPr lang="ru-RU" dirty="0" err="1"/>
                  <a:t>филаментов</a:t>
                </a:r>
                <a:r>
                  <a:rPr lang="ru-RU" dirty="0"/>
                  <a:t> и, вероятно, являются результатом гравитационной неустойчивости наиболее плотных их частей.</a:t>
                </a:r>
              </a:p>
              <a:p>
                <a:endParaRPr lang="ru-RU" dirty="0"/>
              </a:p>
            </p:txBody>
          </p:sp>
        </mc:Choice>
        <mc:Fallback xmlns="">
          <p:sp>
            <p:nvSpPr>
              <p:cNvPr id="3" name="Объект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1939" t="-1667" r="-2423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9637A9-119A-49DA-BD12-AAC58B377D80}" type="slidenum">
              <a:rPr lang="en-US" smtClean="0"/>
              <a:t>6</a:t>
            </a:fld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822959" y="5621234"/>
            <a:ext cx="384740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aseline="30000" dirty="0">
                <a:solidFill>
                  <a:schemeClr val="bg1">
                    <a:lumMod val="50000"/>
                  </a:schemeClr>
                </a:solidFill>
              </a:rPr>
              <a:t>1</a:t>
            </a:r>
            <a:r>
              <a:rPr lang="ru-RU" sz="1400" dirty="0">
                <a:solidFill>
                  <a:schemeClr val="bg1">
                    <a:lumMod val="50000"/>
                  </a:schemeClr>
                </a:solidFill>
              </a:rPr>
              <a:t>см. </a:t>
            </a:r>
            <a:r>
              <a:rPr lang="en-US" sz="1400" dirty="0">
                <a:solidFill>
                  <a:schemeClr val="bg1">
                    <a:lumMod val="50000"/>
                  </a:schemeClr>
                </a:solidFill>
              </a:rPr>
              <a:t>Andre et al., 2014, </a:t>
            </a:r>
            <a:r>
              <a:rPr lang="en-US" sz="1400" dirty="0" err="1">
                <a:solidFill>
                  <a:schemeClr val="bg1">
                    <a:lumMod val="50000"/>
                  </a:schemeClr>
                </a:solidFill>
              </a:rPr>
              <a:t>Protostars</a:t>
            </a:r>
            <a:r>
              <a:rPr lang="en-US" sz="1400" dirty="0">
                <a:solidFill>
                  <a:schemeClr val="bg1">
                    <a:lumMod val="50000"/>
                  </a:schemeClr>
                </a:solidFill>
              </a:rPr>
              <a:t> &amp; Planets VI, 27</a:t>
            </a:r>
            <a:endParaRPr lang="ru-RU" sz="1400" dirty="0">
              <a:solidFill>
                <a:schemeClr val="bg1">
                  <a:lumMod val="50000"/>
                </a:schemeClr>
              </a:solidFill>
            </a:endParaRPr>
          </a:p>
          <a:p>
            <a:r>
              <a:rPr lang="ru-RU" sz="1400" baseline="30000" dirty="0">
                <a:solidFill>
                  <a:schemeClr val="bg1">
                    <a:lumMod val="50000"/>
                  </a:schemeClr>
                </a:solidFill>
              </a:rPr>
              <a:t>2</a:t>
            </a:r>
            <a:r>
              <a:rPr lang="en-US" sz="1400" dirty="0" err="1">
                <a:solidFill>
                  <a:schemeClr val="bg1">
                    <a:lumMod val="50000"/>
                  </a:schemeClr>
                </a:solidFill>
              </a:rPr>
              <a:t>Panopoulou</a:t>
            </a:r>
            <a:r>
              <a:rPr lang="en-US" sz="1400" dirty="0">
                <a:solidFill>
                  <a:schemeClr val="bg1">
                    <a:lumMod val="50000"/>
                  </a:schemeClr>
                </a:solidFill>
              </a:rPr>
              <a:t> et al., 2017, MNRAS, 466, 2529</a:t>
            </a:r>
            <a:endParaRPr lang="ru-RU" sz="1400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165671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>
                <a:solidFill>
                  <a:schemeClr val="accent5"/>
                </a:solidFill>
              </a:rPr>
              <a:t>Масштабные корреляции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Объект 2"/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r>
                  <a:rPr lang="ru-RU" b="1" dirty="0"/>
                  <a:t>Магнитное поле – плотность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𝐵</m:t>
                          </m:r>
                        </m:num>
                        <m:den>
                          <m:sSub>
                            <m:sSub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𝐵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sub>
                          </m:sSub>
                        </m:den>
                      </m:f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f>
                                <m:fPr>
                                  <m:ctrlP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𝑛</m:t>
                                  </m:r>
                                </m:num>
                                <m:den>
                                  <m:sSub>
                                    <m:sSubPr>
                                      <m:ctrlPr>
                                        <a:rPr lang="en-US" b="0" i="1" smtClean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b="0" i="1" smtClean="0">
                                          <a:latin typeface="Cambria Math" panose="02040503050406030204" pitchFamily="18" charset="0"/>
                                        </a:rPr>
                                        <m:t>𝑛</m:t>
                                      </m:r>
                                    </m:e>
                                    <m:sub>
                                      <m:r>
                                        <a:rPr lang="en-US" b="0" i="1" smtClean="0">
                                          <a:latin typeface="Cambria Math" panose="02040503050406030204" pitchFamily="18" charset="0"/>
                                        </a:rPr>
                                        <m:t>0</m:t>
                                      </m:r>
                                    </m:sub>
                                  </m:sSub>
                                </m:den>
                              </m:f>
                            </m:e>
                          </m:d>
                        </m:e>
                        <m:sup>
                          <m:sSub>
                            <m:sSub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𝑘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𝐵</m:t>
                              </m:r>
                            </m:sub>
                          </m:sSub>
                        </m:sup>
                      </m:sSup>
                    </m:oMath>
                  </m:oMathPara>
                </a14:m>
                <a:endParaRPr lang="en-US" dirty="0"/>
              </a:p>
              <a:p>
                <a:r>
                  <a:rPr lang="ru-RU" dirty="0"/>
                  <a:t>Три последовательности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ctrlPr>
                            <a:rPr lang="ru-RU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𝐵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sub>
                          </m:s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,</m:t>
                          </m:r>
                          <m:sSub>
                            <m:sSub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𝑛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sub>
                          </m:s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,</m:t>
                          </m:r>
                          <m:sSub>
                            <m:sSub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𝑘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𝐵</m:t>
                              </m:r>
                            </m:sub>
                          </m:sSub>
                        </m:e>
                      </m:d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ru-RU" b="0" i="1" smtClean="0">
                              <a:latin typeface="Cambria Math" panose="02040503050406030204" pitchFamily="18" charset="0"/>
                            </a:rPr>
                            <m:t>3−5 мкГс, −, 0</m:t>
                          </m:r>
                        </m:e>
                      </m:d>
                    </m:oMath>
                  </m:oMathPara>
                </a14:m>
                <a:endParaRPr lang="ru-RU" dirty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ctrlPr>
                            <a:rPr lang="ru-RU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𝐵</m:t>
                              </m:r>
                            </m:e>
                            <m:sub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sub>
                          </m:sSub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,</m:t>
                          </m:r>
                          <m:sSub>
                            <m:sSubPr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𝑛</m:t>
                              </m:r>
                            </m:e>
                            <m:sub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sub>
                          </m:sSub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,</m:t>
                          </m:r>
                          <m:sSub>
                            <m:sSubPr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𝑘</m:t>
                              </m:r>
                            </m:e>
                            <m:sub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𝐵</m:t>
                              </m:r>
                            </m:sub>
                          </m:sSub>
                        </m:e>
                      </m:d>
                      <m:r>
                        <a:rPr lang="en-US" i="1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ru-RU" i="1">
                              <a:latin typeface="Cambria Math" panose="02040503050406030204" pitchFamily="18" charset="0"/>
                            </a:rPr>
                            <m:t>3−5 мкГс, </m:t>
                          </m:r>
                          <m:r>
                            <a:rPr lang="ru-RU" b="0" i="1" smtClean="0">
                              <a:latin typeface="Cambria Math" panose="02040503050406030204" pitchFamily="18" charset="0"/>
                            </a:rPr>
                            <m:t>10−20 с</m:t>
                          </m:r>
                          <m:sSup>
                            <m:sSup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ru-RU" b="0" i="1" smtClean="0">
                                  <a:latin typeface="Cambria Math" panose="02040503050406030204" pitchFamily="18" charset="0"/>
                                </a:rPr>
                                <m:t>м</m:t>
                              </m:r>
                            </m:e>
                            <m:sup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−3</m:t>
                              </m:r>
                            </m:sup>
                          </m:sSup>
                          <m:r>
                            <a:rPr lang="ru-RU" i="1">
                              <a:latin typeface="Cambria Math" panose="02040503050406030204" pitchFamily="18" charset="0"/>
                            </a:rPr>
                            <m:t>, 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1/2</m:t>
                          </m:r>
                        </m:e>
                      </m:d>
                    </m:oMath>
                  </m:oMathPara>
                </a14:m>
                <a:endParaRPr lang="ru-RU" dirty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ctrlPr>
                            <a:rPr lang="ru-RU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𝐵</m:t>
                              </m:r>
                            </m:e>
                            <m:sub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sub>
                          </m:sSub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,</m:t>
                          </m:r>
                          <m:sSub>
                            <m:sSubPr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𝑛</m:t>
                              </m:r>
                            </m:e>
                            <m:sub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sub>
                          </m:sSub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,</m:t>
                          </m:r>
                          <m:sSub>
                            <m:sSubPr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𝑘</m:t>
                              </m:r>
                            </m:e>
                            <m:sub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𝐵</m:t>
                              </m:r>
                            </m:sub>
                          </m:sSub>
                        </m:e>
                      </m:d>
                      <m:r>
                        <a:rPr lang="en-US" i="1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ru-RU" i="1">
                              <a:latin typeface="Cambria Math" panose="02040503050406030204" pitchFamily="18" charset="0"/>
                            </a:rPr>
                            <m:t>3−5 мкГс, 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10</m:t>
                          </m:r>
                          <m:r>
                            <a:rPr lang="ru-RU" i="1"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20 </m:t>
                          </m:r>
                          <m:r>
                            <a:rPr lang="ru-RU" b="0" i="1" smtClean="0">
                              <a:latin typeface="Cambria Math" panose="02040503050406030204" pitchFamily="18" charset="0"/>
                            </a:rPr>
                            <m:t>с</m:t>
                          </m:r>
                          <m:sSup>
                            <m:sSup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ru-RU" b="0" i="1" smtClean="0">
                                  <a:latin typeface="Cambria Math" panose="02040503050406030204" pitchFamily="18" charset="0"/>
                                </a:rPr>
                                <m:t>м</m:t>
                              </m:r>
                            </m:e>
                            <m:sup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−3</m:t>
                              </m:r>
                            </m:sup>
                          </m:sSup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ru-RU" i="1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2/3</m:t>
                          </m:r>
                        </m:e>
                      </m:d>
                    </m:oMath>
                  </m:oMathPara>
                </a14:m>
                <a:endParaRPr lang="ru-RU" dirty="0"/>
              </a:p>
              <a:p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⇒ </m:t>
                    </m:r>
                  </m:oMath>
                </a14:m>
                <a:r>
                  <a:rPr lang="ru-RU" dirty="0"/>
                  <a:t>Магнитное поле не является постоянным вдоль иерархии!</a:t>
                </a:r>
              </a:p>
            </p:txBody>
          </p:sp>
        </mc:Choice>
        <mc:Fallback xmlns="">
          <p:sp>
            <p:nvSpPr>
              <p:cNvPr id="3" name="Объект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2019" t="-1667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9637A9-119A-49DA-BD12-AAC58B377D80}" type="slidenum">
              <a:rPr lang="en-US" smtClean="0"/>
              <a:t>7</a:t>
            </a:fld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5" name="Объект 4"/>
              <p:cNvGraphicFramePr>
                <a:graphicFrameLocks/>
              </p:cNvGraphicFramePr>
              <p:nvPr>
                <p:extLst>
                  <p:ext uri="{D42A27DB-BD31-4B8C-83A1-F6EECF244321}">
                    <p14:modId xmlns:p14="http://schemas.microsoft.com/office/powerpoint/2010/main" val="691740260"/>
                  </p:ext>
                </p:extLst>
              </p:nvPr>
            </p:nvGraphicFramePr>
            <p:xfrm>
              <a:off x="1601533" y="4939808"/>
              <a:ext cx="5940934" cy="1037659"/>
            </p:xfrm>
            <a:graphic>
              <a:graphicData uri="http://schemas.openxmlformats.org/drawingml/2006/table">
                <a:tbl>
                  <a:tblPr firstCol="1" bandRow="1">
                    <a:tableStyleId>{5C22544A-7EE6-4342-B048-85BDC9FD1C3A}</a:tableStyleId>
                  </a:tblPr>
                  <a:tblGrid>
                    <a:gridCol w="811126">
                      <a:extLst>
                        <a:ext uri="{9D8B030D-6E8A-4147-A177-3AD203B41FA5}">
                          <a16:colId xmlns:a16="http://schemas.microsoft.com/office/drawing/2014/main" val="1120636767"/>
                        </a:ext>
                      </a:extLst>
                    </a:gridCol>
                    <a:gridCol w="1275128">
                      <a:extLst>
                        <a:ext uri="{9D8B030D-6E8A-4147-A177-3AD203B41FA5}">
                          <a16:colId xmlns:a16="http://schemas.microsoft.com/office/drawing/2014/main" val="536578760"/>
                        </a:ext>
                      </a:extLst>
                    </a:gridCol>
                    <a:gridCol w="1245931">
                      <a:extLst>
                        <a:ext uri="{9D8B030D-6E8A-4147-A177-3AD203B41FA5}">
                          <a16:colId xmlns:a16="http://schemas.microsoft.com/office/drawing/2014/main" val="1919022128"/>
                        </a:ext>
                      </a:extLst>
                    </a:gridCol>
                    <a:gridCol w="1139957">
                      <a:extLst>
                        <a:ext uri="{9D8B030D-6E8A-4147-A177-3AD203B41FA5}">
                          <a16:colId xmlns:a16="http://schemas.microsoft.com/office/drawing/2014/main" val="2775122928"/>
                        </a:ext>
                      </a:extLst>
                    </a:gridCol>
                    <a:gridCol w="1468792">
                      <a:extLst>
                        <a:ext uri="{9D8B030D-6E8A-4147-A177-3AD203B41FA5}">
                          <a16:colId xmlns:a16="http://schemas.microsoft.com/office/drawing/2014/main" val="49796019"/>
                        </a:ext>
                      </a:extLst>
                    </a:gridCol>
                  </a:tblGrid>
                  <a:tr h="714324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ru-RU" sz="1400" dirty="0" err="1">
                              <a:solidFill>
                                <a:schemeClr val="bg1"/>
                              </a:solidFill>
                            </a:rPr>
                            <a:t>Иерар</a:t>
                          </a:r>
                          <a:r>
                            <a:rPr lang="en-US" sz="1400" dirty="0">
                              <a:solidFill>
                                <a:schemeClr val="bg1"/>
                              </a:solidFill>
                            </a:rPr>
                            <a:t>-</a:t>
                          </a:r>
                          <a:r>
                            <a:rPr lang="ru-RU" sz="1400" dirty="0" err="1">
                              <a:solidFill>
                                <a:schemeClr val="bg1"/>
                              </a:solidFill>
                            </a:rPr>
                            <a:t>хия</a:t>
                          </a:r>
                          <a:endParaRPr lang="ru-RU" sz="1400" dirty="0">
                            <a:solidFill>
                              <a:schemeClr val="bg1"/>
                            </a:solidFill>
                          </a:endParaRPr>
                        </a:p>
                      </a:txBody>
                      <a:tcPr>
                        <a:solidFill>
                          <a:srgbClr val="0070C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dirty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C</a:t>
                          </a:r>
                          <a:r>
                            <a:rPr lang="ru-RU" sz="1400" dirty="0" err="1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верхоблако</a:t>
                          </a:r>
                          <a:endParaRPr lang="ru-RU" sz="1400" dirty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</a:endParaRPr>
                        </a:p>
                      </a:txBody>
                      <a:tcPr>
                        <a:solidFill>
                          <a:srgbClr val="E7EBF5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ru-RU" sz="1400" dirty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Комплекс молекулярных облаков</a:t>
                          </a:r>
                        </a:p>
                      </a:txBody>
                      <a:tcPr>
                        <a:solidFill>
                          <a:srgbClr val="E7EBF5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ru-RU" sz="1400" dirty="0" err="1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Молекуляр</a:t>
                          </a:r>
                          <a:r>
                            <a:rPr lang="en-US" sz="1400" dirty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-</a:t>
                          </a:r>
                          <a:r>
                            <a:rPr lang="ru-RU" sz="1400" dirty="0" err="1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ное</a:t>
                          </a:r>
                          <a:r>
                            <a:rPr lang="ru-RU" sz="1400" dirty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 облако</a:t>
                          </a:r>
                        </a:p>
                      </a:txBody>
                      <a:tcPr>
                        <a:solidFill>
                          <a:srgbClr val="E7EBF5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ru-RU" sz="1400" dirty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Протозвездное облако</a:t>
                          </a:r>
                        </a:p>
                      </a:txBody>
                      <a:tcPr>
                        <a:solidFill>
                          <a:srgbClr val="E7EBF5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4086267358"/>
                      </a:ext>
                    </a:extLst>
                  </a:tr>
                  <a:tr h="306139"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1400" b="1" i="1" smtClean="0">
                                        <a:solidFill>
                                          <a:schemeClr val="bg1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400" b="1" i="1" smtClean="0">
                                        <a:solidFill>
                                          <a:schemeClr val="bg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𝒌</m:t>
                                    </m:r>
                                  </m:e>
                                  <m:sub>
                                    <m:r>
                                      <a:rPr lang="en-US" sz="1400" b="1" i="1" smtClean="0">
                                        <a:solidFill>
                                          <a:schemeClr val="bg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𝑩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ru-RU" sz="1400" dirty="0">
                            <a:solidFill>
                              <a:schemeClr val="bg1"/>
                            </a:solidFill>
                          </a:endParaRPr>
                        </a:p>
                      </a:txBody>
                      <a:tcPr anchor="ctr">
                        <a:solidFill>
                          <a:srgbClr val="0070C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ru-RU" sz="1400" dirty="0"/>
                            <a:t>0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dirty="0"/>
                            <a:t>1/3 - 1/2</a:t>
                          </a:r>
                          <a:endParaRPr lang="ru-RU" sz="1400" dirty="0"/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dirty="0"/>
                            <a:t>1/2 - 2/3</a:t>
                          </a:r>
                          <a:endParaRPr lang="ru-RU" sz="1400" dirty="0"/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dirty="0"/>
                            <a:t>2/5 - 2/3</a:t>
                          </a:r>
                          <a:endParaRPr lang="ru-RU" sz="1400" dirty="0"/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2481788789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5" name="Объект 4"/>
              <p:cNvGraphicFramePr>
                <a:graphicFrameLocks/>
              </p:cNvGraphicFramePr>
              <p:nvPr>
                <p:extLst>
                  <p:ext uri="{D42A27DB-BD31-4B8C-83A1-F6EECF244321}">
                    <p14:modId xmlns:p14="http://schemas.microsoft.com/office/powerpoint/2010/main" val="691740260"/>
                  </p:ext>
                </p:extLst>
              </p:nvPr>
            </p:nvGraphicFramePr>
            <p:xfrm>
              <a:off x="1601533" y="4939808"/>
              <a:ext cx="5940934" cy="1037659"/>
            </p:xfrm>
            <a:graphic>
              <a:graphicData uri="http://schemas.openxmlformats.org/drawingml/2006/table">
                <a:tbl>
                  <a:tblPr firstCol="1" bandRow="1">
                    <a:tableStyleId>{5C22544A-7EE6-4342-B048-85BDC9FD1C3A}</a:tableStyleId>
                  </a:tblPr>
                  <a:tblGrid>
                    <a:gridCol w="811126">
                      <a:extLst>
                        <a:ext uri="{9D8B030D-6E8A-4147-A177-3AD203B41FA5}">
                          <a16:colId xmlns:a16="http://schemas.microsoft.com/office/drawing/2014/main" val="1120636767"/>
                        </a:ext>
                      </a:extLst>
                    </a:gridCol>
                    <a:gridCol w="1275128">
                      <a:extLst>
                        <a:ext uri="{9D8B030D-6E8A-4147-A177-3AD203B41FA5}">
                          <a16:colId xmlns:a16="http://schemas.microsoft.com/office/drawing/2014/main" val="536578760"/>
                        </a:ext>
                      </a:extLst>
                    </a:gridCol>
                    <a:gridCol w="1245931">
                      <a:extLst>
                        <a:ext uri="{9D8B030D-6E8A-4147-A177-3AD203B41FA5}">
                          <a16:colId xmlns:a16="http://schemas.microsoft.com/office/drawing/2014/main" val="1919022128"/>
                        </a:ext>
                      </a:extLst>
                    </a:gridCol>
                    <a:gridCol w="1139957">
                      <a:extLst>
                        <a:ext uri="{9D8B030D-6E8A-4147-A177-3AD203B41FA5}">
                          <a16:colId xmlns:a16="http://schemas.microsoft.com/office/drawing/2014/main" val="2775122928"/>
                        </a:ext>
                      </a:extLst>
                    </a:gridCol>
                    <a:gridCol w="1468792">
                      <a:extLst>
                        <a:ext uri="{9D8B030D-6E8A-4147-A177-3AD203B41FA5}">
                          <a16:colId xmlns:a16="http://schemas.microsoft.com/office/drawing/2014/main" val="49796019"/>
                        </a:ext>
                      </a:extLst>
                    </a:gridCol>
                  </a:tblGrid>
                  <a:tr h="73152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ru-RU" sz="1400" dirty="0" err="1">
                              <a:solidFill>
                                <a:schemeClr val="bg1"/>
                              </a:solidFill>
                            </a:rPr>
                            <a:t>Иерар</a:t>
                          </a:r>
                          <a:r>
                            <a:rPr lang="en-US" sz="1400" dirty="0">
                              <a:solidFill>
                                <a:schemeClr val="bg1"/>
                              </a:solidFill>
                            </a:rPr>
                            <a:t>-</a:t>
                          </a:r>
                          <a:r>
                            <a:rPr lang="ru-RU" sz="1400" dirty="0" err="1">
                              <a:solidFill>
                                <a:schemeClr val="bg1"/>
                              </a:solidFill>
                            </a:rPr>
                            <a:t>хия</a:t>
                          </a:r>
                          <a:endParaRPr lang="ru-RU" sz="1400" dirty="0">
                            <a:solidFill>
                              <a:schemeClr val="bg1"/>
                            </a:solidFill>
                          </a:endParaRPr>
                        </a:p>
                      </a:txBody>
                      <a:tcPr>
                        <a:solidFill>
                          <a:srgbClr val="0070C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dirty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C</a:t>
                          </a:r>
                          <a:r>
                            <a:rPr lang="ru-RU" sz="1400" dirty="0" err="1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верхоблако</a:t>
                          </a:r>
                          <a:endParaRPr lang="ru-RU" sz="1400" dirty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</a:endParaRPr>
                        </a:p>
                      </a:txBody>
                      <a:tcPr>
                        <a:solidFill>
                          <a:srgbClr val="E7EBF5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ru-RU" sz="1400" dirty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Комплекс молекулярных облаков</a:t>
                          </a:r>
                        </a:p>
                      </a:txBody>
                      <a:tcPr>
                        <a:solidFill>
                          <a:srgbClr val="E7EBF5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ru-RU" sz="1400" dirty="0" err="1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Молекуляр</a:t>
                          </a:r>
                          <a:r>
                            <a:rPr lang="en-US" sz="1400" dirty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-</a:t>
                          </a:r>
                          <a:r>
                            <a:rPr lang="ru-RU" sz="1400" dirty="0" err="1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ное</a:t>
                          </a:r>
                          <a:r>
                            <a:rPr lang="ru-RU" sz="1400" dirty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 облако</a:t>
                          </a:r>
                        </a:p>
                      </a:txBody>
                      <a:tcPr>
                        <a:solidFill>
                          <a:srgbClr val="E7EBF5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ru-RU" sz="1400" dirty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Протозвездное облако</a:t>
                          </a:r>
                        </a:p>
                      </a:txBody>
                      <a:tcPr>
                        <a:solidFill>
                          <a:srgbClr val="E7EBF5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4086267358"/>
                      </a:ext>
                    </a:extLst>
                  </a:tr>
                  <a:tr h="306139"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anchor="ctr">
                        <a:blipFill>
                          <a:blip r:embed="rId3"/>
                          <a:stretch>
                            <a:fillRect l="-752" t="-244000" r="-635338" b="-2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ru-RU" sz="1400" dirty="0"/>
                            <a:t>0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dirty="0"/>
                            <a:t>1/3 - 1/2</a:t>
                          </a:r>
                          <a:endParaRPr lang="ru-RU" sz="1400" dirty="0"/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dirty="0"/>
                            <a:t>1/2 - 2/3</a:t>
                          </a:r>
                          <a:endParaRPr lang="ru-RU" sz="1400" dirty="0"/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dirty="0"/>
                            <a:t>2/5 - 2/3</a:t>
                          </a:r>
                          <a:endParaRPr lang="ru-RU" sz="1400" dirty="0"/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2481788789"/>
                      </a:ext>
                    </a:extLst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256317457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>
                <a:solidFill>
                  <a:schemeClr val="accent5"/>
                </a:solidFill>
              </a:rPr>
              <a:t>Масштабные корреляции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Объект 2"/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r>
                  <a:rPr lang="ru-RU" b="1" dirty="0"/>
                  <a:t>Дисперсия скоростей – размер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𝜎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𝑣</m:t>
                          </m:r>
                        </m:sub>
                      </m:sSub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𝑅</m:t>
                          </m:r>
                        </m:e>
                        <m:sup>
                          <m:sSub>
                            <m:sSub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𝑞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𝜎</m:t>
                              </m:r>
                            </m:sub>
                          </m:sSub>
                        </m:sup>
                      </m:sSup>
                    </m:oMath>
                  </m:oMathPara>
                </a14:m>
                <a:endParaRPr lang="en-US" dirty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 smtClean="0">
                              <a:latin typeface="Cambria Math" panose="02040503050406030204" pitchFamily="18" charset="0"/>
                            </a:rPr>
                            <m:t>𝑞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𝜎</m:t>
                          </m:r>
                        </m:sub>
                      </m:sSub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=0.3−0.7</m:t>
                      </m:r>
                    </m:oMath>
                  </m:oMathPara>
                </a14:m>
                <a:endParaRPr lang="ru-RU" dirty="0"/>
              </a:p>
              <a:p>
                <a:r>
                  <a:rPr lang="ru-RU" dirty="0"/>
                  <a:t>Показатель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𝑞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𝜎</m:t>
                        </m:r>
                      </m:sub>
                    </m:sSub>
                  </m:oMath>
                </a14:m>
                <a:r>
                  <a:rPr lang="en-US" dirty="0"/>
                  <a:t> </a:t>
                </a:r>
                <a:r>
                  <a:rPr lang="ru-RU" dirty="0"/>
                  <a:t>характеризует спектр турбулентности и изменяется вдоль иерархии в соответствии с изменением роли магнитного поля.</a:t>
                </a:r>
              </a:p>
            </p:txBody>
          </p:sp>
        </mc:Choice>
        <mc:Fallback xmlns="">
          <p:sp>
            <p:nvSpPr>
              <p:cNvPr id="3" name="Объект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808" t="-1667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9637A9-119A-49DA-BD12-AAC58B377D80}" type="slidenum">
              <a:rPr lang="en-US" smtClean="0"/>
              <a:t>8</a:t>
            </a:fld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5" name="Объект 4"/>
              <p:cNvGraphicFramePr>
                <a:graphicFrameLocks/>
              </p:cNvGraphicFramePr>
              <p:nvPr>
                <p:extLst>
                  <p:ext uri="{D42A27DB-BD31-4B8C-83A1-F6EECF244321}">
                    <p14:modId xmlns:p14="http://schemas.microsoft.com/office/powerpoint/2010/main" val="1235553534"/>
                  </p:ext>
                </p:extLst>
              </p:nvPr>
            </p:nvGraphicFramePr>
            <p:xfrm>
              <a:off x="1209993" y="4256228"/>
              <a:ext cx="6724014" cy="1649937"/>
            </p:xfrm>
            <a:graphic>
              <a:graphicData uri="http://schemas.openxmlformats.org/drawingml/2006/table">
                <a:tbl>
                  <a:tblPr firstCol="1" bandRow="1">
                    <a:tableStyleId>{5C22544A-7EE6-4342-B048-85BDC9FD1C3A}</a:tableStyleId>
                  </a:tblPr>
                  <a:tblGrid>
                    <a:gridCol w="697529">
                      <a:extLst>
                        <a:ext uri="{9D8B030D-6E8A-4147-A177-3AD203B41FA5}">
                          <a16:colId xmlns:a16="http://schemas.microsoft.com/office/drawing/2014/main" val="1120636767"/>
                        </a:ext>
                      </a:extLst>
                    </a:gridCol>
                    <a:gridCol w="1188000">
                      <a:extLst>
                        <a:ext uri="{9D8B030D-6E8A-4147-A177-3AD203B41FA5}">
                          <a16:colId xmlns:a16="http://schemas.microsoft.com/office/drawing/2014/main" val="536578760"/>
                        </a:ext>
                      </a:extLst>
                    </a:gridCol>
                    <a:gridCol w="1332000">
                      <a:extLst>
                        <a:ext uri="{9D8B030D-6E8A-4147-A177-3AD203B41FA5}">
                          <a16:colId xmlns:a16="http://schemas.microsoft.com/office/drawing/2014/main" val="1919022128"/>
                        </a:ext>
                      </a:extLst>
                    </a:gridCol>
                    <a:gridCol w="1176442">
                      <a:extLst>
                        <a:ext uri="{9D8B030D-6E8A-4147-A177-3AD203B41FA5}">
                          <a16:colId xmlns:a16="http://schemas.microsoft.com/office/drawing/2014/main" val="2775122928"/>
                        </a:ext>
                      </a:extLst>
                    </a:gridCol>
                    <a:gridCol w="1718983">
                      <a:extLst>
                        <a:ext uri="{9D8B030D-6E8A-4147-A177-3AD203B41FA5}">
                          <a16:colId xmlns:a16="http://schemas.microsoft.com/office/drawing/2014/main" val="49796019"/>
                        </a:ext>
                      </a:extLst>
                    </a:gridCol>
                    <a:gridCol w="611060">
                      <a:extLst>
                        <a:ext uri="{9D8B030D-6E8A-4147-A177-3AD203B41FA5}">
                          <a16:colId xmlns:a16="http://schemas.microsoft.com/office/drawing/2014/main" val="656760613"/>
                        </a:ext>
                      </a:extLst>
                    </a:gridCol>
                  </a:tblGrid>
                  <a:tr h="714324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ru-RU" sz="1400" dirty="0" err="1">
                              <a:solidFill>
                                <a:schemeClr val="bg1"/>
                              </a:solidFill>
                            </a:rPr>
                            <a:t>Иерар</a:t>
                          </a:r>
                          <a:r>
                            <a:rPr lang="en-US" sz="1400" dirty="0">
                              <a:solidFill>
                                <a:schemeClr val="bg1"/>
                              </a:solidFill>
                            </a:rPr>
                            <a:t>-</a:t>
                          </a:r>
                          <a:r>
                            <a:rPr lang="ru-RU" sz="1400" dirty="0" err="1">
                              <a:solidFill>
                                <a:schemeClr val="bg1"/>
                              </a:solidFill>
                            </a:rPr>
                            <a:t>хия</a:t>
                          </a:r>
                          <a:endParaRPr lang="ru-RU" sz="1400" dirty="0">
                            <a:solidFill>
                              <a:schemeClr val="bg1"/>
                            </a:solidFill>
                          </a:endParaRPr>
                        </a:p>
                      </a:txBody>
                      <a:tcPr>
                        <a:solidFill>
                          <a:srgbClr val="0070C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dirty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C</a:t>
                          </a:r>
                          <a:r>
                            <a:rPr lang="ru-RU" sz="1400" dirty="0" err="1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верхоблако</a:t>
                          </a:r>
                          <a:endParaRPr lang="ru-RU" sz="1400" dirty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</a:endParaRPr>
                        </a:p>
                      </a:txBody>
                      <a:tcPr>
                        <a:solidFill>
                          <a:srgbClr val="E7EBF5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ru-RU" sz="1400" dirty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Комплекс молекулярных облаков</a:t>
                          </a:r>
                        </a:p>
                      </a:txBody>
                      <a:tcPr>
                        <a:solidFill>
                          <a:srgbClr val="E7EBF5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ru-RU" sz="1400" dirty="0" err="1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Молекуляр</a:t>
                          </a:r>
                          <a:r>
                            <a:rPr lang="en-US" sz="1400" dirty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-</a:t>
                          </a:r>
                          <a:r>
                            <a:rPr lang="ru-RU" sz="1400" dirty="0" err="1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ное</a:t>
                          </a:r>
                          <a:r>
                            <a:rPr lang="ru-RU" sz="1400" dirty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 облако</a:t>
                          </a:r>
                        </a:p>
                      </a:txBody>
                      <a:tcPr>
                        <a:solidFill>
                          <a:srgbClr val="E7EBF5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ru-RU" sz="1400" dirty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Протозвездное облако</a:t>
                          </a:r>
                        </a:p>
                      </a:txBody>
                      <a:tcPr>
                        <a:solidFill>
                          <a:srgbClr val="E7EBF5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ru-RU" sz="1400" dirty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</a:endParaRPr>
                        </a:p>
                      </a:txBody>
                      <a:tcPr>
                        <a:solidFill>
                          <a:srgbClr val="E7EBF5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4086267358"/>
                      </a:ext>
                    </a:extLst>
                  </a:tr>
                  <a:tr h="306139"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1400" b="1" i="1" smtClean="0">
                                        <a:solidFill>
                                          <a:schemeClr val="bg1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400" b="1" i="1" smtClean="0">
                                        <a:solidFill>
                                          <a:schemeClr val="bg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𝒒</m:t>
                                    </m:r>
                                  </m:e>
                                  <m:sub>
                                    <m:r>
                                      <a:rPr lang="en-US" sz="1400" b="1" i="1" smtClean="0">
                                        <a:solidFill>
                                          <a:schemeClr val="bg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𝝈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ru-RU" sz="1400" dirty="0">
                            <a:solidFill>
                              <a:schemeClr val="bg1"/>
                            </a:solidFill>
                          </a:endParaRPr>
                        </a:p>
                      </a:txBody>
                      <a:tcPr anchor="ctr">
                        <a:solidFill>
                          <a:srgbClr val="0070C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dirty="0"/>
                            <a:t>1</a:t>
                          </a:r>
                          <a:endParaRPr lang="ru-RU" sz="1400" dirty="0"/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dirty="0"/>
                            <a:t>0.7 - 1</a:t>
                          </a:r>
                          <a:endParaRPr lang="ru-RU" sz="1400" dirty="0"/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dirty="0"/>
                            <a:t>0.4 – 0.6</a:t>
                          </a:r>
                          <a:endParaRPr lang="ru-RU" sz="1400" dirty="0"/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dirty="0"/>
                            <a:t>0.2 – 0.4</a:t>
                          </a:r>
                          <a:endParaRPr lang="ru-RU" sz="1400" dirty="0"/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ru-RU" sz="1400" dirty="0"/>
                            <a:t>Т</a:t>
                          </a: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2481788789"/>
                      </a:ext>
                    </a:extLst>
                  </a:tr>
                  <a:tr h="306139">
                    <a:tc>
                      <a:txBody>
                        <a:bodyPr/>
                        <a:lstStyle/>
                        <a:p>
                          <a:pPr algn="ctr"/>
                          <a:endParaRPr lang="ru-RU" sz="1400" dirty="0">
                            <a:solidFill>
                              <a:schemeClr val="bg1"/>
                            </a:solidFill>
                          </a:endParaRPr>
                        </a:p>
                      </a:txBody>
                      <a:tcPr anchor="ctr">
                        <a:solidFill>
                          <a:srgbClr val="0070C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ru-RU" sz="1400" dirty="0"/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dirty="0"/>
                            <a:t>0.6 – 0.7</a:t>
                          </a:r>
                          <a:endParaRPr lang="ru-RU" sz="1400" dirty="0"/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dirty="0"/>
                            <a:t>0.3 – 0.4</a:t>
                          </a:r>
                          <a:endParaRPr lang="ru-RU" sz="1400" dirty="0"/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dirty="0"/>
                            <a:t>0.2 – 0.3</a:t>
                          </a:r>
                          <a:endParaRPr lang="ru-RU" sz="1400" dirty="0"/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ru-RU" sz="1400" dirty="0"/>
                            <a:t>Х</a:t>
                          </a: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1335283030"/>
                      </a:ext>
                    </a:extLst>
                  </a:tr>
                  <a:tr h="306139"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1400" b="1" i="1" smtClean="0">
                                        <a:solidFill>
                                          <a:schemeClr val="bg1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400" b="1" i="1" smtClean="0">
                                        <a:solidFill>
                                          <a:schemeClr val="bg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𝒌</m:t>
                                    </m:r>
                                  </m:e>
                                  <m:sub>
                                    <m:r>
                                      <a:rPr lang="en-US" sz="1400" b="1" i="1" smtClean="0">
                                        <a:solidFill>
                                          <a:schemeClr val="bg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𝑩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ru-RU" sz="1400" dirty="0">
                            <a:solidFill>
                              <a:schemeClr val="bg1"/>
                            </a:solidFill>
                          </a:endParaRPr>
                        </a:p>
                      </a:txBody>
                      <a:tcPr anchor="ctr">
                        <a:solidFill>
                          <a:srgbClr val="0070C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ru-RU" sz="1400" dirty="0"/>
                            <a:t>0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dirty="0"/>
                            <a:t>1/3 - 1/2</a:t>
                          </a:r>
                          <a:endParaRPr lang="ru-RU" sz="1400" dirty="0"/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dirty="0"/>
                            <a:t>1/2 - 2/3</a:t>
                          </a:r>
                          <a:endParaRPr lang="ru-RU" sz="1400" dirty="0"/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dirty="0"/>
                            <a:t>2/5 - 2/3</a:t>
                          </a:r>
                          <a:endParaRPr lang="ru-RU" sz="1400" dirty="0"/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1400" b="1" i="1" smtClean="0">
                                        <a:solidFill>
                                          <a:schemeClr val="bg1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400" b="1" i="1" smtClean="0">
                                        <a:solidFill>
                                          <a:schemeClr val="bg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𝒌</m:t>
                                    </m:r>
                                  </m:e>
                                  <m:sub>
                                    <m:r>
                                      <a:rPr lang="en-US" sz="1400" b="1" i="1" smtClean="0">
                                        <a:solidFill>
                                          <a:schemeClr val="bg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𝑩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ru-RU" sz="1400" dirty="0">
                            <a:solidFill>
                              <a:schemeClr val="bg1"/>
                            </a:solidFill>
                          </a:endParaRP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3572744835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5" name="Объект 4"/>
              <p:cNvGraphicFramePr>
                <a:graphicFrameLocks/>
              </p:cNvGraphicFramePr>
              <p:nvPr>
                <p:extLst>
                  <p:ext uri="{D42A27DB-BD31-4B8C-83A1-F6EECF244321}">
                    <p14:modId xmlns:p14="http://schemas.microsoft.com/office/powerpoint/2010/main" val="1235553534"/>
                  </p:ext>
                </p:extLst>
              </p:nvPr>
            </p:nvGraphicFramePr>
            <p:xfrm>
              <a:off x="1209993" y="4256228"/>
              <a:ext cx="6724014" cy="1649937"/>
            </p:xfrm>
            <a:graphic>
              <a:graphicData uri="http://schemas.openxmlformats.org/drawingml/2006/table">
                <a:tbl>
                  <a:tblPr firstCol="1" bandRow="1">
                    <a:tableStyleId>{5C22544A-7EE6-4342-B048-85BDC9FD1C3A}</a:tableStyleId>
                  </a:tblPr>
                  <a:tblGrid>
                    <a:gridCol w="697529">
                      <a:extLst>
                        <a:ext uri="{9D8B030D-6E8A-4147-A177-3AD203B41FA5}">
                          <a16:colId xmlns:a16="http://schemas.microsoft.com/office/drawing/2014/main" val="1120636767"/>
                        </a:ext>
                      </a:extLst>
                    </a:gridCol>
                    <a:gridCol w="1188000">
                      <a:extLst>
                        <a:ext uri="{9D8B030D-6E8A-4147-A177-3AD203B41FA5}">
                          <a16:colId xmlns:a16="http://schemas.microsoft.com/office/drawing/2014/main" val="536578760"/>
                        </a:ext>
                      </a:extLst>
                    </a:gridCol>
                    <a:gridCol w="1332000">
                      <a:extLst>
                        <a:ext uri="{9D8B030D-6E8A-4147-A177-3AD203B41FA5}">
                          <a16:colId xmlns:a16="http://schemas.microsoft.com/office/drawing/2014/main" val="1919022128"/>
                        </a:ext>
                      </a:extLst>
                    </a:gridCol>
                    <a:gridCol w="1176442">
                      <a:extLst>
                        <a:ext uri="{9D8B030D-6E8A-4147-A177-3AD203B41FA5}">
                          <a16:colId xmlns:a16="http://schemas.microsoft.com/office/drawing/2014/main" val="2775122928"/>
                        </a:ext>
                      </a:extLst>
                    </a:gridCol>
                    <a:gridCol w="1718983">
                      <a:extLst>
                        <a:ext uri="{9D8B030D-6E8A-4147-A177-3AD203B41FA5}">
                          <a16:colId xmlns:a16="http://schemas.microsoft.com/office/drawing/2014/main" val="49796019"/>
                        </a:ext>
                      </a:extLst>
                    </a:gridCol>
                    <a:gridCol w="611060">
                      <a:extLst>
                        <a:ext uri="{9D8B030D-6E8A-4147-A177-3AD203B41FA5}">
                          <a16:colId xmlns:a16="http://schemas.microsoft.com/office/drawing/2014/main" val="656760613"/>
                        </a:ext>
                      </a:extLst>
                    </a:gridCol>
                  </a:tblGrid>
                  <a:tr h="73152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ru-RU" sz="1400" dirty="0" err="1">
                              <a:solidFill>
                                <a:schemeClr val="bg1"/>
                              </a:solidFill>
                            </a:rPr>
                            <a:t>Иерар</a:t>
                          </a:r>
                          <a:r>
                            <a:rPr lang="en-US" sz="1400" dirty="0">
                              <a:solidFill>
                                <a:schemeClr val="bg1"/>
                              </a:solidFill>
                            </a:rPr>
                            <a:t>-</a:t>
                          </a:r>
                          <a:r>
                            <a:rPr lang="ru-RU" sz="1400" dirty="0" err="1">
                              <a:solidFill>
                                <a:schemeClr val="bg1"/>
                              </a:solidFill>
                            </a:rPr>
                            <a:t>хия</a:t>
                          </a:r>
                          <a:endParaRPr lang="ru-RU" sz="1400" dirty="0">
                            <a:solidFill>
                              <a:schemeClr val="bg1"/>
                            </a:solidFill>
                          </a:endParaRPr>
                        </a:p>
                      </a:txBody>
                      <a:tcPr>
                        <a:solidFill>
                          <a:srgbClr val="0070C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dirty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C</a:t>
                          </a:r>
                          <a:r>
                            <a:rPr lang="ru-RU" sz="1400" dirty="0" err="1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верхоблако</a:t>
                          </a:r>
                          <a:endParaRPr lang="ru-RU" sz="1400" dirty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</a:endParaRPr>
                        </a:p>
                      </a:txBody>
                      <a:tcPr>
                        <a:solidFill>
                          <a:srgbClr val="E7EBF5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ru-RU" sz="1400" dirty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Комплекс молекулярных облаков</a:t>
                          </a:r>
                        </a:p>
                      </a:txBody>
                      <a:tcPr>
                        <a:solidFill>
                          <a:srgbClr val="E7EBF5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ru-RU" sz="1400" dirty="0" err="1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Молекуляр</a:t>
                          </a:r>
                          <a:r>
                            <a:rPr lang="en-US" sz="1400" dirty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-</a:t>
                          </a:r>
                          <a:r>
                            <a:rPr lang="ru-RU" sz="1400" dirty="0" err="1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ное</a:t>
                          </a:r>
                          <a:r>
                            <a:rPr lang="ru-RU" sz="1400" dirty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 облако</a:t>
                          </a:r>
                        </a:p>
                      </a:txBody>
                      <a:tcPr>
                        <a:solidFill>
                          <a:srgbClr val="E7EBF5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ru-RU" sz="1400" dirty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Протозвездное облако</a:t>
                          </a:r>
                        </a:p>
                      </a:txBody>
                      <a:tcPr>
                        <a:solidFill>
                          <a:srgbClr val="E7EBF5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ru-RU" sz="1400" dirty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</a:endParaRPr>
                        </a:p>
                      </a:txBody>
                      <a:tcPr>
                        <a:solidFill>
                          <a:srgbClr val="E7EBF5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4086267358"/>
                      </a:ext>
                    </a:extLst>
                  </a:tr>
                  <a:tr h="306139"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anchor="ctr">
                        <a:blipFill>
                          <a:blip r:embed="rId3"/>
                          <a:stretch>
                            <a:fillRect l="-870" t="-244000" r="-861739" b="-222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dirty="0"/>
                            <a:t>1</a:t>
                          </a:r>
                          <a:endParaRPr lang="ru-RU" sz="1400" dirty="0"/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dirty="0"/>
                            <a:t>0.7 - 1</a:t>
                          </a:r>
                          <a:endParaRPr lang="ru-RU" sz="1400" dirty="0"/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dirty="0"/>
                            <a:t>0.4 – 0.6</a:t>
                          </a:r>
                          <a:endParaRPr lang="ru-RU" sz="1400" dirty="0"/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dirty="0"/>
                            <a:t>0.2 – 0.4</a:t>
                          </a:r>
                          <a:endParaRPr lang="ru-RU" sz="1400" dirty="0"/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ru-RU" sz="1400" dirty="0"/>
                            <a:t>Т</a:t>
                          </a: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2481788789"/>
                      </a:ext>
                    </a:extLst>
                  </a:tr>
                  <a:tr h="306139">
                    <a:tc>
                      <a:txBody>
                        <a:bodyPr/>
                        <a:lstStyle/>
                        <a:p>
                          <a:pPr algn="ctr"/>
                          <a:endParaRPr lang="ru-RU" sz="1400" dirty="0">
                            <a:solidFill>
                              <a:schemeClr val="bg1"/>
                            </a:solidFill>
                          </a:endParaRPr>
                        </a:p>
                      </a:txBody>
                      <a:tcPr anchor="ctr">
                        <a:solidFill>
                          <a:srgbClr val="0070C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ru-RU" sz="1400" dirty="0"/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dirty="0"/>
                            <a:t>0.6 – 0.7</a:t>
                          </a:r>
                          <a:endParaRPr lang="ru-RU" sz="1400" dirty="0"/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dirty="0"/>
                            <a:t>0.3 – 0.4</a:t>
                          </a:r>
                          <a:endParaRPr lang="ru-RU" sz="1400" dirty="0"/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dirty="0"/>
                            <a:t>0.2 – 0.3</a:t>
                          </a:r>
                          <a:endParaRPr lang="ru-RU" sz="1400" dirty="0"/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ru-RU" sz="1400" dirty="0"/>
                            <a:t>Х</a:t>
                          </a: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1335283030"/>
                      </a:ext>
                    </a:extLst>
                  </a:tr>
                  <a:tr h="306139"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anchor="ctr">
                        <a:blipFill>
                          <a:blip r:embed="rId3"/>
                          <a:stretch>
                            <a:fillRect l="-870" t="-446000" r="-861739" b="-2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ru-RU" sz="1400" dirty="0"/>
                            <a:t>0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dirty="0"/>
                            <a:t>1/3 - 1/2</a:t>
                          </a:r>
                          <a:endParaRPr lang="ru-RU" sz="1400" dirty="0"/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dirty="0"/>
                            <a:t>1/2 - 2/3</a:t>
                          </a:r>
                          <a:endParaRPr lang="ru-RU" sz="1400" dirty="0"/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dirty="0"/>
                            <a:t>2/5 - 2/3</a:t>
                          </a:r>
                          <a:endParaRPr lang="ru-RU" sz="1400" dirty="0"/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anchor="ctr">
                        <a:blipFill>
                          <a:blip r:embed="rId3"/>
                          <a:stretch>
                            <a:fillRect l="-1005000" t="-446000" r="-2000" b="-2000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3572744835"/>
                      </a:ext>
                    </a:extLst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225064977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>
                <a:solidFill>
                  <a:schemeClr val="accent5"/>
                </a:solidFill>
              </a:rPr>
              <a:t>Численные расчеты. Основные уравнения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9637A9-119A-49DA-BD12-AAC58B377D80}" type="slidenum">
              <a:rPr lang="en-US" smtClean="0"/>
              <a:t>9</a:t>
            </a:fld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5" name="Таблица 4"/>
              <p:cNvGraphicFramePr>
                <a:graphicFrameLocks noGrp="1"/>
              </p:cNvGraphicFramePr>
              <p:nvPr>
                <p:extLst/>
              </p:nvPr>
            </p:nvGraphicFramePr>
            <p:xfrm>
              <a:off x="822960" y="2530663"/>
              <a:ext cx="7543800" cy="3135821"/>
            </p:xfrm>
            <a:graphic>
              <a:graphicData uri="http://schemas.openxmlformats.org/drawingml/2006/table">
                <a:tbl>
                  <a:tblPr firstRow="1" firstCol="1" bandRow="1">
                    <a:tableStyleId>{2D5ABB26-0587-4C30-8999-92F81FD0307C}</a:tableStyleId>
                  </a:tblPr>
                  <a:tblGrid>
                    <a:gridCol w="6842227">
                      <a:extLst>
                        <a:ext uri="{9D8B030D-6E8A-4147-A177-3AD203B41FA5}">
                          <a16:colId xmlns:a16="http://schemas.microsoft.com/office/drawing/2014/main" val="3865574293"/>
                        </a:ext>
                      </a:extLst>
                    </a:gridCol>
                    <a:gridCol w="701573">
                      <a:extLst>
                        <a:ext uri="{9D8B030D-6E8A-4147-A177-3AD203B41FA5}">
                          <a16:colId xmlns:a16="http://schemas.microsoft.com/office/drawing/2014/main" val="324605243"/>
                        </a:ext>
                      </a:extLst>
                    </a:gridCol>
                  </a:tblGrid>
                  <a:tr h="0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ru-RU" sz="2000" i="1" smtClean="0">
                                        <a:solidFill>
                                          <a:schemeClr val="tx1">
                                            <a:lumMod val="75000"/>
                                            <a:lumOff val="25000"/>
                                          </a:schemeClr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ru-RU" sz="2000">
                                        <a:solidFill>
                                          <a:schemeClr val="tx1">
                                            <a:lumMod val="75000"/>
                                            <a:lumOff val="25000"/>
                                          </a:schemeClr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𝜕𝜌</m:t>
                                    </m:r>
                                  </m:num>
                                  <m:den>
                                    <m:r>
                                      <a:rPr lang="ru-RU" sz="2000">
                                        <a:solidFill>
                                          <a:schemeClr val="tx1">
                                            <a:lumMod val="75000"/>
                                            <a:lumOff val="25000"/>
                                          </a:schemeClr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𝜕</m:t>
                                    </m:r>
                                    <m:r>
                                      <a:rPr lang="ru-RU" sz="2000">
                                        <a:solidFill>
                                          <a:schemeClr val="tx1">
                                            <a:lumMod val="75000"/>
                                            <a:lumOff val="25000"/>
                                          </a:schemeClr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𝑡</m:t>
                                    </m:r>
                                  </m:den>
                                </m:f>
                                <m:r>
                                  <a:rPr lang="ru-RU" sz="2000">
                                    <a:solidFill>
                                      <a:schemeClr val="tx1">
                                        <a:lumMod val="75000"/>
                                        <a:lumOff val="25000"/>
                                      </a:schemeClr>
                                    </a:solidFill>
                                    <a:effectLst/>
                                    <a:latin typeface="Cambria Math" panose="02040503050406030204" pitchFamily="18" charset="0"/>
                                  </a:rPr>
                                  <m:t>+</m:t>
                                </m:r>
                                <m:r>
                                  <a:rPr lang="ru-RU" sz="2000">
                                    <a:solidFill>
                                      <a:schemeClr val="tx1">
                                        <a:lumMod val="75000"/>
                                        <a:lumOff val="25000"/>
                                      </a:schemeClr>
                                    </a:solidFill>
                                    <a:effectLst/>
                                    <a:latin typeface="Cambria Math" panose="02040503050406030204" pitchFamily="18" charset="0"/>
                                  </a:rPr>
                                  <m:t>𝛻</m:t>
                                </m:r>
                                <m:r>
                                  <a:rPr lang="ru-RU" sz="2000">
                                    <a:solidFill>
                                      <a:schemeClr val="tx1">
                                        <a:lumMod val="75000"/>
                                        <a:lumOff val="25000"/>
                                      </a:schemeClr>
                                    </a:solidFill>
                                    <a:effectLst/>
                                    <a:latin typeface="Cambria Math" panose="02040503050406030204" pitchFamily="18" charset="0"/>
                                  </a:rPr>
                                  <m:t>⋅</m:t>
                                </m:r>
                                <m:d>
                                  <m:dPr>
                                    <m:ctrlPr>
                                      <a:rPr lang="ru-RU" sz="2000" i="1">
                                        <a:solidFill>
                                          <a:schemeClr val="tx1">
                                            <a:lumMod val="75000"/>
                                            <a:lumOff val="25000"/>
                                          </a:schemeClr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a:rPr lang="ru-RU" sz="2000">
                                        <a:solidFill>
                                          <a:schemeClr val="tx1">
                                            <a:lumMod val="75000"/>
                                            <a:lumOff val="25000"/>
                                          </a:schemeClr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𝜌</m:t>
                                    </m:r>
                                    <m:acc>
                                      <m:accPr>
                                        <m:chr m:val="⃗"/>
                                        <m:ctrlPr>
                                          <a:rPr lang="ru-RU" sz="2000" i="1">
                                            <a:solidFill>
                                              <a:schemeClr val="tx1">
                                                <a:lumMod val="75000"/>
                                                <a:lumOff val="25000"/>
                                              </a:schemeClr>
                                            </a:solidFill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accPr>
                                      <m:e>
                                        <m:r>
                                          <a:rPr lang="ru-RU" sz="2000">
                                            <a:solidFill>
                                              <a:schemeClr val="tx1">
                                                <a:lumMod val="75000"/>
                                                <a:lumOff val="25000"/>
                                              </a:schemeClr>
                                            </a:solidFill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  <m:t>𝑣</m:t>
                                        </m:r>
                                      </m:e>
                                    </m:acc>
                                  </m:e>
                                </m:d>
                                <m:r>
                                  <a:rPr lang="ru-RU" sz="2000">
                                    <a:solidFill>
                                      <a:schemeClr val="tx1">
                                        <a:lumMod val="75000"/>
                                        <a:lumOff val="25000"/>
                                      </a:schemeClr>
                                    </a:solidFill>
                                    <a:effectLst/>
                                    <a:latin typeface="Cambria Math" panose="02040503050406030204" pitchFamily="18" charset="0"/>
                                  </a:rPr>
                                  <m:t>=0,</m:t>
                                </m:r>
                              </m:oMath>
                            </m:oMathPara>
                          </a14:m>
                          <a:endParaRPr lang="ru-RU" sz="2000" dirty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r"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200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  <a:effectLst/>
                            </a:rPr>
                            <a:t>(1)</a:t>
                          </a:r>
                          <a:endParaRPr lang="ru-RU" sz="200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extLst>
                      <a:ext uri="{0D108BD9-81ED-4DB2-BD59-A6C34878D82A}">
                        <a16:rowId xmlns:a16="http://schemas.microsoft.com/office/drawing/2014/main" val="1690705702"/>
                      </a:ext>
                    </a:extLst>
                  </a:tr>
                  <a:tr h="396240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ru-RU" sz="2000" i="1" smtClean="0">
                                        <a:solidFill>
                                          <a:schemeClr val="tx1">
                                            <a:lumMod val="75000"/>
                                            <a:lumOff val="25000"/>
                                          </a:schemeClr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ru-RU" sz="2000">
                                        <a:solidFill>
                                          <a:schemeClr val="tx1">
                                            <a:lumMod val="75000"/>
                                            <a:lumOff val="25000"/>
                                          </a:schemeClr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𝜕</m:t>
                                    </m:r>
                                    <m:acc>
                                      <m:accPr>
                                        <m:chr m:val="⃗"/>
                                        <m:ctrlPr>
                                          <a:rPr lang="ru-RU" sz="2000" i="1">
                                            <a:solidFill>
                                              <a:schemeClr val="tx1">
                                                <a:lumMod val="75000"/>
                                                <a:lumOff val="25000"/>
                                              </a:schemeClr>
                                            </a:solidFill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accPr>
                                      <m:e>
                                        <m:r>
                                          <a:rPr lang="ru-RU" sz="2000">
                                            <a:solidFill>
                                              <a:schemeClr val="tx1">
                                                <a:lumMod val="75000"/>
                                                <a:lumOff val="25000"/>
                                              </a:schemeClr>
                                            </a:solidFill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  <m:t>𝑣</m:t>
                                        </m:r>
                                      </m:e>
                                    </m:acc>
                                  </m:num>
                                  <m:den>
                                    <m:r>
                                      <a:rPr lang="ru-RU" sz="2000">
                                        <a:solidFill>
                                          <a:schemeClr val="tx1">
                                            <a:lumMod val="75000"/>
                                            <a:lumOff val="25000"/>
                                          </a:schemeClr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𝜕</m:t>
                                    </m:r>
                                    <m:r>
                                      <a:rPr lang="ru-RU" sz="2000">
                                        <a:solidFill>
                                          <a:schemeClr val="tx1">
                                            <a:lumMod val="75000"/>
                                            <a:lumOff val="25000"/>
                                          </a:schemeClr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𝑡</m:t>
                                    </m:r>
                                  </m:den>
                                </m:f>
                                <m:r>
                                  <a:rPr lang="en-US" sz="2000">
                                    <a:solidFill>
                                      <a:schemeClr val="tx1">
                                        <a:lumMod val="75000"/>
                                        <a:lumOff val="25000"/>
                                      </a:schemeClr>
                                    </a:solidFill>
                                    <a:effectLst/>
                                    <a:latin typeface="Cambria Math" panose="02040503050406030204" pitchFamily="18" charset="0"/>
                                  </a:rPr>
                                  <m:t>+</m:t>
                                </m:r>
                                <m:d>
                                  <m:dPr>
                                    <m:ctrlPr>
                                      <a:rPr lang="ru-RU" sz="2000" i="1">
                                        <a:solidFill>
                                          <a:schemeClr val="tx1">
                                            <a:lumMod val="75000"/>
                                            <a:lumOff val="25000"/>
                                          </a:schemeClr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acc>
                                      <m:accPr>
                                        <m:chr m:val="⃗"/>
                                        <m:ctrlPr>
                                          <a:rPr lang="ru-RU" sz="2000" i="1">
                                            <a:solidFill>
                                              <a:schemeClr val="tx1">
                                                <a:lumMod val="75000"/>
                                                <a:lumOff val="25000"/>
                                              </a:schemeClr>
                                            </a:solidFill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accPr>
                                      <m:e>
                                        <m:r>
                                          <a:rPr lang="ru-RU" sz="2000">
                                            <a:solidFill>
                                              <a:schemeClr val="tx1">
                                                <a:lumMod val="75000"/>
                                                <a:lumOff val="25000"/>
                                              </a:schemeClr>
                                            </a:solidFill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  <m:t>𝑣</m:t>
                                        </m:r>
                                      </m:e>
                                    </m:acc>
                                    <m:r>
                                      <a:rPr lang="en-US" sz="2000">
                                        <a:solidFill>
                                          <a:schemeClr val="tx1">
                                            <a:lumMod val="75000"/>
                                            <a:lumOff val="25000"/>
                                          </a:schemeClr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⋅</m:t>
                                    </m:r>
                                    <m:r>
                                      <a:rPr lang="en-US" sz="2000">
                                        <a:solidFill>
                                          <a:schemeClr val="tx1">
                                            <a:lumMod val="75000"/>
                                            <a:lumOff val="25000"/>
                                          </a:schemeClr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𝛻</m:t>
                                    </m:r>
                                  </m:e>
                                </m:d>
                                <m:acc>
                                  <m:accPr>
                                    <m:chr m:val="⃗"/>
                                    <m:ctrlPr>
                                      <a:rPr lang="ru-RU" sz="2000" i="1">
                                        <a:solidFill>
                                          <a:schemeClr val="tx1">
                                            <a:lumMod val="75000"/>
                                            <a:lumOff val="25000"/>
                                          </a:schemeClr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accPr>
                                  <m:e>
                                    <m:r>
                                      <a:rPr lang="ru-RU" sz="2000">
                                        <a:solidFill>
                                          <a:schemeClr val="tx1">
                                            <a:lumMod val="75000"/>
                                            <a:lumOff val="25000"/>
                                          </a:schemeClr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𝑣</m:t>
                                    </m:r>
                                  </m:e>
                                </m:acc>
                                <m:r>
                                  <a:rPr lang="en-US" sz="2000">
                                    <a:solidFill>
                                      <a:schemeClr val="tx1">
                                        <a:lumMod val="75000"/>
                                        <a:lumOff val="25000"/>
                                      </a:schemeClr>
                                    </a:solidFill>
                                    <a:effectLst/>
                                    <a:latin typeface="Cambria Math" panose="02040503050406030204" pitchFamily="18" charset="0"/>
                                  </a:rPr>
                                  <m:t>=−</m:t>
                                </m:r>
                                <m:f>
                                  <m:fPr>
                                    <m:ctrlPr>
                                      <a:rPr lang="ru-RU" sz="2000" i="1">
                                        <a:solidFill>
                                          <a:schemeClr val="tx1">
                                            <a:lumMod val="75000"/>
                                            <a:lumOff val="25000"/>
                                          </a:schemeClr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000">
                                        <a:solidFill>
                                          <a:schemeClr val="tx1">
                                            <a:lumMod val="75000"/>
                                            <a:lumOff val="25000"/>
                                          </a:schemeClr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num>
                                  <m:den>
                                    <m:r>
                                      <a:rPr lang="ru-RU" sz="2000">
                                        <a:solidFill>
                                          <a:schemeClr val="tx1">
                                            <a:lumMod val="75000"/>
                                            <a:lumOff val="25000"/>
                                          </a:schemeClr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𝜌</m:t>
                                    </m:r>
                                  </m:den>
                                </m:f>
                                <m:r>
                                  <a:rPr lang="en-US" sz="2000">
                                    <a:solidFill>
                                      <a:schemeClr val="tx1">
                                        <a:lumMod val="75000"/>
                                        <a:lumOff val="25000"/>
                                      </a:schemeClr>
                                    </a:solidFill>
                                    <a:effectLst/>
                                    <a:latin typeface="Cambria Math" panose="02040503050406030204" pitchFamily="18" charset="0"/>
                                  </a:rPr>
                                  <m:t>𝛻</m:t>
                                </m:r>
                                <m:r>
                                  <a:rPr lang="ru-RU" sz="2000">
                                    <a:solidFill>
                                      <a:schemeClr val="tx1">
                                        <a:lumMod val="75000"/>
                                        <a:lumOff val="25000"/>
                                      </a:schemeClr>
                                    </a:solidFill>
                                    <a:effectLst/>
                                    <a:latin typeface="Cambria Math" panose="02040503050406030204" pitchFamily="18" charset="0"/>
                                  </a:rPr>
                                  <m:t>𝑃</m:t>
                                </m:r>
                                <m:r>
                                  <a:rPr lang="en-US" sz="2000">
                                    <a:solidFill>
                                      <a:schemeClr val="tx1">
                                        <a:lumMod val="75000"/>
                                        <a:lumOff val="25000"/>
                                      </a:schemeClr>
                                    </a:solidFill>
                                    <a:effectLst/>
                                    <a:latin typeface="Cambria Math" panose="02040503050406030204" pitchFamily="18" charset="0"/>
                                  </a:rPr>
                                  <m:t>+</m:t>
                                </m:r>
                                <m:f>
                                  <m:fPr>
                                    <m:ctrlPr>
                                      <a:rPr lang="ru-RU" sz="2000" i="1">
                                        <a:solidFill>
                                          <a:schemeClr val="tx1">
                                            <a:lumMod val="75000"/>
                                            <a:lumOff val="25000"/>
                                          </a:schemeClr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000">
                                        <a:solidFill>
                                          <a:schemeClr val="tx1">
                                            <a:lumMod val="75000"/>
                                            <a:lumOff val="25000"/>
                                          </a:schemeClr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num>
                                  <m:den>
                                    <m:r>
                                      <a:rPr lang="en-US" sz="2000">
                                        <a:solidFill>
                                          <a:schemeClr val="tx1">
                                            <a:lumMod val="75000"/>
                                            <a:lumOff val="25000"/>
                                          </a:schemeClr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4</m:t>
                                    </m:r>
                                    <m:r>
                                      <a:rPr lang="ru-RU" sz="2000">
                                        <a:solidFill>
                                          <a:schemeClr val="tx1">
                                            <a:lumMod val="75000"/>
                                            <a:lumOff val="25000"/>
                                          </a:schemeClr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𝜋𝜌</m:t>
                                    </m:r>
                                  </m:den>
                                </m:f>
                                <m:d>
                                  <m:dPr>
                                    <m:begChr m:val="["/>
                                    <m:endChr m:val="]"/>
                                    <m:ctrlPr>
                                      <a:rPr lang="ru-RU" sz="2000" i="1">
                                        <a:solidFill>
                                          <a:schemeClr val="tx1">
                                            <a:lumMod val="75000"/>
                                            <a:lumOff val="25000"/>
                                          </a:schemeClr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m:rPr>
                                        <m:nor/>
                                      </m:rPr>
                                      <a:rPr lang="en-US" sz="2000">
                                        <a:solidFill>
                                          <a:schemeClr val="tx1">
                                            <a:lumMod val="75000"/>
                                            <a:lumOff val="25000"/>
                                          </a:schemeClr>
                                        </a:solidFill>
                                        <a:effectLst/>
                                      </a:rPr>
                                      <m:t>rot</m:t>
                                    </m:r>
                                    <m:r>
                                      <a:rPr lang="en-US" sz="2000">
                                        <a:solidFill>
                                          <a:schemeClr val="tx1">
                                            <a:lumMod val="75000"/>
                                            <a:lumOff val="25000"/>
                                          </a:schemeClr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 </m:t>
                                    </m:r>
                                    <m:acc>
                                      <m:accPr>
                                        <m:chr m:val="⃗"/>
                                        <m:ctrlPr>
                                          <a:rPr lang="ru-RU" sz="2000" i="1">
                                            <a:solidFill>
                                              <a:schemeClr val="tx1">
                                                <a:lumMod val="75000"/>
                                                <a:lumOff val="25000"/>
                                              </a:schemeClr>
                                            </a:solidFill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accPr>
                                      <m:e>
                                        <m:r>
                                          <a:rPr lang="ru-RU" sz="2000">
                                            <a:solidFill>
                                              <a:schemeClr val="tx1">
                                                <a:lumMod val="75000"/>
                                                <a:lumOff val="25000"/>
                                              </a:schemeClr>
                                            </a:solidFill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  <m:t>𝐵</m:t>
                                        </m:r>
                                      </m:e>
                                    </m:acc>
                                    <m:r>
                                      <a:rPr lang="en-US" sz="2000">
                                        <a:solidFill>
                                          <a:schemeClr val="tx1">
                                            <a:lumMod val="75000"/>
                                            <a:lumOff val="25000"/>
                                          </a:schemeClr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×</m:t>
                                    </m:r>
                                    <m:acc>
                                      <m:accPr>
                                        <m:chr m:val="⃗"/>
                                        <m:ctrlPr>
                                          <a:rPr lang="ru-RU" sz="2000" i="1">
                                            <a:solidFill>
                                              <a:schemeClr val="tx1">
                                                <a:lumMod val="75000"/>
                                                <a:lumOff val="25000"/>
                                              </a:schemeClr>
                                            </a:solidFill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accPr>
                                      <m:e>
                                        <m:r>
                                          <a:rPr lang="ru-RU" sz="2000">
                                            <a:solidFill>
                                              <a:schemeClr val="tx1">
                                                <a:lumMod val="75000"/>
                                                <a:lumOff val="25000"/>
                                              </a:schemeClr>
                                            </a:solidFill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  <m:t>𝐵</m:t>
                                        </m:r>
                                      </m:e>
                                    </m:acc>
                                  </m:e>
                                </m:d>
                                <m:r>
                                  <a:rPr lang="en-US" sz="2000">
                                    <a:solidFill>
                                      <a:schemeClr val="tx1">
                                        <a:lumMod val="75000"/>
                                        <a:lumOff val="25000"/>
                                      </a:schemeClr>
                                    </a:solidFill>
                                    <a:effectLst/>
                                    <a:latin typeface="Cambria Math" panose="02040503050406030204" pitchFamily="18" charset="0"/>
                                  </a:rPr>
                                  <m:t>−</m:t>
                                </m:r>
                                <m:r>
                                  <a:rPr lang="en-US" sz="2000">
                                    <a:solidFill>
                                      <a:schemeClr val="tx1">
                                        <a:lumMod val="75000"/>
                                        <a:lumOff val="25000"/>
                                      </a:schemeClr>
                                    </a:solidFill>
                                    <a:effectLst/>
                                    <a:latin typeface="Cambria Math" panose="02040503050406030204" pitchFamily="18" charset="0"/>
                                  </a:rPr>
                                  <m:t>𝛻</m:t>
                                </m:r>
                                <m:r>
                                  <m:rPr>
                                    <m:sty m:val="p"/>
                                  </m:rPr>
                                  <a:rPr lang="ru-RU" sz="2000">
                                    <a:solidFill>
                                      <a:schemeClr val="tx1">
                                        <a:lumMod val="75000"/>
                                        <a:lumOff val="25000"/>
                                      </a:schemeClr>
                                    </a:solidFill>
                                    <a:effectLst/>
                                    <a:latin typeface="Cambria Math" panose="02040503050406030204" pitchFamily="18" charset="0"/>
                                  </a:rPr>
                                  <m:t>Φ</m:t>
                                </m:r>
                                <m:r>
                                  <a:rPr lang="en-US" sz="2000">
                                    <a:solidFill>
                                      <a:schemeClr val="tx1">
                                        <a:lumMod val="75000"/>
                                        <a:lumOff val="25000"/>
                                      </a:schemeClr>
                                    </a:solidFill>
                                    <a:effectLst/>
                                    <a:latin typeface="Cambria Math" panose="02040503050406030204" pitchFamily="18" charset="0"/>
                                  </a:rPr>
                                  <m:t>,</m:t>
                                </m:r>
                              </m:oMath>
                            </m:oMathPara>
                          </a14:m>
                          <a:endParaRPr lang="ru-RU" sz="2000" dirty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r"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200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  <a:effectLst/>
                            </a:rPr>
                            <a:t>(2)</a:t>
                          </a:r>
                          <a:endParaRPr lang="ru-RU" sz="200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extLst>
                      <a:ext uri="{0D108BD9-81ED-4DB2-BD59-A6C34878D82A}">
                        <a16:rowId xmlns:a16="http://schemas.microsoft.com/office/drawing/2014/main" val="114002248"/>
                      </a:ext>
                    </a:extLst>
                  </a:tr>
                  <a:tr h="396240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ru-RU" sz="2000" i="1" smtClean="0">
                                        <a:solidFill>
                                          <a:schemeClr val="tx1">
                                            <a:lumMod val="75000"/>
                                            <a:lumOff val="25000"/>
                                          </a:schemeClr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000">
                                        <a:solidFill>
                                          <a:schemeClr val="tx1">
                                            <a:lumMod val="75000"/>
                                            <a:lumOff val="25000"/>
                                          </a:schemeClr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𝜕</m:t>
                                    </m:r>
                                    <m:acc>
                                      <m:accPr>
                                        <m:chr m:val="⃗"/>
                                        <m:ctrlPr>
                                          <a:rPr lang="ru-RU" sz="2000" i="1">
                                            <a:solidFill>
                                              <a:schemeClr val="tx1">
                                                <a:lumMod val="75000"/>
                                                <a:lumOff val="25000"/>
                                              </a:schemeClr>
                                            </a:solidFill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accPr>
                                      <m:e>
                                        <m:r>
                                          <a:rPr lang="en-US" sz="2000">
                                            <a:solidFill>
                                              <a:schemeClr val="tx1">
                                                <a:lumMod val="75000"/>
                                                <a:lumOff val="25000"/>
                                              </a:schemeClr>
                                            </a:solidFill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  <m:t>𝐵</m:t>
                                        </m:r>
                                      </m:e>
                                    </m:acc>
                                  </m:num>
                                  <m:den>
                                    <m:r>
                                      <a:rPr lang="en-US" sz="2000">
                                        <a:solidFill>
                                          <a:schemeClr val="tx1">
                                            <a:lumMod val="75000"/>
                                            <a:lumOff val="25000"/>
                                          </a:schemeClr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𝜕</m:t>
                                    </m:r>
                                    <m:r>
                                      <a:rPr lang="en-US" sz="2000">
                                        <a:solidFill>
                                          <a:schemeClr val="tx1">
                                            <a:lumMod val="75000"/>
                                            <a:lumOff val="25000"/>
                                          </a:schemeClr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𝑡</m:t>
                                    </m:r>
                                  </m:den>
                                </m:f>
                                <m:r>
                                  <a:rPr lang="en-US" sz="2000">
                                    <a:solidFill>
                                      <a:schemeClr val="tx1">
                                        <a:lumMod val="75000"/>
                                        <a:lumOff val="25000"/>
                                      </a:schemeClr>
                                    </a:solidFill>
                                    <a:effectLst/>
                                    <a:latin typeface="Cambria Math" panose="02040503050406030204" pitchFamily="18" charset="0"/>
                                  </a:rPr>
                                  <m:t>=</m:t>
                                </m:r>
                                <m:r>
                                  <m:rPr>
                                    <m:nor/>
                                  </m:rPr>
                                  <a:rPr lang="en-US" sz="2000">
                                    <a:solidFill>
                                      <a:schemeClr val="tx1">
                                        <a:lumMod val="75000"/>
                                        <a:lumOff val="25000"/>
                                      </a:schemeClr>
                                    </a:solidFill>
                                    <a:effectLst/>
                                  </a:rPr>
                                  <m:t>rot</m:t>
                                </m:r>
                                <m:d>
                                  <m:dPr>
                                    <m:begChr m:val="["/>
                                    <m:endChr m:val="]"/>
                                    <m:ctrlPr>
                                      <a:rPr lang="ru-RU" sz="2000" i="1">
                                        <a:solidFill>
                                          <a:schemeClr val="tx1">
                                            <a:lumMod val="75000"/>
                                            <a:lumOff val="25000"/>
                                          </a:schemeClr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d>
                                      <m:dPr>
                                        <m:ctrlPr>
                                          <a:rPr lang="ru-RU" sz="2000" i="1">
                                            <a:solidFill>
                                              <a:schemeClr val="tx1">
                                                <a:lumMod val="75000"/>
                                                <a:lumOff val="25000"/>
                                              </a:schemeClr>
                                            </a:solidFill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dPr>
                                      <m:e>
                                        <m:acc>
                                          <m:accPr>
                                            <m:chr m:val="⃗"/>
                                            <m:ctrlPr>
                                              <a:rPr lang="ru-RU" sz="2000" i="1">
                                                <a:solidFill>
                                                  <a:schemeClr val="tx1">
                                                    <a:lumMod val="75000"/>
                                                    <a:lumOff val="25000"/>
                                                  </a:schemeClr>
                                                </a:solidFill>
                                                <a:effectLst/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accPr>
                                          <m:e>
                                            <m:r>
                                              <a:rPr lang="en-US" sz="2000">
                                                <a:solidFill>
                                                  <a:schemeClr val="tx1">
                                                    <a:lumMod val="75000"/>
                                                    <a:lumOff val="25000"/>
                                                  </a:schemeClr>
                                                </a:solidFill>
                                                <a:effectLst/>
                                                <a:latin typeface="Cambria Math" panose="02040503050406030204" pitchFamily="18" charset="0"/>
                                              </a:rPr>
                                              <m:t>𝑣</m:t>
                                            </m:r>
                                          </m:e>
                                        </m:acc>
                                        <m:r>
                                          <a:rPr lang="en-US" sz="2000">
                                            <a:solidFill>
                                              <a:schemeClr val="tx1">
                                                <a:lumMod val="75000"/>
                                                <a:lumOff val="25000"/>
                                              </a:schemeClr>
                                            </a:solidFill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  <m:t>+</m:t>
                                        </m:r>
                                        <m:sSub>
                                          <m:sSubPr>
                                            <m:ctrlPr>
                                              <a:rPr lang="ru-RU" sz="2000" i="1">
                                                <a:solidFill>
                                                  <a:schemeClr val="tx1">
                                                    <a:lumMod val="75000"/>
                                                    <a:lumOff val="25000"/>
                                                  </a:schemeClr>
                                                </a:solidFill>
                                                <a:effectLst/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sSubPr>
                                          <m:e>
                                            <m:acc>
                                              <m:accPr>
                                                <m:chr m:val="⃗"/>
                                                <m:ctrlPr>
                                                  <a:rPr lang="ru-RU" sz="2000" i="1">
                                                    <a:solidFill>
                                                      <a:schemeClr val="tx1">
                                                        <a:lumMod val="75000"/>
                                                        <a:lumOff val="25000"/>
                                                      </a:schemeClr>
                                                    </a:solidFill>
                                                    <a:effectLst/>
                                                    <a:latin typeface="Cambria Math" panose="02040503050406030204" pitchFamily="18" charset="0"/>
                                                  </a:rPr>
                                                </m:ctrlPr>
                                              </m:accPr>
                                              <m:e>
                                                <m:r>
                                                  <a:rPr lang="en-US" sz="2000">
                                                    <a:solidFill>
                                                      <a:schemeClr val="tx1">
                                                        <a:lumMod val="75000"/>
                                                        <a:lumOff val="25000"/>
                                                      </a:schemeClr>
                                                    </a:solidFill>
                                                    <a:effectLst/>
                                                    <a:latin typeface="Cambria Math" panose="02040503050406030204" pitchFamily="18" charset="0"/>
                                                  </a:rPr>
                                                  <m:t>𝑣</m:t>
                                                </m:r>
                                              </m:e>
                                            </m:acc>
                                          </m:e>
                                          <m:sub>
                                            <m:r>
                                              <a:rPr lang="en-US" sz="2000">
                                                <a:solidFill>
                                                  <a:schemeClr val="tx1">
                                                    <a:lumMod val="75000"/>
                                                    <a:lumOff val="25000"/>
                                                  </a:schemeClr>
                                                </a:solidFill>
                                                <a:effectLst/>
                                                <a:latin typeface="Cambria Math" panose="02040503050406030204" pitchFamily="18" charset="0"/>
                                              </a:rPr>
                                              <m:t>𝑎𝑑</m:t>
                                            </m:r>
                                          </m:sub>
                                        </m:sSub>
                                      </m:e>
                                    </m:d>
                                    <m:r>
                                      <a:rPr lang="en-US" sz="2000">
                                        <a:solidFill>
                                          <a:schemeClr val="tx1">
                                            <a:lumMod val="75000"/>
                                            <a:lumOff val="25000"/>
                                          </a:schemeClr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×</m:t>
                                    </m:r>
                                    <m:acc>
                                      <m:accPr>
                                        <m:chr m:val="⃗"/>
                                        <m:ctrlPr>
                                          <a:rPr lang="ru-RU" sz="2000" i="1">
                                            <a:solidFill>
                                              <a:schemeClr val="tx1">
                                                <a:lumMod val="75000"/>
                                                <a:lumOff val="25000"/>
                                              </a:schemeClr>
                                            </a:solidFill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accPr>
                                      <m:e>
                                        <m:r>
                                          <a:rPr lang="en-US" sz="2000">
                                            <a:solidFill>
                                              <a:schemeClr val="tx1">
                                                <a:lumMod val="75000"/>
                                                <a:lumOff val="25000"/>
                                              </a:schemeClr>
                                            </a:solidFill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  <m:t>𝐵</m:t>
                                        </m:r>
                                      </m:e>
                                    </m:acc>
                                  </m:e>
                                </m:d>
                                <m:r>
                                  <a:rPr lang="en-US" sz="2000">
                                    <a:solidFill>
                                      <a:schemeClr val="tx1">
                                        <a:lumMod val="75000"/>
                                        <a:lumOff val="25000"/>
                                      </a:schemeClr>
                                    </a:solidFill>
                                    <a:effectLst/>
                                    <a:latin typeface="Cambria Math" panose="02040503050406030204" pitchFamily="18" charset="0"/>
                                  </a:rPr>
                                  <m:t>−</m:t>
                                </m:r>
                                <m:r>
                                  <m:rPr>
                                    <m:nor/>
                                  </m:rPr>
                                  <a:rPr lang="en-US" sz="2000">
                                    <a:solidFill>
                                      <a:schemeClr val="tx1">
                                        <a:lumMod val="75000"/>
                                        <a:lumOff val="25000"/>
                                      </a:schemeClr>
                                    </a:solidFill>
                                    <a:effectLst/>
                                  </a:rPr>
                                  <m:t>rot</m:t>
                                </m:r>
                                <m:d>
                                  <m:dPr>
                                    <m:ctrlPr>
                                      <a:rPr lang="ru-RU" sz="2000" i="1">
                                        <a:solidFill>
                                          <a:schemeClr val="tx1">
                                            <a:lumMod val="75000"/>
                                            <a:lumOff val="25000"/>
                                          </a:schemeClr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sSub>
                                      <m:sSubPr>
                                        <m:ctrlPr>
                                          <a:rPr lang="ru-RU" sz="2000" i="1">
                                            <a:solidFill>
                                              <a:schemeClr val="tx1">
                                                <a:lumMod val="75000"/>
                                                <a:lumOff val="25000"/>
                                              </a:schemeClr>
                                            </a:solidFill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sz="2000">
                                            <a:solidFill>
                                              <a:schemeClr val="tx1">
                                                <a:lumMod val="75000"/>
                                                <a:lumOff val="25000"/>
                                              </a:schemeClr>
                                            </a:solidFill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  <m:t>𝜈</m:t>
                                        </m:r>
                                      </m:e>
                                      <m:sub>
                                        <m:r>
                                          <a:rPr lang="en-US" sz="2000">
                                            <a:solidFill>
                                              <a:schemeClr val="tx1">
                                                <a:lumMod val="75000"/>
                                                <a:lumOff val="25000"/>
                                              </a:schemeClr>
                                            </a:solidFill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  <m:t>𝑚</m:t>
                                        </m:r>
                                      </m:sub>
                                    </m:sSub>
                                    <m:r>
                                      <m:rPr>
                                        <m:nor/>
                                      </m:rPr>
                                      <a:rPr lang="en-US" sz="2000">
                                        <a:solidFill>
                                          <a:schemeClr val="tx1">
                                            <a:lumMod val="75000"/>
                                            <a:lumOff val="25000"/>
                                          </a:schemeClr>
                                        </a:solidFill>
                                        <a:effectLst/>
                                      </a:rPr>
                                      <m:t>rot</m:t>
                                    </m:r>
                                    <m:r>
                                      <a:rPr lang="en-US" sz="2000">
                                        <a:solidFill>
                                          <a:schemeClr val="tx1">
                                            <a:lumMod val="75000"/>
                                            <a:lumOff val="25000"/>
                                          </a:schemeClr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 </m:t>
                                    </m:r>
                                    <m:acc>
                                      <m:accPr>
                                        <m:chr m:val="⃗"/>
                                        <m:ctrlPr>
                                          <a:rPr lang="ru-RU" sz="2000" i="1">
                                            <a:solidFill>
                                              <a:schemeClr val="tx1">
                                                <a:lumMod val="75000"/>
                                                <a:lumOff val="25000"/>
                                              </a:schemeClr>
                                            </a:solidFill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accPr>
                                      <m:e>
                                        <m:r>
                                          <a:rPr lang="en-US" sz="2000">
                                            <a:solidFill>
                                              <a:schemeClr val="tx1">
                                                <a:lumMod val="75000"/>
                                                <a:lumOff val="25000"/>
                                              </a:schemeClr>
                                            </a:solidFill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  <m:t>𝐵</m:t>
                                        </m:r>
                                      </m:e>
                                    </m:acc>
                                  </m:e>
                                </m:d>
                                <m:r>
                                  <a:rPr lang="en-US" sz="2000">
                                    <a:solidFill>
                                      <a:schemeClr val="tx1">
                                        <a:lumMod val="75000"/>
                                        <a:lumOff val="25000"/>
                                      </a:schemeClr>
                                    </a:solidFill>
                                    <a:effectLst/>
                                    <a:latin typeface="Cambria Math" panose="02040503050406030204" pitchFamily="18" charset="0"/>
                                  </a:rPr>
                                  <m:t>,</m:t>
                                </m:r>
                              </m:oMath>
                            </m:oMathPara>
                          </a14:m>
                          <a:endParaRPr lang="ru-RU" sz="2000" dirty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r"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200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  <a:effectLst/>
                            </a:rPr>
                            <a:t>(3)</a:t>
                          </a:r>
                          <a:endParaRPr lang="ru-RU" sz="200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extLst>
                      <a:ext uri="{0D108BD9-81ED-4DB2-BD59-A6C34878D82A}">
                        <a16:rowId xmlns:a16="http://schemas.microsoft.com/office/drawing/2014/main" val="545951580"/>
                      </a:ext>
                    </a:extLst>
                  </a:tr>
                  <a:tr h="396240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smtClean="0">
                                    <a:solidFill>
                                      <a:schemeClr val="tx1">
                                        <a:lumMod val="75000"/>
                                        <a:lumOff val="25000"/>
                                      </a:schemeClr>
                                    </a:solidFill>
                                    <a:effectLst/>
                                    <a:latin typeface="Cambria Math" panose="02040503050406030204" pitchFamily="18" charset="0"/>
                                  </a:rPr>
                                  <m:t>𝜌</m:t>
                                </m:r>
                                <m:d>
                                  <m:dPr>
                                    <m:begChr m:val="["/>
                                    <m:endChr m:val="]"/>
                                    <m:ctrlPr>
                                      <a:rPr lang="ru-RU" sz="2000" i="1">
                                        <a:solidFill>
                                          <a:schemeClr val="tx1">
                                            <a:lumMod val="75000"/>
                                            <a:lumOff val="25000"/>
                                          </a:schemeClr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f>
                                      <m:fPr>
                                        <m:ctrlPr>
                                          <a:rPr lang="ru-RU" sz="2000" i="1">
                                            <a:solidFill>
                                              <a:schemeClr val="tx1">
                                                <a:lumMod val="75000"/>
                                                <a:lumOff val="25000"/>
                                              </a:schemeClr>
                                            </a:solidFill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fPr>
                                      <m:num>
                                        <m:r>
                                          <a:rPr lang="en-US" sz="2000">
                                            <a:solidFill>
                                              <a:schemeClr val="tx1">
                                                <a:lumMod val="75000"/>
                                                <a:lumOff val="25000"/>
                                              </a:schemeClr>
                                            </a:solidFill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  <m:t>𝜕𝜀</m:t>
                                        </m:r>
                                      </m:num>
                                      <m:den>
                                        <m:r>
                                          <a:rPr lang="en-US" sz="2000">
                                            <a:solidFill>
                                              <a:schemeClr val="tx1">
                                                <a:lumMod val="75000"/>
                                                <a:lumOff val="25000"/>
                                              </a:schemeClr>
                                            </a:solidFill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  <m:t>𝜕</m:t>
                                        </m:r>
                                        <m:r>
                                          <a:rPr lang="en-US" sz="2000">
                                            <a:solidFill>
                                              <a:schemeClr val="tx1">
                                                <a:lumMod val="75000"/>
                                                <a:lumOff val="25000"/>
                                              </a:schemeClr>
                                            </a:solidFill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  <m:t>𝑡</m:t>
                                        </m:r>
                                      </m:den>
                                    </m:f>
                                    <m:r>
                                      <a:rPr lang="en-US" sz="2000">
                                        <a:solidFill>
                                          <a:schemeClr val="tx1">
                                            <a:lumMod val="75000"/>
                                            <a:lumOff val="25000"/>
                                          </a:schemeClr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+</m:t>
                                    </m:r>
                                    <m:d>
                                      <m:dPr>
                                        <m:ctrlPr>
                                          <a:rPr lang="ru-RU" sz="2000" i="1">
                                            <a:solidFill>
                                              <a:schemeClr val="tx1">
                                                <a:lumMod val="75000"/>
                                                <a:lumOff val="25000"/>
                                              </a:schemeClr>
                                            </a:solidFill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dPr>
                                      <m:e>
                                        <m:acc>
                                          <m:accPr>
                                            <m:chr m:val="⃗"/>
                                            <m:ctrlPr>
                                              <a:rPr lang="ru-RU" sz="2000" i="1">
                                                <a:solidFill>
                                                  <a:schemeClr val="tx1">
                                                    <a:lumMod val="75000"/>
                                                    <a:lumOff val="25000"/>
                                                  </a:schemeClr>
                                                </a:solidFill>
                                                <a:effectLst/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accPr>
                                          <m:e>
                                            <m:r>
                                              <a:rPr lang="en-US" sz="2000">
                                                <a:solidFill>
                                                  <a:schemeClr val="tx1">
                                                    <a:lumMod val="75000"/>
                                                    <a:lumOff val="25000"/>
                                                  </a:schemeClr>
                                                </a:solidFill>
                                                <a:effectLst/>
                                                <a:latin typeface="Cambria Math" panose="02040503050406030204" pitchFamily="18" charset="0"/>
                                              </a:rPr>
                                              <m:t>𝑣</m:t>
                                            </m:r>
                                          </m:e>
                                        </m:acc>
                                        <m:r>
                                          <a:rPr lang="en-US" sz="2000">
                                            <a:solidFill>
                                              <a:schemeClr val="tx1">
                                                <a:lumMod val="75000"/>
                                                <a:lumOff val="25000"/>
                                              </a:schemeClr>
                                            </a:solidFill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  <m:t>⋅</m:t>
                                        </m:r>
                                        <m:r>
                                          <a:rPr lang="en-US" sz="2000">
                                            <a:solidFill>
                                              <a:schemeClr val="tx1">
                                                <a:lumMod val="75000"/>
                                                <a:lumOff val="25000"/>
                                              </a:schemeClr>
                                            </a:solidFill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  <m:t>𝛻</m:t>
                                        </m:r>
                                      </m:e>
                                    </m:d>
                                    <m:r>
                                      <a:rPr lang="en-US" sz="2000">
                                        <a:solidFill>
                                          <a:schemeClr val="tx1">
                                            <a:lumMod val="75000"/>
                                            <a:lumOff val="25000"/>
                                          </a:schemeClr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𝜀</m:t>
                                    </m:r>
                                  </m:e>
                                </m:d>
                                <m:r>
                                  <a:rPr lang="en-US" sz="2000">
                                    <a:solidFill>
                                      <a:schemeClr val="tx1">
                                        <a:lumMod val="75000"/>
                                        <a:lumOff val="25000"/>
                                      </a:schemeClr>
                                    </a:solidFill>
                                    <a:effectLst/>
                                    <a:latin typeface="Cambria Math" panose="02040503050406030204" pitchFamily="18" charset="0"/>
                                  </a:rPr>
                                  <m:t>+</m:t>
                                </m:r>
                                <m:r>
                                  <a:rPr lang="en-US" sz="2000">
                                    <a:solidFill>
                                      <a:schemeClr val="tx1">
                                        <a:lumMod val="75000"/>
                                        <a:lumOff val="25000"/>
                                      </a:schemeClr>
                                    </a:solidFill>
                                    <a:effectLst/>
                                    <a:latin typeface="Cambria Math" panose="02040503050406030204" pitchFamily="18" charset="0"/>
                                  </a:rPr>
                                  <m:t>𝑃</m:t>
                                </m:r>
                                <m:r>
                                  <a:rPr lang="en-US" sz="2000">
                                    <a:solidFill>
                                      <a:schemeClr val="tx1">
                                        <a:lumMod val="75000"/>
                                        <a:lumOff val="25000"/>
                                      </a:schemeClr>
                                    </a:solidFill>
                                    <a:effectLst/>
                                    <a:latin typeface="Cambria Math" panose="02040503050406030204" pitchFamily="18" charset="0"/>
                                  </a:rPr>
                                  <m:t>𝛻</m:t>
                                </m:r>
                                <m:r>
                                  <a:rPr lang="en-US" sz="2000">
                                    <a:solidFill>
                                      <a:schemeClr val="tx1">
                                        <a:lumMod val="75000"/>
                                        <a:lumOff val="25000"/>
                                      </a:schemeClr>
                                    </a:solidFill>
                                    <a:effectLst/>
                                    <a:latin typeface="Cambria Math" panose="02040503050406030204" pitchFamily="18" charset="0"/>
                                  </a:rPr>
                                  <m:t>⋅</m:t>
                                </m:r>
                                <m:acc>
                                  <m:accPr>
                                    <m:chr m:val="⃗"/>
                                    <m:ctrlPr>
                                      <a:rPr lang="ru-RU" sz="2000" i="1">
                                        <a:solidFill>
                                          <a:schemeClr val="tx1">
                                            <a:lumMod val="75000"/>
                                            <a:lumOff val="25000"/>
                                          </a:schemeClr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accPr>
                                  <m:e>
                                    <m:r>
                                      <a:rPr lang="en-US" sz="2000">
                                        <a:solidFill>
                                          <a:schemeClr val="tx1">
                                            <a:lumMod val="75000"/>
                                            <a:lumOff val="25000"/>
                                          </a:schemeClr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𝑣</m:t>
                                    </m:r>
                                  </m:e>
                                </m:acc>
                                <m:r>
                                  <a:rPr lang="en-US" sz="2000">
                                    <a:solidFill>
                                      <a:schemeClr val="tx1">
                                        <a:lumMod val="75000"/>
                                        <a:lumOff val="25000"/>
                                      </a:schemeClr>
                                    </a:solidFill>
                                    <a:effectLst/>
                                    <a:latin typeface="Cambria Math" panose="02040503050406030204" pitchFamily="18" charset="0"/>
                                  </a:rPr>
                                  <m:t>=0,</m:t>
                                </m:r>
                              </m:oMath>
                            </m:oMathPara>
                          </a14:m>
                          <a:endParaRPr lang="ru-RU" sz="2000" dirty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r"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200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  <a:effectLst/>
                            </a:rPr>
                            <a:t>(4)</a:t>
                          </a:r>
                          <a:endParaRPr lang="ru-RU" sz="200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extLst>
                      <a:ext uri="{0D108BD9-81ED-4DB2-BD59-A6C34878D82A}">
                        <a16:rowId xmlns:a16="http://schemas.microsoft.com/office/drawing/2014/main" val="3807911715"/>
                      </a:ext>
                    </a:extLst>
                  </a:tr>
                  <a:tr h="396240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p>
                                  <m:sSupPr>
                                    <m:ctrlPr>
                                      <a:rPr lang="ru-RU" sz="2000" i="1" smtClean="0">
                                        <a:solidFill>
                                          <a:schemeClr val="tx1">
                                            <a:lumMod val="75000"/>
                                            <a:lumOff val="25000"/>
                                          </a:schemeClr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sz="2000">
                                        <a:solidFill>
                                          <a:schemeClr val="tx1">
                                            <a:lumMod val="75000"/>
                                            <a:lumOff val="25000"/>
                                          </a:schemeClr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𝛻</m:t>
                                    </m:r>
                                  </m:e>
                                  <m:sup>
                                    <m:r>
                                      <a:rPr lang="en-US" sz="2000">
                                        <a:solidFill>
                                          <a:schemeClr val="tx1">
                                            <a:lumMod val="75000"/>
                                            <a:lumOff val="25000"/>
                                          </a:schemeClr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sup>
                                </m:sSup>
                                <m:r>
                                  <m:rPr>
                                    <m:sty m:val="p"/>
                                  </m:rPr>
                                  <a:rPr lang="en-US" sz="2000">
                                    <a:solidFill>
                                      <a:schemeClr val="tx1">
                                        <a:lumMod val="75000"/>
                                        <a:lumOff val="25000"/>
                                      </a:schemeClr>
                                    </a:solidFill>
                                    <a:effectLst/>
                                    <a:latin typeface="Cambria Math" panose="02040503050406030204" pitchFamily="18" charset="0"/>
                                  </a:rPr>
                                  <m:t>Φ</m:t>
                                </m:r>
                                <m:r>
                                  <a:rPr lang="en-US" sz="2000">
                                    <a:solidFill>
                                      <a:schemeClr val="tx1">
                                        <a:lumMod val="75000"/>
                                        <a:lumOff val="25000"/>
                                      </a:schemeClr>
                                    </a:solidFill>
                                    <a:effectLst/>
                                    <a:latin typeface="Cambria Math" panose="02040503050406030204" pitchFamily="18" charset="0"/>
                                  </a:rPr>
                                  <m:t>=4</m:t>
                                </m:r>
                                <m:r>
                                  <a:rPr lang="en-US" sz="2000">
                                    <a:solidFill>
                                      <a:schemeClr val="tx1">
                                        <a:lumMod val="75000"/>
                                        <a:lumOff val="25000"/>
                                      </a:schemeClr>
                                    </a:solidFill>
                                    <a:effectLst/>
                                    <a:latin typeface="Cambria Math" panose="02040503050406030204" pitchFamily="18" charset="0"/>
                                  </a:rPr>
                                  <m:t>𝜋</m:t>
                                </m:r>
                                <m:r>
                                  <a:rPr lang="en-US" sz="2000">
                                    <a:solidFill>
                                      <a:schemeClr val="tx1">
                                        <a:lumMod val="75000"/>
                                        <a:lumOff val="25000"/>
                                      </a:schemeClr>
                                    </a:solidFill>
                                    <a:effectLst/>
                                    <a:latin typeface="Cambria Math" panose="02040503050406030204" pitchFamily="18" charset="0"/>
                                  </a:rPr>
                                  <m:t>𝐺</m:t>
                                </m:r>
                                <m:r>
                                  <a:rPr lang="en-US" sz="2000">
                                    <a:solidFill>
                                      <a:schemeClr val="tx1">
                                        <a:lumMod val="75000"/>
                                        <a:lumOff val="25000"/>
                                      </a:schemeClr>
                                    </a:solidFill>
                                    <a:effectLst/>
                                    <a:latin typeface="Cambria Math" panose="02040503050406030204" pitchFamily="18" charset="0"/>
                                  </a:rPr>
                                  <m:t>𝜌</m:t>
                                </m:r>
                                <m:r>
                                  <a:rPr lang="en-US" sz="2000">
                                    <a:solidFill>
                                      <a:schemeClr val="tx1">
                                        <a:lumMod val="75000"/>
                                        <a:lumOff val="25000"/>
                                      </a:schemeClr>
                                    </a:solidFill>
                                    <a:effectLst/>
                                    <a:latin typeface="Cambria Math" panose="02040503050406030204" pitchFamily="18" charset="0"/>
                                  </a:rPr>
                                  <m:t>,</m:t>
                                </m:r>
                              </m:oMath>
                            </m:oMathPara>
                          </a14:m>
                          <a:endParaRPr lang="ru-RU" sz="2000" dirty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r"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2000" dirty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  <a:effectLst/>
                            </a:rPr>
                            <a:t>(5)</a:t>
                          </a:r>
                          <a:endParaRPr lang="ru-RU" sz="2000" dirty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extLst>
                      <a:ext uri="{0D108BD9-81ED-4DB2-BD59-A6C34878D82A}">
                        <a16:rowId xmlns:a16="http://schemas.microsoft.com/office/drawing/2014/main" val="1638152342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5" name="Таблица 4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461818448"/>
                  </p:ext>
                </p:extLst>
              </p:nvPr>
            </p:nvGraphicFramePr>
            <p:xfrm>
              <a:off x="822960" y="2530663"/>
              <a:ext cx="7543800" cy="3135821"/>
            </p:xfrm>
            <a:graphic>
              <a:graphicData uri="http://schemas.openxmlformats.org/drawingml/2006/table">
                <a:tbl>
                  <a:tblPr firstRow="1" firstCol="1" bandRow="1">
                    <a:tableStyleId>{2D5ABB26-0587-4C30-8999-92F81FD0307C}</a:tableStyleId>
                  </a:tblPr>
                  <a:tblGrid>
                    <a:gridCol w="6842227">
                      <a:extLst>
                        <a:ext uri="{9D8B030D-6E8A-4147-A177-3AD203B41FA5}">
                          <a16:colId xmlns:a16="http://schemas.microsoft.com/office/drawing/2014/main" val="3865574293"/>
                        </a:ext>
                      </a:extLst>
                    </a:gridCol>
                    <a:gridCol w="701573">
                      <a:extLst>
                        <a:ext uri="{9D8B030D-6E8A-4147-A177-3AD203B41FA5}">
                          <a16:colId xmlns:a16="http://schemas.microsoft.com/office/drawing/2014/main" val="324605243"/>
                        </a:ext>
                      </a:extLst>
                    </a:gridCol>
                  </a:tblGrid>
                  <a:tr h="620141"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marL="68580" marR="68580" marT="0" marB="0" anchor="ctr">
                        <a:blipFill>
                          <a:blip r:embed="rId2"/>
                          <a:stretch>
                            <a:fillRect r="-10240" b="-42156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r"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200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  <a:effectLst/>
                            </a:rPr>
                            <a:t>(1)</a:t>
                          </a:r>
                          <a:endParaRPr lang="ru-RU" sz="200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extLst>
                      <a:ext uri="{0D108BD9-81ED-4DB2-BD59-A6C34878D82A}">
                        <a16:rowId xmlns:a16="http://schemas.microsoft.com/office/drawing/2014/main" val="1690705702"/>
                      </a:ext>
                    </a:extLst>
                  </a:tr>
                  <a:tr h="698691"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marL="68580" marR="68580" marT="0" marB="0" anchor="ctr">
                        <a:blipFill>
                          <a:blip r:embed="rId2"/>
                          <a:stretch>
                            <a:fillRect t="-88696" r="-10240" b="-27391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r"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200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  <a:effectLst/>
                            </a:rPr>
                            <a:t>(2)</a:t>
                          </a:r>
                          <a:endParaRPr lang="ru-RU" sz="200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extLst>
                      <a:ext uri="{0D108BD9-81ED-4DB2-BD59-A6C34878D82A}">
                        <a16:rowId xmlns:a16="http://schemas.microsoft.com/office/drawing/2014/main" val="114002248"/>
                      </a:ext>
                    </a:extLst>
                  </a:tr>
                  <a:tr h="694944"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marL="68580" marR="68580" marT="0" marB="0" anchor="ctr">
                        <a:blipFill>
                          <a:blip r:embed="rId2"/>
                          <a:stretch>
                            <a:fillRect t="-190351" r="-10240" b="-17631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r"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200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  <a:effectLst/>
                            </a:rPr>
                            <a:t>(3)</a:t>
                          </a:r>
                          <a:endParaRPr lang="ru-RU" sz="200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extLst>
                      <a:ext uri="{0D108BD9-81ED-4DB2-BD59-A6C34878D82A}">
                        <a16:rowId xmlns:a16="http://schemas.microsoft.com/office/drawing/2014/main" val="545951580"/>
                      </a:ext>
                    </a:extLst>
                  </a:tr>
                  <a:tr h="725805"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marL="68580" marR="68580" marT="0" marB="0" anchor="ctr">
                        <a:blipFill>
                          <a:blip r:embed="rId2"/>
                          <a:stretch>
                            <a:fillRect t="-278151" r="-10240" b="-6890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r"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200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  <a:effectLst/>
                            </a:rPr>
                            <a:t>(4)</a:t>
                          </a:r>
                          <a:endParaRPr lang="ru-RU" sz="200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extLst>
                      <a:ext uri="{0D108BD9-81ED-4DB2-BD59-A6C34878D82A}">
                        <a16:rowId xmlns:a16="http://schemas.microsoft.com/office/drawing/2014/main" val="3807911715"/>
                      </a:ext>
                    </a:extLst>
                  </a:tr>
                  <a:tr h="396240"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marL="68580" marR="68580" marT="0" marB="0" anchor="ctr">
                        <a:blipFill>
                          <a:blip r:embed="rId2"/>
                          <a:stretch>
                            <a:fillRect t="-692308" r="-10240" b="-2615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r"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2000" dirty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  <a:effectLst/>
                            </a:rPr>
                            <a:t>(5)</a:t>
                          </a:r>
                          <a:endParaRPr lang="ru-RU" sz="2000" dirty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extLst>
                      <a:ext uri="{0D108BD9-81ED-4DB2-BD59-A6C34878D82A}">
                        <a16:rowId xmlns:a16="http://schemas.microsoft.com/office/drawing/2014/main" val="1638152342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6" name="TextBox 5"/>
          <p:cNvSpPr txBox="1"/>
          <p:nvPr/>
        </p:nvSpPr>
        <p:spPr>
          <a:xfrm>
            <a:off x="822961" y="1933957"/>
            <a:ext cx="75438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МГД с учетом омической диффузии и магнитной амбиполярной диффузии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/>
              <p:cNvSpPr txBox="1"/>
              <p:nvPr/>
            </p:nvSpPr>
            <p:spPr>
              <a:xfrm>
                <a:off x="822960" y="5764696"/>
                <a:ext cx="4274888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ru-RU" sz="20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Уравнение  состояния: </a:t>
                </a:r>
                <a14:m>
                  <m:oMath xmlns:m="http://schemas.openxmlformats.org/officeDocument/2006/math">
                    <m:r>
                      <a:rPr lang="en-US" sz="2000" b="0" i="1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mbria Math" panose="02040503050406030204" pitchFamily="18" charset="0"/>
                      </a:rPr>
                      <m:t>𝑃</m:t>
                    </m:r>
                    <m:r>
                      <a:rPr lang="en-US" sz="2000" b="0" i="1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mbria Math" panose="02040503050406030204" pitchFamily="18" charset="0"/>
                      </a:rPr>
                      <m:t>=</m:t>
                    </m:r>
                    <m:d>
                      <m:dPr>
                        <m:ctrlPr>
                          <a:rPr lang="en-US" sz="2000" b="0" i="1" smtClean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000" b="0" i="1" smtClean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𝛾</m:t>
                        </m:r>
                        <m:r>
                          <a:rPr lang="en-US" sz="2000" b="0" i="1" smtClean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−1</m:t>
                        </m:r>
                      </m:e>
                    </m:d>
                    <m:r>
                      <a:rPr lang="en-US" sz="2000" b="0" i="1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mbria Math" panose="02040503050406030204" pitchFamily="18" charset="0"/>
                      </a:rPr>
                      <m:t>𝜀𝜌</m:t>
                    </m:r>
                  </m:oMath>
                </a14:m>
                <a:endParaRPr lang="ru-RU" sz="2000" dirty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mc:Choice>
        <mc:Fallback xmlns="">
          <p:sp>
            <p:nvSpPr>
              <p:cNvPr id="7" name="TextBox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22960" y="5764696"/>
                <a:ext cx="4274888" cy="400110"/>
              </a:xfrm>
              <a:prstGeom prst="rect">
                <a:avLst/>
              </a:prstGeom>
              <a:blipFill>
                <a:blip r:embed="rId3"/>
                <a:stretch>
                  <a:fillRect l="-1427" t="-9231" b="-27692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0821732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Ретро">
  <a:themeElements>
    <a:clrScheme name="Синий">
      <a:dk1>
        <a:sysClr val="windowText" lastClr="000000"/>
      </a:dk1>
      <a:lt1>
        <a:sysClr val="window" lastClr="FFFFFF"/>
      </a:lt1>
      <a:dk2>
        <a:srgbClr val="17406D"/>
      </a:dk2>
      <a:lt2>
        <a:srgbClr val="DBEF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Ретро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Ретро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D26EA377-59BD-4C9C-9D94-EE8416EE4C79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7129</TotalTime>
  <Words>1375</Words>
  <Application>Microsoft Office PowerPoint</Application>
  <PresentationFormat>Экран (4:3)</PresentationFormat>
  <Paragraphs>325</Paragraphs>
  <Slides>23</Slides>
  <Notes>0</Notes>
  <HiddenSlides>0</HiddenSlides>
  <MMClips>2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30" baseType="lpstr">
      <vt:lpstr>Arial</vt:lpstr>
      <vt:lpstr>Calibri</vt:lpstr>
      <vt:lpstr>Calibri Light</vt:lpstr>
      <vt:lpstr>Cambria Math</vt:lpstr>
      <vt:lpstr>Times New Roman</vt:lpstr>
      <vt:lpstr>Wingdings</vt:lpstr>
      <vt:lpstr>Ретро</vt:lpstr>
      <vt:lpstr>Иерархическая структура межзвездных молекулярных облаков и звездообразование</vt:lpstr>
      <vt:lpstr>Презентация PowerPoint</vt:lpstr>
      <vt:lpstr>Презентация PowerPoint</vt:lpstr>
      <vt:lpstr>Презентация PowerPoint</vt:lpstr>
      <vt:lpstr>Иерархия структур межзвездной среды</vt:lpstr>
      <vt:lpstr>Особенности филаментов1</vt:lpstr>
      <vt:lpstr>Масштабные корреляции</vt:lpstr>
      <vt:lpstr>Масштабные корреляции</vt:lpstr>
      <vt:lpstr>Численные расчеты. Основные уравнения</vt:lpstr>
      <vt:lpstr>Численные расчеты. Код</vt:lpstr>
      <vt:lpstr>1. Коллапс однородного цилиндра</vt:lpstr>
      <vt:lpstr>а) Свободный изотермический коллапс</vt:lpstr>
      <vt:lpstr>2. Коллапс цилиндра с магнитным полем</vt:lpstr>
      <vt:lpstr>а) Коллапс цилиндра с магнитным полем</vt:lpstr>
      <vt:lpstr>Презентация PowerPoint</vt:lpstr>
      <vt:lpstr>б) Коллапс цилиндра с магнитным полем</vt:lpstr>
      <vt:lpstr>б) Коллапс цилиндра с магнитным полем</vt:lpstr>
      <vt:lpstr>3. Коллапс диска с магнитным полем</vt:lpstr>
      <vt:lpstr>Коллапс диска с магнитным полем</vt:lpstr>
      <vt:lpstr>Презентация PowerPoint</vt:lpstr>
      <vt:lpstr>Характеристики фрагментов</vt:lpstr>
      <vt:lpstr>Выводы</vt:lpstr>
      <vt:lpstr>Спасибо за внимание!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эволюция протозвездных дисков</dc:title>
  <dc:creator>Sergey Khaibrakhmanov</dc:creator>
  <cp:lastModifiedBy>Sergey Khaibrakhmanov</cp:lastModifiedBy>
  <cp:revision>182</cp:revision>
  <dcterms:created xsi:type="dcterms:W3CDTF">2016-06-01T14:42:37Z</dcterms:created>
  <dcterms:modified xsi:type="dcterms:W3CDTF">2017-06-16T03:47:41Z</dcterms:modified>
</cp:coreProperties>
</file>