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2" r:id="rId2"/>
  </p:sldMasterIdLst>
  <p:notesMasterIdLst>
    <p:notesMasterId r:id="rId101"/>
  </p:notesMasterIdLst>
  <p:sldIdLst>
    <p:sldId id="256" r:id="rId3"/>
    <p:sldId id="708" r:id="rId4"/>
    <p:sldId id="709" r:id="rId5"/>
    <p:sldId id="710" r:id="rId6"/>
    <p:sldId id="711" r:id="rId7"/>
    <p:sldId id="713" r:id="rId8"/>
    <p:sldId id="714" r:id="rId9"/>
    <p:sldId id="717" r:id="rId10"/>
    <p:sldId id="644" r:id="rId11"/>
    <p:sldId id="670" r:id="rId12"/>
    <p:sldId id="674" r:id="rId13"/>
    <p:sldId id="624" r:id="rId14"/>
    <p:sldId id="567" r:id="rId15"/>
    <p:sldId id="440" r:id="rId16"/>
    <p:sldId id="739" r:id="rId17"/>
    <p:sldId id="740" r:id="rId18"/>
    <p:sldId id="738" r:id="rId19"/>
    <p:sldId id="741" r:id="rId20"/>
    <p:sldId id="742" r:id="rId21"/>
    <p:sldId id="737" r:id="rId22"/>
    <p:sldId id="728" r:id="rId23"/>
    <p:sldId id="729" r:id="rId24"/>
    <p:sldId id="722" r:id="rId25"/>
    <p:sldId id="723" r:id="rId26"/>
    <p:sldId id="726" r:id="rId27"/>
    <p:sldId id="727" r:id="rId28"/>
    <p:sldId id="730" r:id="rId29"/>
    <p:sldId id="731" r:id="rId30"/>
    <p:sldId id="724" r:id="rId31"/>
    <p:sldId id="721" r:id="rId32"/>
    <p:sldId id="719" r:id="rId33"/>
    <p:sldId id="734" r:id="rId34"/>
    <p:sldId id="735" r:id="rId35"/>
    <p:sldId id="736" r:id="rId36"/>
    <p:sldId id="716" r:id="rId37"/>
    <p:sldId id="718" r:id="rId38"/>
    <p:sldId id="699" r:id="rId39"/>
    <p:sldId id="732" r:id="rId40"/>
    <p:sldId id="720" r:id="rId41"/>
    <p:sldId id="733" r:id="rId42"/>
    <p:sldId id="745" r:id="rId43"/>
    <p:sldId id="579" r:id="rId44"/>
    <p:sldId id="529" r:id="rId45"/>
    <p:sldId id="506" r:id="rId46"/>
    <p:sldId id="746" r:id="rId47"/>
    <p:sldId id="580" r:id="rId48"/>
    <p:sldId id="581" r:id="rId49"/>
    <p:sldId id="622" r:id="rId50"/>
    <p:sldId id="621" r:id="rId51"/>
    <p:sldId id="584" r:id="rId52"/>
    <p:sldId id="585" r:id="rId53"/>
    <p:sldId id="631" r:id="rId54"/>
    <p:sldId id="555" r:id="rId55"/>
    <p:sldId id="743" r:id="rId56"/>
    <p:sldId id="744" r:id="rId57"/>
    <p:sldId id="643" r:id="rId58"/>
    <p:sldId id="545" r:id="rId59"/>
    <p:sldId id="645" r:id="rId60"/>
    <p:sldId id="646" r:id="rId61"/>
    <p:sldId id="650" r:id="rId62"/>
    <p:sldId id="563" r:id="rId63"/>
    <p:sldId id="564" r:id="rId64"/>
    <p:sldId id="677" r:id="rId65"/>
    <p:sldId id="698" r:id="rId66"/>
    <p:sldId id="697" r:id="rId67"/>
    <p:sldId id="690" r:id="rId68"/>
    <p:sldId id="601" r:id="rId69"/>
    <p:sldId id="689" r:id="rId70"/>
    <p:sldId id="680" r:id="rId71"/>
    <p:sldId id="654" r:id="rId72"/>
    <p:sldId id="656" r:id="rId73"/>
    <p:sldId id="684" r:id="rId74"/>
    <p:sldId id="692" r:id="rId75"/>
    <p:sldId id="537" r:id="rId76"/>
    <p:sldId id="546" r:id="rId77"/>
    <p:sldId id="747" r:id="rId78"/>
    <p:sldId id="748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69" r:id="rId88"/>
    <p:sldId id="760" r:id="rId89"/>
    <p:sldId id="750" r:id="rId90"/>
    <p:sldId id="751" r:id="rId91"/>
    <p:sldId id="752" r:id="rId92"/>
    <p:sldId id="753" r:id="rId93"/>
    <p:sldId id="754" r:id="rId94"/>
    <p:sldId id="755" r:id="rId95"/>
    <p:sldId id="756" r:id="rId96"/>
    <p:sldId id="758" r:id="rId97"/>
    <p:sldId id="759" r:id="rId98"/>
    <p:sldId id="757" r:id="rId99"/>
    <p:sldId id="675" r:id="rId100"/>
  </p:sldIdLst>
  <p:sldSz cx="10080625" cy="7559675"/>
  <p:notesSz cx="7556500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9933"/>
    <a:srgbClr val="FF0000"/>
    <a:srgbClr val="33CC33"/>
    <a:srgbClr val="00FF00"/>
    <a:srgbClr val="99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684" autoAdjust="0"/>
  </p:normalViewPr>
  <p:slideViewPr>
    <p:cSldViewPr>
      <p:cViewPr varScale="1">
        <p:scale>
          <a:sx n="78" d="100"/>
          <a:sy n="78" d="100"/>
        </p:scale>
        <p:origin x="108" y="10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6500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49965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9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52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62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83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NGC4258 – </a:t>
            </a:r>
            <a:r>
              <a:rPr lang="ru-RU" dirty="0" smtClean="0"/>
              <a:t>мы видим</a:t>
            </a:r>
            <a:r>
              <a:rPr lang="ru-RU" baseline="0" dirty="0" smtClean="0"/>
              <a:t> с РА только центральную часть </a:t>
            </a:r>
            <a:r>
              <a:rPr lang="ru-RU" baseline="0" dirty="0" err="1" smtClean="0"/>
              <a:t>мазерных</a:t>
            </a:r>
            <a:r>
              <a:rPr lang="ru-RU" baseline="0" dirty="0" smtClean="0"/>
              <a:t> деталей, </a:t>
            </a:r>
            <a:r>
              <a:rPr lang="ru-RU" baseline="0" dirty="0" err="1" smtClean="0"/>
              <a:t>проецирующуюся</a:t>
            </a:r>
            <a:r>
              <a:rPr lang="ru-RU" baseline="0" dirty="0" smtClean="0"/>
              <a:t> на </a:t>
            </a:r>
            <a:r>
              <a:rPr lang="ru-RU" baseline="0" dirty="0" err="1" smtClean="0"/>
              <a:t>континуумные</a:t>
            </a:r>
            <a:r>
              <a:rPr lang="ru-RU" baseline="0" dirty="0" smtClean="0"/>
              <a:t> источники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D1C591B-444F-BA47-A73D-7A406D81DB8F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16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280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9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280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03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299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643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28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280268" y="10155367"/>
            <a:ext cx="3274483" cy="534591"/>
          </a:xfrm>
          <a:prstGeom prst="rect">
            <a:avLst/>
          </a:prstGeom>
          <a:ln/>
        </p:spPr>
        <p:txBody>
          <a:bodyPr lIns="104269" tIns="52135" rIns="104269" bIns="52135"/>
          <a:lstStyle/>
          <a:p>
            <a:fld id="{7390FBF9-411A-41A6-AD37-EC4C425D38C3}" type="slidenum">
              <a:rPr lang="en-US"/>
              <a:pPr/>
              <a:t>43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4" y="5078611"/>
            <a:ext cx="5541433" cy="48113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160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460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3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280268" y="10155367"/>
            <a:ext cx="3274483" cy="534591"/>
          </a:xfrm>
          <a:prstGeom prst="rect">
            <a:avLst/>
          </a:prstGeom>
          <a:ln/>
        </p:spPr>
        <p:txBody>
          <a:bodyPr lIns="104269" tIns="52135" rIns="104269" bIns="52135"/>
          <a:lstStyle/>
          <a:p>
            <a:fld id="{604DCE12-C6DC-454D-8D89-4DA07FEA58D8}" type="slidenum">
              <a:rPr lang="en-US"/>
              <a:pPr/>
              <a:t>84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4" y="5078611"/>
            <a:ext cx="5541433" cy="48113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49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4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5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51062" cy="6234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234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02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16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65137" y="1511935"/>
            <a:ext cx="9072166" cy="2015913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31" y="1768686"/>
            <a:ext cx="8870553" cy="4384612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566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4902491" y="7175785"/>
            <a:ext cx="265799" cy="314986"/>
          </a:xfrm>
          <a:prstGeom prst="rect">
            <a:avLst/>
          </a:prstGeom>
        </p:spPr>
        <p:txBody>
          <a:bodyPr wrap="none" lIns="0" tIns="0" rIns="0" bIns="0" anchor="t"/>
          <a:lstStyle>
            <a:lvl1pPr algn="ctr" defTabSz="339609">
              <a:defRPr sz="1047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57564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591375E-2A05-43E6-A67D-E2DAA9969C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02AF-9B48-4175-AD83-7389D65F99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68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82E5D-DB2B-4ADA-9688-D2E7869CA08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30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A13CC-5758-4792-915F-995B4CC6396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A3C9C-F895-426C-BF7F-B8BC5BA6E0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5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60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DB40F-2BBB-4E17-BD7B-0B86A2259ED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4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171E5-BA38-4A38-9BB4-A5EAA42125A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12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7DD8B-E108-49CC-9EA0-13AB9A70F6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77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984BF-CF7B-45F3-B76D-461D34FB73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59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48A4D-6C12-40E3-A28D-94CC4DFB7F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58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1585C-069A-4F50-9B20-376F3F0C38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0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519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59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5925" cy="4759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42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7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54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3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60178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084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425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425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75" r:id="rId12"/>
    <p:sldLayoutId id="2147483677" r:id="rId13"/>
    <p:sldLayoutId id="2147483678" r:id="rId14"/>
  </p:sldLayoutIdLst>
  <p:txStyles>
    <p:titleStyle>
      <a:lvl1pPr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0213" indent="-32385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FFFFFF"/>
        </a:buClr>
        <a:buSzPct val="50000"/>
        <a:buFont typeface="StarSymbol" charset="0"/>
        <a:buBlip>
          <a:blip r:embed="rId16"/>
        </a:buBlip>
        <a:defRPr sz="32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  <a:ea typeface="+mn-ea"/>
          <a:cs typeface="+mn-cs"/>
        </a:defRPr>
      </a:lvl1pPr>
      <a:lvl2pPr marL="862013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2pPr>
      <a:lvl3pPr marL="1293813" indent="-2159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3pPr>
      <a:lvl4pPr marL="1725613" indent="-214313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4pPr>
      <a:lvl5pPr marL="2157413" indent="-217488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5pPr>
      <a:lvl6pPr marL="2614613" indent="-217488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6pPr>
      <a:lvl7pPr marL="3071813" indent="-217488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7pPr>
      <a:lvl8pPr marL="3529013" indent="-217488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8pPr>
      <a:lvl9pPr marL="3986213" indent="-217488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33CC33"/>
          </a:solidFill>
          <a:effectDag name="">
            <a:cont type="tree" name="">
              <a:effect ref="fillLine"/>
              <a:outerShdw dist="38100" dir="13500000" algn="br">
                <a:srgbClr val="80FF7F"/>
              </a:outerShdw>
            </a:cont>
            <a:cont type="tree" name="">
              <a:effect ref="fillLine"/>
              <a:outerShdw dist="38100" dir="2700000" algn="tl">
                <a:srgbClr val="1E7A1E"/>
              </a:outerShdw>
            </a:cont>
            <a:effect ref="fillLine"/>
          </a:effectDag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884988"/>
            <a:ext cx="23510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88"/>
            <a:ext cx="3190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4988"/>
            <a:ext cx="2352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Times New Roman" pitchFamily="18" charset="0"/>
              </a:defRPr>
            </a:lvl1pPr>
          </a:lstStyle>
          <a:p>
            <a:fld id="{05DB9BFA-2702-48D4-A05C-AC58D47C1E0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image" Target="../media/image126.emf"/><Relationship Id="rId7" Type="http://schemas.openxmlformats.org/officeDocument/2006/relationships/image" Target="../media/image130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emf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if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18895" y="107429"/>
            <a:ext cx="9765412" cy="2952328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ru-RU" sz="4000" dirty="0" smtClean="0"/>
              <a:t>Мазеры, как инструмент,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dirty="0"/>
              <a:t>н</a:t>
            </a:r>
            <a:r>
              <a:rPr lang="ru-RU" sz="4000" dirty="0" smtClean="0"/>
              <a:t>аблюдения </a:t>
            </a:r>
            <a:r>
              <a:rPr lang="ru-RU" sz="4000" dirty="0" err="1"/>
              <a:t>мегамазера</a:t>
            </a:r>
            <a:r>
              <a:rPr lang="ru-RU" sz="4000" dirty="0"/>
              <a:t> в NGC 4258 в рамках проекта </a:t>
            </a:r>
            <a:r>
              <a:rPr lang="ru-RU" sz="4000" dirty="0" err="1"/>
              <a:t>РадиоАстрон</a:t>
            </a:r>
            <a:r>
              <a:rPr lang="ru-RU" sz="4000" dirty="0"/>
              <a:t> и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звезды </a:t>
            </a:r>
            <a:r>
              <a:rPr lang="ru-RU" sz="4000" dirty="0"/>
              <a:t>в аккреционных дисках сверхмассивных черных дыр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18895" y="3131393"/>
            <a:ext cx="9865813" cy="38888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lvl="1" indent="0" algn="ctr">
              <a:spcAft>
                <a:spcPct val="0"/>
              </a:spcAft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ru-RU" sz="4800" b="1" dirty="0">
                <a:solidFill>
                  <a:srgbClr val="FF0000"/>
                </a:solidFill>
                <a:effectLst/>
              </a:rPr>
              <a:t>А.М. </a:t>
            </a:r>
            <a:r>
              <a:rPr lang="ru-RU" sz="4800" b="1" dirty="0" smtClean="0">
                <a:solidFill>
                  <a:srgbClr val="FF0000"/>
                </a:solidFill>
                <a:effectLst/>
              </a:rPr>
              <a:t>Соболев</a:t>
            </a:r>
            <a:r>
              <a:rPr lang="en-GB" sz="32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3200" i="1" dirty="0" smtClean="0">
                <a:solidFill>
                  <a:srgbClr val="FF0000"/>
                </a:solidFill>
                <a:effectLst/>
              </a:rPr>
              <a:t>(УрФУ)</a:t>
            </a:r>
            <a:endParaRPr lang="en-US" sz="3200" i="1" dirty="0" smtClean="0">
              <a:solidFill>
                <a:srgbClr val="FF0000"/>
              </a:solidFill>
              <a:effectLst/>
            </a:endParaRPr>
          </a:p>
          <a:p>
            <a:pPr marL="0" lvl="1" indent="0" algn="ctr">
              <a:spcAft>
                <a:spcPct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А.Б.Островский</a:t>
            </a:r>
            <a:r>
              <a:rPr lang="ru-RU" sz="3200" b="1" dirty="0" smtClean="0">
                <a:solidFill>
                  <a:srgbClr val="0000FF"/>
                </a:solidFill>
                <a:effectLst/>
              </a:rPr>
              <a:t>, </a:t>
            </a: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С.Ю.Парфёнов</a:t>
            </a:r>
            <a:r>
              <a:rPr lang="ru-RU" sz="3200" b="1" dirty="0" smtClean="0">
                <a:solidFill>
                  <a:srgbClr val="0000FF"/>
                </a:solidFill>
                <a:effectLst/>
              </a:rPr>
              <a:t>, </a:t>
            </a: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Д.А.Ладейщиков</a:t>
            </a:r>
            <a:r>
              <a:rPr lang="ru-RU" sz="3200" b="1" dirty="0" smtClean="0">
                <a:solidFill>
                  <a:srgbClr val="0000FF"/>
                </a:solidFill>
                <a:effectLst/>
              </a:rPr>
              <a:t> (УрФУ)</a:t>
            </a:r>
          </a:p>
          <a:p>
            <a:pPr marL="0" lvl="1" indent="0" algn="ctr">
              <a:spcAft>
                <a:spcPct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ru-RU" sz="3200" b="1" dirty="0" smtClean="0">
                <a:solidFill>
                  <a:srgbClr val="0000FF"/>
                </a:solidFill>
                <a:effectLst/>
              </a:rPr>
              <a:t>А</a:t>
            </a:r>
            <a:r>
              <a:rPr lang="en-US" sz="3200" b="1" dirty="0" smtClean="0">
                <a:solidFill>
                  <a:srgbClr val="0000FF"/>
                </a:solidFill>
                <a:effectLst/>
              </a:rPr>
              <a:t>.</a:t>
            </a:r>
            <a:r>
              <a:rPr lang="ru-RU" sz="3200" b="1" dirty="0">
                <a:solidFill>
                  <a:srgbClr val="0000FF"/>
                </a:solidFill>
                <a:effectLst/>
              </a:rPr>
              <a:t>В</a:t>
            </a:r>
            <a:r>
              <a:rPr lang="en-US" sz="3200" b="1" dirty="0" smtClean="0">
                <a:solidFill>
                  <a:srgbClr val="0000FF"/>
                </a:solidFill>
                <a:effectLst/>
              </a:rPr>
              <a:t>.</a:t>
            </a: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Алакоз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i="1" dirty="0" smtClean="0">
                <a:solidFill>
                  <a:srgbClr val="0000FF"/>
                </a:solidFill>
                <a:effectLst/>
              </a:rPr>
              <a:t>(ASC LPI),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/>
              </a:rPr>
              <a:t>H.Imai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i="1" dirty="0" smtClean="0">
                <a:solidFill>
                  <a:srgbClr val="0000FF"/>
                </a:solidFill>
                <a:effectLst/>
              </a:rPr>
              <a:t>(Kagoshima U.)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,</a:t>
            </a:r>
            <a:r>
              <a:rPr lang="en-US" sz="3200" b="1" dirty="0">
                <a:solidFill>
                  <a:srgbClr val="0000FF"/>
                </a:solidFill>
                <a:effectLst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/>
              </a:rPr>
              <a:t>Y.Asaki</a:t>
            </a:r>
            <a:r>
              <a:rPr lang="en-US" sz="3200" b="1" dirty="0" smtClean="0">
                <a:solidFill>
                  <a:srgbClr val="0000FF"/>
                </a:solidFill>
                <a:effectLst/>
              </a:rPr>
              <a:t> (ISAS/JAXA), </a:t>
            </a:r>
            <a:r>
              <a:rPr lang="en-US" sz="3200" b="1" dirty="0" err="1" smtClean="0">
                <a:solidFill>
                  <a:srgbClr val="0000FF"/>
                </a:solidFill>
                <a:effectLst/>
              </a:rPr>
              <a:t>J.M.Moran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i="1" dirty="0" smtClean="0">
                <a:solidFill>
                  <a:srgbClr val="0000FF"/>
                </a:solidFill>
                <a:effectLst/>
              </a:rPr>
              <a:t>(</a:t>
            </a:r>
            <a:r>
              <a:rPr lang="en-US" sz="3200" i="1" dirty="0" err="1" smtClean="0">
                <a:solidFill>
                  <a:srgbClr val="0000FF"/>
                </a:solidFill>
                <a:effectLst/>
              </a:rPr>
              <a:t>CfA</a:t>
            </a:r>
            <a:r>
              <a:rPr lang="en-US" sz="3200" i="1" dirty="0" smtClean="0">
                <a:solidFill>
                  <a:srgbClr val="0000FF"/>
                </a:solidFill>
                <a:effectLst/>
              </a:rPr>
              <a:t>), </a:t>
            </a:r>
            <a:r>
              <a:rPr lang="en-US" sz="3200" b="1" dirty="0" smtClean="0">
                <a:solidFill>
                  <a:srgbClr val="0000FF"/>
                </a:solidFill>
                <a:effectLst/>
              </a:rPr>
              <a:t>A.M.</a:t>
            </a: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Толмачёв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i="1" dirty="0" smtClean="0">
                <a:solidFill>
                  <a:srgbClr val="0000FF"/>
                </a:solidFill>
                <a:effectLst/>
              </a:rPr>
              <a:t>(</a:t>
            </a:r>
            <a:r>
              <a:rPr lang="ru-RU" sz="3200" i="1" dirty="0" smtClean="0">
                <a:solidFill>
                  <a:srgbClr val="0000FF"/>
                </a:solidFill>
                <a:effectLst/>
              </a:rPr>
              <a:t>ПРАО ФИАН</a:t>
            </a:r>
            <a:r>
              <a:rPr lang="en-US" sz="3200" i="1" dirty="0" smtClean="0">
                <a:solidFill>
                  <a:srgbClr val="0000FF"/>
                </a:solidFill>
                <a:effectLst/>
              </a:rPr>
              <a:t>),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/>
              </a:rPr>
              <a:t>W.A.Baan</a:t>
            </a:r>
            <a:r>
              <a:rPr lang="en-US" sz="32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i="1" dirty="0" smtClean="0">
                <a:solidFill>
                  <a:srgbClr val="0000FF"/>
                </a:solidFill>
                <a:effectLst/>
              </a:rPr>
              <a:t>(ASTRON),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</a:rPr>
              <a:t>M.D.Gray</a:t>
            </a:r>
            <a:r>
              <a:rPr lang="en-US" sz="3200" b="1" i="1" dirty="0">
                <a:solidFill>
                  <a:srgbClr val="0000FF"/>
                </a:solidFill>
                <a:effectLst/>
              </a:rPr>
              <a:t> (</a:t>
            </a:r>
            <a:r>
              <a:rPr lang="en-US" sz="3200" b="1" i="1" dirty="0" err="1">
                <a:solidFill>
                  <a:srgbClr val="0000FF"/>
                </a:solidFill>
                <a:effectLst/>
              </a:rPr>
              <a:t>U.Manchester</a:t>
            </a:r>
            <a:r>
              <a:rPr lang="en-US" sz="3200" b="1" i="1" dirty="0" smtClean="0">
                <a:solidFill>
                  <a:srgbClr val="0000FF"/>
                </a:solidFill>
                <a:effectLst/>
              </a:rPr>
              <a:t>) </a:t>
            </a:r>
            <a:endParaRPr lang="en-GB" sz="3200" i="1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3417" y="7020197"/>
            <a:ext cx="3347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Екатеринбург 2017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7784" y="179437"/>
            <a:ext cx="9577064" cy="648073"/>
          </a:xfrm>
        </p:spPr>
        <p:txBody>
          <a:bodyPr/>
          <a:lstStyle/>
          <a:p>
            <a:r>
              <a:rPr lang="en-US" sz="3600" dirty="0" err="1" smtClean="0"/>
              <a:t>subList</a:t>
            </a:r>
            <a:r>
              <a:rPr lang="en-US" sz="3600" dirty="0" smtClean="0"/>
              <a:t> of H2O maser candidates (Gray et al. 2015)  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76" y="971525"/>
            <a:ext cx="9720832" cy="44337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6431" y="5612341"/>
            <a:ext cx="13177463" cy="116248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72" y="1008493"/>
            <a:ext cx="6115679" cy="5542688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/>
          </p:nvPr>
        </p:nvSpPr>
        <p:spPr>
          <a:xfrm>
            <a:off x="432048" y="107429"/>
            <a:ext cx="9000752" cy="863785"/>
          </a:xfrm>
        </p:spPr>
        <p:txBody>
          <a:bodyPr/>
          <a:lstStyle/>
          <a:p>
            <a:r>
              <a:rPr lang="en-US" sz="4000" dirty="0" smtClean="0"/>
              <a:t>Sub-mm H2O masers in VY </a:t>
            </a:r>
            <a:r>
              <a:rPr lang="en-US" sz="4000" dirty="0" err="1" smtClean="0"/>
              <a:t>CMa</a:t>
            </a:r>
            <a:r>
              <a:rPr lang="en-US" sz="4000" dirty="0" smtClean="0"/>
              <a:t> </a:t>
            </a:r>
            <a:r>
              <a:rPr lang="en-US" dirty="0" smtClean="0"/>
              <a:t> ALMA</a:t>
            </a:r>
            <a:endParaRPr lang="ru-RU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/>
          </p:nvPr>
        </p:nvSpPr>
        <p:spPr>
          <a:xfrm>
            <a:off x="1151880" y="6731882"/>
            <a:ext cx="5012357" cy="720363"/>
          </a:xfrm>
        </p:spPr>
        <p:txBody>
          <a:bodyPr/>
          <a:lstStyle/>
          <a:p>
            <a:r>
              <a:rPr lang="en-US" dirty="0" smtClean="0"/>
              <a:t>Richards et al. (2014) </a:t>
            </a:r>
            <a:endParaRPr lang="ru-RU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5421"/>
            <a:ext cx="9906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" y="3747438"/>
            <a:ext cx="10020561" cy="21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90" y="3643928"/>
            <a:ext cx="5169338" cy="351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52279" y="5660152"/>
            <a:ext cx="5241033" cy="351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-249" y="4715941"/>
            <a:ext cx="10051141" cy="94421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706122"/>
            <a:ext cx="7050652" cy="66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9872" y="59791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/>
              </a:rPr>
              <a:t>Structure of our Galaxy (</a:t>
            </a:r>
            <a:r>
              <a:rPr lang="en-US" sz="3600" dirty="0">
                <a:effectLst/>
              </a:rPr>
              <a:t>R</a:t>
            </a:r>
            <a:r>
              <a:rPr lang="en-US" sz="3600" dirty="0" smtClean="0">
                <a:effectLst/>
              </a:rPr>
              <a:t>eid et al. 2014)</a:t>
            </a:r>
            <a:endParaRPr lang="ru-RU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92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3216275"/>
            <a:ext cx="61912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95288"/>
            <a:ext cx="4719638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74638"/>
            <a:ext cx="9412288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3045" name="Rectangle 5"/>
          <p:cNvSpPr>
            <a:spLocks noChangeArrowheads="1"/>
          </p:cNvSpPr>
          <p:nvPr/>
        </p:nvSpPr>
        <p:spPr bwMode="auto">
          <a:xfrm>
            <a:off x="3816350" y="6516688"/>
            <a:ext cx="3311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1pPr>
            <a:lvl2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/>
            <a:r>
              <a:rPr lang="en-US" altLang="ru-RU" sz="2800" dirty="0">
                <a:solidFill>
                  <a:schemeClr val="tx1"/>
                </a:solidFill>
                <a:effectLst/>
              </a:rPr>
              <a:t>Hachisuka et al.(2006)</a:t>
            </a:r>
            <a:endParaRPr lang="ru-RU" altLang="ru-RU" sz="2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05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0" y="901217"/>
            <a:ext cx="8688704" cy="5182876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16350" y="6516688"/>
            <a:ext cx="3311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1pPr>
            <a:lvl2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defTabSz="449263"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/>
            <a:r>
              <a:rPr lang="en-US" altLang="ru-RU" sz="2800" dirty="0">
                <a:solidFill>
                  <a:schemeClr val="tx1"/>
                </a:solidFill>
                <a:effectLst/>
              </a:rPr>
              <a:t>Hachisuka et al.(2006)</a:t>
            </a:r>
            <a:endParaRPr lang="ru-RU" altLang="ru-RU" sz="2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3380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256" y="395734"/>
            <a:ext cx="2590800" cy="3240087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images</a:t>
            </a:r>
            <a:r>
              <a:rPr lang="ru-RU" sz="3600" dirty="0">
                <a:solidFill>
                  <a:srgbClr val="FF9933"/>
                </a:solidFill>
              </a:rPr>
              <a:t/>
            </a:r>
            <a:br>
              <a:rPr lang="ru-RU" sz="3600" dirty="0">
                <a:solidFill>
                  <a:srgbClr val="FF9933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dirty="0">
                <a:solidFill>
                  <a:schemeClr val="bg1"/>
                </a:solidFill>
              </a:rPr>
              <a:t>СН</a:t>
            </a:r>
            <a:r>
              <a:rPr lang="ru-RU" sz="4000" baseline="-25000" dirty="0">
                <a:solidFill>
                  <a:schemeClr val="bg1"/>
                </a:solidFill>
              </a:rPr>
              <a:t>3</a:t>
            </a:r>
            <a:r>
              <a:rPr lang="ru-RU" sz="4000" dirty="0">
                <a:solidFill>
                  <a:schemeClr val="bg1"/>
                </a:solidFill>
              </a:rPr>
              <a:t>ОН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at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6.7 </a:t>
            </a:r>
            <a:r>
              <a:rPr lang="en-US" sz="3600" dirty="0" smtClean="0">
                <a:solidFill>
                  <a:schemeClr val="bg1"/>
                </a:solidFill>
              </a:rPr>
              <a:t>GHz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W3(OH)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31779" name="Picture 3" descr="030_030_W3OH_MasMa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-6350"/>
            <a:ext cx="6624638" cy="4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651250"/>
            <a:ext cx="366236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874713" y="3952875"/>
            <a:ext cx="5537093" cy="353943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99"/>
                </a:solidFill>
                <a:effectLst/>
              </a:rPr>
              <a:t>«</a:t>
            </a:r>
            <a:r>
              <a:rPr lang="en-US" sz="3200" dirty="0" smtClean="0">
                <a:solidFill>
                  <a:srgbClr val="FFFF99"/>
                </a:solidFill>
                <a:effectLst/>
              </a:rPr>
              <a:t>hot</a:t>
            </a:r>
            <a:r>
              <a:rPr lang="ru-RU" sz="3200" dirty="0" smtClean="0">
                <a:solidFill>
                  <a:srgbClr val="FFFF99"/>
                </a:solidFill>
                <a:effectLst/>
              </a:rPr>
              <a:t>»</a:t>
            </a:r>
            <a:r>
              <a:rPr lang="ru-RU" sz="3200" dirty="0" smtClean="0">
                <a:effectLst/>
              </a:rPr>
              <a:t> </a:t>
            </a:r>
            <a:r>
              <a:rPr lang="en-US" sz="3200" dirty="0" smtClean="0">
                <a:effectLst/>
              </a:rPr>
              <a:t>spots</a:t>
            </a:r>
            <a:r>
              <a:rPr lang="ru-RU" sz="3200" dirty="0" smtClean="0">
                <a:effectLst/>
              </a:rPr>
              <a:t> </a:t>
            </a:r>
            <a:endParaRPr lang="ru-RU" sz="3200" dirty="0">
              <a:effectLst/>
            </a:endParaRPr>
          </a:p>
          <a:p>
            <a:r>
              <a:rPr lang="en-US" sz="3200" dirty="0">
                <a:effectLst/>
              </a:rPr>
              <a:t>w</a:t>
            </a:r>
            <a:r>
              <a:rPr lang="en-US" sz="3200" dirty="0" smtClean="0">
                <a:effectLst/>
              </a:rPr>
              <a:t>ith sizes</a:t>
            </a:r>
            <a:r>
              <a:rPr lang="ru-RU" sz="3200" dirty="0" smtClean="0">
                <a:effectLst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</a:rPr>
              <a:t>~ </a:t>
            </a:r>
            <a:r>
              <a:rPr lang="ru-RU" sz="3200" dirty="0">
                <a:solidFill>
                  <a:schemeClr val="bg1"/>
                </a:solidFill>
                <a:effectLst/>
              </a:rPr>
              <a:t>0.001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arcsec</a:t>
            </a:r>
            <a:r>
              <a:rPr lang="ru-RU" sz="3200" dirty="0">
                <a:effectLst/>
              </a:rPr>
              <a:t> </a:t>
            </a:r>
          </a:p>
          <a:p>
            <a:r>
              <a:rPr lang="ru-RU" sz="3200" dirty="0">
                <a:solidFill>
                  <a:schemeClr val="hlink"/>
                </a:solidFill>
                <a:effectLst/>
              </a:rPr>
              <a:t>(</a:t>
            </a:r>
            <a:r>
              <a:rPr lang="en-US" sz="3200" dirty="0" err="1">
                <a:solidFill>
                  <a:schemeClr val="hlink"/>
                </a:solidFill>
                <a:effectLst/>
              </a:rPr>
              <a:t>Menten</a:t>
            </a:r>
            <a:r>
              <a:rPr lang="en-US" sz="3200" dirty="0">
                <a:solidFill>
                  <a:schemeClr val="hlink"/>
                </a:solidFill>
                <a:effectLst/>
              </a:rPr>
              <a:t> et al.1991</a:t>
            </a:r>
            <a:r>
              <a:rPr lang="ru-RU" sz="3200" dirty="0">
                <a:solidFill>
                  <a:schemeClr val="hlink"/>
                </a:solidFill>
                <a:effectLst/>
              </a:rPr>
              <a:t>)</a:t>
            </a:r>
            <a:r>
              <a:rPr lang="ru-RU" sz="3200" dirty="0">
                <a:effectLst/>
              </a:rPr>
              <a:t>, </a:t>
            </a:r>
          </a:p>
          <a:p>
            <a:r>
              <a:rPr lang="en-US" sz="3200" dirty="0" err="1">
                <a:effectLst/>
              </a:rPr>
              <a:t>s</a:t>
            </a:r>
            <a:r>
              <a:rPr lang="en-US" sz="3200" dirty="0" err="1" smtClean="0">
                <a:effectLst/>
              </a:rPr>
              <a:t>urronded</a:t>
            </a:r>
            <a:r>
              <a:rPr lang="en-US" sz="3200" dirty="0" smtClean="0">
                <a:effectLst/>
              </a:rPr>
              <a:t> by </a:t>
            </a:r>
            <a:r>
              <a:rPr lang="ru-RU" sz="3200" dirty="0" smtClean="0">
                <a:solidFill>
                  <a:srgbClr val="FFFF99"/>
                </a:solidFill>
                <a:effectLst/>
              </a:rPr>
              <a:t>«</a:t>
            </a:r>
            <a:r>
              <a:rPr lang="en-US" sz="3200" dirty="0" smtClean="0">
                <a:solidFill>
                  <a:srgbClr val="FFFF99"/>
                </a:solidFill>
                <a:effectLst/>
              </a:rPr>
              <a:t>halos</a:t>
            </a:r>
            <a:r>
              <a:rPr lang="ru-RU" sz="3200" dirty="0" smtClean="0">
                <a:solidFill>
                  <a:srgbClr val="FFFF99"/>
                </a:solidFill>
                <a:effectLst/>
              </a:rPr>
              <a:t>»</a:t>
            </a:r>
            <a:r>
              <a:rPr lang="ru-RU" sz="3200" dirty="0" smtClean="0">
                <a:effectLst/>
              </a:rPr>
              <a:t> </a:t>
            </a:r>
            <a:endParaRPr lang="ru-RU" sz="3200" dirty="0">
              <a:effectLst/>
            </a:endParaRPr>
          </a:p>
          <a:p>
            <a:r>
              <a:rPr lang="en-US" sz="3200" dirty="0">
                <a:effectLst/>
              </a:rPr>
              <a:t>w</a:t>
            </a:r>
            <a:r>
              <a:rPr lang="en-US" sz="3200" dirty="0" smtClean="0">
                <a:effectLst/>
              </a:rPr>
              <a:t>ith sizes</a:t>
            </a:r>
            <a:r>
              <a:rPr lang="ru-RU" sz="3200" dirty="0" smtClean="0">
                <a:effectLst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</a:rPr>
              <a:t>~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arcsec</a:t>
            </a:r>
            <a:endParaRPr lang="ru-RU" sz="3200" dirty="0">
              <a:solidFill>
                <a:schemeClr val="bg1"/>
              </a:solidFill>
              <a:effectLst/>
            </a:endParaRPr>
          </a:p>
          <a:p>
            <a:r>
              <a:rPr lang="ru-RU" sz="3200" dirty="0">
                <a:solidFill>
                  <a:schemeClr val="hlink"/>
                </a:solidFill>
                <a:effectLst/>
              </a:rPr>
              <a:t>(</a:t>
            </a:r>
            <a:r>
              <a:rPr lang="en-US" sz="3200" dirty="0" err="1">
                <a:solidFill>
                  <a:schemeClr val="hlink"/>
                </a:solidFill>
                <a:effectLst/>
              </a:rPr>
              <a:t>Sobolev</a:t>
            </a:r>
            <a:r>
              <a:rPr lang="en-US" sz="3200" dirty="0">
                <a:solidFill>
                  <a:schemeClr val="hlink"/>
                </a:solidFill>
                <a:effectLst/>
              </a:rPr>
              <a:t> et al. 2005, </a:t>
            </a:r>
          </a:p>
          <a:p>
            <a:r>
              <a:rPr lang="en-US" sz="3200" dirty="0">
                <a:solidFill>
                  <a:schemeClr val="hlink"/>
                </a:solidFill>
                <a:effectLst/>
              </a:rPr>
              <a:t>Harvey-Smith &amp; Cohen 2006)</a:t>
            </a:r>
            <a:endParaRPr lang="ru-RU" sz="3200" dirty="0">
              <a:solidFill>
                <a:schemeClr val="hlink"/>
              </a:solidFill>
              <a:effectLst/>
            </a:endParaRPr>
          </a:p>
        </p:txBody>
      </p:sp>
      <p:sp>
        <p:nvSpPr>
          <p:cNvPr id="331784" name="Rectangle 8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1785" name="AutoShape 9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14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1" y="0"/>
            <a:ext cx="9007577" cy="1479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32" y="3727994"/>
            <a:ext cx="2241534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76" y="3703205"/>
            <a:ext cx="1830166" cy="36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02" y="2051645"/>
            <a:ext cx="9519436" cy="1500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519" y="3727994"/>
            <a:ext cx="5393113" cy="36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31" y="1473579"/>
            <a:ext cx="5131925" cy="2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82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24" y="611485"/>
            <a:ext cx="8688704" cy="1067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2483693"/>
            <a:ext cx="8688704" cy="5182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85" y="1888880"/>
            <a:ext cx="9446982" cy="3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39775" y="250825"/>
            <a:ext cx="9340850" cy="7129463"/>
          </a:xfrm>
        </p:spPr>
        <p:txBody>
          <a:bodyPr/>
          <a:lstStyle/>
          <a:p>
            <a:r>
              <a:rPr lang="ru-RU" sz="5400" b="1" dirty="0" err="1">
                <a:solidFill>
                  <a:srgbClr val="FF0000"/>
                </a:solidFill>
              </a:rPr>
              <a:t>M</a:t>
            </a:r>
            <a:r>
              <a:rPr lang="ru-RU" sz="4000" b="1" dirty="0" err="1">
                <a:solidFill>
                  <a:schemeClr val="tx1"/>
                </a:solidFill>
              </a:rPr>
              <a:t>icrowave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                     </a:t>
            </a:r>
            <a:r>
              <a:rPr lang="ru-RU" sz="4000" dirty="0">
                <a:solidFill>
                  <a:srgbClr val="FF0000"/>
                </a:solidFill>
              </a:rPr>
              <a:t>I=I</a:t>
            </a:r>
            <a:r>
              <a:rPr lang="ru-RU" sz="4000" baseline="-25000" dirty="0">
                <a:solidFill>
                  <a:srgbClr val="FF0000"/>
                </a:solidFill>
              </a:rPr>
              <a:t>0</a:t>
            </a:r>
            <a:r>
              <a:rPr lang="ru-RU" sz="4000" dirty="0">
                <a:solidFill>
                  <a:srgbClr val="FF0000"/>
                </a:solidFill>
              </a:rPr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exp</a:t>
            </a:r>
            <a:r>
              <a:rPr lang="ru-RU" sz="4000" b="1" dirty="0">
                <a:solidFill>
                  <a:srgbClr val="FF0000"/>
                </a:solidFill>
              </a:rPr>
              <a:t>(-</a:t>
            </a:r>
            <a:r>
              <a:rPr lang="ru-RU" sz="4000" b="1" dirty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ru-RU" sz="4000" b="1" dirty="0">
                <a:solidFill>
                  <a:srgbClr val="FF0000"/>
                </a:solidFill>
              </a:rPr>
              <a:t>)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ru-RU" sz="5400" b="1" dirty="0" err="1">
                <a:solidFill>
                  <a:srgbClr val="FF0000"/>
                </a:solidFill>
              </a:rPr>
              <a:t>A</a:t>
            </a:r>
            <a:r>
              <a:rPr lang="ru-RU" sz="4000" b="1" dirty="0" err="1">
                <a:solidFill>
                  <a:schemeClr val="tx1"/>
                </a:solidFill>
              </a:rPr>
              <a:t>mplification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by</a:t>
            </a:r>
            <a:r>
              <a:rPr lang="en-US" sz="4000" b="1" dirty="0">
                <a:solidFill>
                  <a:schemeClr val="bg1"/>
                </a:solidFill>
              </a:rPr>
              <a:t>    </a:t>
            </a:r>
            <a:r>
              <a:rPr lang="ru-RU" sz="4000" dirty="0" smtClean="0">
                <a:solidFill>
                  <a:srgbClr val="FF0000"/>
                </a:solidFill>
              </a:rPr>
              <a:t>если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ru-RU" sz="4000" b="1" dirty="0">
                <a:solidFill>
                  <a:srgbClr val="FF0000"/>
                </a:solidFill>
              </a:rPr>
              <a:t> &lt;</a:t>
            </a:r>
            <a:r>
              <a:rPr lang="ru-RU" sz="4000" b="1" dirty="0" smtClean="0">
                <a:solidFill>
                  <a:srgbClr val="FF0000"/>
                </a:solidFill>
              </a:rPr>
              <a:t>0, </a:t>
            </a:r>
            <a:r>
              <a:rPr lang="ru-RU" sz="4000" dirty="0">
                <a:solidFill>
                  <a:srgbClr val="FF0000"/>
                </a:solidFill>
              </a:rPr>
              <a:t>вещество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/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5400" b="1" dirty="0" err="1">
                <a:solidFill>
                  <a:srgbClr val="FF0000"/>
                </a:solidFill>
              </a:rPr>
              <a:t>S</a:t>
            </a:r>
            <a:r>
              <a:rPr lang="ru-RU" sz="4000" b="1" dirty="0" err="1">
                <a:solidFill>
                  <a:schemeClr val="tx1"/>
                </a:solidFill>
              </a:rPr>
              <a:t>timulated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           </a:t>
            </a:r>
            <a:r>
              <a:rPr lang="ru-RU" sz="3200" b="1" dirty="0" smtClean="0">
                <a:solidFill>
                  <a:srgbClr val="0000FF"/>
                </a:solidFill>
              </a:rPr>
              <a:t>усиливает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</a:rPr>
              <a:t>фоновое излучение</a:t>
            </a:r>
            <a:r>
              <a:rPr lang="ru-RU" sz="2800" b="1" dirty="0" smtClean="0">
                <a:solidFill>
                  <a:srgbClr val="FFFF99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ru-RU" sz="5400" b="1" dirty="0" err="1">
                <a:solidFill>
                  <a:srgbClr val="FF0000"/>
                </a:solidFill>
              </a:rPr>
              <a:t>E</a:t>
            </a:r>
            <a:r>
              <a:rPr lang="ru-RU" sz="4000" b="1" dirty="0" err="1">
                <a:solidFill>
                  <a:schemeClr val="tx1"/>
                </a:solidFill>
              </a:rPr>
              <a:t>mission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of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          </a:t>
            </a:r>
            <a:r>
              <a:rPr lang="ru-RU" sz="4000" b="1" dirty="0" smtClean="0">
                <a:solidFill>
                  <a:schemeClr val="bg1"/>
                </a:solidFill>
              </a:rPr>
              <a:t>      </a:t>
            </a:r>
            <a:r>
              <a:rPr lang="ru-RU" sz="3200" b="1" dirty="0" smtClean="0">
                <a:solidFill>
                  <a:srgbClr val="FF0000"/>
                </a:solidFill>
              </a:rPr>
              <a:t>а не ослабляет его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ru-RU" sz="5400" b="1" dirty="0" err="1">
                <a:solidFill>
                  <a:srgbClr val="FF0000"/>
                </a:solidFill>
              </a:rPr>
              <a:t>R</a:t>
            </a:r>
            <a:r>
              <a:rPr lang="ru-RU" sz="4000" b="1" dirty="0" err="1">
                <a:solidFill>
                  <a:schemeClr val="tx1"/>
                </a:solidFill>
              </a:rPr>
              <a:t>adiation</a:t>
            </a:r>
            <a:r>
              <a:rPr lang="en-US" sz="4000" b="1" dirty="0">
                <a:solidFill>
                  <a:schemeClr val="bg1"/>
                </a:solidFill>
              </a:rPr>
              <a:t>            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                    </a:t>
            </a:r>
            <a:r>
              <a:rPr lang="ru-RU" sz="4000" dirty="0" err="1" smtClean="0">
                <a:solidFill>
                  <a:srgbClr val="FF0000"/>
                </a:solidFill>
              </a:rPr>
              <a:t>мазерный</a:t>
            </a:r>
            <a:r>
              <a:rPr lang="ru-RU" sz="4000" dirty="0" smtClean="0">
                <a:solidFill>
                  <a:srgbClr val="FF0000"/>
                </a:solidFill>
              </a:rPr>
              <a:t> эффект реализуется</a:t>
            </a:r>
            <a:r>
              <a:rPr lang="ru-RU" sz="4000" dirty="0" smtClean="0">
                <a:solidFill>
                  <a:srgbClr val="FF9933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                       </a:t>
            </a:r>
            <a:r>
              <a:rPr lang="ru-RU" sz="4000" dirty="0" smtClean="0">
                <a:solidFill>
                  <a:schemeClr val="tx1"/>
                </a:solidFill>
              </a:rPr>
              <a:t>через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</a:rPr>
              <a:t>механизм накачки,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               </a:t>
            </a:r>
            <a:r>
              <a:rPr lang="ru-RU" sz="4000" dirty="0" smtClean="0">
                <a:solidFill>
                  <a:srgbClr val="FF0000"/>
                </a:solidFill>
              </a:rPr>
              <a:t>отражающий баланс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между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                  </a:t>
            </a:r>
            <a:r>
              <a:rPr lang="ru-RU" sz="3200" b="1" dirty="0">
                <a:solidFill>
                  <a:srgbClr val="0000FF"/>
                </a:solidFill>
              </a:rPr>
              <a:t>процессами переноса населённости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              </a:t>
            </a:r>
            <a:r>
              <a:rPr lang="en-US" sz="2800" dirty="0" smtClean="0">
                <a:solidFill>
                  <a:schemeClr val="tx1"/>
                </a:solidFill>
              </a:rPr>
              <a:t>(</a:t>
            </a:r>
            <a:r>
              <a:rPr lang="ru-RU" sz="2800" dirty="0" err="1" smtClean="0">
                <a:solidFill>
                  <a:schemeClr val="tx1"/>
                </a:solidFill>
              </a:rPr>
              <a:t>радиативный</a:t>
            </a:r>
            <a:r>
              <a:rPr lang="en-US" sz="2800" dirty="0" smtClean="0">
                <a:solidFill>
                  <a:schemeClr val="tx1"/>
                </a:solidFill>
              </a:rPr>
              <a:t>,</a:t>
            </a:r>
            <a:r>
              <a:rPr lang="ru-RU" sz="2800" dirty="0" err="1" smtClean="0">
                <a:solidFill>
                  <a:schemeClr val="tx1"/>
                </a:solidFill>
              </a:rPr>
              <a:t>столкновительный</a:t>
            </a:r>
            <a:r>
              <a:rPr lang="ru-RU" sz="2800" dirty="0" smtClean="0">
                <a:solidFill>
                  <a:schemeClr val="tx1"/>
                </a:solidFill>
              </a:rPr>
              <a:t> и химический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307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500563"/>
            <a:ext cx="204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0" y="6673850"/>
            <a:ext cx="863600" cy="900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0759" name="AutoShape 7"/>
          <p:cNvSpPr>
            <a:spLocks noChangeAspect="1" noChangeArrowheads="1"/>
          </p:cNvSpPr>
          <p:nvPr/>
        </p:nvSpPr>
        <p:spPr bwMode="auto">
          <a:xfrm>
            <a:off x="244475" y="6934200"/>
            <a:ext cx="360363" cy="360363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582613"/>
            <a:ext cx="853916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7993063" y="4356100"/>
            <a:ext cx="1728787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effectLst/>
              </a:rPr>
              <a:t>44 GHz CH3OH ?</a:t>
            </a:r>
            <a:endParaRPr lang="ru-RU" b="1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01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3779837"/>
            <a:ext cx="9788273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88" y="107429"/>
            <a:ext cx="7971676" cy="40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6" y="781347"/>
            <a:ext cx="9134908" cy="2664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741" y="6423087"/>
            <a:ext cx="3238529" cy="932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260" y="6319281"/>
            <a:ext cx="4436885" cy="11405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741" y="5687574"/>
            <a:ext cx="24705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Vpec</a:t>
            </a:r>
            <a:r>
              <a:rPr lang="en-US" dirty="0" smtClean="0"/>
              <a:t> &lt; 6 km/s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142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706122"/>
            <a:ext cx="7050652" cy="66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9872" y="59791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/>
              </a:rPr>
              <a:t>Structure of our Galaxy (</a:t>
            </a:r>
            <a:r>
              <a:rPr lang="en-US" sz="3600" dirty="0">
                <a:effectLst/>
              </a:rPr>
              <a:t>R</a:t>
            </a:r>
            <a:r>
              <a:rPr lang="en-US" sz="3600" dirty="0" smtClean="0">
                <a:effectLst/>
              </a:rPr>
              <a:t>eid et al. 2014)</a:t>
            </a:r>
            <a:endParaRPr lang="ru-RU" sz="3600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04986" y="1604078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*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1055688"/>
            <a:ext cx="74676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4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1055688"/>
            <a:ext cx="74676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7784" y="971525"/>
            <a:ext cx="9505056" cy="4808958"/>
          </a:xfrm>
        </p:spPr>
        <p:txBody>
          <a:bodyPr/>
          <a:lstStyle/>
          <a:p>
            <a:r>
              <a:rPr lang="en-US" sz="40000" dirty="0" smtClean="0">
                <a:solidFill>
                  <a:srgbClr val="FFFF00"/>
                </a:solidFill>
              </a:rPr>
              <a:t>?</a:t>
            </a:r>
            <a:r>
              <a:rPr lang="en-US" sz="40000" dirty="0"/>
              <a:t> </a:t>
            </a:r>
            <a:r>
              <a:rPr lang="en-US" sz="40000" dirty="0" smtClean="0"/>
              <a:t>?</a:t>
            </a:r>
            <a:r>
              <a:rPr lang="en-US" sz="40000" dirty="0"/>
              <a:t> </a:t>
            </a:r>
            <a:r>
              <a:rPr lang="en-US" sz="40000" dirty="0">
                <a:solidFill>
                  <a:srgbClr val="FF0000"/>
                </a:solidFill>
              </a:rPr>
              <a:t>?</a:t>
            </a:r>
            <a:endParaRPr lang="ru-RU" sz="4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86" y="179437"/>
            <a:ext cx="8834851" cy="711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6" y="1331565"/>
            <a:ext cx="8764748" cy="1029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63" y="3203773"/>
            <a:ext cx="8663135" cy="2261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984" y="5724053"/>
            <a:ext cx="26709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Vpec</a:t>
            </a:r>
            <a:r>
              <a:rPr lang="en-US" dirty="0" smtClean="0"/>
              <a:t> ~ 20 km/s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384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928" y="107429"/>
            <a:ext cx="7514701" cy="444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827509"/>
            <a:ext cx="9578038" cy="610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505" y="1691605"/>
            <a:ext cx="8615144" cy="436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77" y="2339677"/>
            <a:ext cx="9206455" cy="339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896" y="5508922"/>
            <a:ext cx="7108862" cy="479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32" y="6444319"/>
            <a:ext cx="4569751" cy="647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0880" y="6300117"/>
            <a:ext cx="4218902" cy="9361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97" y="2984932"/>
            <a:ext cx="4451277" cy="2149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9857" y="2978291"/>
            <a:ext cx="4500975" cy="2162338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40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706122"/>
            <a:ext cx="7050652" cy="66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9872" y="59791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/>
              </a:rPr>
              <a:t>Structure of our Galaxy (</a:t>
            </a:r>
            <a:r>
              <a:rPr lang="en-US" sz="3600" dirty="0">
                <a:effectLst/>
              </a:rPr>
              <a:t>R</a:t>
            </a:r>
            <a:r>
              <a:rPr lang="en-US" sz="3600" dirty="0" smtClean="0">
                <a:effectLst/>
              </a:rPr>
              <a:t>eid et al. 2014)</a:t>
            </a:r>
            <a:endParaRPr lang="ru-RU" sz="3600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3054" y="1591721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*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706122"/>
            <a:ext cx="7050652" cy="66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9872" y="59791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/>
              </a:rPr>
              <a:t>Structure of our Galaxy (</a:t>
            </a:r>
            <a:r>
              <a:rPr lang="en-US" sz="3600" dirty="0">
                <a:effectLst/>
              </a:rPr>
              <a:t>R</a:t>
            </a:r>
            <a:r>
              <a:rPr lang="en-US" sz="3600" dirty="0" smtClean="0">
                <a:effectLst/>
              </a:rPr>
              <a:t>eid et al. 2014)</a:t>
            </a:r>
            <a:endParaRPr lang="ru-RU" sz="3600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8264" y="1941538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*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84" y="971525"/>
            <a:ext cx="9505056" cy="4808958"/>
          </a:xfrm>
        </p:spPr>
        <p:txBody>
          <a:bodyPr/>
          <a:lstStyle/>
          <a:p>
            <a:r>
              <a:rPr lang="en-US" sz="40000" dirty="0" smtClean="0">
                <a:solidFill>
                  <a:srgbClr val="FFFF00"/>
                </a:solidFill>
              </a:rPr>
              <a:t>?</a:t>
            </a:r>
            <a:r>
              <a:rPr lang="en-US" sz="40000" dirty="0"/>
              <a:t> </a:t>
            </a:r>
            <a:r>
              <a:rPr lang="en-US" sz="40000" dirty="0" smtClean="0"/>
              <a:t>?</a:t>
            </a:r>
            <a:r>
              <a:rPr lang="en-US" sz="40000" dirty="0"/>
              <a:t> </a:t>
            </a:r>
            <a:r>
              <a:rPr lang="en-US" sz="40000" dirty="0">
                <a:solidFill>
                  <a:srgbClr val="FF0000"/>
                </a:solidFill>
              </a:rPr>
              <a:t>?</a:t>
            </a:r>
            <a:endParaRPr lang="ru-RU" sz="4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3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768" y="1763613"/>
            <a:ext cx="9577388" cy="3944937"/>
          </a:xfrm>
        </p:spPr>
        <p:txBody>
          <a:bodyPr/>
          <a:lstStyle/>
          <a:p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Molecule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 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No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.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of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transitions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   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No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.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of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sources</a:t>
            </a:r>
            <a:r>
              <a:rPr lang="en-US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br>
              <a:rPr lang="en-US" sz="24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      </a:t>
            </a:r>
            <a:r>
              <a:rPr lang="en-US" sz="3600" b="1" dirty="0">
                <a:solidFill>
                  <a:schemeClr val="tx1"/>
                </a:solidFill>
                <a:latin typeface="Courier New" pitchFamily="49" charset="0"/>
              </a:rPr>
              <a:t>           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interstellar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   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stellar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OH         &gt;5        &gt;200</a:t>
            </a:r>
            <a:r>
              <a:rPr lang="ru-RU" sz="3600" b="1" baseline="30000" dirty="0">
                <a:solidFill>
                  <a:schemeClr val="tx1"/>
                </a:solidFill>
                <a:latin typeface="Courier New" pitchFamily="49" charset="0"/>
              </a:rPr>
              <a:t>*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   &gt;250</a:t>
            </a:r>
            <a:b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H</a:t>
            </a:r>
            <a:r>
              <a:rPr lang="ru-RU" sz="3600" b="1" baseline="-25000" dirty="0">
                <a:solidFill>
                  <a:schemeClr val="tx1"/>
                </a:solidFill>
                <a:latin typeface="Courier New" pitchFamily="49" charset="0"/>
              </a:rPr>
              <a:t>2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O        &gt;10       &gt;</a:t>
            </a:r>
            <a:r>
              <a:rPr lang="en-US" sz="3600" b="1" dirty="0">
                <a:solidFill>
                  <a:schemeClr val="tx1"/>
                </a:solidFill>
                <a:latin typeface="Courier New" pitchFamily="49" charset="0"/>
              </a:rPr>
              <a:t>3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00</a:t>
            </a:r>
            <a:r>
              <a:rPr lang="ru-RU" sz="3600" b="1" baseline="30000" dirty="0">
                <a:solidFill>
                  <a:schemeClr val="tx1"/>
                </a:solidFill>
                <a:latin typeface="Courier New" pitchFamily="49" charset="0"/>
              </a:rPr>
              <a:t>*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   &gt;100</a:t>
            </a:r>
            <a:b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3600" b="1" dirty="0" err="1">
                <a:solidFill>
                  <a:schemeClr val="tx1"/>
                </a:solidFill>
                <a:latin typeface="Courier New" pitchFamily="49" charset="0"/>
              </a:rPr>
              <a:t>SiO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        &gt;6          2    &gt;1000</a:t>
            </a:r>
            <a:b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CH</a:t>
            </a:r>
            <a:r>
              <a:rPr lang="ru-RU" sz="3600" b="1" baseline="-25000" dirty="0">
                <a:solidFill>
                  <a:schemeClr val="tx1"/>
                </a:solidFill>
                <a:latin typeface="Courier New" pitchFamily="49" charset="0"/>
              </a:rPr>
              <a:t>3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OH      &gt;40       &gt;</a:t>
            </a:r>
            <a:r>
              <a:rPr lang="en-US" sz="3600" b="1" dirty="0">
                <a:solidFill>
                  <a:schemeClr val="tx1"/>
                </a:solidFill>
                <a:latin typeface="Courier New" pitchFamily="49" charset="0"/>
              </a:rPr>
              <a:t>5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00      -</a:t>
            </a:r>
            <a:b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H</a:t>
            </a:r>
            <a:r>
              <a:rPr lang="ru-RU" sz="3600" b="1" baseline="-25000" dirty="0">
                <a:solidFill>
                  <a:schemeClr val="tx1"/>
                </a:solidFill>
                <a:latin typeface="Courier New" pitchFamily="49" charset="0"/>
              </a:rPr>
              <a:t>2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CO        1          5</a:t>
            </a:r>
            <a:r>
              <a:rPr lang="ru-RU" sz="3600" b="1" baseline="30000" dirty="0">
                <a:solidFill>
                  <a:schemeClr val="tx1"/>
                </a:solidFill>
                <a:latin typeface="Courier New" pitchFamily="49" charset="0"/>
              </a:rPr>
              <a:t>*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      -</a:t>
            </a:r>
            <a:b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3600" b="1" dirty="0" err="1">
                <a:solidFill>
                  <a:schemeClr val="tx1"/>
                </a:solidFill>
                <a:latin typeface="Courier New" pitchFamily="49" charset="0"/>
              </a:rPr>
              <a:t>etc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. (NH</a:t>
            </a:r>
            <a:r>
              <a:rPr lang="ru-RU" sz="3600" b="1" baseline="-25000" dirty="0">
                <a:solidFill>
                  <a:schemeClr val="tx1"/>
                </a:solidFill>
                <a:latin typeface="Courier New" pitchFamily="49" charset="0"/>
              </a:rPr>
              <a:t>3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, CH, HC</a:t>
            </a:r>
            <a:r>
              <a:rPr lang="ru-RU" sz="3600" b="1" baseline="-25000" dirty="0">
                <a:solidFill>
                  <a:schemeClr val="tx1"/>
                </a:solidFill>
                <a:latin typeface="Courier New" pitchFamily="49" charset="0"/>
              </a:rPr>
              <a:t>5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N, </a:t>
            </a:r>
            <a:r>
              <a:rPr lang="en-US" sz="3600" b="1" dirty="0">
                <a:solidFill>
                  <a:schemeClr val="tx1"/>
                </a:solidFill>
                <a:latin typeface="Courier New" pitchFamily="49" charset="0"/>
              </a:rPr>
              <a:t>HCN, </a:t>
            </a:r>
            <a: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  <a:t>...)</a:t>
            </a:r>
            <a:br>
              <a:rPr lang="ru-RU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"</a:t>
            </a:r>
            <a:r>
              <a:rPr lang="ru-RU" sz="3600" b="1" baseline="30000" dirty="0">
                <a:solidFill>
                  <a:schemeClr val="tx1"/>
                </a:solidFill>
                <a:latin typeface="Courier New" pitchFamily="49" charset="0"/>
              </a:rPr>
              <a:t>*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"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indicates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masers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found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ourier New" pitchFamily="49" charset="0"/>
              </a:rPr>
              <a:t>in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en-US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ourier New" pitchFamily="49" charset="0"/>
              </a:rPr>
              <a:t>other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gala</a:t>
            </a:r>
            <a:r>
              <a:rPr lang="en-US" sz="2400" b="1" dirty="0" err="1">
                <a:solidFill>
                  <a:schemeClr val="tx1"/>
                </a:solidFill>
                <a:latin typeface="Courier New" pitchFamily="49" charset="0"/>
              </a:rPr>
              <a:t>xies</a:t>
            </a:r>
            <a:r>
              <a:rPr lang="en-US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ourier New" pitchFamily="49" charset="0"/>
              </a:rPr>
              <a:t>as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ourier New" pitchFamily="49" charset="0"/>
              </a:rPr>
              <a:t>meg</a:t>
            </a:r>
            <a:r>
              <a:rPr lang="ru-RU" sz="2400" b="1" dirty="0" err="1" smtClean="0">
                <a:solidFill>
                  <a:schemeClr val="tx1"/>
                </a:solidFill>
                <a:latin typeface="Courier New" pitchFamily="49" charset="0"/>
              </a:rPr>
              <a:t>amasers</a:t>
            </a:r>
            <a:r>
              <a:rPr lang="ru-RU" sz="2400" b="1" dirty="0" smtClean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en-US" sz="3600" b="1" dirty="0">
                <a:solidFill>
                  <a:schemeClr val="tx1"/>
                </a:solidFill>
                <a:latin typeface="Courier New" pitchFamily="49" charset="0"/>
              </a:rPr>
              <a:t>hydrogen masers </a:t>
            </a:r>
            <a:br>
              <a:rPr lang="en-US" sz="3600" b="1" dirty="0">
                <a:solidFill>
                  <a:schemeClr val="tx1"/>
                </a:solidFill>
                <a:latin typeface="Courier New" pitchFamily="49" charset="0"/>
              </a:rPr>
            </a:br>
            <a:r>
              <a:rPr lang="en-US" sz="3600" b="1" dirty="0">
                <a:solidFill>
                  <a:schemeClr val="tx1"/>
                </a:solidFill>
                <a:latin typeface="Courier New" pitchFamily="49" charset="0"/>
              </a:rPr>
              <a:t>cyclotron masers</a:t>
            </a:r>
            <a:r>
              <a:rPr lang="en-US" sz="2400" b="1" dirty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ourier New" pitchFamily="49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Courier New" pitchFamily="49" charset="0"/>
              </a:rPr>
            </a:br>
            <a:r>
              <a:rPr lang="en-US" b="1" dirty="0" smtClean="0"/>
              <a:t>IAU </a:t>
            </a:r>
            <a:r>
              <a:rPr lang="en-US" b="1" dirty="0" err="1" smtClean="0"/>
              <a:t>Symp</a:t>
            </a:r>
            <a:r>
              <a:rPr lang="en-US" b="1" dirty="0" err="1" smtClean="0"/>
              <a:t>s</a:t>
            </a:r>
            <a:r>
              <a:rPr lang="en-US" b="1" dirty="0" smtClean="0"/>
              <a:t>, 2007, </a:t>
            </a:r>
            <a:r>
              <a:rPr lang="en-US" b="1" dirty="0"/>
              <a:t>2012,</a:t>
            </a:r>
            <a:r>
              <a:rPr lang="ru-RU" b="1" dirty="0"/>
              <a:t> </a:t>
            </a:r>
            <a:r>
              <a:rPr lang="en-US" b="1" dirty="0"/>
              <a:t>2017</a:t>
            </a:r>
            <a:endParaRPr lang="ru-RU" b="1" dirty="0"/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7200900" y="4572000"/>
            <a:ext cx="27559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Maser lines are in </a:t>
            </a:r>
            <a:r>
              <a:rPr lang="en-US">
                <a:effectLst/>
                <a:latin typeface="Symbol" pitchFamily="18" charset="2"/>
              </a:rPr>
              <a:t>l</a:t>
            </a:r>
            <a:r>
              <a:rPr lang="en-US">
                <a:effectLst/>
              </a:rPr>
              <a:t> range from </a:t>
            </a:r>
            <a:r>
              <a:rPr lang="en-US">
                <a:solidFill>
                  <a:srgbClr val="0000FF"/>
                </a:solidFill>
                <a:effectLst/>
              </a:rPr>
              <a:t>cm to submm</a:t>
            </a:r>
            <a:r>
              <a:rPr lang="en-US">
                <a:effectLst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effectLst/>
              </a:rPr>
              <a:t>Strongest </a:t>
            </a:r>
            <a:r>
              <a:rPr lang="en-US">
                <a:effectLst/>
              </a:rPr>
              <a:t>masers are in </a:t>
            </a:r>
            <a:r>
              <a:rPr lang="en-US">
                <a:solidFill>
                  <a:srgbClr val="0000FF"/>
                </a:solidFill>
                <a:effectLst/>
              </a:rPr>
              <a:t>cm range</a:t>
            </a:r>
            <a:endParaRPr lang="ru-RU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69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ats-ey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739879">
            <a:off x="1590661" y="4925359"/>
            <a:ext cx="1512094" cy="15119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4" descr="heiligenschei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2701" y="2556478"/>
            <a:ext cx="2758171" cy="50397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5" descr="cats-e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63487">
            <a:off x="330583" y="5676077"/>
            <a:ext cx="1517345" cy="15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cats-ey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2500">
            <a:off x="6989002" y="433198"/>
            <a:ext cx="1470091" cy="14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cats-ey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085">
            <a:off x="8417090" y="181209"/>
            <a:ext cx="1428089" cy="14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ufo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940182" cy="1867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5" name="WordArt 9"/>
          <p:cNvSpPr>
            <a:spLocks noChangeArrowheads="1" noChangeShapeType="1" noTextEdit="1"/>
          </p:cNvSpPr>
          <p:nvPr/>
        </p:nvSpPr>
        <p:spPr bwMode="auto">
          <a:xfrm>
            <a:off x="3360209" y="3023870"/>
            <a:ext cx="3349708" cy="1602931"/>
          </a:xfrm>
          <a:prstGeom prst="rect">
            <a:avLst/>
          </a:prstGeom>
        </p:spPr>
        <p:txBody>
          <a:bodyPr wrap="none" lIns="100794" tIns="50397" rIns="100794" bIns="50397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Spooks</a:t>
            </a:r>
            <a:endParaRPr lang="ru-RU" sz="6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2940182" y="1"/>
            <a:ext cx="4788297" cy="26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6600" b="1">
                <a:solidFill>
                  <a:srgbClr val="FFFF00"/>
                </a:solidFill>
              </a:rPr>
              <a:t>Are </a:t>
            </a:r>
          </a:p>
          <a:p>
            <a:pPr>
              <a:spcBef>
                <a:spcPct val="50000"/>
              </a:spcBef>
            </a:pPr>
            <a:r>
              <a:rPr lang="en-US" altLang="ru-RU" sz="6600" b="1">
                <a:solidFill>
                  <a:srgbClr val="FFFF00"/>
                </a:solidFill>
              </a:rPr>
              <a:t>Masers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3612224" y="4619802"/>
            <a:ext cx="4200260" cy="26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6600" b="1"/>
              <a:t>     </a:t>
            </a:r>
            <a:r>
              <a:rPr lang="en-US" altLang="ru-RU" sz="6600" b="1">
                <a:solidFill>
                  <a:srgbClr val="FFFF00"/>
                </a:solidFill>
              </a:rPr>
              <a:t>or </a:t>
            </a:r>
          </a:p>
          <a:p>
            <a:pPr>
              <a:spcBef>
                <a:spcPct val="50000"/>
              </a:spcBef>
            </a:pPr>
            <a:r>
              <a:rPr lang="en-US" altLang="ru-RU" sz="6600" b="1">
                <a:solidFill>
                  <a:srgbClr val="FFFF00"/>
                </a:solidFill>
              </a:rPr>
              <a:t>Things ?</a:t>
            </a: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3696229" y="6131736"/>
            <a:ext cx="2856177" cy="109195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795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31" y="290488"/>
            <a:ext cx="5134818" cy="396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31" y="3860335"/>
            <a:ext cx="5134818" cy="396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47" y="3897084"/>
            <a:ext cx="4622036" cy="357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46" y="348235"/>
            <a:ext cx="4618536" cy="356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6506904" y="3732590"/>
            <a:ext cx="3174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506904" y="825964"/>
            <a:ext cx="3174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rot="5400000">
            <a:off x="5058841" y="2279277"/>
            <a:ext cx="289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rot="5400000">
            <a:off x="8235288" y="2279277"/>
            <a:ext cx="289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6498154" y="7286687"/>
            <a:ext cx="3174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6498154" y="4380062"/>
            <a:ext cx="31746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rot="5400000">
            <a:off x="5050090" y="5833375"/>
            <a:ext cx="28961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rot="5400000">
            <a:off x="8226537" y="5833375"/>
            <a:ext cx="28961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pic>
        <p:nvPicPr>
          <p:cNvPr id="3086" name="Picture 14" descr="yz_b0_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7" y="895962"/>
            <a:ext cx="2688167" cy="268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yz_b66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2" y="4467559"/>
            <a:ext cx="2688167" cy="268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3442464" y="2465644"/>
            <a:ext cx="238015" cy="237990"/>
          </a:xfrm>
          <a:prstGeom prst="rect">
            <a:avLst/>
          </a:prstGeom>
          <a:noFill/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4443526" y="5036283"/>
            <a:ext cx="238015" cy="237990"/>
          </a:xfrm>
          <a:prstGeom prst="rect">
            <a:avLst/>
          </a:prstGeom>
          <a:noFill/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3055690" y="4467559"/>
            <a:ext cx="1349334" cy="554726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V="1">
            <a:off x="3055690" y="5260274"/>
            <a:ext cx="1349334" cy="1905669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2976935" y="895962"/>
            <a:ext cx="476030" cy="158718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V="1">
            <a:off x="2976935" y="2721134"/>
            <a:ext cx="476030" cy="87321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ru-RU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353523" y="4464059"/>
            <a:ext cx="2698667" cy="2698384"/>
          </a:xfrm>
          <a:prstGeom prst="rect">
            <a:avLst/>
          </a:prstGeom>
          <a:noFill/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267768" y="888962"/>
            <a:ext cx="2698667" cy="2698384"/>
          </a:xfrm>
          <a:prstGeom prst="rect">
            <a:avLst/>
          </a:prstGeom>
          <a:noFill/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sp>
        <p:nvSpPr>
          <p:cNvPr id="3096" name="Text Box 25"/>
          <p:cNvSpPr txBox="1">
            <a:spLocks noChangeArrowheads="1"/>
          </p:cNvSpPr>
          <p:nvPr/>
        </p:nvSpPr>
        <p:spPr bwMode="auto">
          <a:xfrm>
            <a:off x="7660225" y="929210"/>
            <a:ext cx="1073988" cy="71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44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tx1"/>
                </a:solidFill>
                <a:effectLst/>
              </a:rPr>
              <a:t>b=0</a:t>
            </a:r>
            <a:endParaRPr lang="ru-RU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3097" name="Text Box 26"/>
          <p:cNvSpPr txBox="1">
            <a:spLocks noChangeArrowheads="1"/>
          </p:cNvSpPr>
          <p:nvPr/>
        </p:nvSpPr>
        <p:spPr bwMode="auto">
          <a:xfrm>
            <a:off x="6695915" y="4731796"/>
            <a:ext cx="1787324" cy="71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44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tx1"/>
                </a:solidFill>
                <a:effectLst/>
              </a:rPr>
              <a:t>b=0.66</a:t>
            </a:r>
            <a:endParaRPr lang="ru-RU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3098" name="Text Box 27"/>
          <p:cNvSpPr txBox="1">
            <a:spLocks noChangeArrowheads="1"/>
          </p:cNvSpPr>
          <p:nvPr/>
        </p:nvSpPr>
        <p:spPr bwMode="auto">
          <a:xfrm>
            <a:off x="503808" y="120630"/>
            <a:ext cx="7014717" cy="77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44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  <a:effectLst/>
              </a:rPr>
              <a:t>Structure and fine structure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21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2" y="1000958"/>
            <a:ext cx="8272763" cy="107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72" y="391983"/>
            <a:ext cx="7775733" cy="37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3" y="2351899"/>
            <a:ext cx="9363081" cy="419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661541" y="1000957"/>
            <a:ext cx="4163509" cy="50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44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600">
                <a:solidFill>
                  <a:schemeClr val="tx1"/>
                </a:solidFill>
              </a:rPr>
              <a:t>Group of</a:t>
            </a:r>
            <a:r>
              <a:rPr lang="ru-RU" altLang="ru-RU" sz="2600">
                <a:solidFill>
                  <a:schemeClr val="tx1"/>
                </a:solidFill>
              </a:rPr>
              <a:t> 5 </a:t>
            </a:r>
            <a:r>
              <a:rPr lang="en-US" altLang="ru-RU" sz="2600">
                <a:solidFill>
                  <a:schemeClr val="tx1"/>
                </a:solidFill>
              </a:rPr>
              <a:t>maser features</a:t>
            </a:r>
            <a:endParaRPr lang="ru-RU" altLang="ru-RU" sz="2600">
              <a:solidFill>
                <a:schemeClr val="tx1"/>
              </a:solidFill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" y="524977"/>
            <a:ext cx="4849550" cy="49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0" y="236240"/>
            <a:ext cx="3459964" cy="20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21" y="19250"/>
            <a:ext cx="4875802" cy="75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3" y="1608182"/>
            <a:ext cx="4574784" cy="595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" y="0"/>
            <a:ext cx="10070254" cy="7554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 bwMode="auto">
          <a:xfrm flipV="1">
            <a:off x="791840" y="2915741"/>
            <a:ext cx="0" cy="16561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59792" y="88265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Мониторинг мазера</a:t>
            </a:r>
            <a:r>
              <a:rPr lang="en-US" dirty="0" smtClean="0"/>
              <a:t> H2O </a:t>
            </a:r>
            <a:r>
              <a:rPr lang="ru-RU" dirty="0"/>
              <a:t>в Сер А на Р</a:t>
            </a:r>
            <a:r>
              <a:rPr lang="en-US" dirty="0" smtClean="0"/>
              <a:t>T-22</a:t>
            </a:r>
            <a:r>
              <a:rPr lang="ru-RU" dirty="0" smtClean="0"/>
              <a:t> ПРАО ФИАН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158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5" name="Picture 7" descr="020_060_25GHzTi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3743325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31280"/>
            <a:ext cx="3709988" cy="3275013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ru-RU" sz="3200" dirty="0" smtClean="0">
                <a:solidFill>
                  <a:schemeClr val="bg1"/>
                </a:solidFill>
              </a:rPr>
              <a:t>мазеры </a:t>
            </a:r>
            <a:r>
              <a:rPr lang="en-US" sz="3200" dirty="0">
                <a:solidFill>
                  <a:schemeClr val="bg1"/>
                </a:solidFill>
              </a:rPr>
              <a:t>I </a:t>
            </a:r>
            <a:r>
              <a:rPr lang="ru-RU" sz="3200" dirty="0" smtClean="0">
                <a:solidFill>
                  <a:schemeClr val="bg1"/>
                </a:solidFill>
              </a:rPr>
              <a:t>класса 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на </a:t>
            </a:r>
            <a:r>
              <a:rPr lang="ru-RU" sz="3200" dirty="0">
                <a:solidFill>
                  <a:schemeClr val="bg1"/>
                </a:solidFill>
              </a:rPr>
              <a:t>25 </a:t>
            </a:r>
            <a:r>
              <a:rPr lang="ru-RU" sz="3200" dirty="0" smtClean="0">
                <a:solidFill>
                  <a:schemeClr val="bg1"/>
                </a:solidFill>
              </a:rPr>
              <a:t>ГГц 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в </a:t>
            </a:r>
            <a:r>
              <a:rPr lang="ru-RU" sz="3200" dirty="0">
                <a:solidFill>
                  <a:schemeClr val="bg1"/>
                </a:solidFill>
              </a:rPr>
              <a:t>ОМС-1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(</a:t>
            </a:r>
            <a:r>
              <a:rPr lang="ru-RU" sz="2400" dirty="0" smtClean="0">
                <a:solidFill>
                  <a:srgbClr val="0000FF"/>
                </a:solidFill>
              </a:rPr>
              <a:t>модель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Sobolev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Wallin</a:t>
            </a:r>
            <a:r>
              <a:rPr lang="en-US" sz="2400" dirty="0">
                <a:solidFill>
                  <a:srgbClr val="0000FF"/>
                </a:solidFill>
              </a:rPr>
              <a:t> &amp; Watson 1998)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145411" name="Picture 3" descr="020_030_25GHzMa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1275"/>
            <a:ext cx="6370637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2" name="Picture 4" descr="watsonment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5759450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414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2857500" y="7005638"/>
            <a:ext cx="1390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Watson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000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" y="803216"/>
            <a:ext cx="6944431" cy="170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15" y="1240698"/>
            <a:ext cx="1375585" cy="150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60" y="684222"/>
            <a:ext cx="1683604" cy="22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5" y="3223362"/>
            <a:ext cx="9485588" cy="417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7" y="48998"/>
            <a:ext cx="8332267" cy="50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4643438" cy="1260475"/>
          </a:xfrm>
        </p:spPr>
        <p:txBody>
          <a:bodyPr/>
          <a:lstStyle/>
          <a:p>
            <a:pPr>
              <a:defRPr/>
            </a:pPr>
            <a:r>
              <a:rPr kumimoji="0" lang="en-US" sz="2600" dirty="0">
                <a:solidFill>
                  <a:schemeClr val="tx1"/>
                </a:solidFill>
                <a:cs typeface="+mj-cs"/>
              </a:rPr>
              <a:t>BIMA spectra of methanol maser candidates in W3(OH) </a:t>
            </a:r>
            <a:r>
              <a:rPr kumimoji="0" lang="en-US" sz="2600" dirty="0">
                <a:cs typeface="+mj-cs"/>
              </a:rPr>
              <a:t/>
            </a:r>
            <a:br>
              <a:rPr kumimoji="0" lang="en-US" sz="2600" dirty="0">
                <a:cs typeface="+mj-cs"/>
              </a:rPr>
            </a:br>
            <a:r>
              <a:rPr kumimoji="0" lang="en-US" sz="2600" dirty="0">
                <a:solidFill>
                  <a:srgbClr val="FF0000"/>
                </a:solidFill>
                <a:cs typeface="+mj-cs"/>
              </a:rPr>
              <a:t>Sutton, </a:t>
            </a:r>
            <a:r>
              <a:rPr kumimoji="0" lang="en-US" sz="2600" dirty="0" err="1">
                <a:solidFill>
                  <a:srgbClr val="FF0000"/>
                </a:solidFill>
                <a:cs typeface="+mj-cs"/>
              </a:rPr>
              <a:t>Sobolev</a:t>
            </a:r>
            <a:r>
              <a:rPr kumimoji="0" lang="en-US" sz="2600" dirty="0">
                <a:solidFill>
                  <a:srgbClr val="FF0000"/>
                </a:solidFill>
                <a:cs typeface="+mj-cs"/>
              </a:rPr>
              <a:t> et al. (2001)</a:t>
            </a:r>
            <a:endParaRPr kumimoji="0" lang="ru-RU" sz="26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3555" name="Picture 3" descr="040_010_W3OHmassp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25" y="1319213"/>
            <a:ext cx="4264025" cy="6032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 descr="040_034_W3OHpedmod"/>
          <p:cNvPicPr>
            <a:picLocks noChangeAspect="1" noChangeArrowheads="1"/>
          </p:cNvPicPr>
          <p:nvPr/>
        </p:nvPicPr>
        <p:blipFill>
          <a:blip r:embed="rId3">
            <a:lum bright="-48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0"/>
            <a:ext cx="4760912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040_040_W3OHemabs"/>
          <p:cNvPicPr>
            <a:picLocks noChangeAspect="1" noChangeArrowheads="1"/>
          </p:cNvPicPr>
          <p:nvPr/>
        </p:nvPicPr>
        <p:blipFill>
          <a:blip r:embed="rId4">
            <a:lum bright="-48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17963"/>
            <a:ext cx="2776537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040_050_W3OHemabsmapsr"/>
          <p:cNvPicPr>
            <a:picLocks noChangeAspect="1" noChangeArrowheads="1"/>
          </p:cNvPicPr>
          <p:nvPr/>
        </p:nvPicPr>
        <p:blipFill>
          <a:blip r:embed="rId5">
            <a:lum bright="6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337050"/>
            <a:ext cx="237966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2" descr="E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924300"/>
            <a:ext cx="16922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10563" y="6948488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Sutton</a:t>
            </a: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7" y="1814673"/>
            <a:ext cx="9909114" cy="522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5267827" y="6969952"/>
            <a:ext cx="4759291" cy="440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44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rgbClr val="FFFF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2200"/>
              <a:t>                                                          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52" y="524977"/>
            <a:ext cx="8570282" cy="77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52" y="127746"/>
            <a:ext cx="3262202" cy="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98" y="1319443"/>
            <a:ext cx="4105755" cy="37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2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87338" y="144463"/>
            <a:ext cx="9763125" cy="1258887"/>
          </a:xfrm>
        </p:spPr>
        <p:txBody>
          <a:bodyPr/>
          <a:lstStyle/>
          <a:p>
            <a:r>
              <a:rPr lang="en-US" altLang="ru-RU" sz="4000" smtClean="0"/>
              <a:t>Change of the image with the viewing angle </a:t>
            </a:r>
            <a:br>
              <a:rPr lang="en-US" altLang="ru-RU" sz="4000" smtClean="0"/>
            </a:br>
            <a:r>
              <a:rPr lang="en-US" altLang="ru-RU" sz="3200" smtClean="0">
                <a:solidFill>
                  <a:schemeClr val="hlink"/>
                </a:solidFill>
              </a:rPr>
              <a:t>(Sobolev,Sutton,Watson,Ostrovskii &amp; Shelemei 2008)</a:t>
            </a:r>
            <a:endParaRPr lang="ru-RU" altLang="ru-RU" sz="3200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771775"/>
            <a:ext cx="7345363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3" descr="PICT1247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4376738"/>
            <a:ext cx="23812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an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199866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135938" y="7019925"/>
            <a:ext cx="19446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bg1"/>
                </a:solidFill>
              </a:rPr>
              <a:t>Shelemei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993063" y="3905250"/>
            <a:ext cx="22320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bg1"/>
                </a:solidFill>
              </a:rPr>
              <a:t>Ostrovskii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2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784" y="1081088"/>
            <a:ext cx="9361041" cy="1258887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Механизмы накачки </a:t>
            </a:r>
            <a:r>
              <a:rPr lang="ru-RU" sz="4000" dirty="0">
                <a:solidFill>
                  <a:srgbClr val="FF9933"/>
                </a:solidFill>
              </a:rPr>
              <a:t/>
            </a:r>
            <a:br>
              <a:rPr lang="ru-RU" sz="4000" dirty="0">
                <a:solidFill>
                  <a:srgbClr val="FF9933"/>
                </a:solidFill>
              </a:rPr>
            </a:br>
            <a:r>
              <a:rPr lang="ru-RU" sz="4000" dirty="0">
                <a:solidFill>
                  <a:srgbClr val="FF9933"/>
                </a:solidFill>
              </a:rPr>
              <a:t> </a:t>
            </a:r>
            <a:r>
              <a:rPr lang="ru-RU" sz="4000" dirty="0">
                <a:solidFill>
                  <a:srgbClr val="0000FF"/>
                </a:solidFill>
              </a:rPr>
              <a:t>(к чему </a:t>
            </a:r>
            <a:r>
              <a:rPr lang="ru-RU" sz="4000" dirty="0" smtClean="0">
                <a:solidFill>
                  <a:srgbClr val="0000FF"/>
                </a:solidFill>
              </a:rPr>
              <a:t>чувствительна яркость мазеров)</a:t>
            </a:r>
            <a:r>
              <a:rPr lang="ru-RU" sz="4000" dirty="0">
                <a:solidFill>
                  <a:srgbClr val="0000FF"/>
                </a:solidFill>
              </a:rPr>
              <a:t/>
            </a:r>
            <a:br>
              <a:rPr lang="ru-RU" sz="4000" dirty="0">
                <a:solidFill>
                  <a:srgbClr val="0000FF"/>
                </a:solidFill>
              </a:rPr>
            </a:br>
            <a:r>
              <a:rPr lang="ru-RU" sz="4000" dirty="0">
                <a:solidFill>
                  <a:srgbClr val="0000FF"/>
                </a:solidFill>
              </a:rPr>
              <a:t>роль </a:t>
            </a:r>
            <a:r>
              <a:rPr lang="ru-RU" sz="4000" dirty="0" smtClean="0">
                <a:solidFill>
                  <a:srgbClr val="0000FF"/>
                </a:solidFill>
              </a:rPr>
              <a:t/>
            </a:r>
            <a:br>
              <a:rPr lang="ru-RU" sz="4000" dirty="0" smtClean="0">
                <a:solidFill>
                  <a:srgbClr val="0000FF"/>
                </a:solidFill>
              </a:rPr>
            </a:br>
            <a:r>
              <a:rPr lang="ru-RU" sz="4000" dirty="0" smtClean="0">
                <a:solidFill>
                  <a:srgbClr val="0000FF"/>
                </a:solidFill>
              </a:rPr>
              <a:t>источника </a:t>
            </a:r>
            <a:r>
              <a:rPr lang="ru-RU" sz="4000" dirty="0">
                <a:solidFill>
                  <a:srgbClr val="0000FF"/>
                </a:solidFill>
              </a:rPr>
              <a:t>и стока энергии</a:t>
            </a:r>
            <a:br>
              <a:rPr lang="ru-RU" sz="4000" dirty="0">
                <a:solidFill>
                  <a:srgbClr val="0000FF"/>
                </a:solidFill>
              </a:rPr>
            </a:br>
            <a:r>
              <a:rPr lang="ru-RU" sz="4000" dirty="0">
                <a:solidFill>
                  <a:srgbClr val="0000FF"/>
                </a:solidFill>
              </a:rPr>
              <a:t>могут играть 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2638" y="3486150"/>
            <a:ext cx="8027987" cy="411003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effectLst/>
              </a:rPr>
              <a:t>Столкновения с нейтральными и заряженными частицами </a:t>
            </a:r>
          </a:p>
          <a:p>
            <a:r>
              <a:rPr lang="ru-RU" dirty="0" err="1">
                <a:solidFill>
                  <a:schemeClr val="tx1"/>
                </a:solidFill>
                <a:effectLst/>
              </a:rPr>
              <a:t>Радиативные</a:t>
            </a:r>
            <a:r>
              <a:rPr lang="ru-RU" dirty="0">
                <a:solidFill>
                  <a:schemeClr val="tx1"/>
                </a:solidFill>
                <a:effectLst/>
              </a:rPr>
              <a:t> процессы (испускание и поглощение фотонов) </a:t>
            </a:r>
          </a:p>
          <a:p>
            <a:r>
              <a:rPr lang="ru-RU" dirty="0">
                <a:solidFill>
                  <a:schemeClr val="tx1"/>
                </a:solidFill>
                <a:effectLst/>
              </a:rPr>
              <a:t>Химические процессы (химические реакции, диссоциация, ионизация, налипание на пыль) </a:t>
            </a:r>
          </a:p>
        </p:txBody>
      </p:sp>
      <p:sp>
        <p:nvSpPr>
          <p:cNvPr id="350212" name="Rectangle 4"/>
          <p:cNvSpPr>
            <a:spLocks noChangeArrowheads="1"/>
          </p:cNvSpPr>
          <p:nvPr/>
        </p:nvSpPr>
        <p:spPr bwMode="auto">
          <a:xfrm>
            <a:off x="-248" y="6673850"/>
            <a:ext cx="863600" cy="900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0213" name="AutoShape 5"/>
          <p:cNvSpPr>
            <a:spLocks noChangeAspect="1" noChangeArrowheads="1"/>
          </p:cNvSpPr>
          <p:nvPr/>
        </p:nvSpPr>
        <p:spPr bwMode="auto">
          <a:xfrm>
            <a:off x="244227" y="6934200"/>
            <a:ext cx="360363" cy="360363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502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2249"/>
            <a:ext cx="204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7904" y="1115542"/>
            <a:ext cx="6696744" cy="574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7904" y="271778"/>
            <a:ext cx="6186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Loktin</a:t>
            </a:r>
            <a:r>
              <a:rPr lang="en-US" dirty="0" smtClean="0"/>
              <a:t>, </a:t>
            </a:r>
            <a:r>
              <a:rPr lang="en-US" dirty="0" err="1" smtClean="0"/>
              <a:t>Sobolev</a:t>
            </a:r>
            <a:r>
              <a:rPr lang="en-US" dirty="0" smtClean="0"/>
              <a:t> (2014, in preparation)</a:t>
            </a:r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30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-93365"/>
            <a:ext cx="8480425" cy="7048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Заключение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2236"/>
            <a:ext cx="9864725" cy="6804025"/>
          </a:xfrm>
        </p:spPr>
        <p:txBody>
          <a:bodyPr/>
          <a:lstStyle/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Исследования </a:t>
            </a:r>
            <a:r>
              <a:rPr lang="ru-RU" sz="2800" i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мазерных</a:t>
            </a: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источников Галактики </a:t>
            </a:r>
          </a:p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 высоким угловым дают возможность</a:t>
            </a: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: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исследовать процессы звездообразования на пространственных масштабах от 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~ R</a:t>
            </a:r>
            <a:r>
              <a:rPr lang="en-US" sz="2800" b="1" baseline="-250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O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до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~ 10 </a:t>
            </a:r>
            <a:r>
              <a:rPr lang="ru-RU" sz="28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кпк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проводить поиск новых молодых звёздных объектов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en-US" sz="2800" b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исследовать природу этих объектов: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-	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исследовать структуру источников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-	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исследовать кинематику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-	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определять физические параметры в районах формирования мазеров и их окрестностях, включая магнитные поля и характеристики турбулентности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	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измерять расстояния до источников прямым методом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исследовать распределение молодых звёздных объектов в Галактике </a:t>
            </a:r>
          </a:p>
          <a:p>
            <a:pPr>
              <a:lnSpc>
                <a:spcPct val="73000"/>
              </a:lnSpc>
            </a:pPr>
            <a:r>
              <a:rPr lang="ru-RU" sz="2800" dirty="0" smtClean="0">
                <a:solidFill>
                  <a:srgbClr val="FFFF99"/>
                </a:solidFill>
                <a:effectLst/>
                <a:latin typeface="Times New Roman" pitchFamily="18" charset="0"/>
              </a:rPr>
              <a:t>и др. </a:t>
            </a:r>
            <a:endParaRPr lang="ru-RU" sz="2800" b="1" dirty="0"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0524" y="1935765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99"/>
                </a:solidFill>
                <a:effectLst/>
                <a:latin typeface="Times New Roman" pitchFamily="18" charset="0"/>
              </a:rPr>
              <a:t>.</a:t>
            </a:r>
            <a:endParaRPr lang="ru-RU" b="1" dirty="0"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-93365"/>
            <a:ext cx="8480425" cy="7048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Conclusion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2236"/>
            <a:ext cx="9864725" cy="6804025"/>
          </a:xfrm>
        </p:spPr>
        <p:txBody>
          <a:bodyPr/>
          <a:lstStyle/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en-US" sz="2800" i="1" dirty="0">
                <a:solidFill>
                  <a:schemeClr val="tx1"/>
                </a:solidFill>
                <a:effectLst/>
                <a:latin typeface="Times New Roman" pitchFamily="18" charset="0"/>
              </a:rPr>
              <a:t>O</a:t>
            </a: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bservations of Maser</a:t>
            </a: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Sources in the Galaxy  </a:t>
            </a:r>
            <a:endParaRPr lang="ru-RU" sz="2800" i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en-US" sz="2800" i="1" dirty="0">
                <a:solidFill>
                  <a:schemeClr val="tx1"/>
                </a:solidFill>
                <a:effectLst/>
                <a:latin typeface="Times New Roman" pitchFamily="18" charset="0"/>
              </a:rPr>
              <a:t>w</a:t>
            </a: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ith high angular resolution allow: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Study star formation phenomena, scale from R</a:t>
            </a:r>
            <a:r>
              <a:rPr lang="en-US" sz="2800" b="1" baseline="-250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O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to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~ 10 </a:t>
            </a:r>
            <a:r>
              <a:rPr lang="en-US" sz="28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kpc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Study mass loss phenomena in evolved stars 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Locate new interesting objects 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en-US" sz="2800" b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Study nature of these sources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: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-	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study structure of the sources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-	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study kinematics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-	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determine physical parameters in the regions where masers are formed and their vicinity, including characteristics of magnetic fields and turbulence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measure distances to the sources by direct method  of trigonometric parallax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Study distribution of the sources in the Galaxy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>
              <a:lnSpc>
                <a:spcPct val="73000"/>
              </a:lnSpc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e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t al. </a:t>
            </a:r>
            <a:endParaRPr lang="ru-RU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0524" y="1935765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99"/>
                </a:solidFill>
                <a:effectLst/>
                <a:latin typeface="Times New Roman" pitchFamily="18" charset="0"/>
              </a:rPr>
              <a:t>.</a:t>
            </a:r>
            <a:endParaRPr lang="ru-RU" b="1" dirty="0"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6073" y="503979"/>
            <a:ext cx="7469463" cy="990457"/>
          </a:xfrm>
        </p:spPr>
        <p:txBody>
          <a:bodyPr/>
          <a:lstStyle/>
          <a:p>
            <a:r>
              <a:rPr lang="en-US" sz="3100"/>
              <a:t>Measuring Accretion Disks and M</a:t>
            </a:r>
            <a:r>
              <a:rPr lang="en-US" sz="3100" baseline="-25000"/>
              <a:t>bh</a:t>
            </a:r>
            <a:r>
              <a:rPr lang="en-US" sz="3100"/>
              <a:t> with VLBI using H</a:t>
            </a:r>
            <a:r>
              <a:rPr lang="en-US" sz="3100" baseline="-25000"/>
              <a:t>2</a:t>
            </a:r>
            <a:r>
              <a:rPr lang="en-US" sz="3100"/>
              <a:t>O Megamasers</a:t>
            </a:r>
            <a:endParaRPr 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16385" y="2507981"/>
            <a:ext cx="3612224" cy="3072056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300" dirty="0"/>
          </a:p>
          <a:p>
            <a:pPr>
              <a:lnSpc>
                <a:spcPct val="90000"/>
              </a:lnSpc>
              <a:buFont typeface="Times" pitchFamily="84" charset="0"/>
              <a:buChar char="•"/>
            </a:pPr>
            <a:r>
              <a:rPr lang="en-US" sz="2000" dirty="0" err="1">
                <a:solidFill>
                  <a:schemeClr val="tx1"/>
                </a:solidFill>
                <a:effectLst/>
              </a:rPr>
              <a:t>Keplerian</a:t>
            </a:r>
            <a:r>
              <a:rPr lang="en-US" sz="2000" dirty="0">
                <a:solidFill>
                  <a:schemeClr val="tx1"/>
                </a:solidFill>
                <a:effectLst/>
              </a:rPr>
              <a:t> rotation:</a:t>
            </a:r>
          </a:p>
          <a:p>
            <a:pPr>
              <a:lnSpc>
                <a:spcPct val="90000"/>
              </a:lnSpc>
              <a:buFont typeface="Times" pitchFamily="84" charset="0"/>
              <a:buNone/>
            </a:pPr>
            <a:r>
              <a:rPr lang="en-US" sz="1500" dirty="0" smtClean="0">
                <a:solidFill>
                  <a:schemeClr val="tx1"/>
                </a:solidFill>
                <a:effectLst/>
              </a:rPr>
              <a:t>    </a:t>
            </a:r>
            <a:r>
              <a:rPr lang="en-US" sz="1500" dirty="0">
                <a:solidFill>
                  <a:schemeClr val="tx1"/>
                </a:solidFill>
                <a:effectLst/>
              </a:rPr>
              <a:t>v = k r </a:t>
            </a:r>
            <a:r>
              <a:rPr lang="en-US" sz="1500" baseline="30000" dirty="0">
                <a:solidFill>
                  <a:schemeClr val="tx1"/>
                </a:solidFill>
                <a:effectLst/>
              </a:rPr>
              <a:t>-1/2</a:t>
            </a:r>
          </a:p>
          <a:p>
            <a:pPr>
              <a:lnSpc>
                <a:spcPct val="90000"/>
              </a:lnSpc>
              <a:buFont typeface="Times" pitchFamily="84" charset="0"/>
              <a:buNone/>
            </a:pPr>
            <a:r>
              <a:rPr lang="en-US" sz="1500" baseline="30000" dirty="0">
                <a:solidFill>
                  <a:schemeClr val="tx1"/>
                </a:solidFill>
                <a:effectLst/>
              </a:rPr>
              <a:t>           </a:t>
            </a:r>
            <a:r>
              <a:rPr lang="en-US" sz="1500" dirty="0">
                <a:solidFill>
                  <a:schemeClr val="tx1"/>
                </a:solidFill>
                <a:effectLst/>
              </a:rPr>
              <a:t>= (GM</a:t>
            </a:r>
            <a:r>
              <a:rPr lang="en-US" sz="1500" baseline="-25000" dirty="0">
                <a:solidFill>
                  <a:schemeClr val="tx1"/>
                </a:solidFill>
                <a:effectLst/>
              </a:rPr>
              <a:t>BH</a:t>
            </a:r>
            <a:r>
              <a:rPr lang="en-US" sz="1500" dirty="0">
                <a:solidFill>
                  <a:schemeClr val="tx1"/>
                </a:solidFill>
                <a:effectLst/>
              </a:rPr>
              <a:t>/D)</a:t>
            </a:r>
            <a:r>
              <a:rPr lang="en-US" sz="1500" baseline="30000" dirty="0">
                <a:solidFill>
                  <a:schemeClr val="tx1"/>
                </a:solidFill>
                <a:effectLst/>
              </a:rPr>
              <a:t>1/2</a:t>
            </a:r>
            <a:r>
              <a:rPr lang="en-US" sz="1500" dirty="0">
                <a:solidFill>
                  <a:schemeClr val="tx1"/>
                </a:solidFill>
                <a:effectLst/>
              </a:rPr>
              <a:t> </a:t>
            </a:r>
            <a:r>
              <a:rPr lang="en-US" sz="1500" dirty="0">
                <a:solidFill>
                  <a:schemeClr val="tx1"/>
                </a:solidFill>
                <a:effectLst/>
                <a:sym typeface="Symbol" pitchFamily="84" charset="2"/>
              </a:rPr>
              <a:t></a:t>
            </a:r>
            <a:r>
              <a:rPr lang="en-US" sz="1500" baseline="30000" dirty="0">
                <a:solidFill>
                  <a:schemeClr val="tx1"/>
                </a:solidFill>
                <a:effectLst/>
                <a:sym typeface="Symbol" pitchFamily="84" charset="2"/>
              </a:rPr>
              <a:t>-1/2</a:t>
            </a:r>
          </a:p>
          <a:p>
            <a:pPr>
              <a:lnSpc>
                <a:spcPct val="90000"/>
              </a:lnSpc>
              <a:buFont typeface="Times" pitchFamily="84" charset="0"/>
              <a:buNone/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Times" pitchFamily="8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</a:rPr>
              <a:t>Calibration of alternative SMBH mass methods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  (</a:t>
            </a:r>
            <a:r>
              <a:rPr lang="en-US" sz="2000" dirty="0">
                <a:solidFill>
                  <a:schemeClr val="tx1"/>
                </a:solidFill>
                <a:effectLst/>
              </a:rPr>
              <a:t>e.g.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Siopis</a:t>
            </a:r>
            <a:r>
              <a:rPr lang="en-US" sz="2000" dirty="0">
                <a:solidFill>
                  <a:schemeClr val="tx1"/>
                </a:solidFill>
                <a:effectLst/>
              </a:rPr>
              <a:t> et al. 2008)</a:t>
            </a:r>
            <a:endParaRPr lang="en-US" sz="2200" dirty="0">
              <a:solidFill>
                <a:schemeClr val="tx1"/>
              </a:solidFill>
              <a:effectLst/>
            </a:endParaRP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2688167" y="1763925"/>
            <a:ext cx="1902740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dirty="0">
                <a:effectLst/>
                <a:ea typeface="ＭＳ Ｐゴシック" pitchFamily="84" charset="-128"/>
              </a:rPr>
              <a:t>NGC 4258</a:t>
            </a: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672042" y="167993"/>
            <a:ext cx="8568531" cy="117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pPr algn="ctr" eaLnBrk="1" hangingPunct="1"/>
            <a:endParaRPr lang="ru-RU" sz="4900" baseline="-25000">
              <a:solidFill>
                <a:schemeClr val="tx2"/>
              </a:solidFill>
              <a:latin typeface="Batang" pitchFamily="18" charset="-127"/>
              <a:ea typeface="Batang" pitchFamily="18" charset="-127"/>
              <a:sym typeface="Symbol" pitchFamily="84" charset="2"/>
            </a:endParaRPr>
          </a:p>
        </p:txBody>
      </p:sp>
      <p:pic>
        <p:nvPicPr>
          <p:cNvPr id="199686" name="Picture 6" descr="N4258kep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3"/>
          <a:stretch>
            <a:fillRect/>
          </a:stretch>
        </p:blipFill>
        <p:spPr bwMode="auto">
          <a:xfrm>
            <a:off x="672042" y="2267902"/>
            <a:ext cx="5292328" cy="363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3780235" y="2771881"/>
            <a:ext cx="610719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kumimoji="1" lang="en-US">
                <a:solidFill>
                  <a:srgbClr val="0000FF"/>
                </a:solidFill>
                <a:latin typeface="Times New Roman" pitchFamily="84" charset="0"/>
                <a:ea typeface="PMingLiU" pitchFamily="18" charset="-120"/>
                <a:sym typeface="Symbol" pitchFamily="84" charset="2"/>
              </a:rPr>
              <a:t></a:t>
            </a:r>
            <a:endParaRPr kumimoji="1" lang="en-US" sz="3100">
              <a:solidFill>
                <a:srgbClr val="0000FF"/>
              </a:solidFill>
              <a:latin typeface="Times New Roman" pitchFamily="84" charset="0"/>
              <a:ea typeface="PMingLiU" pitchFamily="18" charset="-120"/>
              <a:sym typeface="Symbol" pitchFamily="84" charset="2"/>
            </a:endParaRPr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>
            <a:off x="3456465" y="3120116"/>
            <a:ext cx="924057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ru-RU"/>
          </a:p>
        </p:txBody>
      </p:sp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2268141" y="6047740"/>
            <a:ext cx="2752921" cy="33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1500" dirty="0">
                <a:effectLst/>
              </a:rPr>
              <a:t>Herrnstein et al. (1999; 2005)</a:t>
            </a: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2268141" y="6457223"/>
            <a:ext cx="4772115" cy="5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dirty="0" err="1">
                <a:effectLst/>
              </a:rPr>
              <a:t>M</a:t>
            </a:r>
            <a:r>
              <a:rPr lang="en-US" baseline="-25000" dirty="0" err="1">
                <a:effectLst/>
              </a:rPr>
              <a:t>bh</a:t>
            </a:r>
            <a:r>
              <a:rPr lang="en-US" dirty="0">
                <a:effectLst/>
              </a:rPr>
              <a:t> = 3.85 ± 0.01 x 10</a:t>
            </a:r>
            <a:r>
              <a:rPr lang="en-US" baseline="30000" dirty="0">
                <a:effectLst/>
              </a:rPr>
              <a:t>7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</a:t>
            </a:r>
            <a:r>
              <a:rPr lang="en-US" baseline="-25000" dirty="0" err="1">
                <a:effectLst/>
              </a:rPr>
              <a:t>sun</a:t>
            </a:r>
            <a:r>
              <a:rPr lang="en-US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0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9" y="3851845"/>
            <a:ext cx="92868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94" y="848255"/>
            <a:ext cx="79057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0827" y="17258"/>
            <a:ext cx="3905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effectLst/>
              </a:rPr>
              <a:t>measuring</a:t>
            </a:r>
            <a:r>
              <a:rPr lang="ru-RU" sz="4800" dirty="0" smtClean="0">
                <a:effectLst/>
              </a:rPr>
              <a:t> Н</a:t>
            </a:r>
            <a:r>
              <a:rPr lang="ru-RU" sz="4800" baseline="-25000" dirty="0" smtClean="0">
                <a:effectLst/>
              </a:rPr>
              <a:t>0</a:t>
            </a:r>
            <a:endParaRPr lang="ru-RU" sz="4800" baseline="-25000" dirty="0">
              <a:effectLst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1" y="5633292"/>
            <a:ext cx="8998697" cy="169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-93365"/>
            <a:ext cx="8480425" cy="7048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Заключение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2236"/>
            <a:ext cx="9864725" cy="6804025"/>
          </a:xfrm>
        </p:spPr>
        <p:txBody>
          <a:bodyPr/>
          <a:lstStyle/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Исследования </a:t>
            </a:r>
            <a:r>
              <a:rPr lang="ru-RU" sz="2800" i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мазерных</a:t>
            </a: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источников вне Галактики </a:t>
            </a:r>
          </a:p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ru-RU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 высоким угловым дают возможность</a:t>
            </a: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: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Измерять постоянную Хаббла</a:t>
            </a:r>
          </a:p>
          <a:p>
            <a:pPr>
              <a:lnSpc>
                <a:spcPct val="73000"/>
              </a:lnSpc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исследовать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структуру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аккреционных дисков и истечений 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сследовать кинематику дисков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 истечений</a:t>
            </a:r>
          </a:p>
          <a:p>
            <a:pPr>
              <a:lnSpc>
                <a:spcPct val="73000"/>
              </a:lnSpc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змерять расстояния до объектов </a:t>
            </a:r>
          </a:p>
          <a:p>
            <a:pPr>
              <a:lnSpc>
                <a:spcPct val="73000"/>
              </a:lnSpc>
            </a:pP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змерять массы центральных черных дыр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106363" indent="0">
              <a:lnSpc>
                <a:spcPct val="73000"/>
              </a:lnSpc>
              <a:buNone/>
            </a:pPr>
            <a:endParaRPr lang="ru-RU" sz="2800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 др. </a:t>
            </a:r>
            <a:endParaRPr lang="ru-RU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2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-93365"/>
            <a:ext cx="8480425" cy="7048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Conclusion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2236"/>
            <a:ext cx="9864725" cy="6804025"/>
          </a:xfrm>
        </p:spPr>
        <p:txBody>
          <a:bodyPr/>
          <a:lstStyle/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Observations of 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itchFamily="18" charset="0"/>
              </a:rPr>
              <a:t>E</a:t>
            </a: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xtragalactic Maser Sources </a:t>
            </a:r>
            <a:endParaRPr lang="ru-RU" sz="2800" i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>
              <a:lnSpc>
                <a:spcPct val="73000"/>
              </a:lnSpc>
              <a:buFont typeface="StarSymbol" charset="0"/>
              <a:buNone/>
            </a:pPr>
            <a:r>
              <a:rPr lang="en-US" sz="2800" i="1" dirty="0">
                <a:solidFill>
                  <a:schemeClr val="tx1"/>
                </a:solidFill>
                <a:effectLst/>
                <a:latin typeface="Times New Roman" pitchFamily="18" charset="0"/>
              </a:rPr>
              <a:t>w</a:t>
            </a:r>
            <a:r>
              <a:rPr lang="en-US" sz="2800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ith high angular resolution allow: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Measurement of Hubble constant </a:t>
            </a:r>
            <a:endParaRPr lang="ru-RU" sz="2800" b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Study structure of accretion disks and outflows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Study 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kinematics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of accretion disks and outflows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Measure distances to the objects </a:t>
            </a:r>
            <a:endParaRPr lang="ru-RU" sz="2800" b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Measure masses of the central black holes </a:t>
            </a:r>
          </a:p>
          <a:p>
            <a:pPr marL="106363" indent="0">
              <a:lnSpc>
                <a:spcPct val="73000"/>
              </a:lnSpc>
              <a:buNone/>
            </a:pP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>
              <a:lnSpc>
                <a:spcPct val="73000"/>
              </a:lnSpc>
            </a:pP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et al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. </a:t>
            </a:r>
            <a:endParaRPr lang="ru-RU" sz="28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 we need such instrument? </a:t>
            </a:r>
            <a:br>
              <a:rPr lang="en-US" dirty="0" smtClean="0"/>
            </a:br>
            <a:r>
              <a:rPr lang="en-US" dirty="0" smtClean="0"/>
              <a:t>Do we want to make it more precise?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6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 we need such instrument? </a:t>
            </a:r>
            <a:br>
              <a:rPr lang="en-US" dirty="0" smtClean="0"/>
            </a:br>
            <a:r>
              <a:rPr lang="en-US" dirty="0" smtClean="0"/>
              <a:t>Do we want to make it more precise? </a:t>
            </a:r>
            <a:endParaRPr lang="ru-RU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0" y="2339677"/>
            <a:ext cx="981146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9600" kern="0" dirty="0" smtClean="0">
                <a:solidFill>
                  <a:srgbClr val="FF0000"/>
                </a:solidFill>
                <a:effectLst/>
              </a:rPr>
              <a:t>YES!</a:t>
            </a:r>
            <a:endParaRPr lang="en-GB" sz="9600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 we need such instrument? </a:t>
            </a:r>
            <a:br>
              <a:rPr lang="en-US" dirty="0" smtClean="0"/>
            </a:br>
            <a:r>
              <a:rPr lang="en-US" dirty="0" smtClean="0"/>
              <a:t>Do we want to make it more precise? </a:t>
            </a:r>
            <a:endParaRPr lang="ru-RU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0" y="2339677"/>
            <a:ext cx="9811462" cy="2592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4800" kern="0" dirty="0">
                <a:solidFill>
                  <a:srgbClr val="FF0000"/>
                </a:solidFill>
                <a:effectLst/>
              </a:rPr>
              <a:t>C</a:t>
            </a:r>
            <a:r>
              <a:rPr lang="en-US" sz="4800" kern="0" dirty="0" smtClean="0">
                <a:solidFill>
                  <a:srgbClr val="FF0000"/>
                </a:solidFill>
                <a:effectLst/>
              </a:rPr>
              <a:t>an we make a step </a:t>
            </a:r>
            <a:r>
              <a:rPr lang="en-US" sz="4800" dirty="0" smtClean="0">
                <a:solidFill>
                  <a:srgbClr val="FF0000"/>
                </a:solidFill>
                <a:effectLst/>
              </a:rPr>
              <a:t>from </a:t>
            </a: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4800" dirty="0" err="1" smtClean="0">
                <a:solidFill>
                  <a:srgbClr val="FF0000"/>
                </a:solidFill>
                <a:effectLst/>
              </a:rPr>
              <a:t>Milli</a:t>
            </a:r>
            <a:r>
              <a:rPr lang="en-US" sz="4800" dirty="0" smtClean="0">
                <a:solidFill>
                  <a:srgbClr val="FF0000"/>
                </a:solidFill>
                <a:effectLst/>
              </a:rPr>
              <a:t>- </a:t>
            </a:r>
            <a:r>
              <a:rPr lang="en-US" sz="4800" dirty="0">
                <a:solidFill>
                  <a:srgbClr val="FF0000"/>
                </a:solidFill>
                <a:effectLst/>
              </a:rPr>
              <a:t>to </a:t>
            </a:r>
            <a:r>
              <a:rPr lang="en-US" sz="4800" dirty="0" smtClean="0">
                <a:solidFill>
                  <a:srgbClr val="FF0000"/>
                </a:solidFill>
                <a:effectLst/>
              </a:rPr>
              <a:t>Micro-arcsecond studies </a:t>
            </a: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4800" dirty="0" smtClean="0">
                <a:solidFill>
                  <a:srgbClr val="FF0000"/>
                </a:solidFill>
                <a:effectLst/>
              </a:rPr>
              <a:t>using space VLBI</a:t>
            </a:r>
            <a:r>
              <a:rPr lang="ru-RU" sz="4800" kern="0" dirty="0" smtClean="0">
                <a:solidFill>
                  <a:srgbClr val="FF0000"/>
                </a:solidFill>
                <a:effectLst/>
              </a:rPr>
              <a:t>?</a:t>
            </a:r>
            <a:endParaRPr lang="en-GB" sz="4800" kern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53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576263"/>
            <a:ext cx="6192837" cy="2916237"/>
          </a:xfrm>
        </p:spPr>
        <p:txBody>
          <a:bodyPr/>
          <a:lstStyle/>
          <a:p>
            <a:r>
              <a:rPr lang="ru-RU" sz="4000" b="1" dirty="0">
                <a:solidFill>
                  <a:srgbClr val="FF9933"/>
                </a:solidFill>
              </a:rPr>
              <a:t>спектральные признаки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высокая яркость (до </a:t>
            </a:r>
            <a:r>
              <a:rPr lang="en-US" sz="3200" dirty="0">
                <a:solidFill>
                  <a:schemeClr val="tx1"/>
                </a:solidFill>
              </a:rPr>
              <a:t>&gt;</a:t>
            </a:r>
            <a:r>
              <a:rPr lang="ru-RU" sz="3200" dirty="0" smtClean="0">
                <a:solidFill>
                  <a:schemeClr val="tx1"/>
                </a:solidFill>
              </a:rPr>
              <a:t>10</a:t>
            </a:r>
            <a:r>
              <a:rPr lang="ru-RU" sz="3200" baseline="30000" dirty="0" smtClean="0">
                <a:solidFill>
                  <a:schemeClr val="tx1"/>
                </a:solidFill>
              </a:rPr>
              <a:t>15</a:t>
            </a:r>
            <a:r>
              <a:rPr lang="ru-RU" sz="3200" dirty="0" smtClean="0">
                <a:solidFill>
                  <a:schemeClr val="tx1"/>
                </a:solidFill>
              </a:rPr>
              <a:t>К</a:t>
            </a:r>
            <a:r>
              <a:rPr lang="ru-RU" sz="3200" dirty="0">
                <a:solidFill>
                  <a:schemeClr val="tx1"/>
                </a:solidFill>
              </a:rPr>
              <a:t>)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узкие линии </a:t>
            </a:r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ru-RU" sz="3200" dirty="0">
                <a:solidFill>
                  <a:schemeClr val="tx1"/>
                </a:solidFill>
              </a:rPr>
              <a:t>до </a:t>
            </a:r>
            <a:r>
              <a:rPr lang="en-US" sz="3200" dirty="0">
                <a:solidFill>
                  <a:schemeClr val="tx1"/>
                </a:solidFill>
              </a:rPr>
              <a:t>&lt;0.03 km/s)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-многокомпонентность (до сотен)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переменность (часы - годы)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поляризация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  (до 100 %)</a:t>
            </a:r>
          </a:p>
        </p:txBody>
      </p:sp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65100"/>
            <a:ext cx="374491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730625"/>
            <a:ext cx="3744913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9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7192963"/>
            <a:ext cx="223837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91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815975"/>
            <a:ext cx="2587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9192" name="Text Box 8"/>
          <p:cNvSpPr txBox="1">
            <a:spLocks noChangeArrowheads="1"/>
          </p:cNvSpPr>
          <p:nvPr/>
        </p:nvSpPr>
        <p:spPr bwMode="auto">
          <a:xfrm>
            <a:off x="8147050" y="2027238"/>
            <a:ext cx="1185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effectLst/>
              </a:rPr>
              <a:t>    RHCP</a:t>
            </a:r>
          </a:p>
          <a:p>
            <a:r>
              <a:rPr lang="en-US" sz="2000">
                <a:effectLst/>
              </a:rPr>
              <a:t>- - LHCP</a:t>
            </a:r>
            <a:endParaRPr lang="ru-RU" sz="2000">
              <a:effectLst/>
            </a:endParaRPr>
          </a:p>
        </p:txBody>
      </p:sp>
      <p:sp>
        <p:nvSpPr>
          <p:cNvPr id="349193" name="Line 9"/>
          <p:cNvSpPr>
            <a:spLocks noChangeShapeType="1"/>
          </p:cNvSpPr>
          <p:nvPr/>
        </p:nvSpPr>
        <p:spPr bwMode="auto">
          <a:xfrm>
            <a:off x="8239125" y="22494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4919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987675"/>
            <a:ext cx="2786063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9195" name="Picture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53113"/>
            <a:ext cx="27098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9196" name="Text Box 12"/>
          <p:cNvSpPr txBox="1">
            <a:spLocks noChangeArrowheads="1"/>
          </p:cNvSpPr>
          <p:nvPr/>
        </p:nvSpPr>
        <p:spPr bwMode="auto">
          <a:xfrm>
            <a:off x="3416300" y="3570288"/>
            <a:ext cx="1222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вспышка</a:t>
            </a:r>
          </a:p>
        </p:txBody>
      </p:sp>
    </p:spTree>
    <p:extLst>
      <p:ext uri="{BB962C8B-B14F-4D97-AF65-F5344CB8AC3E}">
        <p14:creationId xmlns:p14="http://schemas.microsoft.com/office/powerpoint/2010/main" val="24533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832" y="20642"/>
            <a:ext cx="8604250" cy="1258887"/>
          </a:xfrm>
        </p:spPr>
        <p:txBody>
          <a:bodyPr/>
          <a:lstStyle/>
          <a:p>
            <a:pPr algn="ctr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masers in the Galaxy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840" y="1259557"/>
            <a:ext cx="8604250" cy="4759325"/>
          </a:xfrm>
        </p:spPr>
        <p:txBody>
          <a:bodyPr/>
          <a:lstStyle/>
          <a:p>
            <a:pPr marL="106363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Most of maser spots disappear </a:t>
            </a:r>
          </a:p>
          <a:p>
            <a:pPr marL="106363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at high angular resolution</a:t>
            </a:r>
            <a:r>
              <a:rPr lang="ru-RU" dirty="0" smtClean="0">
                <a:solidFill>
                  <a:schemeClr val="tx1"/>
                </a:solidFill>
              </a:rPr>
              <a:t> !!!</a:t>
            </a:r>
            <a:endParaRPr lang="en-US" dirty="0" smtClean="0">
              <a:solidFill>
                <a:schemeClr val="tx1"/>
              </a:solidFill>
            </a:endParaRPr>
          </a:p>
          <a:p>
            <a:pPr marL="106363" indent="0">
              <a:buNone/>
            </a:pPr>
            <a:r>
              <a:rPr lang="en-US" dirty="0" smtClean="0">
                <a:solidFill>
                  <a:srgbClr val="002060"/>
                </a:solidFill>
                <a:effectLst/>
              </a:rPr>
              <a:t>W3(OH) </a:t>
            </a:r>
            <a:r>
              <a:rPr lang="en-US" dirty="0">
                <a:solidFill>
                  <a:srgbClr val="002060"/>
                </a:solidFill>
                <a:effectLst/>
              </a:rPr>
              <a:t>VSOP prelaunch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H2O maser </a:t>
            </a:r>
            <a:r>
              <a:rPr lang="en-US" dirty="0">
                <a:solidFill>
                  <a:srgbClr val="002060"/>
                </a:solidFill>
                <a:effectLst/>
              </a:rPr>
              <a:t>survey </a:t>
            </a:r>
            <a:endParaRPr lang="en-US" dirty="0" smtClean="0">
              <a:solidFill>
                <a:srgbClr val="002060"/>
              </a:solidFill>
              <a:effectLst/>
            </a:endParaRPr>
          </a:p>
          <a:p>
            <a:pPr marL="106363" indent="0">
              <a:buNone/>
            </a:pPr>
            <a:r>
              <a:rPr lang="en-US" dirty="0" smtClean="0">
                <a:solidFill>
                  <a:srgbClr val="002060"/>
                </a:solidFill>
                <a:effectLst/>
              </a:rPr>
              <a:t>(</a:t>
            </a:r>
            <a:r>
              <a:rPr lang="en-US" dirty="0" err="1" smtClean="0">
                <a:solidFill>
                  <a:srgbClr val="002060"/>
                </a:solidFill>
                <a:effectLst/>
              </a:rPr>
              <a:t>Migenes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dirty="0">
                <a:solidFill>
                  <a:srgbClr val="002060"/>
                </a:solidFill>
                <a:effectLst/>
              </a:rPr>
              <a:t>et al. 1999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)          5100 </a:t>
            </a:r>
            <a:r>
              <a:rPr lang="en-US" dirty="0" err="1" smtClean="0">
                <a:solidFill>
                  <a:srgbClr val="002060"/>
                </a:solidFill>
                <a:effectLst/>
              </a:rPr>
              <a:t>Jy</a:t>
            </a:r>
            <a:endParaRPr lang="en-US" dirty="0" smtClean="0">
              <a:solidFill>
                <a:srgbClr val="002060"/>
              </a:solidFill>
              <a:effectLst/>
            </a:endParaRPr>
          </a:p>
          <a:p>
            <a:pPr marL="106363" indent="0">
              <a:buNone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marL="106363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3800696"/>
            <a:ext cx="9720000" cy="24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3" y="6209255"/>
            <a:ext cx="9720000" cy="80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23" y="6062444"/>
            <a:ext cx="432048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68" y="6198765"/>
            <a:ext cx="17811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68" y="611485"/>
            <a:ext cx="37052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3848" y="2411685"/>
            <a:ext cx="3697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/>
              </a:rPr>
              <a:t>Richards et al. (2011) 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9932" y="827509"/>
            <a:ext cx="34836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Size distribution of </a:t>
            </a:r>
          </a:p>
          <a:p>
            <a:pPr algn="ctr"/>
            <a:r>
              <a:rPr lang="en-US" dirty="0" smtClean="0">
                <a:effectLst/>
              </a:rPr>
              <a:t>circumstellar masers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13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ats-ey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739879">
            <a:off x="1590661" y="4925359"/>
            <a:ext cx="1512094" cy="15119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4" descr="heiligenschei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2701" y="2556478"/>
            <a:ext cx="2758171" cy="50397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5" descr="cats-e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63487">
            <a:off x="330583" y="5676077"/>
            <a:ext cx="1517345" cy="15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cats-ey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2500">
            <a:off x="6989002" y="433198"/>
            <a:ext cx="1470091" cy="14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cats-ey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085">
            <a:off x="8417090" y="181209"/>
            <a:ext cx="1428089" cy="14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 descr="ufo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940182" cy="1867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5" name="WordArt 9"/>
          <p:cNvSpPr>
            <a:spLocks noChangeArrowheads="1" noChangeShapeType="1" noTextEdit="1"/>
          </p:cNvSpPr>
          <p:nvPr/>
        </p:nvSpPr>
        <p:spPr bwMode="auto">
          <a:xfrm>
            <a:off x="3360209" y="3023870"/>
            <a:ext cx="3349708" cy="1602931"/>
          </a:xfrm>
          <a:prstGeom prst="rect">
            <a:avLst/>
          </a:prstGeom>
        </p:spPr>
        <p:txBody>
          <a:bodyPr wrap="none" lIns="100794" tIns="50397" rIns="100794" bIns="50397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Spooks</a:t>
            </a:r>
            <a:endParaRPr lang="ru-RU" sz="6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2940182" y="1"/>
            <a:ext cx="4788297" cy="26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6600" b="1">
                <a:solidFill>
                  <a:srgbClr val="FFFF00"/>
                </a:solidFill>
              </a:rPr>
              <a:t>Are </a:t>
            </a:r>
          </a:p>
          <a:p>
            <a:pPr>
              <a:spcBef>
                <a:spcPct val="50000"/>
              </a:spcBef>
            </a:pPr>
            <a:r>
              <a:rPr lang="en-US" altLang="ru-RU" sz="6600" b="1">
                <a:solidFill>
                  <a:srgbClr val="FFFF00"/>
                </a:solidFill>
              </a:rPr>
              <a:t>Masers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3612224" y="4619802"/>
            <a:ext cx="4200260" cy="26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6600" b="1"/>
              <a:t>     </a:t>
            </a:r>
            <a:r>
              <a:rPr lang="en-US" altLang="ru-RU" sz="6600" b="1">
                <a:solidFill>
                  <a:srgbClr val="FFFF00"/>
                </a:solidFill>
              </a:rPr>
              <a:t>or </a:t>
            </a:r>
          </a:p>
          <a:p>
            <a:pPr>
              <a:spcBef>
                <a:spcPct val="50000"/>
              </a:spcBef>
            </a:pPr>
            <a:r>
              <a:rPr lang="en-US" altLang="ru-RU" sz="6600" b="1">
                <a:solidFill>
                  <a:srgbClr val="FFFF00"/>
                </a:solidFill>
              </a:rPr>
              <a:t>Things ?</a:t>
            </a: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3696229" y="6131736"/>
            <a:ext cx="2856177" cy="109195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ru-RU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80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2000" y="827509"/>
            <a:ext cx="5904656" cy="4608512"/>
          </a:xfrm>
        </p:spPr>
        <p:txBody>
          <a:bodyPr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Into </a:t>
            </a:r>
            <a:br>
              <a:rPr lang="en-US" sz="8800" dirty="0" smtClean="0">
                <a:solidFill>
                  <a:srgbClr val="FF0000"/>
                </a:solidFill>
              </a:rPr>
            </a:br>
            <a:r>
              <a:rPr lang="en-US" sz="8800" dirty="0" smtClean="0">
                <a:solidFill>
                  <a:srgbClr val="FF0000"/>
                </a:solidFill>
              </a:rPr>
              <a:t>Space</a:t>
            </a:r>
            <a:r>
              <a:rPr lang="ru-RU" sz="8800" dirty="0" smtClean="0">
                <a:solidFill>
                  <a:srgbClr val="FF0000"/>
                </a:solidFill>
              </a:rPr>
              <a:t>!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78" y="194463"/>
            <a:ext cx="8604250" cy="1785174"/>
          </a:xfrm>
        </p:spPr>
        <p:txBody>
          <a:bodyPr/>
          <a:lstStyle/>
          <a:p>
            <a:r>
              <a:rPr lang="en-US" dirty="0" smtClean="0"/>
              <a:t>HALCA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первый космический радиоинтерферометр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4859957"/>
            <a:ext cx="5832650" cy="18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2411685"/>
            <a:ext cx="5200650" cy="219075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28" y="899517"/>
            <a:ext cx="2657475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9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63" y="1954201"/>
            <a:ext cx="6545366" cy="54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49010"/>
            <a:ext cx="10080625" cy="1387690"/>
          </a:xfrm>
        </p:spPr>
        <p:txBody>
          <a:bodyPr/>
          <a:lstStyle/>
          <a:p>
            <a:pPr algn="ctr"/>
            <a:r>
              <a:rPr lang="en-US" dirty="0" err="1" smtClean="0"/>
              <a:t>RadioAstron</a:t>
            </a:r>
            <a:r>
              <a:rPr lang="en-US" dirty="0" smtClean="0"/>
              <a:t> project </a:t>
            </a:r>
            <a:br>
              <a:rPr lang="en-US" dirty="0" smtClean="0"/>
            </a:br>
            <a:r>
              <a:rPr lang="ru-RU" b="1" dirty="0" smtClean="0">
                <a:solidFill>
                  <a:srgbClr val="FF0000"/>
                </a:solidFill>
              </a:rPr>
              <a:t>запущен в июле 2011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>
                <a:solidFill>
                  <a:srgbClr val="C00000"/>
                </a:solidFill>
              </a:rPr>
              <a:t>http://www.asc.rssi.ru/radioastron/index.html </a:t>
            </a:r>
            <a:endParaRPr lang="ru-RU" sz="3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en-US" altLang="ru-RU" smtClean="0"/>
          </a:p>
          <a:p>
            <a:endParaRPr kumimoji="0" lang="ru-RU" altLang="ru-RU" smtClean="0"/>
          </a:p>
        </p:txBody>
      </p:sp>
      <p:sp>
        <p:nvSpPr>
          <p:cNvPr id="6146" name="TextShape 1"/>
          <p:cNvSpPr txBox="1">
            <a:spLocks noChangeArrowheads="1"/>
          </p:cNvSpPr>
          <p:nvPr/>
        </p:nvSpPr>
        <p:spPr bwMode="auto">
          <a:xfrm>
            <a:off x="504031" y="127745"/>
            <a:ext cx="9072563" cy="158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7" tIns="49604" rIns="99207" bIns="49604" anchor="ctr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 algn="ctr"/>
            <a:r>
              <a:rPr lang="en-US" altLang="ru-RU" sz="4900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Masers with </a:t>
            </a:r>
            <a:r>
              <a:rPr lang="en-US" altLang="ru-RU" sz="4900" b="1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RadioAstron</a:t>
            </a:r>
            <a:r>
              <a:rPr lang="en-US" altLang="ru-RU" sz="4900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:</a:t>
            </a:r>
          </a:p>
          <a:p>
            <a:pPr algn="ctr"/>
            <a:endParaRPr lang="ru-RU" altLang="ru-RU" sz="2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6047" y="1931917"/>
            <a:ext cx="8820547" cy="5291773"/>
          </a:xfrm>
          <a:prstGeom prst="rect">
            <a:avLst/>
          </a:prstGeom>
        </p:spPr>
        <p:txBody>
          <a:bodyPr lIns="100794" tIns="50397" rIns="100794" bIns="50397">
            <a:norm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OH @1665 &amp; 1667 MHz</a:t>
            </a: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ru-RU" sz="3100" baseline="-25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@ 22235.08 MHz – several bands </a:t>
            </a:r>
          </a:p>
          <a:p>
            <a:pPr defTabSz="1007943">
              <a:lnSpc>
                <a:spcPct val="90000"/>
              </a:lnSpc>
              <a:spcBef>
                <a:spcPct val="20000"/>
              </a:spcBef>
            </a:pPr>
            <a:r>
              <a:rPr lang="en-US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(allow us to observe </a:t>
            </a:r>
            <a:r>
              <a:rPr lang="en-US" altLang="ru-RU" sz="31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doppler</a:t>
            </a:r>
            <a:r>
              <a:rPr lang="en-US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-shifted  </a:t>
            </a:r>
            <a:r>
              <a:rPr lang="en-US" altLang="ru-RU" sz="31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Megamasers</a:t>
            </a:r>
            <a:r>
              <a:rPr lang="en-US" altLang="ru-RU" sz="31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 err="1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SiO</a:t>
            </a:r>
            <a:endParaRPr lang="en-US" altLang="ru-RU" sz="3100" dirty="0">
              <a:solidFill>
                <a:srgbClr val="7F7F7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CH</a:t>
            </a: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ru-RU" sz="3100" baseline="-250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CO</a:t>
            </a: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ru-RU" sz="3100" baseline="-250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OH</a:t>
            </a: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altLang="ru-RU" sz="3100" baseline="-250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ru-RU" sz="3100" dirty="0">
              <a:solidFill>
                <a:srgbClr val="7F7F7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HC</a:t>
            </a:r>
            <a:r>
              <a:rPr lang="en-US" altLang="ru-RU" sz="3100" baseline="-250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 defTabSz="100794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100" dirty="0">
                <a:solidFill>
                  <a:srgbClr val="7F7F7F"/>
                </a:solidFill>
                <a:effectLst/>
                <a:latin typeface="Times New Roman" pitchFamily="18" charset="0"/>
                <a:cs typeface="Times New Roman" pitchFamily="18" charset="0"/>
              </a:rPr>
              <a:t>HCN</a:t>
            </a:r>
          </a:p>
        </p:txBody>
      </p:sp>
    </p:spTree>
    <p:extLst>
      <p:ext uri="{BB962C8B-B14F-4D97-AF65-F5344CB8AC3E}">
        <p14:creationId xmlns:p14="http://schemas.microsoft.com/office/powerpoint/2010/main" val="2125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627063"/>
            <a:ext cx="9433047" cy="1258887"/>
          </a:xfrm>
        </p:spPr>
        <p:txBody>
          <a:bodyPr/>
          <a:lstStyle/>
          <a:p>
            <a:pPr algn="ctr"/>
            <a:r>
              <a:rPr lang="en-US" dirty="0" smtClean="0"/>
              <a:t>One of the basic </a:t>
            </a:r>
            <a:r>
              <a:rPr lang="en-US" dirty="0" err="1" smtClean="0"/>
              <a:t>RadioAstron</a:t>
            </a:r>
            <a:r>
              <a:rPr lang="en-US" dirty="0" smtClean="0"/>
              <a:t> innovations</a:t>
            </a:r>
            <a:br>
              <a:rPr lang="en-US" dirty="0" smtClean="0"/>
            </a:br>
            <a:r>
              <a:rPr lang="en-US" dirty="0" smtClean="0"/>
              <a:t>is possibility to observe H</a:t>
            </a:r>
            <a:r>
              <a:rPr lang="en-US" baseline="-25000" dirty="0" smtClean="0"/>
              <a:t>2</a:t>
            </a:r>
            <a:r>
              <a:rPr lang="en-US" dirty="0" smtClean="0"/>
              <a:t>O masers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920" y="2555701"/>
            <a:ext cx="8964290" cy="4536504"/>
          </a:xfrm>
        </p:spPr>
        <p:txBody>
          <a:bodyPr/>
          <a:lstStyle/>
          <a:p>
            <a:pPr marL="106363" indent="0">
              <a:buNone/>
            </a:pPr>
            <a:r>
              <a:rPr lang="en-US" sz="3600" dirty="0" smtClean="0">
                <a:solidFill>
                  <a:srgbClr val="002060"/>
                </a:solidFill>
                <a:effectLst/>
              </a:rPr>
              <a:t>These masers are the strongest </a:t>
            </a:r>
            <a:endParaRPr lang="en-US" sz="3600" dirty="0">
              <a:solidFill>
                <a:srgbClr val="002060"/>
              </a:solidFill>
              <a:effectLst/>
            </a:endParaRPr>
          </a:p>
          <a:p>
            <a:pPr marL="106363" indent="0">
              <a:buNone/>
            </a:pPr>
            <a:endParaRPr lang="en-US" sz="3600" dirty="0" smtClean="0">
              <a:effectLst/>
            </a:endParaRPr>
          </a:p>
          <a:p>
            <a:pPr marL="106363" indent="0">
              <a:buNone/>
            </a:pPr>
            <a:r>
              <a:rPr lang="en-US" sz="3600" dirty="0">
                <a:solidFill>
                  <a:srgbClr val="002060"/>
                </a:solidFill>
                <a:effectLst/>
              </a:rPr>
              <a:t>Bright sources contain </a:t>
            </a:r>
          </a:p>
          <a:p>
            <a:pPr marL="106363" indent="0">
              <a:buNone/>
            </a:pPr>
            <a:r>
              <a:rPr lang="en-US" sz="3600" dirty="0">
                <a:solidFill>
                  <a:srgbClr val="002060"/>
                </a:solidFill>
                <a:effectLst/>
              </a:rPr>
              <a:t>numerous unresolved </a:t>
            </a:r>
            <a:r>
              <a:rPr lang="en-US" sz="3600" dirty="0" smtClean="0">
                <a:solidFill>
                  <a:srgbClr val="002060"/>
                </a:solidFill>
                <a:effectLst/>
              </a:rPr>
              <a:t>spots </a:t>
            </a:r>
          </a:p>
          <a:p>
            <a:pPr marL="106363" indent="0">
              <a:buNone/>
            </a:pPr>
            <a:endParaRPr lang="en-US" sz="3600" dirty="0" smtClean="0">
              <a:solidFill>
                <a:srgbClr val="002060"/>
              </a:solidFill>
              <a:effectLst/>
            </a:endParaRPr>
          </a:p>
          <a:p>
            <a:pPr marL="106363" indent="0">
              <a:buNone/>
            </a:pPr>
            <a:r>
              <a:rPr lang="en-US" sz="3600" dirty="0" smtClean="0">
                <a:solidFill>
                  <a:srgbClr val="002060"/>
                </a:solidFill>
                <a:effectLst/>
              </a:rPr>
              <a:t>Rather bright masers reside in external galaxies</a:t>
            </a:r>
            <a:endParaRPr lang="en-US" sz="3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05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Shape 1"/>
          <p:cNvSpPr txBox="1">
            <a:spLocks noChangeArrowheads="1"/>
          </p:cNvSpPr>
          <p:nvPr/>
        </p:nvSpPr>
        <p:spPr bwMode="auto">
          <a:xfrm>
            <a:off x="-7000" y="1750"/>
            <a:ext cx="10087625" cy="10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397" tIns="0" rIns="50397" bIns="0" anchor="b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 algn="ctr"/>
            <a:r>
              <a:rPr kumimoji="0" lang="en-US" altLang="ru-RU" sz="5300" b="1">
                <a:solidFill>
                  <a:srgbClr val="000000"/>
                </a:solidFill>
                <a:latin typeface="Times New Roman" pitchFamily="18" charset="0"/>
              </a:rPr>
              <a:t>Observing possibilities </a:t>
            </a:r>
            <a:endParaRPr kumimoji="0" lang="en-US" altLang="ru-RU" sz="5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6" name="CustomShape 3"/>
          <p:cNvSpPr>
            <a:spLocks noChangeArrowheads="1"/>
          </p:cNvSpPr>
          <p:nvPr/>
        </p:nvSpPr>
        <p:spPr bwMode="auto">
          <a:xfrm>
            <a:off x="0" y="2033413"/>
            <a:ext cx="10080625" cy="38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7" tIns="49604" rIns="99207" bIns="49604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 algn="ctr"/>
            <a:r>
              <a:rPr kumimoji="0" lang="ru-RU" altLang="ru-RU" sz="3500" b="1">
                <a:solidFill>
                  <a:srgbClr val="000000"/>
                </a:solidFill>
                <a:latin typeface="Times New Roman" pitchFamily="18" charset="0"/>
              </a:rPr>
              <a:t>Sensitivity</a:t>
            </a:r>
            <a:endParaRPr kumimoji="0" lang="ru-RU" altLang="ru-RU" sz="2000"/>
          </a:p>
          <a:p>
            <a:pPr algn="r"/>
            <a:endParaRPr kumimoji="0" lang="en-US" altLang="ru-RU" sz="2000"/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kumimoji="0" lang="ru-RU" altLang="ru-RU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O masers @22.235 GHz:</a:t>
            </a:r>
            <a:endParaRPr kumimoji="0" lang="ru-RU" altLang="ru-RU" sz="2200"/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 dV=0.1 km/s, t</a:t>
            </a:r>
            <a:r>
              <a:rPr kumimoji="0" lang="ru-RU" altLang="ru-RU" b="1" baseline="-25000">
                <a:solidFill>
                  <a:srgbClr val="000000"/>
                </a:solidFill>
                <a:latin typeface="Times New Roman" pitchFamily="18" charset="0"/>
              </a:rPr>
              <a:t>coher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=100 s, SEFD Eff=90Jy, SEFD RA=30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000 Jy</a:t>
            </a:r>
            <a:endParaRPr kumimoji="0" lang="ru-RU" altLang="ru-RU" sz="2200"/>
          </a:p>
          <a:p>
            <a:pPr algn="ctr"/>
            <a:r>
              <a:rPr kumimoji="0" lang="ru-RU" altLang="ru-RU" b="1">
                <a:solidFill>
                  <a:srgbClr val="FF0000"/>
                </a:solidFill>
                <a:latin typeface="Times New Roman" pitchFamily="18" charset="0"/>
              </a:rPr>
              <a:t>Smin=15 Jy</a:t>
            </a:r>
            <a:r>
              <a:rPr kumimoji="0" lang="en-US" altLang="ru-RU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(for GBT + wider lines Smin is down to  </a:t>
            </a:r>
            <a:r>
              <a:rPr kumimoji="0" lang="en-US" altLang="ru-RU" b="1">
                <a:solidFill>
                  <a:srgbClr val="FF0000"/>
                </a:solidFill>
                <a:latin typeface="Times New Roman" pitchFamily="18" charset="0"/>
              </a:rPr>
              <a:t>3-4 Jy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kumimoji="0" lang="ru-RU" altLang="ru-RU" sz="2200"/>
          </a:p>
          <a:p>
            <a:pPr algn="ctr"/>
            <a:endParaRPr kumimoji="0" lang="ru-RU" altLang="ru-RU" sz="2200"/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OH masers @1.665 GHz:</a:t>
            </a:r>
            <a:endParaRPr kumimoji="0" lang="ru-RU" altLang="ru-RU" sz="2200"/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 dV=0.1 km/s, t</a:t>
            </a:r>
            <a:r>
              <a:rPr kumimoji="0" lang="ru-RU" altLang="ru-RU" b="1" baseline="-25000">
                <a:solidFill>
                  <a:srgbClr val="000000"/>
                </a:solidFill>
                <a:latin typeface="Times New Roman" pitchFamily="18" charset="0"/>
              </a:rPr>
              <a:t>coher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=600 s, SEFD Eff=20 Jy, SEFD RA=3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400 Jy</a:t>
            </a:r>
            <a:endParaRPr kumimoji="0" lang="ru-RU" altLang="ru-RU" sz="2200"/>
          </a:p>
          <a:p>
            <a:pPr algn="ctr"/>
            <a:r>
              <a:rPr kumimoji="0" lang="ru-RU" altLang="ru-RU" b="1">
                <a:solidFill>
                  <a:srgbClr val="FF0000"/>
                </a:solidFill>
                <a:latin typeface="Times New Roman" pitchFamily="18" charset="0"/>
              </a:rPr>
              <a:t>Smin=3.5 Jy</a:t>
            </a:r>
            <a:endParaRPr kumimoji="0" lang="ru-RU" altLang="ru-RU" sz="2200">
              <a:solidFill>
                <a:srgbClr val="FF0000"/>
              </a:solidFill>
            </a:endParaRPr>
          </a:p>
          <a:p>
            <a:endParaRPr kumimoji="0"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1119169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Shape 1"/>
          <p:cNvSpPr txBox="1">
            <a:spLocks noChangeArrowheads="1"/>
          </p:cNvSpPr>
          <p:nvPr/>
        </p:nvSpPr>
        <p:spPr bwMode="auto">
          <a:xfrm>
            <a:off x="-7000" y="1750"/>
            <a:ext cx="10087625" cy="10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397" tIns="0" rIns="50397" bIns="0" anchor="b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 algn="ctr"/>
            <a:r>
              <a:rPr kumimoji="0" lang="en-US" altLang="ru-RU" sz="5300" b="1">
                <a:solidFill>
                  <a:srgbClr val="000000"/>
                </a:solidFill>
                <a:latin typeface="Times New Roman" pitchFamily="18" charset="0"/>
              </a:rPr>
              <a:t>Observing possibilities </a:t>
            </a:r>
            <a:endParaRPr kumimoji="0" lang="en-US" altLang="ru-RU" sz="5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90" name="CustomShape 3"/>
          <p:cNvSpPr>
            <a:spLocks noChangeArrowheads="1"/>
          </p:cNvSpPr>
          <p:nvPr/>
        </p:nvSpPr>
        <p:spPr bwMode="auto">
          <a:xfrm>
            <a:off x="0" y="2033412"/>
            <a:ext cx="10080625" cy="36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7" tIns="49604" rIns="99207" bIns="49604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 algn="ctr"/>
            <a:r>
              <a:rPr kumimoji="0" lang="ru-RU" altLang="ru-RU" sz="3500" b="1">
                <a:solidFill>
                  <a:srgbClr val="000000"/>
                </a:solidFill>
                <a:latin typeface="Times New Roman" pitchFamily="18" charset="0"/>
              </a:rPr>
              <a:t>Angular &amp; linear resolution</a:t>
            </a:r>
            <a:endParaRPr kumimoji="0" lang="ru-RU" altLang="ru-RU" sz="3100"/>
          </a:p>
          <a:p>
            <a:pPr algn="ctr"/>
            <a:endParaRPr kumimoji="0" lang="ru-RU" altLang="ru-RU" sz="2200"/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 H</a:t>
            </a:r>
            <a:r>
              <a:rPr kumimoji="0" lang="ru-RU" altLang="ru-RU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O masers @22 GHz ang. resolution is up to ~</a:t>
            </a:r>
            <a:r>
              <a:rPr kumimoji="0" lang="ru-RU" altLang="ru-RU" b="1">
                <a:solidFill>
                  <a:srgbClr val="FF0000"/>
                </a:solidFill>
                <a:latin typeface="Times New Roman" pitchFamily="18" charset="0"/>
              </a:rPr>
              <a:t>0.007 mas</a:t>
            </a:r>
            <a:r>
              <a:rPr kumimoji="0" lang="en-US" altLang="ru-RU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(e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q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u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ivalent to linear size </a:t>
            </a:r>
            <a:r>
              <a:rPr kumimoji="0" lang="ru-RU" altLang="ru-RU" b="1">
                <a:solidFill>
                  <a:srgbClr val="FF0000"/>
                </a:solidFill>
                <a:latin typeface="Times New Roman" pitchFamily="18" charset="0"/>
              </a:rPr>
              <a:t>of 0.007 ae @ 1 kpc 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endParaRPr kumimoji="0" lang="en-US" altLang="ru-RU" b="1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 OH masers @1.6 GHz resolution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 is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 up to </a:t>
            </a:r>
            <a:r>
              <a:rPr kumimoji="0" lang="ru-RU" altLang="ru-RU" b="1">
                <a:solidFill>
                  <a:srgbClr val="FF0000"/>
                </a:solidFill>
                <a:latin typeface="Times New Roman" pitchFamily="18" charset="0"/>
              </a:rPr>
              <a:t>0.1 mas</a:t>
            </a:r>
            <a:endParaRPr kumimoji="0" lang="en-US" altLang="ru-RU" b="1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(e</a:t>
            </a:r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quivalent to linear size of  </a:t>
            </a:r>
            <a:r>
              <a:rPr kumimoji="0" lang="ru-RU" altLang="ru-RU" b="1">
                <a:solidFill>
                  <a:srgbClr val="FF0000"/>
                </a:solidFill>
                <a:latin typeface="Times New Roman" pitchFamily="18" charset="0"/>
              </a:rPr>
              <a:t>0.1 ae @ 1 kpc </a:t>
            </a:r>
            <a:r>
              <a:rPr kumimoji="0" lang="en-US" altLang="ru-RU" b="1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kumimoji="0" lang="ru-RU" altLang="ru-RU" sz="2200"/>
          </a:p>
          <a:p>
            <a:pPr algn="ctr"/>
            <a:r>
              <a:rPr kumimoji="0" lang="ru-RU" altLang="ru-RU" b="1">
                <a:solidFill>
                  <a:srgbClr val="000000"/>
                </a:solidFill>
                <a:latin typeface="Times New Roman" pitchFamily="18" charset="0"/>
              </a:rPr>
              <a:t>  </a:t>
            </a:r>
            <a:endParaRPr kumimoji="0" lang="ru-RU" altLang="ru-RU" sz="2200"/>
          </a:p>
        </p:txBody>
      </p:sp>
    </p:spTree>
    <p:extLst>
      <p:ext uri="{BB962C8B-B14F-4D97-AF65-F5344CB8AC3E}">
        <p14:creationId xmlns:p14="http://schemas.microsoft.com/office/powerpoint/2010/main" val="874602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" y="468313"/>
            <a:ext cx="2590800" cy="3240087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>
                <a:solidFill>
                  <a:srgbClr val="FF9933"/>
                </a:solidFill>
              </a:rPr>
              <a:t>изображения</a:t>
            </a:r>
            <a:br>
              <a:rPr lang="ru-RU" sz="3600" dirty="0">
                <a:solidFill>
                  <a:srgbClr val="FF9933"/>
                </a:solidFill>
              </a:rPr>
            </a:br>
            <a:r>
              <a:rPr lang="ru-RU" sz="3600" dirty="0">
                <a:solidFill>
                  <a:srgbClr val="FF9933"/>
                </a:solidFill>
              </a:rPr>
              <a:t>мазеров</a:t>
            </a:r>
            <a:r>
              <a:rPr lang="ru-RU" sz="4000" dirty="0">
                <a:solidFill>
                  <a:schemeClr val="bg1"/>
                </a:solidFill>
              </a:rPr>
              <a:t> </a:t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СН</a:t>
            </a:r>
            <a:r>
              <a:rPr lang="ru-RU" sz="4000" baseline="-25000" dirty="0">
                <a:solidFill>
                  <a:schemeClr val="tx1"/>
                </a:solidFill>
              </a:rPr>
              <a:t>3</a:t>
            </a:r>
            <a:r>
              <a:rPr lang="ru-RU" sz="4000" dirty="0">
                <a:solidFill>
                  <a:schemeClr val="tx1"/>
                </a:solidFill>
              </a:rPr>
              <a:t>ОН </a:t>
            </a: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на </a:t>
            </a:r>
            <a:r>
              <a:rPr lang="ru-RU" sz="3600" dirty="0">
                <a:solidFill>
                  <a:schemeClr val="tx1"/>
                </a:solidFill>
              </a:rPr>
              <a:t>6.7 ГГц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W3(OH)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31779" name="Picture 3" descr="030_030_W3OH_MasMa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-6350"/>
            <a:ext cx="6624638" cy="4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651250"/>
            <a:ext cx="366236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874713" y="3952875"/>
            <a:ext cx="5484812" cy="3503613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«горячие»</a:t>
            </a: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 пятна </a:t>
            </a:r>
          </a:p>
          <a:p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размером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</a:t>
            </a:r>
            <a:r>
              <a:rPr lang="ru-RU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0.001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arcsec</a:t>
            </a: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r>
              <a:rPr lang="ru-RU" sz="3200">
                <a:solidFill>
                  <a:schemeClr val="hlink"/>
                </a:solidFill>
                <a:effectLst/>
              </a:rPr>
              <a:t>(</a:t>
            </a:r>
            <a:r>
              <a:rPr lang="en-US" sz="3200">
                <a:solidFill>
                  <a:schemeClr val="hlink"/>
                </a:solidFill>
                <a:effectLst/>
              </a:rPr>
              <a:t>Menten et al.1991</a:t>
            </a:r>
            <a:r>
              <a:rPr lang="ru-RU" sz="3200">
                <a:solidFill>
                  <a:schemeClr val="hlink"/>
                </a:solidFill>
                <a:effectLst/>
              </a:rPr>
              <a:t>)</a:t>
            </a: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</a:p>
          <a:p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окруженные</a:t>
            </a:r>
            <a:r>
              <a:rPr lang="en-US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2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«гало»</a:t>
            </a: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размером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arcsec</a:t>
            </a: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ru-RU" sz="3200">
                <a:solidFill>
                  <a:schemeClr val="hlink"/>
                </a:solidFill>
                <a:effectLst/>
              </a:rPr>
              <a:t>(</a:t>
            </a:r>
            <a:r>
              <a:rPr lang="en-US" sz="3200">
                <a:solidFill>
                  <a:schemeClr val="hlink"/>
                </a:solidFill>
                <a:effectLst/>
              </a:rPr>
              <a:t>Sobolev et al. 2005, </a:t>
            </a:r>
          </a:p>
          <a:p>
            <a:r>
              <a:rPr lang="en-US" sz="3200">
                <a:solidFill>
                  <a:schemeClr val="hlink"/>
                </a:solidFill>
                <a:effectLst/>
              </a:rPr>
              <a:t>Harvey-Smith &amp; Cohen 2006)</a:t>
            </a:r>
            <a:endParaRPr lang="ru-RU" sz="3200">
              <a:solidFill>
                <a:schemeClr val="hlink"/>
              </a:solidFill>
              <a:effectLst/>
            </a:endParaRPr>
          </a:p>
        </p:txBody>
      </p:sp>
      <p:sp>
        <p:nvSpPr>
          <p:cNvPr id="331784" name="Rectangle 8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1785" name="AutoShape 9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86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Shape 1"/>
          <p:cNvSpPr txBox="1">
            <a:spLocks noChangeArrowheads="1"/>
          </p:cNvSpPr>
          <p:nvPr/>
        </p:nvSpPr>
        <p:spPr bwMode="auto">
          <a:xfrm>
            <a:off x="465529" y="1511935"/>
            <a:ext cx="9072563" cy="20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endParaRPr kumimoji="0" lang="ru-RU" altLang="ru-RU" sz="2000"/>
          </a:p>
        </p:txBody>
      </p:sp>
      <p:pic>
        <p:nvPicPr>
          <p:cNvPr id="16386" name="Изображение 4" descr="maser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938"/>
            <a:ext cx="10080625" cy="49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227490"/>
            <a:ext cx="10080625" cy="120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 algn="ctr"/>
            <a:r>
              <a:rPr lang="en-US" altLang="ru-RU"/>
              <a:t>W51M , first fringes at  22GHz </a:t>
            </a:r>
          </a:p>
          <a:p>
            <a:pPr algn="ctr"/>
            <a:r>
              <a:rPr lang="en-US" altLang="ru-RU"/>
              <a:t>(H</a:t>
            </a:r>
            <a:r>
              <a:rPr lang="en-US" altLang="ru-RU" baseline="-25000"/>
              <a:t>2</a:t>
            </a:r>
            <a:r>
              <a:rPr lang="en-US" altLang="ru-RU"/>
              <a:t>O  maser line  RA-Eff, 1.14 Earth D.)</a:t>
            </a:r>
          </a:p>
          <a:p>
            <a:pPr algn="ctr"/>
            <a:r>
              <a:rPr lang="en-US" altLang="ru-RU"/>
              <a:t>Now- fringes at 2 Earth D.</a:t>
            </a:r>
            <a:endParaRPr lang="ru-RU" alt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651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" y="2028"/>
            <a:ext cx="10088118" cy="1079044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Onsala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(1667 GHz OH line)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82" y="1416733"/>
            <a:ext cx="5642254" cy="2576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83" y="4017964"/>
            <a:ext cx="5642254" cy="277814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6548605" y="4335466"/>
            <a:ext cx="0" cy="107156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17882" y="1032951"/>
            <a:ext cx="5662743" cy="40955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000" dirty="0" smtClean="0"/>
              <a:t>LHCP SV </a:t>
            </a:r>
            <a:r>
              <a:rPr lang="en-US" sz="2000" dirty="0" err="1" smtClean="0"/>
              <a:t>autosp</a:t>
            </a:r>
            <a:r>
              <a:rPr lang="en-US" sz="2000" dirty="0" smtClean="0"/>
              <a:t>./ Fringe rate – frequency plot</a:t>
            </a:r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7" y="1440071"/>
            <a:ext cx="5357847" cy="25778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1032950"/>
            <a:ext cx="4438690" cy="35488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b="1" dirty="0">
                <a:solidFill>
                  <a:srgbClr val="FF0000"/>
                </a:solidFill>
                <a:effectLst/>
              </a:rPr>
              <a:t>Experiment RAES 02h </a:t>
            </a:r>
            <a:endParaRPr lang="en-US" dirty="0">
              <a:solidFill>
                <a:srgbClr val="FF0000"/>
              </a:solidFill>
              <a:effectLst/>
            </a:endParaRPr>
          </a:p>
          <a:p>
            <a:r>
              <a:rPr lang="en-US" b="1" dirty="0" smtClean="0">
                <a:solidFill>
                  <a:srgbClr val="FF0000"/>
                </a:solidFill>
                <a:effectLst/>
              </a:rPr>
              <a:t> UT</a:t>
            </a:r>
            <a:r>
              <a:rPr lang="en-US" b="1" dirty="0">
                <a:solidFill>
                  <a:srgbClr val="FF0000"/>
                </a:solidFill>
                <a:effectLst/>
              </a:rPr>
              <a:t>: 2:35-3:35 August, 7 </a:t>
            </a:r>
            <a:endParaRPr lang="en-US" dirty="0">
              <a:solidFill>
                <a:srgbClr val="FF0000"/>
              </a:solidFill>
              <a:effectLst/>
            </a:endParaRPr>
          </a:p>
          <a:p>
            <a:r>
              <a:rPr lang="en-US" b="1" dirty="0" smtClean="0">
                <a:solidFill>
                  <a:srgbClr val="FF0000"/>
                </a:solidFill>
                <a:effectLst/>
              </a:rPr>
              <a:t> Space–ground </a:t>
            </a:r>
            <a:r>
              <a:rPr lang="en-US" b="1" dirty="0">
                <a:solidFill>
                  <a:srgbClr val="FF0000"/>
                </a:solidFill>
                <a:effectLst/>
              </a:rPr>
              <a:t>baseline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r>
              <a:rPr lang="en-US" b="1" dirty="0">
                <a:solidFill>
                  <a:srgbClr val="FF0000"/>
                </a:solidFill>
                <a:effectLst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projections</a:t>
            </a:r>
          </a:p>
          <a:p>
            <a:r>
              <a:rPr lang="en-US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b="1" dirty="0">
                <a:solidFill>
                  <a:srgbClr val="FF0000"/>
                </a:solidFill>
                <a:effectLst/>
              </a:rPr>
              <a:t>from ~1 to ~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1.6 </a:t>
            </a:r>
            <a:r>
              <a:rPr lang="en-US" b="1" dirty="0">
                <a:solidFill>
                  <a:srgbClr val="FF0000"/>
                </a:solidFill>
                <a:effectLst/>
              </a:rPr>
              <a:t>Ed</a:t>
            </a:r>
            <a:endParaRPr lang="en-US" dirty="0">
              <a:solidFill>
                <a:srgbClr val="FF0000"/>
              </a:solidFill>
              <a:effectLst/>
            </a:endParaRPr>
          </a:p>
          <a:p>
            <a:r>
              <a:rPr lang="sv-SE" b="1" dirty="0" smtClean="0">
                <a:solidFill>
                  <a:srgbClr val="FF0000"/>
                </a:solidFill>
                <a:effectLst/>
              </a:rPr>
              <a:t> Stations </a:t>
            </a:r>
            <a:r>
              <a:rPr lang="sv-SE" b="1" dirty="0">
                <a:solidFill>
                  <a:srgbClr val="FF0000"/>
                </a:solidFill>
                <a:effectLst/>
              </a:rPr>
              <a:t>in experiment</a:t>
            </a:r>
            <a:r>
              <a:rPr lang="sv-SE" b="1" dirty="0" smtClean="0">
                <a:solidFill>
                  <a:srgbClr val="FF0000"/>
                </a:solidFill>
                <a:effectLst/>
              </a:rPr>
              <a:t>:</a:t>
            </a:r>
          </a:p>
          <a:p>
            <a:r>
              <a:rPr lang="sv-SE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sv-SE" b="1" dirty="0">
                <a:solidFill>
                  <a:srgbClr val="FF0000"/>
                </a:solidFill>
                <a:effectLst/>
              </a:rPr>
              <a:t>Medicina, </a:t>
            </a:r>
            <a:r>
              <a:rPr lang="sv-SE" b="1" dirty="0" smtClean="0">
                <a:solidFill>
                  <a:srgbClr val="FF0000"/>
                </a:solidFill>
                <a:effectLst/>
              </a:rPr>
              <a:t>Evpatoria, </a:t>
            </a:r>
          </a:p>
          <a:p>
            <a:r>
              <a:rPr lang="sv-SE" b="1" dirty="0" smtClean="0">
                <a:solidFill>
                  <a:srgbClr val="FF0000"/>
                </a:solidFill>
                <a:effectLst/>
              </a:rPr>
              <a:t> Svetloe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" y="2028"/>
            <a:ext cx="10088118" cy="1079044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Onsala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(1665 GHz OH line)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7882" y="1032951"/>
            <a:ext cx="5662743" cy="40955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000" dirty="0" smtClean="0"/>
              <a:t>LHCP SV </a:t>
            </a:r>
            <a:r>
              <a:rPr lang="en-US" sz="2000" dirty="0" err="1" smtClean="0"/>
              <a:t>autosp</a:t>
            </a:r>
            <a:r>
              <a:rPr lang="en-US" sz="2000" dirty="0" smtClean="0"/>
              <a:t>./ Fringe rate – frequency plot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7" y="1440071"/>
            <a:ext cx="5357847" cy="2577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80" y="4017964"/>
            <a:ext cx="5662744" cy="2698766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8712020" y="4295326"/>
            <a:ext cx="0" cy="7545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" y="1032950"/>
            <a:ext cx="4438690" cy="35488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b="1" dirty="0">
                <a:solidFill>
                  <a:srgbClr val="FF0000"/>
                </a:solidFill>
                <a:effectLst/>
              </a:rPr>
              <a:t>Experiment RAES 02h </a:t>
            </a:r>
            <a:endParaRPr lang="en-US" dirty="0">
              <a:solidFill>
                <a:srgbClr val="FF0000"/>
              </a:solidFill>
              <a:effectLst/>
            </a:endParaRPr>
          </a:p>
          <a:p>
            <a:r>
              <a:rPr lang="en-US" b="1" dirty="0" smtClean="0">
                <a:solidFill>
                  <a:srgbClr val="FF0000"/>
                </a:solidFill>
                <a:effectLst/>
              </a:rPr>
              <a:t> UT</a:t>
            </a:r>
            <a:r>
              <a:rPr lang="en-US" b="1" dirty="0">
                <a:solidFill>
                  <a:srgbClr val="FF0000"/>
                </a:solidFill>
                <a:effectLst/>
              </a:rPr>
              <a:t>: 2:35-3:35 August, 7 </a:t>
            </a:r>
            <a:endParaRPr lang="en-US" dirty="0">
              <a:solidFill>
                <a:srgbClr val="FF0000"/>
              </a:solidFill>
              <a:effectLst/>
            </a:endParaRPr>
          </a:p>
          <a:p>
            <a:r>
              <a:rPr lang="en-US" b="1" dirty="0" smtClean="0">
                <a:solidFill>
                  <a:srgbClr val="FF0000"/>
                </a:solidFill>
                <a:effectLst/>
              </a:rPr>
              <a:t> Space–ground </a:t>
            </a:r>
            <a:r>
              <a:rPr lang="en-US" b="1" dirty="0">
                <a:solidFill>
                  <a:srgbClr val="FF0000"/>
                </a:solidFill>
                <a:effectLst/>
              </a:rPr>
              <a:t>baseline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r>
              <a:rPr lang="en-US" b="1" dirty="0">
                <a:solidFill>
                  <a:srgbClr val="FF0000"/>
                </a:solidFill>
                <a:effectLst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projections</a:t>
            </a:r>
          </a:p>
          <a:p>
            <a:r>
              <a:rPr lang="en-US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b="1" dirty="0">
                <a:solidFill>
                  <a:srgbClr val="FF0000"/>
                </a:solidFill>
                <a:effectLst/>
              </a:rPr>
              <a:t>from ~1 to ~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1.6 </a:t>
            </a:r>
            <a:r>
              <a:rPr lang="en-US" b="1" dirty="0">
                <a:solidFill>
                  <a:srgbClr val="FF0000"/>
                </a:solidFill>
                <a:effectLst/>
              </a:rPr>
              <a:t>Ed</a:t>
            </a:r>
            <a:endParaRPr lang="en-US" dirty="0">
              <a:solidFill>
                <a:srgbClr val="FF0000"/>
              </a:solidFill>
              <a:effectLst/>
            </a:endParaRPr>
          </a:p>
          <a:p>
            <a:r>
              <a:rPr lang="sv-SE" b="1" dirty="0" smtClean="0">
                <a:solidFill>
                  <a:srgbClr val="FF0000"/>
                </a:solidFill>
                <a:effectLst/>
              </a:rPr>
              <a:t> Stations </a:t>
            </a:r>
            <a:r>
              <a:rPr lang="sv-SE" b="1" dirty="0">
                <a:solidFill>
                  <a:srgbClr val="FF0000"/>
                </a:solidFill>
                <a:effectLst/>
              </a:rPr>
              <a:t>in experiment</a:t>
            </a:r>
            <a:r>
              <a:rPr lang="sv-SE" b="1" dirty="0" smtClean="0">
                <a:solidFill>
                  <a:srgbClr val="FF0000"/>
                </a:solidFill>
                <a:effectLst/>
              </a:rPr>
              <a:t>:</a:t>
            </a:r>
          </a:p>
          <a:p>
            <a:r>
              <a:rPr lang="sv-SE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sv-SE" b="1" dirty="0">
                <a:solidFill>
                  <a:srgbClr val="FF0000"/>
                </a:solidFill>
                <a:effectLst/>
              </a:rPr>
              <a:t>Medicina, </a:t>
            </a:r>
            <a:r>
              <a:rPr lang="sv-SE" b="1" dirty="0" smtClean="0">
                <a:solidFill>
                  <a:srgbClr val="FF0000"/>
                </a:solidFill>
                <a:effectLst/>
              </a:rPr>
              <a:t>Evpatoria, </a:t>
            </a:r>
          </a:p>
          <a:p>
            <a:r>
              <a:rPr lang="sv-SE" b="1" dirty="0" smtClean="0">
                <a:solidFill>
                  <a:srgbClr val="FF0000"/>
                </a:solidFill>
                <a:effectLst/>
              </a:rPr>
              <a:t> Svetloe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3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832" y="35421"/>
            <a:ext cx="8836502" cy="3384376"/>
          </a:xfrm>
        </p:spPr>
        <p:txBody>
          <a:bodyPr/>
          <a:lstStyle/>
          <a:p>
            <a:r>
              <a:rPr lang="en-US" dirty="0" smtClean="0"/>
              <a:t>April 2015</a:t>
            </a:r>
            <a:br>
              <a:rPr lang="en-US" dirty="0" smtClean="0"/>
            </a:br>
            <a:r>
              <a:rPr lang="en-US" dirty="0" smtClean="0"/>
              <a:t>Detection of NGC 4258 </a:t>
            </a:r>
            <a:r>
              <a:rPr lang="en-US" dirty="0" err="1" smtClean="0"/>
              <a:t>Megamaser</a:t>
            </a:r>
            <a:r>
              <a:rPr lang="en-US" dirty="0" smtClean="0"/>
              <a:t>!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 ED </a:t>
            </a:r>
            <a:br>
              <a:rPr lang="en-US" dirty="0" smtClean="0"/>
            </a:br>
            <a:r>
              <a:rPr lang="en-US" dirty="0" smtClean="0"/>
              <a:t>110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as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048" y="1480211"/>
            <a:ext cx="4820282" cy="5972034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494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489727"/>
            <a:ext cx="8688704" cy="658022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298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4" y="248367"/>
            <a:ext cx="8739515" cy="7062939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988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4" y="2741011"/>
            <a:ext cx="9861750" cy="262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587" y="1678895"/>
            <a:ext cx="8619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Summary of </a:t>
            </a:r>
            <a:r>
              <a:rPr lang="en-US" dirty="0" err="1">
                <a:effectLst/>
              </a:rPr>
              <a:t>RadioAstron</a:t>
            </a:r>
            <a:r>
              <a:rPr lang="en-US" dirty="0">
                <a:effectLst/>
              </a:rPr>
              <a:t> unsuccessful observations </a:t>
            </a:r>
            <a:endParaRPr lang="en-US" dirty="0" smtClean="0">
              <a:effectLst/>
            </a:endParaRPr>
          </a:p>
          <a:p>
            <a:pPr algn="ctr"/>
            <a:r>
              <a:rPr lang="en-US" dirty="0" smtClean="0">
                <a:effectLst/>
              </a:rPr>
              <a:t>of evolved stars in the Galaxy </a:t>
            </a:r>
            <a:endParaRPr lang="ru-RU" dirty="0">
              <a:effectLst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985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0836" y="323453"/>
            <a:ext cx="64411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Summary of </a:t>
            </a:r>
            <a:r>
              <a:rPr lang="en-US" dirty="0" err="1" smtClean="0">
                <a:effectLst/>
              </a:rPr>
              <a:t>RadioAstron</a:t>
            </a:r>
            <a:r>
              <a:rPr lang="en-US" dirty="0" smtClean="0">
                <a:effectLst/>
              </a:rPr>
              <a:t> observations </a:t>
            </a:r>
          </a:p>
          <a:p>
            <a:pPr algn="ctr"/>
            <a:r>
              <a:rPr lang="en-US" dirty="0" smtClean="0">
                <a:effectLst/>
              </a:rPr>
              <a:t>of star forming regions in the Galaxy </a:t>
            </a:r>
            <a:endParaRPr lang="ru-RU" dirty="0"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50758"/>
              </p:ext>
            </p:extLst>
          </p:nvPr>
        </p:nvGraphicFramePr>
        <p:xfrm>
          <a:off x="1228546" y="1547589"/>
          <a:ext cx="7605767" cy="509246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56183"/>
                <a:gridCol w="648072"/>
                <a:gridCol w="1440160"/>
                <a:gridCol w="1944216"/>
                <a:gridCol w="1917136"/>
              </a:tblGrid>
              <a:tr h="52021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Source</a:t>
                      </a:r>
                      <a:endParaRPr kumimoji="0" lang="en-GB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Mol.</a:t>
                      </a:r>
                      <a:endParaRPr kumimoji="0" lang="en-GB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Baseline</a:t>
                      </a:r>
                      <a:endParaRPr kumimoji="0" lang="en-GB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Telescope</a:t>
                      </a:r>
                      <a:endParaRPr kumimoji="0" lang="en-GB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T</a:t>
                      </a:r>
                      <a:r>
                        <a:rPr kumimoji="0" lang="en-GB" altLang="ru-RU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B (min.) </a:t>
                      </a: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for the brightest spot (K)</a:t>
                      </a: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021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W51M/S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GB" altLang="ru-RU" sz="2000" u="none" strike="noStrike" cap="none" normalizeH="0" baseline="-33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1.3 x ED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2.0 x ED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Ef,Ys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2x10</a:t>
                      </a:r>
                      <a:r>
                        <a:rPr kumimoji="0" lang="en-GB" alt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13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021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Onsala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OH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1.1-1.8 x ED</a:t>
                      </a: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Ro, </a:t>
                      </a: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Sv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Mc</a:t>
                      </a: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x10</a:t>
                      </a:r>
                      <a:r>
                        <a:rPr kumimoji="0" lang="en-GB" altLang="ru-RU" sz="20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021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Cepheus </a:t>
                      </a:r>
                      <a:endParaRPr kumimoji="0" lang="en-GB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GB" altLang="ru-RU" sz="2000" u="none" strike="noStrike" cap="none" normalizeH="0" baseline="-33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3.4 x ED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 x ED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Ys,Nt,Zc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2.3 x 10</a:t>
                      </a:r>
                      <a:r>
                        <a:rPr kumimoji="0" lang="en-GB" altLang="ru-RU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13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33906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W3 Irs5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GB" altLang="ru-RU" sz="2000" u="none" strike="noStrike" cap="none" normalizeH="0" baseline="-33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5.3-5.4 x ED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3.8 x ED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5.6-5.9 x ED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Ys,Tr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Ys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Ys,Nt,Bd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5x10</a:t>
                      </a:r>
                      <a:r>
                        <a:rPr kumimoji="0" lang="en-GB" altLang="ru-RU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14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8578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Orion KL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GB" altLang="ru-RU" sz="2000" u="none" strike="noStrike" cap="none" normalizeH="0" baseline="-33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3.3-3.5 x ED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1.9 x ED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Tr,Ys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Hh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3-10x10</a:t>
                      </a:r>
                      <a:r>
                        <a:rPr kumimoji="0" lang="en-GB" altLang="ru-RU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14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0" marR="0" marT="1422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466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W49N</a:t>
                      </a:r>
                      <a:endParaRPr kumimoji="0" lang="en-GB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GB" altLang="ru-RU" sz="2000" u="none" strike="noStrike" cap="none" normalizeH="0" baseline="-33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alt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en-GB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3.0 x ED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9.6 x ED</a:t>
                      </a: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Ef</a:t>
                      </a: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, </a:t>
                      </a:r>
                      <a:r>
                        <a:rPr kumimoji="0" lang="en-GB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Ys</a:t>
                      </a: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, </a:t>
                      </a:r>
                      <a:r>
                        <a:rPr kumimoji="0" lang="en-GB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Tr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6x10</a:t>
                      </a:r>
                      <a:r>
                        <a:rPr kumimoji="0" lang="en-GB" altLang="ru-RU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14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9677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W3 OH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GB" altLang="ru-RU" sz="2000" u="none" strike="noStrike" cap="none" normalizeH="0" baseline="-33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3.9 x ED</a:t>
                      </a:r>
                      <a:endParaRPr kumimoji="0" lang="en-GB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Ef</a:t>
                      </a: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GB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ejaVu Sans" panose="020B0603030804020204" pitchFamily="34" charset="0"/>
                        </a:rPr>
                        <a:t> Ys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</a:tabLst>
                      </a:pPr>
                      <a:r>
                        <a:rPr kumimoji="0" lang="en-GB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6x10</a:t>
                      </a:r>
                      <a:r>
                        <a:rPr kumimoji="0" lang="en-GB" altLang="ru-RU" sz="20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GB" alt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6000" marR="36000" marT="50226" marB="360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9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/>
          </p:cNvSpPr>
          <p:nvPr>
            <p:ph type="title"/>
          </p:nvPr>
        </p:nvSpPr>
        <p:spPr bwMode="auto">
          <a:xfrm>
            <a:off x="504031" y="1"/>
            <a:ext cx="9072563" cy="885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ctr" defTabSz="965945">
              <a:lnSpc>
                <a:spcPts val="6063"/>
              </a:lnSpc>
            </a:pPr>
            <a:r>
              <a:rPr lang="ru-RU" altLang="ru-RU" sz="5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ea typeface="Palatino Linotype" pitchFamily="18" charset="0"/>
                <a:cs typeface="Palatino Linotype" pitchFamily="18" charset="0"/>
                <a:sym typeface="Palatino Linotype" pitchFamily="18" charset="0"/>
              </a:rPr>
              <a:t>Cepheus</a:t>
            </a:r>
            <a:r>
              <a:rPr lang="ru-RU" altLang="ru-RU" sz="56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ea typeface="Palatino Linotype" pitchFamily="18" charset="0"/>
                <a:cs typeface="Palatino Linotype" pitchFamily="18" charset="0"/>
                <a:sym typeface="Palatino Linotype" pitchFamily="18" charset="0"/>
              </a:rPr>
              <a:t> A </a:t>
            </a:r>
            <a:endParaRPr lang="ru-RU" altLang="ru-RU" dirty="0"/>
          </a:p>
        </p:txBody>
      </p:sp>
      <p:pic>
        <p:nvPicPr>
          <p:cNvPr id="12290" name="Picture 2" descr="Cep A_20120830_20121218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6" y="1111203"/>
            <a:ext cx="9567844" cy="569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AutoShape 5"/>
          <p:cNvSpPr>
            <a:spLocks/>
          </p:cNvSpPr>
          <p:nvPr/>
        </p:nvSpPr>
        <p:spPr bwMode="auto">
          <a:xfrm>
            <a:off x="6912520" y="251445"/>
            <a:ext cx="2952328" cy="8837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FF2600"/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/>
          <a:lstStyle/>
          <a:p>
            <a:r>
              <a:rPr lang="en-US" altLang="ru-RU" dirty="0" smtClean="0"/>
              <a:t>  </a:t>
            </a:r>
            <a:r>
              <a:rPr lang="en-US" altLang="ru-RU" dirty="0" smtClean="0">
                <a:effectLst/>
              </a:rPr>
              <a:t>RA observations</a:t>
            </a:r>
            <a:r>
              <a:rPr lang="ru-RU" altLang="ru-RU" dirty="0" smtClean="0">
                <a:effectLst/>
              </a:rPr>
              <a:t> </a:t>
            </a:r>
          </a:p>
          <a:p>
            <a:pPr algn="ctr"/>
            <a:r>
              <a:rPr lang="ru-RU" altLang="ru-RU" b="1" dirty="0" smtClean="0">
                <a:effectLst/>
              </a:rPr>
              <a:t>18.11.2012</a:t>
            </a:r>
          </a:p>
          <a:p>
            <a:endParaRPr lang="ru-RU" altLang="ru-RU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856" y="298774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28.09.2012</a:t>
            </a:r>
            <a:endParaRPr lang="ru-RU" b="1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856" y="226766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30.08.2012</a:t>
            </a:r>
            <a:endParaRPr lang="ru-RU" b="1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856" y="370782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30.10.2012</a:t>
            </a:r>
            <a:endParaRPr lang="ru-RU" b="1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5856" y="442790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02.11.2012</a:t>
            </a:r>
            <a:endParaRPr lang="ru-RU" b="1" dirty="0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856" y="5200833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21.11.2012</a:t>
            </a:r>
            <a:endParaRPr lang="ru-RU" b="1" dirty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5856" y="599292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18.12.2012</a:t>
            </a:r>
            <a:endParaRPr lang="ru-RU" b="1" dirty="0"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4608" y="298774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28.09.2012</a:t>
            </a:r>
            <a:endParaRPr lang="ru-RU" b="1" dirty="0"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4608" y="226766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30.08.2012</a:t>
            </a:r>
            <a:endParaRPr lang="ru-RU" b="1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4608" y="370782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30.10.2012</a:t>
            </a:r>
            <a:endParaRPr lang="ru-RU" b="1" dirty="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4608" y="442790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02.11.2012</a:t>
            </a:r>
            <a:endParaRPr lang="ru-RU" b="1" dirty="0"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04608" y="5200833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21.11.2012</a:t>
            </a:r>
            <a:endParaRPr lang="ru-RU" b="1" dirty="0"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4608" y="599292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/>
              </a:rPr>
              <a:t>18.12.2012</a:t>
            </a:r>
            <a:endParaRPr lang="ru-RU" b="1" dirty="0">
              <a:effectLst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3024088" y="861847"/>
            <a:ext cx="896345" cy="2413933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777712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" y="0"/>
            <a:ext cx="10070254" cy="7554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 bwMode="auto">
          <a:xfrm flipV="1">
            <a:off x="791840" y="2915741"/>
            <a:ext cx="0" cy="16561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единительная линия 6"/>
          <p:cNvCxnSpPr/>
          <p:nvPr/>
        </p:nvCxnSpPr>
        <p:spPr bwMode="auto">
          <a:xfrm>
            <a:off x="1238878" y="3521785"/>
            <a:ext cx="62646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 стрелкой 8"/>
          <p:cNvCxnSpPr/>
          <p:nvPr/>
        </p:nvCxnSpPr>
        <p:spPr bwMode="auto">
          <a:xfrm flipV="1">
            <a:off x="4065402" y="6282185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0"/>
          <p:cNvCxnSpPr/>
          <p:nvPr/>
        </p:nvCxnSpPr>
        <p:spPr bwMode="auto">
          <a:xfrm flipV="1">
            <a:off x="5650020" y="6300117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 flipV="1">
            <a:off x="4002220" y="6285127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4067902" y="2321745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/>
          <p:nvPr/>
        </p:nvCxnSpPr>
        <p:spPr bwMode="auto">
          <a:xfrm flipV="1">
            <a:off x="5652520" y="2339677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 стрелкой 14"/>
          <p:cNvCxnSpPr/>
          <p:nvPr/>
        </p:nvCxnSpPr>
        <p:spPr bwMode="auto">
          <a:xfrm flipV="1">
            <a:off x="4004720" y="2324687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71760" y="3542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PRAO LPI RT-22 monitoring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 flipV="1">
            <a:off x="4680272" y="6300117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 стрелкой 17"/>
          <p:cNvCxnSpPr/>
          <p:nvPr/>
        </p:nvCxnSpPr>
        <p:spPr bwMode="auto">
          <a:xfrm flipV="1">
            <a:off x="4682772" y="2339677"/>
            <a:ext cx="8384" cy="5040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1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899517"/>
            <a:ext cx="9189976" cy="64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2440" y="827509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/>
              </a:rPr>
              <a:t>(2007)</a:t>
            </a:r>
            <a:endParaRPr lang="ru-RU" sz="20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808" y="35421"/>
            <a:ext cx="918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effectLst/>
              </a:rPr>
              <a:t>магнитные поля в истечениях</a:t>
            </a:r>
            <a:endParaRPr lang="ru-RU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42454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Изображение 4" descr="cep_hi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83"/>
            <a:ext cx="10080625" cy="672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642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Название 1"/>
          <p:cNvSpPr>
            <a:spLocks noGrp="1"/>
          </p:cNvSpPr>
          <p:nvPr>
            <p:ph type="title"/>
          </p:nvPr>
        </p:nvSpPr>
        <p:spPr>
          <a:xfrm>
            <a:off x="1400087" y="1163009"/>
            <a:ext cx="8604250" cy="12588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0" lang="en-US">
                <a:latin typeface="News Gothic MT" charset="0"/>
                <a:cs typeface="+mj-cs"/>
              </a:rPr>
              <a:t>CEPHEUS A!!!!!</a:t>
            </a:r>
            <a:endParaRPr kumimoji="0" lang="ru-RU">
              <a:latin typeface="News Gothic MT" charset="0"/>
              <a:cs typeface="+mj-cs"/>
            </a:endParaRPr>
          </a:p>
        </p:txBody>
      </p:sp>
      <p:pic>
        <p:nvPicPr>
          <p:cNvPr id="22530" name="Изображение 4" descr="w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87" y="0"/>
            <a:ext cx="6942681" cy="731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Название 1"/>
          <p:cNvSpPr>
            <a:spLocks noGrp="1"/>
          </p:cNvSpPr>
          <p:nvPr>
            <p:ph type="title"/>
          </p:nvPr>
        </p:nvSpPr>
        <p:spPr>
          <a:xfrm>
            <a:off x="1400087" y="1163009"/>
            <a:ext cx="8604250" cy="12588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0" lang="en-US">
                <a:latin typeface="News Gothic MT" charset="0"/>
                <a:cs typeface="+mj-cs"/>
              </a:rPr>
              <a:t>CEPHEUS A!!!!!</a:t>
            </a:r>
            <a:endParaRPr kumimoji="0" lang="ru-RU">
              <a:latin typeface="News Gothic MT" charset="0"/>
              <a:cs typeface="+mj-cs"/>
            </a:endParaRPr>
          </a:p>
        </p:txBody>
      </p:sp>
      <p:pic>
        <p:nvPicPr>
          <p:cNvPr id="22530" name="Изображение 4" descr="w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87" y="0"/>
            <a:ext cx="6942681" cy="731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>
            <a:cxnSpLocks noChangeShapeType="1"/>
          </p:cNvCxnSpPr>
          <p:nvPr/>
        </p:nvCxnSpPr>
        <p:spPr bwMode="auto">
          <a:xfrm flipV="1">
            <a:off x="4438275" y="1315944"/>
            <a:ext cx="1106069" cy="110595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Прямая соединительная линия 12"/>
          <p:cNvCxnSpPr>
            <a:cxnSpLocks noChangeShapeType="1"/>
          </p:cNvCxnSpPr>
          <p:nvPr/>
        </p:nvCxnSpPr>
        <p:spPr bwMode="auto">
          <a:xfrm flipV="1">
            <a:off x="5166321" y="1315944"/>
            <a:ext cx="1120069" cy="12039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" y="2051645"/>
            <a:ext cx="9596291" cy="4124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443" y="683493"/>
            <a:ext cx="8888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Visibility curve: </a:t>
            </a:r>
          </a:p>
          <a:p>
            <a:r>
              <a:rPr lang="en-US" dirty="0" smtClean="0"/>
              <a:t>Dependence of correlated signal on projected baseline</a:t>
            </a:r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915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3" y="1605036"/>
            <a:ext cx="8242499" cy="586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51880" y="199183"/>
            <a:ext cx="8184554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dirty="0" err="1" smtClean="0">
                <a:effectLst/>
              </a:rPr>
              <a:t>RadioAstron</a:t>
            </a:r>
            <a:r>
              <a:rPr lang="ru-RU" dirty="0" smtClean="0">
                <a:effectLst/>
              </a:rPr>
              <a:t>       Сер А</a:t>
            </a:r>
            <a:br>
              <a:rPr lang="ru-RU" dirty="0" smtClean="0">
                <a:effectLst/>
              </a:rPr>
            </a:br>
            <a:r>
              <a:rPr lang="en-US" dirty="0" smtClean="0">
                <a:effectLst/>
              </a:rPr>
              <a:t>amplitude vs frequency dependence</a:t>
            </a:r>
            <a:r>
              <a:rPr lang="ru-RU" dirty="0" smtClean="0">
                <a:effectLst/>
              </a:rPr>
              <a:t> </a:t>
            </a:r>
            <a:endParaRPr lang="ru-RU" dirty="0">
              <a:effectLst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273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1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7" y="1664096"/>
            <a:ext cx="52482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7704608" y="1691605"/>
            <a:ext cx="720080" cy="72008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7767" y="2555701"/>
            <a:ext cx="26228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Sun</a:t>
            </a:r>
            <a:r>
              <a:rPr lang="ru-RU" dirty="0" smtClean="0"/>
              <a:t> </a:t>
            </a:r>
          </a:p>
          <a:p>
            <a:pPr algn="ctr"/>
            <a:r>
              <a:rPr lang="en-US" dirty="0" smtClean="0"/>
              <a:t>at the distance</a:t>
            </a:r>
            <a:r>
              <a:rPr lang="ru-RU" dirty="0" smtClean="0"/>
              <a:t> 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ru-RU" dirty="0" smtClean="0"/>
              <a:t>700 </a:t>
            </a:r>
            <a:r>
              <a:rPr lang="en-US" dirty="0" smtClean="0"/>
              <a:t>pc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408463" y="4413388"/>
            <a:ext cx="36721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Record of high angular resolution</a:t>
            </a:r>
            <a:endParaRPr lang="ru-RU" dirty="0" smtClean="0"/>
          </a:p>
          <a:p>
            <a:endParaRPr lang="ru-RU" dirty="0"/>
          </a:p>
          <a:p>
            <a:r>
              <a:rPr lang="en-US" dirty="0" smtClean="0"/>
              <a:t>Record of high velocity gradient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72157" y="3851845"/>
            <a:ext cx="7925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/>
              </a:rPr>
              <a:t>f</a:t>
            </a:r>
            <a:r>
              <a:rPr lang="en-US" sz="3200" dirty="0" smtClean="0">
                <a:solidFill>
                  <a:srgbClr val="FF0000"/>
                </a:solidFill>
                <a:effectLst/>
              </a:rPr>
              <a:t>ine structure of maser spots is observed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! 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51880" y="199183"/>
            <a:ext cx="8184554" cy="1258887"/>
          </a:xfrm>
        </p:spPr>
        <p:txBody>
          <a:bodyPr/>
          <a:lstStyle/>
          <a:p>
            <a:r>
              <a:rPr lang="en-US" dirty="0" err="1" smtClean="0"/>
              <a:t>RadioAstron</a:t>
            </a:r>
            <a:r>
              <a:rPr lang="ru-RU" dirty="0" smtClean="0"/>
              <a:t>       Сер А</a:t>
            </a:r>
            <a:br>
              <a:rPr lang="ru-RU" dirty="0" smtClean="0"/>
            </a:br>
            <a:r>
              <a:rPr lang="en-US" dirty="0" smtClean="0"/>
              <a:t>model of observed structure</a:t>
            </a:r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844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-33812" y="0"/>
            <a:ext cx="10080625" cy="4859957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8000" u="sng" dirty="0">
                <a:solidFill>
                  <a:srgbClr val="FF0000"/>
                </a:solidFill>
              </a:rPr>
              <a:t/>
            </a:r>
            <a:br>
              <a:rPr lang="en-US" sz="8000" u="sng" dirty="0">
                <a:solidFill>
                  <a:srgbClr val="FF0000"/>
                </a:solidFill>
              </a:rPr>
            </a:br>
            <a:r>
              <a:rPr lang="en-US" sz="8000" dirty="0" err="1" smtClean="0">
                <a:solidFill>
                  <a:schemeClr val="accent2"/>
                </a:solidFill>
              </a:rPr>
              <a:t>Megamasers</a:t>
            </a:r>
            <a:r>
              <a:rPr lang="en-US" sz="8000" dirty="0" smtClean="0">
                <a:solidFill>
                  <a:schemeClr val="accent2"/>
                </a:solidFill>
              </a:rPr>
              <a:t> </a:t>
            </a:r>
            <a:br>
              <a:rPr lang="en-US" sz="8000" dirty="0" smtClean="0">
                <a:solidFill>
                  <a:schemeClr val="accent2"/>
                </a:solidFill>
              </a:rPr>
            </a:br>
            <a:r>
              <a:rPr lang="en-US" sz="8000" dirty="0" smtClean="0">
                <a:solidFill>
                  <a:schemeClr val="accent2"/>
                </a:solidFill>
              </a:rPr>
              <a:t>in accretion discs </a:t>
            </a:r>
            <a:br>
              <a:rPr lang="en-US" sz="8000" dirty="0" smtClean="0">
                <a:solidFill>
                  <a:schemeClr val="accent2"/>
                </a:solidFill>
              </a:rPr>
            </a:br>
            <a:r>
              <a:rPr lang="en-US" sz="8000" dirty="0" smtClean="0">
                <a:solidFill>
                  <a:schemeClr val="accent2"/>
                </a:solidFill>
              </a:rPr>
              <a:t>around supermassive </a:t>
            </a:r>
            <a:br>
              <a:rPr lang="en-US" sz="8000" dirty="0" smtClean="0">
                <a:solidFill>
                  <a:schemeClr val="accent2"/>
                </a:solidFill>
              </a:rPr>
            </a:br>
            <a:r>
              <a:rPr lang="en-US" sz="8000" dirty="0" smtClean="0">
                <a:solidFill>
                  <a:schemeClr val="accent2"/>
                </a:solidFill>
              </a:rPr>
              <a:t>black holes </a:t>
            </a:r>
            <a:endParaRPr lang="en-GB" sz="8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89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79" y="1115541"/>
            <a:ext cx="7033900" cy="5312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7778" y="6786611"/>
            <a:ext cx="430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igure from </a:t>
            </a:r>
            <a:r>
              <a:rPr lang="en-US" dirty="0" err="1" smtClean="0"/>
              <a:t>Modjaz</a:t>
            </a:r>
            <a:r>
              <a:rPr lang="en-US" dirty="0" smtClean="0"/>
              <a:t> (2004)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832400" y="1259557"/>
            <a:ext cx="18854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ed-shifted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59992" y="1259557"/>
            <a:ext cx="20457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blue-shifted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68660" y="997947"/>
            <a:ext cx="12650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central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70179" y="234036"/>
            <a:ext cx="6502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NGC 4258 spectrum (</a:t>
            </a:r>
            <a:r>
              <a:rPr lang="en-US" dirty="0" err="1" smtClean="0"/>
              <a:t>Nakai</a:t>
            </a:r>
            <a:r>
              <a:rPr lang="en-US" dirty="0" smtClean="0"/>
              <a:t> et al. 1994)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19701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35" y="1145865"/>
            <a:ext cx="8333026" cy="800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35" y="899517"/>
            <a:ext cx="4268135" cy="254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85" y="1942539"/>
            <a:ext cx="6728457" cy="436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85" y="2369171"/>
            <a:ext cx="6287159" cy="404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84" y="2769712"/>
            <a:ext cx="6287159" cy="372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33" y="323453"/>
            <a:ext cx="9566506" cy="360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83" y="3178486"/>
            <a:ext cx="8900761" cy="436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917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32" y="323453"/>
            <a:ext cx="9216776" cy="43312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519" y="5292005"/>
            <a:ext cx="6905401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10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23925" y="-36587"/>
            <a:ext cx="8120843" cy="7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effectLst/>
              </a:rPr>
              <a:t>околозвёздные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диски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и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истечения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53" y="2735836"/>
            <a:ext cx="4691919" cy="3996329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248" y="6673850"/>
            <a:ext cx="863600" cy="900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5"/>
          <p:cNvSpPr>
            <a:spLocks noChangeAspect="1" noChangeArrowheads="1"/>
          </p:cNvSpPr>
          <p:nvPr/>
        </p:nvSpPr>
        <p:spPr bwMode="auto">
          <a:xfrm>
            <a:off x="244227" y="6934200"/>
            <a:ext cx="360363" cy="360363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27" y="6729850"/>
            <a:ext cx="8972798" cy="844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229" y="6234428"/>
            <a:ext cx="2388123" cy="495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88" y="1689651"/>
            <a:ext cx="4664880" cy="4460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88" y="823231"/>
            <a:ext cx="9068158" cy="870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939" y="1691605"/>
            <a:ext cx="2540557" cy="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9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784" y="10742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VLBA + phased VLA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971525"/>
            <a:ext cx="5472608" cy="5117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304" y="107429"/>
            <a:ext cx="4966987" cy="70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10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329428"/>
            <a:ext cx="9689012" cy="623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08" y="35421"/>
            <a:ext cx="5131925" cy="292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46" y="1026142"/>
            <a:ext cx="9567527" cy="2536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194" y="3635821"/>
            <a:ext cx="5531422" cy="381642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 bwMode="auto">
          <a:xfrm>
            <a:off x="5544368" y="2195661"/>
            <a:ext cx="3600400" cy="72008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935856" y="1814089"/>
            <a:ext cx="1543404" cy="480363"/>
          </a:xfrm>
          <a:prstGeom prst="ellipse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764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453"/>
            <a:ext cx="1008062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9587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22" y="0"/>
            <a:ext cx="10111416" cy="4903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80" y="2944010"/>
            <a:ext cx="3464034" cy="46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962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805" y="179437"/>
            <a:ext cx="8568531" cy="839964"/>
          </a:xfrm>
        </p:spPr>
        <p:txBody>
          <a:bodyPr/>
          <a:lstStyle/>
          <a:p>
            <a:r>
              <a:rPr lang="en-US" sz="3100" dirty="0"/>
              <a:t>The Accretion Disk in NGC 4258</a:t>
            </a:r>
            <a:endParaRPr lang="en-US" dirty="0"/>
          </a:p>
        </p:txBody>
      </p:sp>
      <p:pic>
        <p:nvPicPr>
          <p:cNvPr id="181251" name="Picture 3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76" y="1931917"/>
            <a:ext cx="4993060" cy="34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5328344" y="5543761"/>
            <a:ext cx="3823137" cy="96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dirty="0">
                <a:effectLst/>
              </a:rPr>
              <a:t>Humphreys et al. 2008</a:t>
            </a:r>
          </a:p>
          <a:p>
            <a:r>
              <a:rPr lang="en-US" dirty="0">
                <a:effectLst/>
              </a:rPr>
              <a:t>(</a:t>
            </a:r>
            <a:r>
              <a:rPr lang="en-US" dirty="0" err="1">
                <a:effectLst/>
              </a:rPr>
              <a:t>CfA</a:t>
            </a:r>
            <a:r>
              <a:rPr lang="en-US" dirty="0">
                <a:effectLst/>
              </a:rPr>
              <a:t> group)</a:t>
            </a: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503808" y="1187549"/>
            <a:ext cx="3377709" cy="59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buFontTx/>
              <a:buChar char="•"/>
            </a:pPr>
            <a:r>
              <a:rPr lang="en-US" sz="2000" dirty="0">
                <a:effectLst/>
                <a:ea typeface="#궁서체" pitchFamily="84" charset="-127"/>
              </a:rPr>
              <a:t>Warp in the disk is fully characterized</a:t>
            </a:r>
          </a:p>
          <a:p>
            <a:pPr>
              <a:buFontTx/>
              <a:buChar char="•"/>
            </a:pPr>
            <a:endParaRPr lang="en-US" sz="2000" dirty="0">
              <a:effectLst/>
              <a:ea typeface="#궁서체" pitchFamily="84" charset="-127"/>
            </a:endParaRPr>
          </a:p>
          <a:p>
            <a:pPr>
              <a:buFontTx/>
              <a:buChar char="•"/>
            </a:pPr>
            <a:r>
              <a:rPr lang="en-US" sz="2000" dirty="0">
                <a:effectLst/>
                <a:ea typeface="#궁서체" pitchFamily="84" charset="-127"/>
              </a:rPr>
              <a:t>Accelerations measured in both systemic and </a:t>
            </a:r>
            <a:r>
              <a:rPr lang="en-US" sz="2000" dirty="0" err="1">
                <a:effectLst/>
                <a:ea typeface="#궁서체" pitchFamily="84" charset="-127"/>
              </a:rPr>
              <a:t>h.v</a:t>
            </a:r>
            <a:r>
              <a:rPr lang="en-US" sz="2000" dirty="0">
                <a:effectLst/>
                <a:ea typeface="#궁서체" pitchFamily="84" charset="-127"/>
              </a:rPr>
              <a:t>. features</a:t>
            </a:r>
          </a:p>
          <a:p>
            <a:pPr>
              <a:buFontTx/>
              <a:buChar char="•"/>
            </a:pPr>
            <a:endParaRPr lang="en-US" sz="2000" dirty="0">
              <a:effectLst/>
              <a:ea typeface="#궁서체" pitchFamily="84" charset="-127"/>
            </a:endParaRPr>
          </a:p>
          <a:p>
            <a:pPr>
              <a:buFontTx/>
              <a:buChar char="•"/>
            </a:pPr>
            <a:r>
              <a:rPr lang="en-US" sz="2000" dirty="0">
                <a:effectLst/>
                <a:ea typeface="#궁서체" pitchFamily="84" charset="-127"/>
              </a:rPr>
              <a:t>Blue features absorbed by gas in the </a:t>
            </a:r>
            <a:r>
              <a:rPr lang="en-US" sz="2000" dirty="0" smtClean="0">
                <a:effectLst/>
                <a:ea typeface="#궁서체" pitchFamily="84" charset="-127"/>
              </a:rPr>
              <a:t>disk </a:t>
            </a:r>
          </a:p>
          <a:p>
            <a:pPr>
              <a:buFontTx/>
              <a:buChar char="•"/>
            </a:pPr>
            <a:endParaRPr lang="en-US" sz="2000" dirty="0">
              <a:effectLst/>
              <a:ea typeface="#궁서체" pitchFamily="84" charset="-127"/>
            </a:endParaRPr>
          </a:p>
          <a:p>
            <a:pPr>
              <a:buFontTx/>
              <a:buChar char="•"/>
            </a:pPr>
            <a:r>
              <a:rPr lang="en-US" sz="2000" dirty="0" smtClean="0">
                <a:effectLst/>
                <a:ea typeface="#궁서체" pitchFamily="84" charset="-127"/>
              </a:rPr>
              <a:t>Groupings of maser components can be characterized by the spiral structure </a:t>
            </a:r>
          </a:p>
          <a:p>
            <a:pPr>
              <a:buFontTx/>
              <a:buChar char="•"/>
            </a:pPr>
            <a:endParaRPr lang="en-US" sz="2000" dirty="0">
              <a:effectLst/>
              <a:ea typeface="#궁서체" pitchFamily="84" charset="-127"/>
            </a:endParaRPr>
          </a:p>
          <a:p>
            <a:pPr>
              <a:buFontTx/>
              <a:buChar char="•"/>
            </a:pPr>
            <a:r>
              <a:rPr lang="en-US" sz="2000" dirty="0">
                <a:effectLst/>
                <a:ea typeface="#궁서체" pitchFamily="84" charset="-127"/>
              </a:rPr>
              <a:t>Disk characterization reduces systematic error in distance determination</a:t>
            </a:r>
          </a:p>
          <a:p>
            <a:pPr>
              <a:buFontTx/>
              <a:buChar char="•"/>
            </a:pPr>
            <a:endParaRPr lang="en-US" sz="2000" dirty="0">
              <a:effectLst/>
              <a:ea typeface="#궁서체" pitchFamily="8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513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944" y="99433"/>
            <a:ext cx="6198958" cy="1448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1547589"/>
            <a:ext cx="9523560" cy="27228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4412766"/>
            <a:ext cx="2435516" cy="31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971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395461"/>
            <a:ext cx="9575223" cy="2628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3275781"/>
            <a:ext cx="9621826" cy="1090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1" y="4859957"/>
            <a:ext cx="9342211" cy="2313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512" y="2923034"/>
            <a:ext cx="5081113" cy="46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732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477" y="-360040"/>
            <a:ext cx="8980270" cy="4715941"/>
          </a:xfrm>
        </p:spPr>
        <p:txBody>
          <a:bodyPr/>
          <a:lstStyle/>
          <a:p>
            <a:r>
              <a:rPr lang="en-US" dirty="0" smtClean="0"/>
              <a:t>April 2015 (observation 18.12.2014)</a:t>
            </a:r>
            <a:br>
              <a:rPr lang="en-US" dirty="0" smtClean="0"/>
            </a:br>
            <a:r>
              <a:rPr lang="en-US" dirty="0" smtClean="0"/>
              <a:t>Detection of NGC 4258 </a:t>
            </a:r>
            <a:r>
              <a:rPr lang="en-US" dirty="0" err="1" smtClean="0"/>
              <a:t>Megamaser</a:t>
            </a:r>
            <a:r>
              <a:rPr lang="en-US" dirty="0" smtClean="0"/>
              <a:t>!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Baseline 2 ED </a:t>
            </a:r>
            <a:br>
              <a:rPr lang="en-US" dirty="0" smtClean="0"/>
            </a:br>
            <a:r>
              <a:rPr lang="en-US" dirty="0" smtClean="0"/>
              <a:t>110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as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800 </a:t>
            </a:r>
            <a:r>
              <a:rPr lang="en-US" dirty="0" err="1" smtClean="0"/>
              <a:t>a.u</a:t>
            </a:r>
            <a:r>
              <a:rPr lang="en-US" dirty="0" smtClean="0"/>
              <a:t>. at 7.2 </a:t>
            </a:r>
            <a:r>
              <a:rPr lang="en-US" dirty="0" err="1" smtClean="0"/>
              <a:t>Mpc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12" y="1475581"/>
            <a:ext cx="4820282" cy="5972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1061" y="5091754"/>
            <a:ext cx="2504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RA-Torun 32m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77383" y="2195661"/>
            <a:ext cx="2534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RA-GBT 100m</a:t>
            </a:r>
            <a:endParaRPr lang="ru-RU" dirty="0"/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4487778"/>
            <a:ext cx="2775617" cy="2820451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990949" y="4667953"/>
            <a:ext cx="531596" cy="531596"/>
          </a:xfrm>
          <a:prstGeom prst="ellipse">
            <a:avLst/>
          </a:prstGeom>
          <a:solidFill>
            <a:srgbClr val="FF0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7"/>
          </a:p>
        </p:txBody>
      </p:sp>
      <p:sp>
        <p:nvSpPr>
          <p:cNvPr id="9" name="Овал 8"/>
          <p:cNvSpPr/>
          <p:nvPr/>
        </p:nvSpPr>
        <p:spPr>
          <a:xfrm>
            <a:off x="2523493" y="6588149"/>
            <a:ext cx="531596" cy="531596"/>
          </a:xfrm>
          <a:prstGeom prst="ellipse">
            <a:avLst/>
          </a:prstGeom>
          <a:solidFill>
            <a:srgbClr val="FF0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7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2066939" y="5438243"/>
            <a:ext cx="911211" cy="911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7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409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9792" y="971525"/>
            <a:ext cx="8980270" cy="4715941"/>
          </a:xfrm>
        </p:spPr>
        <p:txBody>
          <a:bodyPr/>
          <a:lstStyle/>
          <a:p>
            <a:r>
              <a:rPr lang="en-US" dirty="0" smtClean="0"/>
              <a:t>September 8, 2016 </a:t>
            </a:r>
            <a:br>
              <a:rPr lang="en-US" dirty="0" smtClean="0"/>
            </a:br>
            <a:r>
              <a:rPr lang="en-US" dirty="0" smtClean="0"/>
              <a:t>(observation 17.03.2016)</a:t>
            </a:r>
            <a:br>
              <a:rPr lang="en-US" dirty="0" smtClean="0"/>
            </a:br>
            <a:r>
              <a:rPr lang="en-US" dirty="0" smtClean="0"/>
              <a:t>New detection of NGC 4258 </a:t>
            </a:r>
            <a:r>
              <a:rPr lang="en-US" dirty="0" err="1" smtClean="0"/>
              <a:t>megamaser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6000" dirty="0">
                <a:solidFill>
                  <a:srgbClr val="FF0000"/>
                </a:solidFill>
              </a:rPr>
              <a:t>R</a:t>
            </a:r>
            <a:r>
              <a:rPr lang="en-US" sz="6000" dirty="0" smtClean="0">
                <a:solidFill>
                  <a:srgbClr val="FF0000"/>
                </a:solidFill>
              </a:rPr>
              <a:t>ecord!  </a:t>
            </a:r>
            <a:r>
              <a:rPr lang="en-US" dirty="0"/>
              <a:t/>
            </a:r>
            <a:br>
              <a:rPr lang="en-US" dirty="0"/>
            </a:br>
            <a:r>
              <a:rPr lang="en-US" sz="6000" dirty="0" smtClean="0">
                <a:solidFill>
                  <a:srgbClr val="FF0000"/>
                </a:solidFill>
              </a:rPr>
              <a:t>Base 19.5 ED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8000" dirty="0" smtClean="0">
                <a:solidFill>
                  <a:srgbClr val="FF0000"/>
                </a:solidFill>
              </a:rPr>
              <a:t>~10 </a:t>
            </a:r>
            <a:r>
              <a:rPr lang="en-US" sz="8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8000" dirty="0" smtClean="0">
                <a:solidFill>
                  <a:srgbClr val="FF0000"/>
                </a:solidFill>
              </a:rPr>
              <a:t>as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dirty="0" smtClean="0">
                <a:solidFill>
                  <a:srgbClr val="FF0000"/>
                </a:solidFill>
              </a:rPr>
              <a:t>~70 </a:t>
            </a:r>
            <a:r>
              <a:rPr lang="en-US" dirty="0" err="1" smtClean="0">
                <a:solidFill>
                  <a:srgbClr val="FF0000"/>
                </a:solidFill>
              </a:rPr>
              <a:t>a.u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smtClean="0"/>
              <a:t>at 7.2 </a:t>
            </a:r>
            <a:r>
              <a:rPr lang="en-US" dirty="0" err="1" smtClean="0"/>
              <a:t>Mpc</a:t>
            </a:r>
            <a:endParaRPr lang="ru-RU" dirty="0"/>
          </a:p>
        </p:txBody>
      </p:sp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04" y="2777171"/>
            <a:ext cx="4830809" cy="277172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0193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84" y="2160196"/>
            <a:ext cx="5305532" cy="4454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8332" y="1299059"/>
            <a:ext cx="7779694" cy="450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25" dirty="0">
                <a:solidFill>
                  <a:srgbClr val="FF0000"/>
                </a:solidFill>
              </a:rPr>
              <a:t>NGC4258 RAGS18H 17.03.2016 at 19.5 Earth Diameters</a:t>
            </a:r>
            <a:endParaRPr lang="ru-RU" sz="2325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7003394" y="3872588"/>
            <a:ext cx="267289" cy="267289"/>
          </a:xfrm>
          <a:prstGeom prst="ellipse">
            <a:avLst/>
          </a:prstGeom>
          <a:solidFill>
            <a:srgbClr val="FF0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7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4701776" y="4129654"/>
            <a:ext cx="445481" cy="4454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7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2604397" y="4608996"/>
            <a:ext cx="267289" cy="267289"/>
          </a:xfrm>
          <a:prstGeom prst="ellipse">
            <a:avLst/>
          </a:prstGeom>
          <a:solidFill>
            <a:srgbClr val="FF0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47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0463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Изображение 1" descr="icsm_a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5" y="1091953"/>
            <a:ext cx="9513590" cy="55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143768" y="316738"/>
            <a:ext cx="9819972" cy="5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r>
              <a:rPr lang="ru-RU" altLang="ru-RU" sz="3100" dirty="0" smtClean="0">
                <a:effectLst/>
                <a:latin typeface="Times" pitchFamily="1" charset="0"/>
              </a:rPr>
              <a:t>Мазеры в оболочках </a:t>
            </a:r>
            <a:r>
              <a:rPr lang="ru-RU" altLang="ru-RU" sz="3100" dirty="0" err="1" smtClean="0">
                <a:effectLst/>
                <a:latin typeface="Times" pitchFamily="1" charset="0"/>
              </a:rPr>
              <a:t>проэволюционировавших</a:t>
            </a:r>
            <a:r>
              <a:rPr lang="ru-RU" altLang="ru-RU" sz="3100" dirty="0" smtClean="0">
                <a:effectLst/>
                <a:latin typeface="Times" pitchFamily="1" charset="0"/>
              </a:rPr>
              <a:t> звезд</a:t>
            </a:r>
            <a:endParaRPr lang="ru-RU" altLang="ru-RU" sz="3100" dirty="0">
              <a:effectLst/>
              <a:latin typeface="Times" pitchFamily="1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4268210" y="1289537"/>
            <a:ext cx="1296144" cy="504056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5919398" y="1286595"/>
            <a:ext cx="1296144" cy="504056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7632600" y="1301585"/>
            <a:ext cx="1296144" cy="504056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75" y="755501"/>
            <a:ext cx="8604250" cy="1258887"/>
          </a:xfrm>
        </p:spPr>
        <p:txBody>
          <a:bodyPr/>
          <a:lstStyle/>
          <a:p>
            <a:r>
              <a:rPr lang="en-US" sz="2400" dirty="0"/>
              <a:t>raks07av | NGC4258 | 12:18:57.504600 | 47:18:14.30300 J2000</a:t>
            </a:r>
            <a:br>
              <a:rPr lang="en-US" sz="2400" dirty="0"/>
            </a:br>
            <a:r>
              <a:rPr lang="en-US" sz="2400" dirty="0"/>
              <a:t>start date /UT time 2014-02-10 05:00:00</a:t>
            </a:r>
            <a:br>
              <a:rPr lang="en-US" sz="2400" dirty="0"/>
            </a:br>
            <a:r>
              <a:rPr lang="en-US" sz="2400" dirty="0"/>
              <a:t>stop date /UT time 2014-02-10 06:00:00</a:t>
            </a:r>
            <a:br>
              <a:rPr lang="en-US" sz="2400" dirty="0"/>
            </a:br>
            <a:r>
              <a:rPr lang="en-US" sz="2400" dirty="0"/>
              <a:t>fringes between RA and MEDICINA have been  detected at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29.8 </a:t>
            </a:r>
            <a:r>
              <a:rPr lang="en-US" sz="4000" dirty="0">
                <a:solidFill>
                  <a:srgbClr val="FF0000"/>
                </a:solidFill>
              </a:rPr>
              <a:t>Earth Diameters 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( </a:t>
            </a:r>
            <a:r>
              <a:rPr lang="en-US" sz="4000" dirty="0">
                <a:solidFill>
                  <a:srgbClr val="FF0000"/>
                </a:solidFill>
              </a:rPr>
              <a:t>~8 </a:t>
            </a:r>
            <a:r>
              <a:rPr lang="en-US" sz="4000" dirty="0" err="1">
                <a:solidFill>
                  <a:srgbClr val="FF0000"/>
                </a:solidFill>
              </a:rPr>
              <a:t>microarcsec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resolution)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17" y="2800350"/>
            <a:ext cx="6345766" cy="4759325"/>
          </a:xfr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654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-33812" y="0"/>
            <a:ext cx="10080625" cy="4859957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8000" u="sng" dirty="0">
                <a:solidFill>
                  <a:srgbClr val="FF0000"/>
                </a:solidFill>
              </a:rPr>
              <a:t/>
            </a:r>
            <a:br>
              <a:rPr lang="en-US" sz="8000" u="sng" dirty="0">
                <a:solidFill>
                  <a:srgbClr val="FF0000"/>
                </a:solidFill>
              </a:rPr>
            </a:br>
            <a:r>
              <a:rPr lang="en-US" sz="8000" dirty="0">
                <a:solidFill>
                  <a:schemeClr val="accent2"/>
                </a:solidFill>
              </a:rPr>
              <a:t>S</a:t>
            </a:r>
            <a:r>
              <a:rPr lang="en-US" sz="8000" dirty="0" smtClean="0">
                <a:solidFill>
                  <a:schemeClr val="accent2"/>
                </a:solidFill>
              </a:rPr>
              <a:t>tar Forming Regions </a:t>
            </a:r>
            <a:br>
              <a:rPr lang="en-US" sz="8000" dirty="0" smtClean="0">
                <a:solidFill>
                  <a:schemeClr val="accent2"/>
                </a:solidFill>
              </a:rPr>
            </a:br>
            <a:r>
              <a:rPr lang="en-US" sz="8000" dirty="0" smtClean="0">
                <a:solidFill>
                  <a:schemeClr val="accent2"/>
                </a:solidFill>
              </a:rPr>
              <a:t>in external galaxies</a:t>
            </a:r>
            <a:endParaRPr lang="en-GB" sz="8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04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-33812" y="0"/>
            <a:ext cx="10114437" cy="1691605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8000" dirty="0" smtClean="0">
                <a:solidFill>
                  <a:schemeClr val="accent2"/>
                </a:solidFill>
              </a:rPr>
              <a:t>Large </a:t>
            </a:r>
            <a:r>
              <a:rPr lang="en-US" sz="8000" dirty="0" err="1" smtClean="0">
                <a:solidFill>
                  <a:schemeClr val="accent2"/>
                </a:solidFill>
              </a:rPr>
              <a:t>Magellanic</a:t>
            </a:r>
            <a:r>
              <a:rPr lang="en-US" sz="8000" dirty="0" smtClean="0">
                <a:solidFill>
                  <a:schemeClr val="accent2"/>
                </a:solidFill>
              </a:rPr>
              <a:t> Cloud</a:t>
            </a:r>
            <a:endParaRPr lang="en-GB" sz="8000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846" y="5724053"/>
            <a:ext cx="8028908" cy="1690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1" y="1566259"/>
            <a:ext cx="3893969" cy="4157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865" y="1566259"/>
            <a:ext cx="5677991" cy="39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62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-33812" y="216024"/>
            <a:ext cx="10114437" cy="1691605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2400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4288" algn="l"/>
                <a:tab pos="8085138" algn="l"/>
                <a:tab pos="8534400" algn="l"/>
                <a:tab pos="8982075" algn="l"/>
              </a:tabLst>
            </a:pPr>
            <a:r>
              <a:rPr lang="en-US" sz="8000" dirty="0" smtClean="0">
                <a:solidFill>
                  <a:schemeClr val="accent2"/>
                </a:solidFill>
              </a:rPr>
              <a:t>N113 in LMC </a:t>
            </a:r>
            <a:br>
              <a:rPr lang="en-US" sz="8000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50 </a:t>
            </a:r>
            <a:r>
              <a:rPr lang="en-US" dirty="0" err="1" smtClean="0">
                <a:solidFill>
                  <a:schemeClr val="accent2"/>
                </a:solidFill>
              </a:rPr>
              <a:t>kpc</a:t>
            </a:r>
            <a:r>
              <a:rPr lang="en-US" dirty="0" smtClean="0">
                <a:solidFill>
                  <a:schemeClr val="accent2"/>
                </a:solidFill>
              </a:rPr>
              <a:t> = 0.5 </a:t>
            </a:r>
            <a:r>
              <a:rPr lang="en-US" dirty="0" err="1" smtClean="0">
                <a:solidFill>
                  <a:schemeClr val="accent2"/>
                </a:solidFill>
              </a:rPr>
              <a:t>a.u</a:t>
            </a:r>
            <a:r>
              <a:rPr lang="en-US" dirty="0" smtClean="0">
                <a:solidFill>
                  <a:schemeClr val="accent2"/>
                </a:solidFill>
              </a:rPr>
              <a:t>. with 10 </a:t>
            </a:r>
            <a:r>
              <a:rPr lang="en-US" dirty="0" err="1" smtClean="0">
                <a:solidFill>
                  <a:schemeClr val="accent2"/>
                </a:solidFill>
              </a:rPr>
              <a:t>microarcsec</a:t>
            </a:r>
            <a:r>
              <a:rPr lang="en-US" dirty="0" smtClean="0">
                <a:solidFill>
                  <a:schemeClr val="accent2"/>
                </a:solidFill>
              </a:rPr>
              <a:t> beam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228" y="3782961"/>
            <a:ext cx="4106791" cy="3168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76" y="2699716"/>
            <a:ext cx="5222197" cy="4320480"/>
          </a:xfrm>
          <a:prstGeom prst="rect">
            <a:avLst/>
          </a:prstGeom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5437973" y="5147989"/>
            <a:ext cx="2482659" cy="648072"/>
          </a:xfrm>
          <a:prstGeom prst="line">
            <a:avLst/>
          </a:prstGeom>
          <a:noFill/>
          <a:ln w="25400" cap="flat" cmpd="sng">
            <a:solidFill>
              <a:srgbClr val="FF2600"/>
            </a:solidFill>
            <a:prstDash val="solid"/>
            <a:round/>
            <a:headEnd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 altLang="ru-RU" sz="13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6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418" y="2172957"/>
            <a:ext cx="5918682" cy="4350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7784" y="314494"/>
            <a:ext cx="9433048" cy="11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5" dirty="0"/>
              <a:t>NGC3079</a:t>
            </a:r>
            <a:endParaRPr lang="ru-RU" sz="2315" dirty="0"/>
          </a:p>
          <a:p>
            <a:r>
              <a:rPr lang="en-US" sz="2315" dirty="0" smtClean="0"/>
              <a:t>distance</a:t>
            </a:r>
            <a:r>
              <a:rPr lang="ru-RU" sz="2315" dirty="0" smtClean="0"/>
              <a:t>16</a:t>
            </a:r>
            <a:r>
              <a:rPr lang="en-US" sz="2315" dirty="0"/>
              <a:t>-20</a:t>
            </a:r>
            <a:r>
              <a:rPr lang="ru-RU" sz="2315" dirty="0"/>
              <a:t> </a:t>
            </a:r>
            <a:r>
              <a:rPr lang="en-US" sz="2315" dirty="0" err="1" smtClean="0"/>
              <a:t>Mpc</a:t>
            </a:r>
            <a:r>
              <a:rPr lang="ru-RU" sz="2315" dirty="0" smtClean="0"/>
              <a:t>, </a:t>
            </a:r>
            <a:endParaRPr lang="ru-RU" sz="2315" dirty="0"/>
          </a:p>
          <a:p>
            <a:r>
              <a:rPr lang="en-US" sz="2315" dirty="0" smtClean="0"/>
              <a:t>RA-GB </a:t>
            </a:r>
            <a:r>
              <a:rPr lang="ru-RU" sz="2315" dirty="0" smtClean="0"/>
              <a:t>14</a:t>
            </a:r>
            <a:r>
              <a:rPr lang="en-US" sz="2315" dirty="0" smtClean="0"/>
              <a:t>.11.</a:t>
            </a:r>
            <a:r>
              <a:rPr lang="ru-RU" sz="2315" dirty="0" smtClean="0"/>
              <a:t>2014, </a:t>
            </a:r>
            <a:r>
              <a:rPr lang="en-US" sz="2315" dirty="0" smtClean="0"/>
              <a:t>max projected baseline</a:t>
            </a:r>
            <a:r>
              <a:rPr lang="ru-RU" sz="2315" dirty="0" smtClean="0"/>
              <a:t> </a:t>
            </a:r>
            <a:r>
              <a:rPr lang="ru-RU" sz="2315" dirty="0"/>
              <a:t>2.3 </a:t>
            </a:r>
            <a:r>
              <a:rPr lang="en-US" sz="2315" dirty="0" smtClean="0"/>
              <a:t>ED (~95 </a:t>
            </a:r>
            <a:r>
              <a:rPr lang="en-US" sz="2315" dirty="0" err="1" smtClean="0"/>
              <a:t>microarcsec</a:t>
            </a:r>
            <a:r>
              <a:rPr lang="en-US" sz="2315" dirty="0" smtClean="0"/>
              <a:t>)</a:t>
            </a:r>
            <a:endParaRPr lang="ru-RU" sz="2315" dirty="0"/>
          </a:p>
        </p:txBody>
      </p:sp>
      <p:sp>
        <p:nvSpPr>
          <p:cNvPr id="4" name="TextBox 3"/>
          <p:cNvSpPr txBox="1"/>
          <p:nvPr/>
        </p:nvSpPr>
        <p:spPr>
          <a:xfrm>
            <a:off x="1655936" y="3347789"/>
            <a:ext cx="2534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RA-GBT 100m</a:t>
            </a:r>
            <a:endParaRPr lang="ru-RU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5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Shape 1"/>
          <p:cNvSpPr txBox="1">
            <a:spLocks noChangeArrowheads="1"/>
          </p:cNvSpPr>
          <p:nvPr/>
        </p:nvSpPr>
        <p:spPr bwMode="auto">
          <a:xfrm>
            <a:off x="19000" y="272989"/>
            <a:ext cx="10087625" cy="10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397" tIns="0" rIns="50397" bIns="0" anchor="b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r>
              <a:rPr kumimoji="0" lang="ru-RU" altLang="ru-RU" sz="5300" b="1" dirty="0" err="1" smtClean="0">
                <a:solidFill>
                  <a:srgbClr val="000000"/>
                </a:solidFill>
                <a:latin typeface="Times New Roman" pitchFamily="18" charset="0"/>
              </a:rPr>
              <a:t>Summary</a:t>
            </a:r>
            <a:r>
              <a:rPr kumimoji="0" lang="en-US" altLang="ru-RU" sz="53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en-US" altLang="ru-RU" sz="3600" b="1" dirty="0">
                <a:solidFill>
                  <a:srgbClr val="000000"/>
                </a:solidFill>
                <a:latin typeface="Times New Roman" pitchFamily="18" charset="0"/>
              </a:rPr>
              <a:t>(detections</a:t>
            </a:r>
            <a:r>
              <a:rPr kumimoji="0" lang="en-US" altLang="ru-RU" sz="3600" b="1" dirty="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  <a:endParaRPr kumimoji="0" lang="ru-RU" altLang="ru-RU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698" name="CustomShape 2"/>
          <p:cNvSpPr>
            <a:spLocks noChangeArrowheads="1"/>
          </p:cNvSpPr>
          <p:nvPr/>
        </p:nvSpPr>
        <p:spPr bwMode="auto">
          <a:xfrm>
            <a:off x="-10501" y="1350943"/>
            <a:ext cx="10080625" cy="542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7" tIns="49604" rIns="99207" bIns="49604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>
              <a:buSzPct val="45000"/>
            </a:pP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Space-ground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interferometer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 smtClean="0">
                <a:solidFill>
                  <a:srgbClr val="000000"/>
                </a:solidFill>
                <a:latin typeface="Book Antiqua" pitchFamily="18" charset="0"/>
              </a:rPr>
              <a:t>prov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id</a:t>
            </a:r>
            <a:r>
              <a:rPr kumimoji="0" lang="ru-RU" altLang="ru-RU" dirty="0" err="1" smtClean="0">
                <a:solidFill>
                  <a:srgbClr val="000000"/>
                </a:solidFill>
                <a:latin typeface="Book Antiqua" pitchFamily="18" charset="0"/>
              </a:rPr>
              <a:t>ed</a:t>
            </a:r>
            <a:r>
              <a:rPr kumimoji="0" lang="ru-RU" altLang="ru-RU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detection</a:t>
            </a:r>
            <a:r>
              <a:rPr kumimoji="0" lang="ru-RU" altLang="ru-RU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of extragalactic H2O maser emission</a:t>
            </a:r>
            <a:r>
              <a:rPr kumimoji="0" lang="ru-RU" altLang="ru-RU" dirty="0" smtClean="0">
                <a:solidFill>
                  <a:srgbClr val="000000"/>
                </a:solidFill>
                <a:latin typeface="Book Antiqua" pitchFamily="18" charset="0"/>
              </a:rPr>
              <a:t>:</a:t>
            </a:r>
            <a:endParaRPr kumimoji="0" lang="en-US" altLang="ru-RU" dirty="0" smtClean="0">
              <a:solidFill>
                <a:srgbClr val="000000"/>
              </a:solidFill>
              <a:latin typeface="Book Antiqua" pitchFamily="18" charset="0"/>
            </a:endParaRPr>
          </a:p>
          <a:p>
            <a:pPr>
              <a:buSzPct val="45000"/>
            </a:pPr>
            <a:endParaRPr kumimoji="0" lang="en-US" altLang="ru-RU" dirty="0" smtClean="0">
              <a:solidFill>
                <a:srgbClr val="000000"/>
              </a:solidFill>
              <a:latin typeface="Book Antiqua" pitchFamily="18" charset="0"/>
            </a:endParaRPr>
          </a:p>
          <a:p>
            <a:pPr>
              <a:buSzPct val="45000"/>
            </a:pP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NGC 4258 </a:t>
            </a:r>
            <a:r>
              <a:rPr kumimoji="0" lang="en-US" altLang="ru-RU" dirty="0" err="1" smtClean="0">
                <a:solidFill>
                  <a:srgbClr val="000000"/>
                </a:solidFill>
                <a:latin typeface="Book Antiqua" pitchFamily="18" charset="0"/>
              </a:rPr>
              <a:t>Megamaser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 (accretion disc around supermassive black hole type) was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detected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in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the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22 GHz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water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maser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line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with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projected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baseline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s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from 2 to ~20</a:t>
            </a:r>
            <a:r>
              <a:rPr kumimoji="0" lang="ru-RU" altLang="ru-RU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Earth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 smtClean="0">
                <a:solidFill>
                  <a:srgbClr val="000000"/>
                </a:solidFill>
                <a:latin typeface="Book Antiqua" pitchFamily="18" charset="0"/>
              </a:rPr>
              <a:t>diameters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 corresponding to angular resolutions up to </a:t>
            </a:r>
            <a:r>
              <a:rPr kumimoji="0" lang="en-US" altLang="ru-RU" sz="5400" dirty="0" smtClean="0">
                <a:solidFill>
                  <a:srgbClr val="FF0000"/>
                </a:solidFill>
                <a:latin typeface="Book Antiqua" pitchFamily="18" charset="0"/>
              </a:rPr>
              <a:t>10 </a:t>
            </a:r>
            <a:r>
              <a:rPr kumimoji="0" lang="en-US" altLang="ru-RU" sz="5400" dirty="0" err="1" smtClean="0">
                <a:solidFill>
                  <a:srgbClr val="FF0000"/>
                </a:solidFill>
                <a:latin typeface="Book Antiqua" pitchFamily="18" charset="0"/>
              </a:rPr>
              <a:t>microarcsec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 (~70 </a:t>
            </a:r>
            <a:r>
              <a:rPr kumimoji="0" lang="en-US" altLang="ru-RU" dirty="0" err="1" smtClean="0">
                <a:solidFill>
                  <a:srgbClr val="000000"/>
                </a:solidFill>
                <a:latin typeface="Book Antiqua" pitchFamily="18" charset="0"/>
              </a:rPr>
              <a:t>a.u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. at 7.2 </a:t>
            </a:r>
            <a:r>
              <a:rPr kumimoji="0" lang="en-US" altLang="ru-RU" dirty="0" err="1" smtClean="0">
                <a:solidFill>
                  <a:srgbClr val="000000"/>
                </a:solidFill>
                <a:latin typeface="Book Antiqua" pitchFamily="18" charset="0"/>
              </a:rPr>
              <a:t>Mpc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).</a:t>
            </a:r>
            <a:r>
              <a:rPr kumimoji="0" lang="ru-RU" altLang="ru-RU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endParaRPr kumimoji="0" lang="en-US" altLang="ru-RU" dirty="0">
              <a:solidFill>
                <a:srgbClr val="000000"/>
              </a:solidFill>
              <a:latin typeface="Book Antiqua" pitchFamily="18" charset="0"/>
            </a:endParaRPr>
          </a:p>
          <a:p>
            <a:pPr>
              <a:buSzPct val="45000"/>
            </a:pP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
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NGC 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3079 </a:t>
            </a:r>
            <a:r>
              <a:rPr kumimoji="0" lang="en-US" altLang="ru-RU" dirty="0" err="1" smtClean="0">
                <a:solidFill>
                  <a:srgbClr val="000000"/>
                </a:solidFill>
                <a:latin typeface="Book Antiqua" pitchFamily="18" charset="0"/>
              </a:rPr>
              <a:t>Megamaser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 (probably star formation type) was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detected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in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the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22 GHz</a:t>
            </a:r>
            <a:r>
              <a:rPr kumimoji="0" lang="ru-RU" altLang="ru-RU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water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maser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line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with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projected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baseline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s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~2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>
                <a:solidFill>
                  <a:srgbClr val="000000"/>
                </a:solidFill>
                <a:latin typeface="Book Antiqua" pitchFamily="18" charset="0"/>
              </a:rPr>
              <a:t>Earth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dirty="0" err="1" smtClean="0">
                <a:solidFill>
                  <a:srgbClr val="000000"/>
                </a:solidFill>
                <a:latin typeface="Book Antiqua" pitchFamily="18" charset="0"/>
              </a:rPr>
              <a:t>diameters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providing angular 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resolution ~100 </a:t>
            </a:r>
            <a:r>
              <a:rPr kumimoji="0" lang="en-US" altLang="ru-RU" dirty="0" err="1">
                <a:solidFill>
                  <a:srgbClr val="000000"/>
                </a:solidFill>
                <a:latin typeface="Book Antiqua" pitchFamily="18" charset="0"/>
              </a:rPr>
              <a:t>microarcsec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(~2000 </a:t>
            </a:r>
            <a:r>
              <a:rPr kumimoji="0" lang="en-US" altLang="ru-RU" dirty="0" err="1">
                <a:solidFill>
                  <a:srgbClr val="000000"/>
                </a:solidFill>
                <a:latin typeface="Book Antiqua" pitchFamily="18" charset="0"/>
              </a:rPr>
              <a:t>a.u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. at 20 </a:t>
            </a:r>
            <a:r>
              <a:rPr kumimoji="0" lang="en-US" altLang="ru-RU" dirty="0" err="1">
                <a:solidFill>
                  <a:srgbClr val="000000"/>
                </a:solidFill>
                <a:latin typeface="Book Antiqua" pitchFamily="18" charset="0"/>
              </a:rPr>
              <a:t>Mpc</a:t>
            </a:r>
            <a:r>
              <a:rPr kumimoji="0" lang="en-US" altLang="ru-RU" dirty="0">
                <a:solidFill>
                  <a:srgbClr val="000000"/>
                </a:solidFill>
                <a:latin typeface="Book Antiqua" pitchFamily="18" charset="0"/>
              </a:rPr>
              <a:t>).</a:t>
            </a:r>
            <a:r>
              <a:rPr kumimoji="0" lang="ru-RU" altLang="ru-RU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endParaRPr kumimoji="0" lang="en-US" altLang="ru-RU" dirty="0">
              <a:solidFill>
                <a:srgbClr val="000000"/>
              </a:solidFill>
              <a:latin typeface="Book Antiqua" pitchFamily="18" charset="0"/>
            </a:endParaRPr>
          </a:p>
          <a:p>
            <a:pPr>
              <a:buSzPct val="45000"/>
            </a:pPr>
            <a:r>
              <a:rPr kumimoji="0" lang="en-US" altLang="ru-RU" dirty="0" smtClean="0">
                <a:solidFill>
                  <a:srgbClr val="000000"/>
                </a:solidFill>
                <a:latin typeface="Book Antiqua" pitchFamily="18" charset="0"/>
              </a:rPr>
              <a:t>.</a:t>
            </a:r>
            <a:r>
              <a:rPr kumimoji="0" lang="ru-RU" altLang="ru-RU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endParaRPr kumimoji="0" lang="en-US" altLang="ru-RU" dirty="0">
              <a:solidFill>
                <a:srgbClr val="000000"/>
              </a:solidFill>
              <a:latin typeface="Book Antiqua" pitchFamily="18" charset="0"/>
            </a:endParaRPr>
          </a:p>
          <a:p>
            <a:pPr>
              <a:buSzPct val="45000"/>
            </a:pPr>
            <a:r>
              <a:rPr kumimoji="0" lang="ru-RU" altLang="ru-RU" sz="2000" dirty="0">
                <a:solidFill>
                  <a:srgbClr val="000000"/>
                </a:solidFill>
                <a:latin typeface="Book Antiqua" pitchFamily="18" charset="0"/>
              </a:rPr>
              <a:t>
</a:t>
            </a:r>
            <a:endParaRPr kumimoji="0" lang="ru-RU" altLang="ru-RU" sz="1600" dirty="0"/>
          </a:p>
          <a:p>
            <a:pPr>
              <a:buSzPct val="45000"/>
            </a:pPr>
            <a:endParaRPr kumimoji="0" lang="ru-RU" altLang="ru-RU" sz="20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164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Shape 1"/>
          <p:cNvSpPr txBox="1">
            <a:spLocks noChangeArrowheads="1"/>
          </p:cNvSpPr>
          <p:nvPr/>
        </p:nvSpPr>
        <p:spPr bwMode="auto">
          <a:xfrm>
            <a:off x="-7000" y="1750"/>
            <a:ext cx="10087625" cy="10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397" tIns="0" rIns="50397" bIns="0" anchor="b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r>
              <a:rPr kumimoji="0" lang="ru-RU" altLang="ru-RU" sz="5300" b="1" dirty="0" err="1" smtClean="0">
                <a:solidFill>
                  <a:srgbClr val="000000"/>
                </a:solidFill>
                <a:latin typeface="Times New Roman" pitchFamily="18" charset="0"/>
              </a:rPr>
              <a:t>Summary</a:t>
            </a:r>
            <a:r>
              <a:rPr kumimoji="0" lang="en-US" altLang="ru-RU" sz="53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en-US" altLang="ru-RU" sz="3600" b="1" dirty="0">
                <a:solidFill>
                  <a:srgbClr val="000000"/>
                </a:solidFill>
                <a:latin typeface="Times New Roman" pitchFamily="18" charset="0"/>
              </a:rPr>
              <a:t>(basic statements)</a:t>
            </a:r>
            <a:r>
              <a:rPr kumimoji="0" lang="en-US" altLang="ru-RU" sz="53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kumimoji="0" lang="ru-RU" altLang="ru-RU" sz="2000" dirty="0"/>
          </a:p>
        </p:txBody>
      </p:sp>
      <p:sp>
        <p:nvSpPr>
          <p:cNvPr id="30722" name="CustomShape 2"/>
          <p:cNvSpPr>
            <a:spLocks noChangeArrowheads="1"/>
          </p:cNvSpPr>
          <p:nvPr/>
        </p:nvSpPr>
        <p:spPr bwMode="auto">
          <a:xfrm>
            <a:off x="-1750" y="1403573"/>
            <a:ext cx="1022663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7" tIns="49604" rIns="99207" bIns="49604"/>
          <a:lstStyle>
            <a:lvl1pPr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News Gothic MT" pitchFamily="1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"/>
            </a:pPr>
            <a:r>
              <a:rPr kumimoji="0" lang="en-US" altLang="ru-RU" sz="2800" dirty="0" smtClean="0">
                <a:solidFill>
                  <a:srgbClr val="000000"/>
                </a:solidFill>
                <a:latin typeface="Book Antiqua" pitchFamily="18" charset="0"/>
              </a:rPr>
              <a:t>S</a:t>
            </a:r>
            <a:r>
              <a:rPr kumimoji="0" lang="ru-RU" altLang="ru-RU" sz="2800" dirty="0" err="1" smtClean="0">
                <a:solidFill>
                  <a:srgbClr val="000000"/>
                </a:solidFill>
                <a:latin typeface="Book Antiqua" pitchFamily="18" charset="0"/>
              </a:rPr>
              <a:t>cattering</a:t>
            </a:r>
            <a:r>
              <a:rPr kumimoji="0" lang="ru-RU" altLang="ru-RU" sz="2800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 smtClean="0">
                <a:solidFill>
                  <a:srgbClr val="000000"/>
                </a:solidFill>
                <a:latin typeface="Book Antiqua" pitchFamily="18" charset="0"/>
              </a:rPr>
              <a:t>does</a:t>
            </a:r>
            <a:r>
              <a:rPr kumimoji="0" lang="ru-RU" altLang="ru-RU" sz="2800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not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prevent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observations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of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the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bright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en-US" altLang="ru-RU" sz="2800" dirty="0" smtClean="0">
                <a:solidFill>
                  <a:srgbClr val="000000"/>
                </a:solidFill>
                <a:latin typeface="Book Antiqua" pitchFamily="18" charset="0"/>
              </a:rPr>
              <a:t>extra</a:t>
            </a:r>
            <a:r>
              <a:rPr kumimoji="0" lang="ru-RU" altLang="ru-RU" sz="2800" dirty="0" err="1" smtClean="0">
                <a:solidFill>
                  <a:srgbClr val="000000"/>
                </a:solidFill>
                <a:latin typeface="Book Antiqua" pitchFamily="18" charset="0"/>
              </a:rPr>
              <a:t>galactic</a:t>
            </a:r>
            <a:r>
              <a:rPr kumimoji="0" lang="ru-RU" altLang="ru-RU" sz="2800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H</a:t>
            </a:r>
            <a:r>
              <a:rPr kumimoji="0" lang="ru-RU" altLang="ru-RU" sz="2800" baseline="-25000" dirty="0">
                <a:solidFill>
                  <a:srgbClr val="000000"/>
                </a:solidFill>
                <a:latin typeface="Book Antiqua" pitchFamily="18" charset="0"/>
              </a:rPr>
              <a:t>2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O </a:t>
            </a:r>
            <a:r>
              <a:rPr kumimoji="0" lang="ru-RU" altLang="ru-RU" sz="2800" dirty="0" err="1" smtClean="0">
                <a:solidFill>
                  <a:srgbClr val="000000"/>
                </a:solidFill>
                <a:latin typeface="Book Antiqua" pitchFamily="18" charset="0"/>
              </a:rPr>
              <a:t>masers</a:t>
            </a:r>
            <a:r>
              <a:rPr kumimoji="0" lang="ru-RU" altLang="ru-RU" sz="2800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with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the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space-ground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interferometer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. </a:t>
            </a:r>
            <a:endParaRPr kumimoji="0" lang="en-US" altLang="ru-RU" sz="2800" dirty="0" smtClean="0">
              <a:solidFill>
                <a:srgbClr val="000000"/>
              </a:solidFill>
              <a:latin typeface="Book Antiqua" pitchFamily="18" charset="0"/>
            </a:endParaRPr>
          </a:p>
          <a:p>
            <a:pPr lvl="6">
              <a:buFont typeface="Wingdings" pitchFamily="2" charset="2"/>
              <a:buChar char=""/>
            </a:pPr>
            <a:endParaRPr kumimoji="0" lang="en-US" altLang="ru-RU" sz="2800" dirty="0" smtClean="0">
              <a:solidFill>
                <a:srgbClr val="000000"/>
              </a:solidFill>
              <a:latin typeface="Book Antiqua" pitchFamily="18" charset="0"/>
            </a:endParaRPr>
          </a:p>
          <a:p>
            <a:pPr marL="457200" indent="-457200">
              <a:buFont typeface="Wingdings" pitchFamily="2" charset="2"/>
              <a:buChar char=""/>
            </a:pPr>
            <a:r>
              <a:rPr kumimoji="0" lang="en-US" altLang="ru-RU" sz="2800" dirty="0">
                <a:solidFill>
                  <a:srgbClr val="000000"/>
                </a:solidFill>
                <a:latin typeface="Book Antiqua" pitchFamily="18" charset="0"/>
              </a:rPr>
              <a:t>Considerable number of maser features become resolved (bigger size of beaming effect) at 10-20 </a:t>
            </a:r>
            <a:r>
              <a:rPr kumimoji="0" lang="en-US" altLang="ru-RU" sz="2800" dirty="0" err="1">
                <a:solidFill>
                  <a:srgbClr val="000000"/>
                </a:solidFill>
                <a:latin typeface="Book Antiqua" pitchFamily="18" charset="0"/>
              </a:rPr>
              <a:t>microarcsec</a:t>
            </a:r>
            <a:r>
              <a:rPr kumimoji="0" lang="en-US" altLang="ru-RU" sz="2800" dirty="0">
                <a:solidFill>
                  <a:srgbClr val="000000"/>
                </a:solidFill>
                <a:latin typeface="Book Antiqua" pitchFamily="18" charset="0"/>
              </a:rPr>
              <a:t>  </a:t>
            </a:r>
          </a:p>
          <a:p>
            <a:pPr marL="457200" indent="-457200">
              <a:buFont typeface="Wingdings" pitchFamily="2" charset="2"/>
              <a:buChar char=""/>
            </a:pPr>
            <a:endParaRPr kumimoji="0" lang="en-US" altLang="ru-RU" sz="2800" dirty="0">
              <a:solidFill>
                <a:srgbClr val="000000"/>
              </a:solidFill>
              <a:latin typeface="Book Antiqua" pitchFamily="18" charset="0"/>
            </a:endParaRPr>
          </a:p>
          <a:p>
            <a:pPr marL="457200" indent="-457200">
              <a:buFont typeface="Wingdings" pitchFamily="2" charset="2"/>
              <a:buChar char=""/>
            </a:pPr>
            <a:r>
              <a:rPr kumimoji="0" lang="en-US" altLang="ru-RU" sz="2800" dirty="0">
                <a:solidFill>
                  <a:srgbClr val="000000"/>
                </a:solidFill>
                <a:latin typeface="Book Antiqua" pitchFamily="18" charset="0"/>
              </a:rPr>
              <a:t>No strong polarization is detected at ultimate angular resolutions</a:t>
            </a:r>
          </a:p>
          <a:p>
            <a:pPr marL="342900" indent="-342900">
              <a:buFont typeface="Wingdings" pitchFamily="2" charset="2"/>
              <a:buChar char=""/>
            </a:pPr>
            <a:endParaRPr kumimoji="0" lang="ru-RU" altLang="ru-RU" sz="2800" dirty="0">
              <a:solidFill>
                <a:srgbClr val="000000"/>
              </a:solidFill>
              <a:latin typeface="Book Antiqua" pitchFamily="18" charset="0"/>
            </a:endParaRPr>
          </a:p>
          <a:p>
            <a:pPr marL="342900" indent="-342900">
              <a:buFont typeface="Wingdings" pitchFamily="2" charset="2"/>
              <a:buChar char=""/>
            </a:pP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 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future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: </a:t>
            </a:r>
            <a:r>
              <a:rPr kumimoji="0" lang="en-US" altLang="ru-RU" sz="2800" dirty="0">
                <a:solidFill>
                  <a:srgbClr val="000000"/>
                </a:solidFill>
                <a:latin typeface="Book Antiqua" pitchFamily="18" charset="0"/>
              </a:rPr>
              <a:t>observation of other extragalactic sources,  </a:t>
            </a:r>
            <a:r>
              <a:rPr kumimoji="0" lang="en-US" altLang="ru-RU" sz="2800" dirty="0" smtClean="0">
                <a:solidFill>
                  <a:srgbClr val="000000"/>
                </a:solidFill>
                <a:latin typeface="Book Antiqua" pitchFamily="18" charset="0"/>
              </a:rPr>
              <a:t>         </a:t>
            </a:r>
            <a:r>
              <a:rPr kumimoji="0" lang="ru-RU" altLang="ru-RU" sz="2800" dirty="0" err="1" smtClean="0">
                <a:solidFill>
                  <a:srgbClr val="000000"/>
                </a:solidFill>
                <a:latin typeface="Book Antiqua" pitchFamily="18" charset="0"/>
              </a:rPr>
              <a:t>study</a:t>
            </a:r>
            <a:r>
              <a:rPr kumimoji="0" lang="ru-RU" altLang="ru-RU" sz="2800" dirty="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influence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of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the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sc</a:t>
            </a:r>
            <a:r>
              <a:rPr kumimoji="0" lang="en-US" altLang="ru-RU" sz="2800" dirty="0" err="1">
                <a:solidFill>
                  <a:srgbClr val="000000"/>
                </a:solidFill>
                <a:latin typeface="Book Antiqua" pitchFamily="18" charset="0"/>
              </a:rPr>
              <a:t>intillation</a:t>
            </a:r>
            <a:r>
              <a:rPr kumimoji="0" lang="en-US" altLang="ru-RU" sz="2800" dirty="0">
                <a:solidFill>
                  <a:srgbClr val="000000"/>
                </a:solidFill>
                <a:latin typeface="Book Antiqua" pitchFamily="18" charset="0"/>
              </a:rPr>
              <a:t> effects 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(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characteristic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times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,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changes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in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positions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and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dithering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kumimoji="0" lang="ru-RU" altLang="ru-RU" sz="2800" dirty="0" err="1">
                <a:solidFill>
                  <a:srgbClr val="000000"/>
                </a:solidFill>
                <a:latin typeface="Book Antiqua" pitchFamily="18" charset="0"/>
              </a:rPr>
              <a:t>radii</a:t>
            </a:r>
            <a:r>
              <a:rPr kumimoji="0" lang="ru-RU" altLang="ru-RU" sz="2800" dirty="0">
                <a:solidFill>
                  <a:srgbClr val="000000"/>
                </a:solidFill>
                <a:latin typeface="Book Antiqua" pitchFamily="18" charset="0"/>
              </a:rPr>
              <a:t>).</a:t>
            </a:r>
          </a:p>
          <a:p>
            <a:endParaRPr kumimoji="0" lang="ru-RU" altLang="ru-RU" sz="20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531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95461"/>
            <a:ext cx="9730064" cy="86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08486" indent="-307494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1354"/>
              </a:spcAft>
              <a:buClr>
                <a:srgbClr val="FFFFFF"/>
              </a:buClr>
              <a:buSzPct val="50000"/>
              <a:buFont typeface="StarSymbol" charset="0"/>
              <a:buBlip>
                <a:blip r:embed="rId2"/>
              </a:buBlip>
              <a:defRPr sz="30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  <a:ea typeface="+mn-ea"/>
                <a:cs typeface="+mn-cs"/>
              </a:defRPr>
            </a:lvl1pPr>
            <a:lvl2pPr marL="818478" indent="-271320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1080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7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2pPr>
            <a:lvl3pPr marL="1228466" indent="-204999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80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3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3pPr>
            <a:lvl4pPr marL="1638460" indent="-203491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546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4pPr>
            <a:lvl5pPr marL="2048451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5pPr>
            <a:lvl6pPr marL="2482559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6pPr>
            <a:lvl7pPr marL="2916666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7pPr>
            <a:lvl8pPr marL="3350777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8pPr>
            <a:lvl9pPr marL="3784883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9pPr>
          </a:lstStyle>
          <a:p>
            <a:pPr algn="ctr" hangingPunct="1">
              <a:lnSpc>
                <a:spcPct val="80000"/>
              </a:lnSpc>
              <a:buFontTx/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Достигнуто угловое разрешение, достаточное для измерения параллакса внегалактического источника, </a:t>
            </a:r>
          </a:p>
          <a:p>
            <a:pPr algn="ctr" hangingPunct="1">
              <a:lnSpc>
                <a:spcPct val="80000"/>
              </a:lnSpc>
              <a:buFontTx/>
              <a:buNone/>
            </a:pPr>
            <a:r>
              <a:rPr lang="ru-RU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</a:t>
            </a:r>
            <a:r>
              <a:rPr lang="ru-RU" sz="5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оторый является одним из основным для построения шкалы расстояний до внегалактических объектов</a:t>
            </a:r>
            <a:endParaRPr lang="en-US" sz="54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hangingPunct="1">
              <a:lnSpc>
                <a:spcPct val="80000"/>
              </a:lnSpc>
              <a:buFontTx/>
              <a:buNone/>
            </a:pPr>
            <a:endParaRPr lang="ru-RU" sz="7734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659563"/>
            <a:ext cx="863600" cy="900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244475" y="6919913"/>
            <a:ext cx="360363" cy="3603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992" y="4357833"/>
            <a:ext cx="6039205" cy="862164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7632" b="1" dirty="0">
                <a:solidFill>
                  <a:srgbClr val="FF0000"/>
                </a:solidFill>
                <a:latin typeface="Times New Roman" pitchFamily="18" charset="0"/>
              </a:rPr>
              <a:t>Спасибо</a:t>
            </a:r>
            <a:r>
              <a:rPr lang="en-US" sz="7632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  <a:endParaRPr lang="ru-RU" sz="7632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3768" y="2123653"/>
            <a:ext cx="9730064" cy="86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08486" indent="-307494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1354"/>
              </a:spcAft>
              <a:buClr>
                <a:srgbClr val="FFFFFF"/>
              </a:buClr>
              <a:buSzPct val="50000"/>
              <a:buFont typeface="StarSymbol" charset="0"/>
              <a:buBlip>
                <a:blip r:embed="rId2"/>
              </a:buBlip>
              <a:defRPr sz="30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  <a:ea typeface="+mn-ea"/>
                <a:cs typeface="+mn-cs"/>
              </a:defRPr>
            </a:lvl1pPr>
            <a:lvl2pPr marL="818478" indent="-271320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1080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7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2pPr>
            <a:lvl3pPr marL="1228466" indent="-204999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80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3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3pPr>
            <a:lvl4pPr marL="1638460" indent="-203491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546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4pPr>
            <a:lvl5pPr marL="2048451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5pPr>
            <a:lvl6pPr marL="2482559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6pPr>
            <a:lvl7pPr marL="2916666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7pPr>
            <a:lvl8pPr marL="3350777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8pPr>
            <a:lvl9pPr marL="3784883" indent="-206508" algn="l" defTabSz="426573" rtl="0" fontAlgn="base" hangingPunct="0">
              <a:lnSpc>
                <a:spcPct val="93000"/>
              </a:lnSpc>
              <a:spcBef>
                <a:spcPct val="0"/>
              </a:spcBef>
              <a:spcAft>
                <a:spcPts val="274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900">
                <a:solidFill>
                  <a:srgbClr val="33CC33"/>
                </a:solidFill>
                <a:effectDag name="">
                  <a:cont type="tree" name="">
                    <a:effect ref="fillLine"/>
                    <a:outerShdw dist="38100" dir="13500000" algn="br">
                      <a:srgbClr val="80FF7F"/>
                    </a:outerShdw>
                  </a:cont>
                  <a:cont type="tree" name="">
                    <a:effect ref="fillLine"/>
                    <a:outerShdw dist="38100" dir="2700000" algn="tl">
                      <a:srgbClr val="1E7A1E"/>
                    </a:outerShdw>
                  </a:cont>
                  <a:effect ref="fillLine"/>
                </a:effectDag>
                <a:latin typeface="+mn-lt"/>
              </a:defRPr>
            </a:lvl9pPr>
          </a:lstStyle>
          <a:p>
            <a:pPr algn="ctr" hangingPunct="1">
              <a:lnSpc>
                <a:spcPct val="80000"/>
              </a:lnSpc>
              <a:buFontTx/>
              <a:buNone/>
            </a:pPr>
            <a:r>
              <a:rPr lang="en-US" sz="7734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Thank you very much</a:t>
            </a:r>
            <a:r>
              <a:rPr lang="en-US" sz="7734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!</a:t>
            </a:r>
          </a:p>
          <a:p>
            <a:pPr algn="ctr" hangingPunct="1">
              <a:lnSpc>
                <a:spcPct val="80000"/>
              </a:lnSpc>
              <a:buFontTx/>
              <a:buNone/>
            </a:pPr>
            <a:r>
              <a:rPr lang="en-US" sz="7734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Vielen</a:t>
            </a:r>
            <a:r>
              <a:rPr lang="en-US" sz="7734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Dank!</a:t>
            </a:r>
            <a:endParaRPr lang="ru-RU" sz="7734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98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13184</TotalTime>
  <Words>1517</Words>
  <Application>Microsoft Office PowerPoint</Application>
  <PresentationFormat>Произвольный</PresentationFormat>
  <Paragraphs>356</Paragraphs>
  <Slides>98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98</vt:i4>
      </vt:variant>
    </vt:vector>
  </HeadingPairs>
  <TitlesOfParts>
    <vt:vector size="118" baseType="lpstr">
      <vt:lpstr>Batang</vt:lpstr>
      <vt:lpstr>ＭＳ Ｐゴシック</vt:lpstr>
      <vt:lpstr>PMingLiU</vt:lpstr>
      <vt:lpstr>#궁서체</vt:lpstr>
      <vt:lpstr>Arial</vt:lpstr>
      <vt:lpstr>Arial Black</vt:lpstr>
      <vt:lpstr>Book Antiqua</vt:lpstr>
      <vt:lpstr>Courier New</vt:lpstr>
      <vt:lpstr>DejaVu Sans</vt:lpstr>
      <vt:lpstr>Helvetica</vt:lpstr>
      <vt:lpstr>News Gothic MT</vt:lpstr>
      <vt:lpstr>Palatino</vt:lpstr>
      <vt:lpstr>Palatino Linotype</vt:lpstr>
      <vt:lpstr>StarSymbol</vt:lpstr>
      <vt:lpstr>Symbol</vt:lpstr>
      <vt:lpstr>Times</vt:lpstr>
      <vt:lpstr>Times New Roman</vt:lpstr>
      <vt:lpstr>Wingdings</vt:lpstr>
      <vt:lpstr>Оформление по умолчанию</vt:lpstr>
      <vt:lpstr>Специальное оформление</vt:lpstr>
      <vt:lpstr>Мазеры, как инструмент, наблюдения мегамазера в NGC 4258 в рамках проекта РадиоАстрон и  звезды в аккреционных дисках сверхмассивных черных дыр</vt:lpstr>
      <vt:lpstr>Microwave                      I=I0 exp(-t)  Amplification by    если t &lt;0, вещество  Stimulated            усиливает фоновое излучение,   Emission of                 а не ослабляет его  Radiation                                   мазерный эффект реализуется                           через механизм накачки,                  отражающий баланс между                     процессами переноса населённости                 (радиативный,столкновительный и химический)</vt:lpstr>
      <vt:lpstr>Molecule   No. of transitions     No. of sources                    interstellar     stellar OH         &gt;5        &gt;200*   &gt;250 H2O        &gt;10       &gt;300*   &gt;100 SiO        &gt;6          2    &gt;1000 CH3OH      &gt;40       &gt;500      - H2CO        1          5*      - etc. (NH3, CH, HC5N, HCN, ...) "*" indicates masers found in   other galaxies as megamasers  hydrogen masers  cyclotron masers  IAU Symps, 2007, 2012, 2017</vt:lpstr>
      <vt:lpstr>Механизмы накачки   (к чему чувствительна яркость мазеров) роль  источника и стока энергии могут играть </vt:lpstr>
      <vt:lpstr>спектральные признаки - высокая яркость (до &gt;1015К)  - узкие линии (до &lt;0.03 km/s) -многокомпонентность (до сотен) - переменность (часы - годы) - поляризация    (до 100 %)</vt:lpstr>
      <vt:lpstr>изображения мазеров  СН3ОН  на 6.7 ГГц  W3(OH) </vt:lpstr>
      <vt:lpstr>Презентация PowerPoint</vt:lpstr>
      <vt:lpstr>Презентация PowerPoint</vt:lpstr>
      <vt:lpstr>Презентация PowerPoint</vt:lpstr>
      <vt:lpstr>subList of H2O maser candidates (Gray et al. 2015)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images   СН3ОН  at 6.7 GHz  W3(OH)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? ? ?</vt:lpstr>
      <vt:lpstr>Презентация PowerPoint</vt:lpstr>
      <vt:lpstr>Презентация PowerPoint</vt:lpstr>
      <vt:lpstr>Презентация PowerPoint</vt:lpstr>
      <vt:lpstr>Презентация PowerPoint</vt:lpstr>
      <vt:lpstr>? ?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мазеры I класса  на 25 ГГц  в ОМС-1 (модель Sobolev, Wallin &amp; Watson 1998)</vt:lpstr>
      <vt:lpstr>Презентация PowerPoint</vt:lpstr>
      <vt:lpstr>BIMA spectra of methanol maser candidates in W3(OH)  Sutton, Sobolev et al. (2001)</vt:lpstr>
      <vt:lpstr>Презентация PowerPoint</vt:lpstr>
      <vt:lpstr>Change of the image with the viewing angle  (Sobolev,Sutton,Watson,Ostrovskii &amp; Shelemei 2008)</vt:lpstr>
      <vt:lpstr>Презентация PowerPoint</vt:lpstr>
      <vt:lpstr>Заключение</vt:lpstr>
      <vt:lpstr>Conclusion</vt:lpstr>
      <vt:lpstr>Measuring Accretion Disks and Mbh with VLBI using H2O Megamasers</vt:lpstr>
      <vt:lpstr>Презентация PowerPoint</vt:lpstr>
      <vt:lpstr>Заключение</vt:lpstr>
      <vt:lpstr>Conclusion</vt:lpstr>
      <vt:lpstr>Do we need such instrument?  Do we want to make it more precise? </vt:lpstr>
      <vt:lpstr>Do we need such instrument?  Do we want to make it more precise? </vt:lpstr>
      <vt:lpstr>Do we need such instrument?  Do we want to make it more precise? </vt:lpstr>
      <vt:lpstr>H2O masers in the Galaxy</vt:lpstr>
      <vt:lpstr>Презентация PowerPoint</vt:lpstr>
      <vt:lpstr>Презентация PowerPoint</vt:lpstr>
      <vt:lpstr>Into  Space!</vt:lpstr>
      <vt:lpstr>HALCA  первый космический радиоинтерферометр</vt:lpstr>
      <vt:lpstr>RadioAstron project  запущен в июле 2011  http://www.asc.rssi.ru/radioastron/index.html </vt:lpstr>
      <vt:lpstr>Презентация PowerPoint</vt:lpstr>
      <vt:lpstr>One of the basic RadioAstron innovations is possibility to observe H2O masers</vt:lpstr>
      <vt:lpstr>Презентация PowerPoint</vt:lpstr>
      <vt:lpstr>Презентация PowerPoint</vt:lpstr>
      <vt:lpstr>Презентация PowerPoint</vt:lpstr>
      <vt:lpstr>Onsala 1 (1667 GHz OH line)</vt:lpstr>
      <vt:lpstr>Onsala 1 (1665 GHz OH line)</vt:lpstr>
      <vt:lpstr>April 2015 Detection of NGC 4258 Megamaser!   2 ED  110 mas</vt:lpstr>
      <vt:lpstr>Презентация PowerPoint</vt:lpstr>
      <vt:lpstr>Презентация PowerPoint</vt:lpstr>
      <vt:lpstr>Презентация PowerPoint</vt:lpstr>
      <vt:lpstr>Презентация PowerPoint</vt:lpstr>
      <vt:lpstr>Cepheus A </vt:lpstr>
      <vt:lpstr>Презентация PowerPoint</vt:lpstr>
      <vt:lpstr>Презентация PowerPoint</vt:lpstr>
      <vt:lpstr>CEPHEUS A!!!!!</vt:lpstr>
      <vt:lpstr>CEPHEUS A!!!!!</vt:lpstr>
      <vt:lpstr>Презентация PowerPoint</vt:lpstr>
      <vt:lpstr>Презентация PowerPoint</vt:lpstr>
      <vt:lpstr>RadioAstron       Сер А model of observed structure</vt:lpstr>
      <vt:lpstr> Megamasers  in accretion discs  around supermassive  black holes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Accretion Disk in NGC 4258</vt:lpstr>
      <vt:lpstr>Презентация PowerPoint</vt:lpstr>
      <vt:lpstr>Презентация PowerPoint</vt:lpstr>
      <vt:lpstr>April 2015 (observation 18.12.2014) Detection of NGC 4258 Megamaser!   Baseline 2 ED  110 mas 800 a.u. at 7.2 Mpc</vt:lpstr>
      <vt:lpstr>September 8, 2016  (observation 17.03.2016) New detection of NGC 4258 megamaser Record!   Base 19.5 ED ~10 mas ~70 a.u. at 7.2 Mpc</vt:lpstr>
      <vt:lpstr>Презентация PowerPoint</vt:lpstr>
      <vt:lpstr>raks07av | NGC4258 | 12:18:57.504600 | 47:18:14.30300 J2000 start date /UT time 2014-02-10 05:00:00 stop date /UT time 2014-02-10 06:00:00 fringes between RA and MEDICINA have been  detected at  29.8 Earth Diameters  ( ~8 microarcsec resolution)</vt:lpstr>
      <vt:lpstr> Star Forming Regions  in external galaxies</vt:lpstr>
      <vt:lpstr>Large Magellanic Cloud</vt:lpstr>
      <vt:lpstr>N113 in LMC  50 kpc = 0.5 a.u. with 10 microarcsec beam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Переменность мазеров – уникальный инструмент исследования областей массивного звездообразования</dc:title>
  <dc:creator>SAM</dc:creator>
  <cp:lastModifiedBy>SAM</cp:lastModifiedBy>
  <cp:revision>518</cp:revision>
  <dcterms:modified xsi:type="dcterms:W3CDTF">2017-06-15T11:01:06Z</dcterms:modified>
</cp:coreProperties>
</file>