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74" r:id="rId4"/>
    <p:sldId id="275" r:id="rId5"/>
    <p:sldId id="266" r:id="rId6"/>
    <p:sldId id="276" r:id="rId7"/>
    <p:sldId id="277" r:id="rId8"/>
    <p:sldId id="272" r:id="rId9"/>
    <p:sldId id="269" r:id="rId10"/>
    <p:sldId id="270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60"/>
  </p:normalViewPr>
  <p:slideViewPr>
    <p:cSldViewPr>
      <p:cViewPr varScale="1">
        <p:scale>
          <a:sx n="98" d="100"/>
          <a:sy n="98" d="100"/>
        </p:scale>
        <p:origin x="-2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F2F6-FE85-4374-849C-9DC9D1BA7507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85AA3-1D02-43CA-952F-173F91F8C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85AA3-1D02-43CA-952F-173F91F8CD1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0AC-FDD7-4846-95DE-8167993BD3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6BE5-1367-4EEF-9989-062A48001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0AC-FDD7-4846-95DE-8167993BD3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6BE5-1367-4EEF-9989-062A48001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0AC-FDD7-4846-95DE-8167993BD3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6BE5-1367-4EEF-9989-062A48001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0AC-FDD7-4846-95DE-8167993BD3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6BE5-1367-4EEF-9989-062A48001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0AC-FDD7-4846-95DE-8167993BD3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6BE5-1367-4EEF-9989-062A48001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0AC-FDD7-4846-95DE-8167993BD3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6BE5-1367-4EEF-9989-062A48001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0AC-FDD7-4846-95DE-8167993BD3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6BE5-1367-4EEF-9989-062A48001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0AC-FDD7-4846-95DE-8167993BD3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6BE5-1367-4EEF-9989-062A48001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0AC-FDD7-4846-95DE-8167993BD3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6BE5-1367-4EEF-9989-062A48001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0AC-FDD7-4846-95DE-8167993BD3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6BE5-1367-4EEF-9989-062A48001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0AC-FDD7-4846-95DE-8167993BD3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6BE5-1367-4EEF-9989-062A48001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0F0AC-FDD7-4846-95DE-8167993BD38C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E6BE5-1367-4EEF-9989-062A48001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GC7419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91480"/>
            <a:ext cx="9144000" cy="765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856984" cy="216024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Массивные двойные системы в молодых звездных скоплениях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арасов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Анатолий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E.</a:t>
            </a:r>
            <a:b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Крымская астрофизическая обсерватория РАН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68344" y="6470576"/>
            <a:ext cx="1368152" cy="387424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>
                <a:solidFill>
                  <a:srgbClr val="0066CC"/>
                </a:solidFill>
              </a:rPr>
              <a:t>NGC 7419</a:t>
            </a:r>
            <a:endParaRPr lang="uk-UA" sz="1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pPr eaLnBrk="1" hangingPunct="1"/>
            <a:r>
              <a:rPr lang="en-GB" sz="2000" b="1" dirty="0" smtClean="0"/>
              <a:t>V622 Per</a:t>
            </a:r>
            <a:r>
              <a:rPr lang="ru-RU" sz="2000" b="1" dirty="0" smtClean="0"/>
              <a:t> в скоплении </a:t>
            </a:r>
            <a:r>
              <a:rPr lang="en-GB" sz="2000" b="1" dirty="0" smtClean="0"/>
              <a:t>h/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Per.</a:t>
            </a:r>
            <a:br>
              <a:rPr lang="en-GB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P=5.2</a:t>
            </a:r>
            <a:r>
              <a:rPr lang="en-GB" sz="2000" b="1" baseline="30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(классический Алголь),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возраст 12.1±1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лет</a:t>
            </a:r>
            <a:endParaRPr lang="el-G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14340" name="Picture 27" descr="V622PerHalph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628775"/>
            <a:ext cx="1992313" cy="3455988"/>
          </a:xfrm>
          <a:noFill/>
        </p:spPr>
      </p:pic>
      <p:pic>
        <p:nvPicPr>
          <p:cNvPr id="14341" name="Picture 28" descr="cremeOpb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773238"/>
            <a:ext cx="2376487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30"/>
          <p:cNvSpPr>
            <a:spLocks noChangeArrowheads="1"/>
          </p:cNvSpPr>
          <p:nvPr/>
        </p:nvSpPr>
        <p:spPr bwMode="auto">
          <a:xfrm>
            <a:off x="1547813" y="5661025"/>
            <a:ext cx="60483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1400">
                <a:solidFill>
                  <a:srgbClr val="0066CC"/>
                </a:solidFill>
              </a:rPr>
              <a:t>У </a:t>
            </a:r>
            <a:r>
              <a:rPr lang="en-US" sz="1400">
                <a:solidFill>
                  <a:srgbClr val="0066CC"/>
                </a:solidFill>
              </a:rPr>
              <a:t>V622 Per </a:t>
            </a:r>
            <a:r>
              <a:rPr lang="ru-RU" sz="1400">
                <a:solidFill>
                  <a:srgbClr val="0066CC"/>
                </a:solidFill>
              </a:rPr>
              <a:t>найден обмен масс в системе и избыток азота на 0.5 </a:t>
            </a:r>
            <a:r>
              <a:rPr lang="en-US" sz="1400">
                <a:solidFill>
                  <a:srgbClr val="0066CC"/>
                </a:solidFill>
              </a:rPr>
              <a:t>dex</a:t>
            </a:r>
            <a:r>
              <a:rPr lang="ru-RU" sz="1400">
                <a:solidFill>
                  <a:srgbClr val="0066CC"/>
                </a:solidFill>
              </a:rPr>
              <a:t> у первичного, теперь менее массивного, компонента.</a:t>
            </a:r>
          </a:p>
        </p:txBody>
      </p:sp>
      <p:pic>
        <p:nvPicPr>
          <p:cNvPr id="14343" name="Picture 32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3789363"/>
            <a:ext cx="2160588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6" descr="Рисунок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341438"/>
            <a:ext cx="450056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35" descr="Рисунок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3644900"/>
            <a:ext cx="259238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573016"/>
            <a:ext cx="208870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1916832"/>
            <a:ext cx="2232025" cy="4173538"/>
            <a:chOff x="3041" y="996"/>
            <a:chExt cx="6526" cy="9743"/>
          </a:xfrm>
        </p:grpSpPr>
        <p:pic>
          <p:nvPicPr>
            <p:cNvPr id="17420" name="Picture 13" descr="UBV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1" y="996"/>
              <a:ext cx="6391" cy="9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Text Box 14"/>
            <p:cNvSpPr txBox="1">
              <a:spLocks noChangeArrowheads="1"/>
            </p:cNvSpPr>
            <p:nvPr/>
          </p:nvSpPr>
          <p:spPr bwMode="auto">
            <a:xfrm>
              <a:off x="3216" y="10028"/>
              <a:ext cx="6351" cy="7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1400" i="1"/>
                <a:t>            </a:t>
              </a:r>
              <a:endParaRPr lang="ru-RU"/>
            </a:p>
          </p:txBody>
        </p:sp>
      </p:grp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4176439" cy="863823"/>
          </a:xfrm>
        </p:spPr>
        <p:txBody>
          <a:bodyPr/>
          <a:lstStyle/>
          <a:p>
            <a:pPr eaLnBrk="1" hangingPunct="1"/>
            <a:r>
              <a:rPr lang="en-US" sz="1800" b="1" dirty="0" smtClean="0"/>
              <a:t>NGC 457</a:t>
            </a:r>
            <a:r>
              <a:rPr lang="ru-RU" sz="1800" b="1" dirty="0" smtClean="0"/>
              <a:t>, </a:t>
            </a:r>
            <a:r>
              <a:rPr lang="en-US" sz="1800" b="1" dirty="0" smtClean="0"/>
              <a:t>t</a:t>
            </a:r>
            <a:r>
              <a:rPr lang="ru-RU" sz="1800" b="1" dirty="0" smtClean="0"/>
              <a:t>=17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Myr</a:t>
            </a:r>
            <a:endParaRPr lang="ru-RU" sz="1800" b="1" dirty="0" smtClean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051720" y="1124744"/>
            <a:ext cx="3168460" cy="5327650"/>
            <a:chOff x="1957" y="0"/>
            <a:chExt cx="9707" cy="1399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1957" y="0"/>
              <a:ext cx="9265" cy="6870"/>
              <a:chOff x="1957" y="0"/>
              <a:chExt cx="9265" cy="6870"/>
            </a:xfrm>
          </p:grpSpPr>
          <p:sp>
            <p:nvSpPr>
              <p:cNvPr id="17418" name="Text Box 6"/>
              <p:cNvSpPr txBox="1">
                <a:spLocks noChangeArrowheads="1"/>
              </p:cNvSpPr>
              <p:nvPr/>
            </p:nvSpPr>
            <p:spPr bwMode="auto">
              <a:xfrm>
                <a:off x="1957" y="5710"/>
                <a:ext cx="9265" cy="1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ru-RU" sz="1400" dirty="0" smtClean="0">
                    <a:solidFill>
                      <a:srgbClr val="0066CC"/>
                    </a:solidFill>
                  </a:rPr>
                  <a:t>Переменность лучевых скоростей линии</a:t>
                </a:r>
                <a:r>
                  <a:rPr lang="en-US" sz="1400" dirty="0" smtClean="0">
                    <a:solidFill>
                      <a:srgbClr val="0066CC"/>
                    </a:solidFill>
                  </a:rPr>
                  <a:t> </a:t>
                </a:r>
                <a:r>
                  <a:rPr lang="ru-RU" sz="1400" dirty="0" smtClean="0">
                    <a:solidFill>
                      <a:srgbClr val="0066CC"/>
                    </a:solidFill>
                  </a:rPr>
                  <a:t>Н</a:t>
                </a:r>
                <a:r>
                  <a:rPr lang="ru-RU" sz="1400" dirty="0" smtClean="0">
                    <a:solidFill>
                      <a:srgbClr val="0066CC"/>
                    </a:solidFill>
                    <a:sym typeface="Symbol" pitchFamily="18" charset="2"/>
                  </a:rPr>
                  <a:t> у</a:t>
                </a:r>
                <a:r>
                  <a:rPr lang="ru-RU" sz="1400" dirty="0" smtClean="0">
                    <a:solidFill>
                      <a:srgbClr val="0066CC"/>
                    </a:solidFill>
                  </a:rPr>
                  <a:t> </a:t>
                </a:r>
                <a:r>
                  <a:rPr lang="en-US" sz="1400" dirty="0" smtClean="0">
                    <a:solidFill>
                      <a:srgbClr val="0066CC"/>
                    </a:solidFill>
                  </a:rPr>
                  <a:t>NGC</a:t>
                </a:r>
                <a:r>
                  <a:rPr lang="ru-RU" sz="1400" dirty="0" smtClean="0">
                    <a:solidFill>
                      <a:srgbClr val="0066CC"/>
                    </a:solidFill>
                  </a:rPr>
                  <a:t> </a:t>
                </a:r>
                <a:r>
                  <a:rPr lang="ru-RU" sz="1400" dirty="0">
                    <a:solidFill>
                      <a:srgbClr val="0066CC"/>
                    </a:solidFill>
                  </a:rPr>
                  <a:t>457-37, Р</a:t>
                </a:r>
                <a:r>
                  <a:rPr lang="en-US" sz="1400" dirty="0">
                    <a:solidFill>
                      <a:srgbClr val="0066CC"/>
                    </a:solidFill>
                  </a:rPr>
                  <a:t> &lt; </a:t>
                </a:r>
                <a:r>
                  <a:rPr lang="en-US" sz="1400" dirty="0" smtClean="0">
                    <a:solidFill>
                      <a:srgbClr val="0066CC"/>
                    </a:solidFill>
                  </a:rPr>
                  <a:t>4d</a:t>
                </a:r>
                <a:endParaRPr lang="ru-RU" dirty="0">
                  <a:solidFill>
                    <a:srgbClr val="0066CC"/>
                  </a:solidFill>
                </a:endParaRPr>
              </a:p>
            </p:txBody>
          </p:sp>
          <p:pic>
            <p:nvPicPr>
              <p:cNvPr id="17419" name="Picture 7" descr="NGC457_37_BINAR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12062" b="17419"/>
              <a:stretch>
                <a:fillRect/>
              </a:stretch>
            </p:blipFill>
            <p:spPr bwMode="auto">
              <a:xfrm>
                <a:off x="2006" y="0"/>
                <a:ext cx="8460" cy="55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1957" y="7330"/>
              <a:ext cx="9707" cy="6660"/>
              <a:chOff x="1957" y="7330"/>
              <a:chExt cx="9707" cy="6660"/>
            </a:xfrm>
          </p:grpSpPr>
          <p:sp>
            <p:nvSpPr>
              <p:cNvPr id="17416" name="Text Box 9"/>
              <p:cNvSpPr txBox="1">
                <a:spLocks noChangeArrowheads="1"/>
              </p:cNvSpPr>
              <p:nvPr/>
            </p:nvSpPr>
            <p:spPr bwMode="auto">
              <a:xfrm>
                <a:off x="2470" y="12910"/>
                <a:ext cx="9194" cy="1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ru-RU" sz="1400" dirty="0" smtClean="0">
                    <a:solidFill>
                      <a:srgbClr val="0066CC"/>
                    </a:solidFill>
                  </a:rPr>
                  <a:t>Переменность лучевых скоростей линии</a:t>
                </a:r>
                <a:r>
                  <a:rPr lang="en-US" sz="1400" dirty="0" smtClean="0">
                    <a:solidFill>
                      <a:srgbClr val="0066CC"/>
                    </a:solidFill>
                  </a:rPr>
                  <a:t> </a:t>
                </a:r>
                <a:r>
                  <a:rPr lang="ru-RU" sz="1400" dirty="0" smtClean="0">
                    <a:solidFill>
                      <a:srgbClr val="0066CC"/>
                    </a:solidFill>
                  </a:rPr>
                  <a:t>Н</a:t>
                </a:r>
                <a:r>
                  <a:rPr lang="ru-RU" sz="1400" dirty="0" smtClean="0">
                    <a:solidFill>
                      <a:srgbClr val="0066CC"/>
                    </a:solidFill>
                    <a:sym typeface="Symbol" pitchFamily="18" charset="2"/>
                  </a:rPr>
                  <a:t> у</a:t>
                </a:r>
                <a:r>
                  <a:rPr lang="ru-RU" sz="1400" dirty="0" smtClean="0">
                    <a:solidFill>
                      <a:srgbClr val="0066CC"/>
                    </a:solidFill>
                  </a:rPr>
                  <a:t> </a:t>
                </a:r>
                <a:r>
                  <a:rPr lang="ru-RU" sz="1400" dirty="0" smtClean="0">
                    <a:solidFill>
                      <a:srgbClr val="0066CC"/>
                    </a:solidFill>
                  </a:rPr>
                  <a:t>Н</a:t>
                </a:r>
                <a:r>
                  <a:rPr lang="ru-RU" sz="1400" dirty="0">
                    <a:solidFill>
                      <a:srgbClr val="0066CC"/>
                    </a:solidFill>
                    <a:sym typeface="Symbol" pitchFamily="18" charset="2"/>
                  </a:rPr>
                  <a:t> </a:t>
                </a:r>
                <a:r>
                  <a:rPr lang="en-US" sz="1400" dirty="0" smtClean="0">
                    <a:solidFill>
                      <a:srgbClr val="0066CC"/>
                    </a:solidFill>
                  </a:rPr>
                  <a:t>NGC </a:t>
                </a:r>
                <a:r>
                  <a:rPr lang="en-US" sz="1400" dirty="0">
                    <a:solidFill>
                      <a:srgbClr val="0066CC"/>
                    </a:solidFill>
                  </a:rPr>
                  <a:t>457-</a:t>
                </a:r>
                <a:r>
                  <a:rPr lang="ru-RU" sz="1400" dirty="0">
                    <a:solidFill>
                      <a:srgbClr val="0066CC"/>
                    </a:solidFill>
                  </a:rPr>
                  <a:t>85</a:t>
                </a:r>
                <a:r>
                  <a:rPr lang="en-US" sz="1400" dirty="0">
                    <a:solidFill>
                      <a:srgbClr val="0066CC"/>
                    </a:solidFill>
                  </a:rPr>
                  <a:t>, </a:t>
                </a:r>
                <a:r>
                  <a:rPr lang="en-US" sz="1400" dirty="0" smtClean="0">
                    <a:solidFill>
                      <a:srgbClr val="0066CC"/>
                    </a:solidFill>
                  </a:rPr>
                  <a:t>P </a:t>
                </a:r>
                <a:r>
                  <a:rPr lang="en-US" sz="1400" dirty="0">
                    <a:solidFill>
                      <a:srgbClr val="0066CC"/>
                    </a:solidFill>
                  </a:rPr>
                  <a:t>&lt; 4d.</a:t>
                </a:r>
                <a:r>
                  <a:rPr lang="ru-RU" sz="1400" dirty="0">
                    <a:solidFill>
                      <a:srgbClr val="0066CC"/>
                    </a:solidFill>
                  </a:rPr>
                  <a:t> </a:t>
                </a:r>
                <a:endParaRPr lang="ru-RU" dirty="0">
                  <a:solidFill>
                    <a:srgbClr val="0066CC"/>
                  </a:solidFill>
                </a:endParaRPr>
              </a:p>
            </p:txBody>
          </p:sp>
          <p:pic>
            <p:nvPicPr>
              <p:cNvPr id="17417" name="Picture 10" descr="NGC457_85_BINAR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13701" b="21339"/>
              <a:stretch>
                <a:fillRect/>
              </a:stretch>
            </p:blipFill>
            <p:spPr bwMode="auto">
              <a:xfrm>
                <a:off x="1957" y="7330"/>
                <a:ext cx="8302" cy="5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4" name="Picture 5" descr="IC 18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492896"/>
            <a:ext cx="3312046" cy="165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724128" y="2204864"/>
            <a:ext cx="26837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66CC"/>
                </a:solidFill>
              </a:rPr>
              <a:t>IC 1805-103         Sp B0V        P &lt; 3</a:t>
            </a:r>
            <a:r>
              <a:rPr lang="en-US" sz="1400" b="1" baseline="30000" dirty="0" smtClean="0">
                <a:solidFill>
                  <a:srgbClr val="0066CC"/>
                </a:solidFill>
              </a:rPr>
              <a:t>d</a:t>
            </a:r>
            <a:endParaRPr lang="ru-RU" sz="1400" b="1" dirty="0" smtClean="0">
              <a:solidFill>
                <a:srgbClr val="0066C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68144" y="1052736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IC 1805, t = 6.6 </a:t>
            </a:r>
            <a:r>
              <a:rPr lang="en-US" b="1" dirty="0" err="1" smtClean="0"/>
              <a:t>Myr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Массивные двойные в Галактике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AppData\Local\Microsoft\Windows\Temporary Internet Files\Content.Word\chini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904364" cy="308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4581128"/>
            <a:ext cx="42484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Относительное содержание спектрально-двойных систем среди </a:t>
            </a:r>
            <a:r>
              <a:rPr lang="en-US" sz="1400" dirty="0" smtClean="0"/>
              <a:t>O</a:t>
            </a:r>
            <a:r>
              <a:rPr lang="ru-RU" sz="1400" dirty="0" smtClean="0"/>
              <a:t>-</a:t>
            </a:r>
            <a:r>
              <a:rPr lang="en-US" sz="1400" dirty="0" smtClean="0"/>
              <a:t>B</a:t>
            </a:r>
            <a:r>
              <a:rPr lang="ru-RU" sz="1400" dirty="0" smtClean="0"/>
              <a:t> звезд. Темные кружки – </a:t>
            </a:r>
            <a:r>
              <a:rPr lang="ru-RU" sz="1400" dirty="0" err="1" smtClean="0"/>
              <a:t>обнару</a:t>
            </a:r>
            <a:r>
              <a:rPr lang="en-US" sz="1400" dirty="0" smtClean="0"/>
              <a:t>-</a:t>
            </a:r>
            <a:r>
              <a:rPr lang="ru-RU" sz="1400" dirty="0" err="1" smtClean="0"/>
              <a:t>женные</a:t>
            </a:r>
            <a:r>
              <a:rPr lang="ru-RU" sz="1400" dirty="0" smtClean="0"/>
              <a:t> по переменности </a:t>
            </a:r>
            <a:r>
              <a:rPr lang="ru-RU" sz="1400" dirty="0" err="1" smtClean="0"/>
              <a:t>лучевах</a:t>
            </a:r>
            <a:r>
              <a:rPr lang="ru-RU" sz="1400" dirty="0" smtClean="0"/>
              <a:t> скоростей двойные системы; светлые кружки – относительное содержание спектрально-двойных систем, в спектре которых видны линии обоих компонентов (</a:t>
            </a:r>
            <a:r>
              <a:rPr lang="en-US" sz="1400" dirty="0" err="1" smtClean="0"/>
              <a:t>Chini</a:t>
            </a:r>
            <a:r>
              <a:rPr lang="en-US" sz="1400" dirty="0" smtClean="0"/>
              <a:t> et al</a:t>
            </a:r>
            <a:r>
              <a:rPr lang="ru-RU" sz="1400" dirty="0" smtClean="0"/>
              <a:t>. 2012).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340768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65</a:t>
            </a:r>
            <a:r>
              <a:rPr lang="ru-RU" dirty="0" smtClean="0"/>
              <a:t>-80</a:t>
            </a:r>
            <a:r>
              <a:rPr lang="ru-RU" dirty="0" smtClean="0"/>
              <a:t>% звезд спектральных типов </a:t>
            </a:r>
            <a:r>
              <a:rPr lang="en-US" dirty="0" smtClean="0"/>
              <a:t>B0-B3 </a:t>
            </a:r>
            <a:r>
              <a:rPr lang="ru-RU" dirty="0" smtClean="0"/>
              <a:t>являются двойными системами с орбитальными периодами 0.8 – 10000 дней.</a:t>
            </a:r>
          </a:p>
          <a:p>
            <a:endParaRPr lang="ru-RU" dirty="0" smtClean="0"/>
          </a:p>
          <a:p>
            <a:r>
              <a:rPr lang="ru-RU" dirty="0" smtClean="0"/>
              <a:t>В результате эволюции они пройдут, либо уже </a:t>
            </a:r>
            <a:r>
              <a:rPr lang="ru-RU" dirty="0" smtClean="0"/>
              <a:t>прошли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стадию активного обмена массой и угловым моментом.</a:t>
            </a:r>
          </a:p>
          <a:p>
            <a:endParaRPr lang="ru-RU" dirty="0" smtClean="0"/>
          </a:p>
          <a:p>
            <a:r>
              <a:rPr lang="ru-RU" dirty="0" smtClean="0"/>
              <a:t>Эволюцию массивных звезд нельзя рассматривать в отрыве от обмена угловым моментом и массой в двойных системах.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4048" y="836712"/>
            <a:ext cx="3888432" cy="576064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sz="1600" dirty="0" smtClean="0">
                <a:solidFill>
                  <a:srgbClr val="00B050"/>
                </a:solidFill>
              </a:rPr>
              <a:t>  </a:t>
            </a:r>
            <a:r>
              <a:rPr lang="ru-RU" sz="1600" b="1" dirty="0" smtClean="0">
                <a:solidFill>
                  <a:srgbClr val="00B050"/>
                </a:solidFill>
              </a:rPr>
              <a:t>Двойные системы с В компонентами на ГП и без обмена массой (у </a:t>
            </a:r>
            <a:r>
              <a:rPr lang="ru-RU" sz="1600" b="1" dirty="0" err="1" smtClean="0">
                <a:solidFill>
                  <a:srgbClr val="00B050"/>
                </a:solidFill>
              </a:rPr>
              <a:t>корот-копериодических</a:t>
            </a:r>
            <a:r>
              <a:rPr lang="ru-RU" sz="1600" b="1" dirty="0" smtClean="0">
                <a:solidFill>
                  <a:srgbClr val="00B050"/>
                </a:solidFill>
              </a:rPr>
              <a:t> системах </a:t>
            </a:r>
            <a:r>
              <a:rPr lang="ru-RU" sz="1600" b="1" dirty="0" err="1" smtClean="0">
                <a:solidFill>
                  <a:srgbClr val="00B050"/>
                </a:solidFill>
              </a:rPr>
              <a:t>наблюда-ется</a:t>
            </a:r>
            <a:r>
              <a:rPr lang="ru-RU" sz="1600" b="1" dirty="0" smtClean="0">
                <a:solidFill>
                  <a:srgbClr val="00B050"/>
                </a:solidFill>
              </a:rPr>
              <a:t> синхронизация вращения)</a:t>
            </a:r>
            <a:r>
              <a:rPr lang="en-US" sz="1600" b="1" dirty="0" smtClean="0">
                <a:solidFill>
                  <a:srgbClr val="00B050"/>
                </a:solidFill>
              </a:rPr>
              <a:t>. </a:t>
            </a:r>
          </a:p>
          <a:p>
            <a:pPr eaLnBrk="1" hangingPunct="1">
              <a:buNone/>
            </a:pPr>
            <a:r>
              <a:rPr lang="en-US" sz="1600" b="1" dirty="0" smtClean="0">
                <a:solidFill>
                  <a:srgbClr val="FFC000"/>
                </a:solidFill>
              </a:rPr>
              <a:t>--  </a:t>
            </a:r>
            <a:r>
              <a:rPr lang="ru-RU" sz="1600" b="1" dirty="0" smtClean="0">
                <a:solidFill>
                  <a:srgbClr val="FFC000"/>
                </a:solidFill>
              </a:rPr>
              <a:t>Слившиеся системы</a:t>
            </a:r>
            <a:r>
              <a:rPr lang="en-US" sz="1600" b="1" dirty="0" smtClean="0">
                <a:solidFill>
                  <a:srgbClr val="FFC000"/>
                </a:solidFill>
              </a:rPr>
              <a:t> (</a:t>
            </a:r>
            <a:r>
              <a:rPr lang="ru-RU" sz="1600" b="1" dirty="0" smtClean="0">
                <a:solidFill>
                  <a:srgbClr val="FFC000"/>
                </a:solidFill>
              </a:rPr>
              <a:t>звезды ГП с высокой скоростью вращения).</a:t>
            </a:r>
            <a:r>
              <a:rPr lang="en-US" sz="1600" b="1" dirty="0" smtClean="0">
                <a:solidFill>
                  <a:srgbClr val="FFFF00"/>
                </a:solidFill>
              </a:rPr>
              <a:t>) .</a:t>
            </a:r>
          </a:p>
          <a:p>
            <a:pPr eaLnBrk="1" hangingPunct="1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-- </a:t>
            </a:r>
            <a:r>
              <a:rPr lang="ru-RU" sz="1600" b="1" dirty="0" err="1" smtClean="0">
                <a:solidFill>
                  <a:srgbClr val="FF0000"/>
                </a:solidFill>
              </a:rPr>
              <a:t>Полуразделенные</a:t>
            </a:r>
            <a:r>
              <a:rPr lang="ru-RU" sz="1600" b="1" dirty="0" smtClean="0">
                <a:solidFill>
                  <a:srgbClr val="FF0000"/>
                </a:solidFill>
              </a:rPr>
              <a:t> системы на ГП</a:t>
            </a:r>
            <a:r>
              <a:rPr lang="en-US" sz="1600" b="1" dirty="0" smtClean="0">
                <a:solidFill>
                  <a:srgbClr val="FF0000"/>
                </a:solidFill>
              </a:rPr>
              <a:t>  (</a:t>
            </a:r>
            <a:r>
              <a:rPr lang="ru-RU" sz="1600" b="1" dirty="0" smtClean="0">
                <a:solidFill>
                  <a:srgbClr val="FF0000"/>
                </a:solidFill>
              </a:rPr>
              <a:t>случай</a:t>
            </a:r>
            <a:r>
              <a:rPr lang="en-US" sz="1600" b="1" dirty="0" smtClean="0">
                <a:solidFill>
                  <a:srgbClr val="FF0000"/>
                </a:solidFill>
              </a:rPr>
              <a:t> A). </a:t>
            </a:r>
            <a:r>
              <a:rPr lang="ru-RU" sz="1600" b="1" dirty="0" smtClean="0">
                <a:solidFill>
                  <a:srgbClr val="FF0000"/>
                </a:solidFill>
              </a:rPr>
              <a:t>Наблюдается некоторый обмен массой. Горение водорода в ядре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-- </a:t>
            </a:r>
            <a:r>
              <a:rPr lang="ru-RU" sz="1600" b="1" dirty="0" smtClean="0">
                <a:solidFill>
                  <a:schemeClr val="tx2"/>
                </a:solidFill>
              </a:rPr>
              <a:t>Системы после фазы активного обмена массой</a:t>
            </a:r>
            <a:r>
              <a:rPr lang="en-US" sz="1600" b="1" dirty="0" smtClean="0">
                <a:solidFill>
                  <a:schemeClr val="tx2"/>
                </a:solidFill>
              </a:rPr>
              <a:t> (</a:t>
            </a:r>
            <a:r>
              <a:rPr lang="ru-RU" sz="1600" b="1" dirty="0" smtClean="0">
                <a:solidFill>
                  <a:schemeClr val="tx2"/>
                </a:solidFill>
              </a:rPr>
              <a:t>Случай</a:t>
            </a:r>
            <a:r>
              <a:rPr lang="en-US" sz="1600" b="1" dirty="0" smtClean="0">
                <a:solidFill>
                  <a:schemeClr val="tx2"/>
                </a:solidFill>
              </a:rPr>
              <a:t> B). </a:t>
            </a:r>
            <a:r>
              <a:rPr lang="ru-RU" sz="1600" b="1" dirty="0" smtClean="0">
                <a:solidFill>
                  <a:schemeClr val="tx2"/>
                </a:solidFill>
              </a:rPr>
              <a:t>Первичный компонент эволюционирует в гелиевый субкарлик</a:t>
            </a:r>
            <a:r>
              <a:rPr lang="en-US" sz="1600" b="1" dirty="0" smtClean="0">
                <a:solidFill>
                  <a:schemeClr val="tx2"/>
                </a:solidFill>
              </a:rPr>
              <a:t>. </a:t>
            </a:r>
            <a:r>
              <a:rPr lang="ru-RU" sz="1600" b="1" dirty="0" smtClean="0">
                <a:solidFill>
                  <a:schemeClr val="tx2"/>
                </a:solidFill>
              </a:rPr>
              <a:t>Вторичный компонент является ГП В-звездой с большой скоростью вращения.</a:t>
            </a:r>
            <a:endParaRPr lang="en-US" sz="1600" b="1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r>
              <a:rPr lang="en-US" sz="1600" b="1" dirty="0" smtClean="0">
                <a:solidFill>
                  <a:srgbClr val="FF6699"/>
                </a:solidFill>
              </a:rPr>
              <a:t> </a:t>
            </a:r>
            <a:r>
              <a:rPr lang="ru-RU" sz="1600" b="1" dirty="0" smtClean="0">
                <a:solidFill>
                  <a:srgbClr val="FF6699"/>
                </a:solidFill>
              </a:rPr>
              <a:t>Системы с рентгеновским пульсаром и </a:t>
            </a:r>
            <a:r>
              <a:rPr lang="en-US" sz="1600" b="1" dirty="0" smtClean="0">
                <a:solidFill>
                  <a:srgbClr val="FF6699"/>
                </a:solidFill>
              </a:rPr>
              <a:t>Be</a:t>
            </a:r>
            <a:r>
              <a:rPr lang="ru-RU" sz="1600" b="1" dirty="0" smtClean="0">
                <a:solidFill>
                  <a:srgbClr val="FF6699"/>
                </a:solidFill>
              </a:rPr>
              <a:t>-звездой</a:t>
            </a:r>
            <a:r>
              <a:rPr lang="en-US" sz="1600" b="1" dirty="0" smtClean="0">
                <a:solidFill>
                  <a:srgbClr val="FF6699"/>
                </a:solidFill>
              </a:rPr>
              <a:t>. </a:t>
            </a:r>
            <a:r>
              <a:rPr lang="ru-RU" sz="1600" b="1" dirty="0" smtClean="0">
                <a:solidFill>
                  <a:srgbClr val="FF6699"/>
                </a:solidFill>
              </a:rPr>
              <a:t>Массивные двойные после вспышки сверхновой</a:t>
            </a:r>
            <a:r>
              <a:rPr lang="en-US" sz="1600" b="1" dirty="0" smtClean="0">
                <a:solidFill>
                  <a:srgbClr val="FF6699"/>
                </a:solidFill>
              </a:rPr>
              <a:t>. </a:t>
            </a:r>
            <a:r>
              <a:rPr lang="ru-RU" sz="1600" b="1" dirty="0" smtClean="0">
                <a:solidFill>
                  <a:srgbClr val="FF6699"/>
                </a:solidFill>
              </a:rPr>
              <a:t>Оптически выглядят как </a:t>
            </a:r>
            <a:r>
              <a:rPr lang="ru-RU" sz="1600" b="1" dirty="0" err="1" smtClean="0">
                <a:solidFill>
                  <a:srgbClr val="FF6699"/>
                </a:solidFill>
              </a:rPr>
              <a:t>класси-ческие</a:t>
            </a:r>
            <a:r>
              <a:rPr lang="ru-RU" sz="1600" b="1" dirty="0" smtClean="0">
                <a:solidFill>
                  <a:srgbClr val="FF6699"/>
                </a:solidFill>
              </a:rPr>
              <a:t> </a:t>
            </a:r>
            <a:r>
              <a:rPr lang="ru-RU" sz="1600" b="1" dirty="0" err="1" smtClean="0">
                <a:solidFill>
                  <a:srgbClr val="FF6699"/>
                </a:solidFill>
              </a:rPr>
              <a:t>Ве</a:t>
            </a:r>
            <a:r>
              <a:rPr lang="ru-RU" sz="1600" b="1" dirty="0" smtClean="0">
                <a:solidFill>
                  <a:srgbClr val="FF6699"/>
                </a:solidFill>
              </a:rPr>
              <a:t> звезды.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95288" y="1484313"/>
            <a:ext cx="34566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Начальные массы звезд </a:t>
            </a:r>
            <a:r>
              <a:rPr lang="ru-RU" sz="1200" dirty="0"/>
              <a:t>М</a:t>
            </a:r>
            <a:r>
              <a:rPr lang="ru-RU" sz="1200" baseline="-25000" dirty="0"/>
              <a:t>1</a:t>
            </a:r>
            <a:r>
              <a:rPr lang="ru-RU" sz="1200" dirty="0"/>
              <a:t> = 20М</a:t>
            </a:r>
            <a:r>
              <a:rPr lang="ru-RU" sz="1200" baseline="-25000" dirty="0">
                <a:sym typeface="Wingdings 2" pitchFamily="18" charset="2"/>
              </a:rPr>
              <a:t></a:t>
            </a:r>
            <a:r>
              <a:rPr lang="ru-RU" sz="1200" dirty="0"/>
              <a:t>, М</a:t>
            </a:r>
            <a:r>
              <a:rPr lang="ru-RU" sz="1200" baseline="-25000" dirty="0"/>
              <a:t>2</a:t>
            </a:r>
            <a:r>
              <a:rPr lang="ru-RU" sz="1200" dirty="0"/>
              <a:t> = 15М</a:t>
            </a:r>
            <a:r>
              <a:rPr lang="ru-RU" sz="1200" baseline="-25000" dirty="0" smtClean="0">
                <a:sym typeface="Wingdings 2" pitchFamily="18" charset="2"/>
              </a:rPr>
              <a:t></a:t>
            </a:r>
            <a:r>
              <a:rPr lang="en-US" sz="1200" dirty="0" smtClean="0">
                <a:sym typeface="Wingdings 2" pitchFamily="18" charset="2"/>
              </a:rPr>
              <a:t> </a:t>
            </a:r>
            <a:endParaRPr lang="ru-RU" sz="1200" dirty="0">
              <a:sym typeface="Wingdings 2" pitchFamily="18" charset="2"/>
            </a:endParaRPr>
          </a:p>
        </p:txBody>
      </p:sp>
      <p:pic>
        <p:nvPicPr>
          <p:cNvPr id="7172" name="Picture 6" descr="dd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675"/>
            <a:ext cx="52197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8"/>
          <p:cNvSpPr>
            <a:spLocks noGrp="1" noChangeArrowheads="1"/>
          </p:cNvSpPr>
          <p:nvPr>
            <p:ph type="title"/>
          </p:nvPr>
        </p:nvSpPr>
        <p:spPr>
          <a:xfrm>
            <a:off x="1547813" y="333375"/>
            <a:ext cx="5915025" cy="561975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ru-RU" sz="1800" b="1" dirty="0" smtClean="0"/>
              <a:t>Эволюция двойных систем с В компонентами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912768" cy="85010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Рассеянные звездные скопления и двойные системы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20840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эволюции массивной двойной системы она в видимой области спектра чаще всего выглядит как одиночная В звезда с избыточным угловым моментом.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процессе эволюции массивной двойной системы трудно выяснить степень консервативности обмена массой в системе и эволюцию величины орбитального периода.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Рассматривая двойные звезды в рассеянных скоплениях разного возраста, можно установить относительное содержание двойных систем и проследить эволюцию систем в отдельно выбранные фиксированные моменты времени.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48681"/>
            <a:ext cx="7643192" cy="7920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Исследование ранних В звезд в молодых скоплениях на предмет двойственности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Huang et al. 2010).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84784"/>
            <a:ext cx="36004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/>
              <a:t>Cluster</a:t>
            </a:r>
            <a:r>
              <a:rPr lang="ru-RU" sz="1600" b="1" dirty="0" smtClean="0"/>
              <a:t>              </a:t>
            </a:r>
            <a:r>
              <a:rPr lang="en-US" sz="1600" b="1" dirty="0" smtClean="0"/>
              <a:t>All </a:t>
            </a:r>
            <a:r>
              <a:rPr lang="ru-RU" sz="1600" b="1" dirty="0" smtClean="0"/>
              <a:t>В     </a:t>
            </a:r>
            <a:r>
              <a:rPr lang="en-US" sz="1600" b="1" dirty="0" smtClean="0"/>
              <a:t>   Possible double</a:t>
            </a:r>
          </a:p>
          <a:p>
            <a:pPr>
              <a:lnSpc>
                <a:spcPct val="90000"/>
              </a:lnSpc>
            </a:pPr>
            <a:r>
              <a:rPr lang="ru-RU" sz="1600" b="1" dirty="0" smtClean="0"/>
              <a:t>-------------------------------------------------------</a:t>
            </a:r>
          </a:p>
          <a:p>
            <a:pPr>
              <a:lnSpc>
                <a:spcPct val="90000"/>
              </a:lnSpc>
            </a:pPr>
            <a:r>
              <a:rPr lang="en-US" sz="1600" b="1" dirty="0" err="1" smtClean="0"/>
              <a:t>Ber</a:t>
            </a:r>
            <a:r>
              <a:rPr lang="en-US" sz="1600" b="1" dirty="0" smtClean="0"/>
              <a:t> 86      </a:t>
            </a:r>
            <a:r>
              <a:rPr lang="ru-RU" sz="1600" b="1" dirty="0" smtClean="0"/>
              <a:t>       </a:t>
            </a:r>
            <a:r>
              <a:rPr lang="en-US" sz="1600" b="1" dirty="0" smtClean="0"/>
              <a:t> </a:t>
            </a:r>
            <a:r>
              <a:rPr lang="ru-RU" sz="1600" b="1" dirty="0" smtClean="0"/>
              <a:t>     </a:t>
            </a:r>
            <a:r>
              <a:rPr lang="en-US" sz="1600" b="1" dirty="0" smtClean="0"/>
              <a:t>17 </a:t>
            </a:r>
            <a:r>
              <a:rPr lang="ru-RU" sz="1600" b="1" dirty="0" smtClean="0"/>
              <a:t>              </a:t>
            </a:r>
            <a:r>
              <a:rPr lang="en-US" sz="1600" b="1" dirty="0" smtClean="0">
                <a:solidFill>
                  <a:srgbClr val="FF3300"/>
                </a:solidFill>
              </a:rPr>
              <a:t>6</a:t>
            </a:r>
          </a:p>
          <a:p>
            <a:pPr>
              <a:lnSpc>
                <a:spcPct val="90000"/>
              </a:lnSpc>
            </a:pPr>
            <a:r>
              <a:rPr lang="en-US" sz="1600" b="1" dirty="0" smtClean="0"/>
              <a:t>IC 1805    </a:t>
            </a:r>
            <a:r>
              <a:rPr lang="ru-RU" sz="1600" b="1" dirty="0" smtClean="0"/>
              <a:t>             </a:t>
            </a:r>
            <a:r>
              <a:rPr lang="en-US" sz="1600" b="1" dirty="0" smtClean="0"/>
              <a:t>32</a:t>
            </a:r>
            <a:r>
              <a:rPr lang="ru-RU" sz="1600" b="1" dirty="0" smtClean="0"/>
              <a:t>            </a:t>
            </a:r>
            <a:r>
              <a:rPr lang="en-US" sz="1600" b="1" dirty="0" smtClean="0"/>
              <a:t>   </a:t>
            </a:r>
            <a:r>
              <a:rPr lang="en-US" sz="1600" b="1" dirty="0" smtClean="0">
                <a:solidFill>
                  <a:srgbClr val="FF3300"/>
                </a:solidFill>
              </a:rPr>
              <a:t>10</a:t>
            </a:r>
          </a:p>
          <a:p>
            <a:pPr>
              <a:lnSpc>
                <a:spcPct val="90000"/>
              </a:lnSpc>
            </a:pPr>
            <a:r>
              <a:rPr lang="en-US" sz="1600" b="1" dirty="0" smtClean="0"/>
              <a:t>IC 2395    </a:t>
            </a:r>
            <a:r>
              <a:rPr lang="ru-RU" sz="1600" b="1" dirty="0" smtClean="0"/>
              <a:t>             </a:t>
            </a:r>
            <a:r>
              <a:rPr lang="en-US" sz="1600" b="1" dirty="0" smtClean="0"/>
              <a:t>16 </a:t>
            </a:r>
            <a:r>
              <a:rPr lang="ru-RU" sz="1600" b="1" dirty="0" smtClean="0"/>
              <a:t>              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3300"/>
                </a:solidFill>
              </a:rPr>
              <a:t>2</a:t>
            </a:r>
          </a:p>
          <a:p>
            <a:pPr>
              <a:lnSpc>
                <a:spcPct val="90000"/>
              </a:lnSpc>
            </a:pPr>
            <a:r>
              <a:rPr lang="en-US" sz="1600" b="1" dirty="0" smtClean="0"/>
              <a:t>IC 2944    </a:t>
            </a:r>
            <a:r>
              <a:rPr lang="ru-RU" sz="1600" b="1" dirty="0" smtClean="0"/>
              <a:t>             </a:t>
            </a:r>
            <a:r>
              <a:rPr lang="en-US" sz="1600" b="1" dirty="0" smtClean="0"/>
              <a:t>38 </a:t>
            </a:r>
            <a:r>
              <a:rPr lang="ru-RU" sz="1600" b="1" dirty="0" smtClean="0"/>
              <a:t>               </a:t>
            </a:r>
            <a:r>
              <a:rPr lang="en-US" sz="1600" b="1" dirty="0" smtClean="0">
                <a:solidFill>
                  <a:srgbClr val="FF3300"/>
                </a:solidFill>
              </a:rPr>
              <a:t>5</a:t>
            </a:r>
          </a:p>
          <a:p>
            <a:pPr>
              <a:lnSpc>
                <a:spcPct val="90000"/>
              </a:lnSpc>
            </a:pPr>
            <a:r>
              <a:rPr lang="en-US" sz="1600" b="1" dirty="0" smtClean="0"/>
              <a:t>NGC 457  </a:t>
            </a:r>
            <a:r>
              <a:rPr lang="ru-RU" sz="1600" b="1" dirty="0" smtClean="0"/>
              <a:t>             1</a:t>
            </a:r>
            <a:r>
              <a:rPr lang="en-US" sz="1600" b="1" dirty="0" smtClean="0"/>
              <a:t>9 </a:t>
            </a:r>
            <a:r>
              <a:rPr lang="ru-RU" sz="1600" b="1" dirty="0" smtClean="0"/>
              <a:t>              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3300"/>
                </a:solidFill>
              </a:rPr>
              <a:t>8</a:t>
            </a:r>
          </a:p>
          <a:p>
            <a:pPr>
              <a:lnSpc>
                <a:spcPct val="90000"/>
              </a:lnSpc>
            </a:pPr>
            <a:r>
              <a:rPr lang="en-US" sz="1600" b="1" dirty="0" smtClean="0"/>
              <a:t>NGC 869  </a:t>
            </a:r>
            <a:r>
              <a:rPr lang="ru-RU" sz="1600" b="1" dirty="0" smtClean="0"/>
              <a:t>             </a:t>
            </a:r>
            <a:r>
              <a:rPr lang="en-US" sz="1600" b="1" dirty="0" smtClean="0"/>
              <a:t>55 </a:t>
            </a:r>
            <a:r>
              <a:rPr lang="ru-RU" sz="1600" b="1" dirty="0" smtClean="0"/>
              <a:t>              </a:t>
            </a:r>
            <a:r>
              <a:rPr lang="en-US" sz="1600" b="1" dirty="0" smtClean="0">
                <a:solidFill>
                  <a:srgbClr val="FF3300"/>
                </a:solidFill>
              </a:rPr>
              <a:t>15</a:t>
            </a:r>
          </a:p>
          <a:p>
            <a:pPr>
              <a:lnSpc>
                <a:spcPct val="90000"/>
              </a:lnSpc>
            </a:pPr>
            <a:r>
              <a:rPr lang="en-US" sz="1600" b="1" dirty="0" smtClean="0"/>
              <a:t>NGC 884  </a:t>
            </a:r>
            <a:r>
              <a:rPr lang="ru-RU" sz="1600" b="1" dirty="0" smtClean="0"/>
              <a:t>             </a:t>
            </a:r>
            <a:r>
              <a:rPr lang="en-US" sz="1600" b="1" dirty="0" smtClean="0"/>
              <a:t>57 </a:t>
            </a:r>
            <a:r>
              <a:rPr lang="ru-RU" sz="1600" b="1" dirty="0" smtClean="0"/>
              <a:t>              </a:t>
            </a:r>
            <a:r>
              <a:rPr lang="en-US" sz="1600" b="1" dirty="0" smtClean="0">
                <a:solidFill>
                  <a:srgbClr val="FF3300"/>
                </a:solidFill>
              </a:rPr>
              <a:t>16</a:t>
            </a:r>
          </a:p>
          <a:p>
            <a:pPr>
              <a:lnSpc>
                <a:spcPct val="90000"/>
              </a:lnSpc>
            </a:pPr>
            <a:r>
              <a:rPr lang="en-US" sz="1600" b="1" dirty="0" smtClean="0"/>
              <a:t>NGC 1502 </a:t>
            </a:r>
            <a:r>
              <a:rPr lang="ru-RU" sz="1600" b="1" dirty="0" smtClean="0"/>
              <a:t>   </a:t>
            </a:r>
            <a:r>
              <a:rPr lang="en-US" sz="1600" b="1" dirty="0" smtClean="0"/>
              <a:t> </a:t>
            </a:r>
            <a:r>
              <a:rPr lang="ru-RU" sz="1600" b="1" dirty="0" smtClean="0"/>
              <a:t>        </a:t>
            </a:r>
            <a:r>
              <a:rPr lang="en-US" sz="1600" b="1" dirty="0" smtClean="0"/>
              <a:t>18 </a:t>
            </a:r>
            <a:r>
              <a:rPr lang="ru-RU" sz="1600" b="1" dirty="0" smtClean="0"/>
              <a:t>              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3300"/>
                </a:solidFill>
              </a:rPr>
              <a:t>6</a:t>
            </a:r>
          </a:p>
          <a:p>
            <a:pPr>
              <a:lnSpc>
                <a:spcPct val="90000"/>
              </a:lnSpc>
            </a:pPr>
            <a:r>
              <a:rPr lang="en-US" sz="1600" b="1" dirty="0" smtClean="0"/>
              <a:t>NGC 2244  </a:t>
            </a:r>
            <a:r>
              <a:rPr lang="ru-RU" sz="1600" b="1" dirty="0" smtClean="0"/>
              <a:t>           </a:t>
            </a:r>
            <a:r>
              <a:rPr lang="en-US" sz="1600" b="1" dirty="0" smtClean="0"/>
              <a:t>41 </a:t>
            </a:r>
            <a:r>
              <a:rPr lang="ru-RU" sz="1600" b="1" dirty="0" smtClean="0"/>
              <a:t>              </a:t>
            </a:r>
            <a:r>
              <a:rPr lang="en-US" sz="1600" b="1" dirty="0" smtClean="0">
                <a:solidFill>
                  <a:srgbClr val="FF3300"/>
                </a:solidFill>
              </a:rPr>
              <a:t>16</a:t>
            </a:r>
          </a:p>
          <a:p>
            <a:pPr>
              <a:lnSpc>
                <a:spcPct val="90000"/>
              </a:lnSpc>
            </a:pPr>
            <a:r>
              <a:rPr lang="en-US" sz="1600" b="1" dirty="0" smtClean="0"/>
              <a:t>NGC 2362  </a:t>
            </a:r>
            <a:r>
              <a:rPr lang="ru-RU" sz="1600" b="1" dirty="0" smtClean="0"/>
              <a:t>           </a:t>
            </a:r>
            <a:r>
              <a:rPr lang="en-US" sz="1600" b="1" dirty="0" smtClean="0"/>
              <a:t>28 </a:t>
            </a:r>
            <a:r>
              <a:rPr lang="ru-RU" sz="1600" b="1" dirty="0" smtClean="0"/>
              <a:t>              </a:t>
            </a:r>
            <a:r>
              <a:rPr lang="en-US" sz="1600" b="1" dirty="0" smtClean="0">
                <a:solidFill>
                  <a:srgbClr val="FF3300"/>
                </a:solidFill>
              </a:rPr>
              <a:t> 3</a:t>
            </a:r>
          </a:p>
          <a:p>
            <a:pPr>
              <a:lnSpc>
                <a:spcPct val="90000"/>
              </a:lnSpc>
            </a:pPr>
            <a:r>
              <a:rPr lang="en-US" sz="1600" b="1" dirty="0" smtClean="0"/>
              <a:t>NGC 2384  </a:t>
            </a:r>
            <a:r>
              <a:rPr lang="ru-RU" sz="1600" b="1" dirty="0" smtClean="0"/>
              <a:t>           </a:t>
            </a:r>
            <a:r>
              <a:rPr lang="en-US" sz="1600" b="1" dirty="0" smtClean="0"/>
              <a:t>15 </a:t>
            </a:r>
            <a:r>
              <a:rPr lang="ru-RU" sz="1600" b="1" dirty="0" smtClean="0"/>
              <a:t>               </a:t>
            </a:r>
            <a:r>
              <a:rPr lang="en-US" sz="1600" b="1" dirty="0" smtClean="0">
                <a:solidFill>
                  <a:srgbClr val="FF3300"/>
                </a:solidFill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 dirty="0" smtClean="0"/>
              <a:t>NGC 2422  </a:t>
            </a:r>
            <a:r>
              <a:rPr lang="ru-RU" sz="1600" b="1" dirty="0" smtClean="0"/>
              <a:t>          </a:t>
            </a:r>
            <a:r>
              <a:rPr lang="en-US" sz="1600" b="1" dirty="0" smtClean="0"/>
              <a:t> 15</a:t>
            </a:r>
            <a:r>
              <a:rPr lang="ru-RU" sz="1600" b="1" dirty="0" smtClean="0"/>
              <a:t> </a:t>
            </a:r>
            <a:r>
              <a:rPr lang="en-US" sz="1600" b="1" dirty="0" smtClean="0"/>
              <a:t> </a:t>
            </a:r>
            <a:r>
              <a:rPr lang="ru-RU" sz="1600" b="1" dirty="0" smtClean="0"/>
              <a:t>             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3300"/>
                </a:solidFill>
              </a:rPr>
              <a:t>2</a:t>
            </a:r>
          </a:p>
          <a:p>
            <a:pPr>
              <a:lnSpc>
                <a:spcPct val="90000"/>
              </a:lnSpc>
            </a:pPr>
            <a:r>
              <a:rPr lang="en-US" sz="1600" b="1" dirty="0" smtClean="0"/>
              <a:t>NGC 2467   </a:t>
            </a:r>
            <a:r>
              <a:rPr lang="ru-RU" sz="1600" b="1" dirty="0" smtClean="0"/>
              <a:t>  </a:t>
            </a:r>
            <a:r>
              <a:rPr lang="en-US" sz="1600" b="1" dirty="0" smtClean="0"/>
              <a:t> </a:t>
            </a:r>
            <a:r>
              <a:rPr lang="ru-RU" sz="1600" b="1" dirty="0" smtClean="0"/>
              <a:t>       </a:t>
            </a:r>
            <a:r>
              <a:rPr lang="en-US" sz="1600" b="1" dirty="0" smtClean="0"/>
              <a:t>14  </a:t>
            </a:r>
            <a:r>
              <a:rPr lang="ru-RU" sz="1600" b="1" dirty="0" smtClean="0"/>
              <a:t>              </a:t>
            </a:r>
            <a:r>
              <a:rPr lang="en-US" sz="1600" b="1" dirty="0" smtClean="0">
                <a:solidFill>
                  <a:srgbClr val="FF3300"/>
                </a:solidFill>
              </a:rPr>
              <a:t>2</a:t>
            </a:r>
          </a:p>
          <a:p>
            <a:pPr>
              <a:lnSpc>
                <a:spcPct val="90000"/>
              </a:lnSpc>
            </a:pPr>
            <a:r>
              <a:rPr lang="en-US" sz="1600" b="1" dirty="0" smtClean="0"/>
              <a:t>NGC 3293   </a:t>
            </a:r>
            <a:r>
              <a:rPr lang="ru-RU" sz="1600" b="1" dirty="0" smtClean="0"/>
              <a:t>   </a:t>
            </a:r>
            <a:r>
              <a:rPr lang="en-US" sz="1600" b="1" dirty="0" smtClean="0"/>
              <a:t> </a:t>
            </a:r>
            <a:r>
              <a:rPr lang="ru-RU" sz="1600" b="1" dirty="0" smtClean="0"/>
              <a:t>      </a:t>
            </a:r>
            <a:r>
              <a:rPr lang="en-US" sz="1600" b="1" dirty="0" smtClean="0"/>
              <a:t>23  </a:t>
            </a:r>
            <a:r>
              <a:rPr lang="ru-RU" sz="1600" b="1" dirty="0" smtClean="0"/>
              <a:t>              </a:t>
            </a:r>
            <a:r>
              <a:rPr lang="en-US" sz="1600" b="1" dirty="0" smtClean="0">
                <a:solidFill>
                  <a:srgbClr val="FF3300"/>
                </a:solidFill>
              </a:rPr>
              <a:t>2</a:t>
            </a:r>
          </a:p>
          <a:p>
            <a:pPr>
              <a:lnSpc>
                <a:spcPct val="90000"/>
              </a:lnSpc>
            </a:pPr>
            <a:r>
              <a:rPr lang="en-US" sz="1600" b="1" dirty="0" smtClean="0"/>
              <a:t>NGC 4755   </a:t>
            </a:r>
            <a:r>
              <a:rPr lang="ru-RU" sz="1600" b="1" dirty="0" smtClean="0"/>
              <a:t>          </a:t>
            </a:r>
            <a:r>
              <a:rPr lang="en-US" sz="1600" b="1" dirty="0" smtClean="0"/>
              <a:t>33  </a:t>
            </a:r>
            <a:r>
              <a:rPr lang="ru-RU" sz="1600" b="1" dirty="0" smtClean="0"/>
              <a:t>             </a:t>
            </a:r>
            <a:r>
              <a:rPr lang="ru-RU" sz="1600" b="1" dirty="0" smtClean="0">
                <a:solidFill>
                  <a:srgbClr val="FF3300"/>
                </a:solidFill>
              </a:rPr>
              <a:t> </a:t>
            </a:r>
            <a:r>
              <a:rPr lang="en-US" sz="1600" b="1" dirty="0" smtClean="0">
                <a:solidFill>
                  <a:srgbClr val="FF3300"/>
                </a:solidFill>
              </a:rPr>
              <a:t>3</a:t>
            </a:r>
          </a:p>
          <a:p>
            <a:pPr>
              <a:lnSpc>
                <a:spcPct val="90000"/>
              </a:lnSpc>
            </a:pPr>
            <a:r>
              <a:rPr lang="en-US" sz="1600" b="1" dirty="0" smtClean="0"/>
              <a:t>NGC 6193   </a:t>
            </a:r>
            <a:r>
              <a:rPr lang="ru-RU" sz="1600" b="1" dirty="0" smtClean="0"/>
              <a:t>          </a:t>
            </a:r>
            <a:r>
              <a:rPr lang="en-US" sz="1600" b="1" dirty="0" smtClean="0"/>
              <a:t>20  </a:t>
            </a:r>
            <a:r>
              <a:rPr lang="ru-RU" sz="1600" b="1" dirty="0" smtClean="0"/>
              <a:t> </a:t>
            </a:r>
            <a:r>
              <a:rPr lang="en-US" sz="1600" b="1" dirty="0" smtClean="0"/>
              <a:t> </a:t>
            </a:r>
            <a:r>
              <a:rPr lang="ru-RU" sz="1600" b="1" dirty="0" smtClean="0"/>
              <a:t>            </a:t>
            </a:r>
            <a:r>
              <a:rPr lang="en-US" sz="1600" b="1" dirty="0" smtClean="0">
                <a:solidFill>
                  <a:srgbClr val="FF3300"/>
                </a:solidFill>
              </a:rPr>
              <a:t>4</a:t>
            </a:r>
          </a:p>
          <a:p>
            <a:pPr>
              <a:lnSpc>
                <a:spcPct val="90000"/>
              </a:lnSpc>
            </a:pPr>
            <a:r>
              <a:rPr lang="en-US" sz="1600" b="1" dirty="0" smtClean="0"/>
              <a:t>NGC 7160   </a:t>
            </a:r>
            <a:r>
              <a:rPr lang="ru-RU" sz="1600" b="1" dirty="0" smtClean="0"/>
              <a:t>          </a:t>
            </a:r>
            <a:r>
              <a:rPr lang="en-US" sz="1600" b="1" dirty="0" smtClean="0"/>
              <a:t>16   </a:t>
            </a:r>
            <a:r>
              <a:rPr lang="ru-RU" sz="1600" b="1" dirty="0" smtClean="0"/>
              <a:t>             </a:t>
            </a:r>
            <a:r>
              <a:rPr lang="en-US" sz="1600" b="1" dirty="0" smtClean="0">
                <a:solidFill>
                  <a:srgbClr val="FF3300"/>
                </a:solidFill>
              </a:rPr>
              <a:t>4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2204864"/>
            <a:ext cx="42214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(2006)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обнаружил относительное содержание массивных двойных систем в скоплениям различного возраста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~ 25%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Было выполнено только 2-3 наблюдения в близкие даты (наиболее  распространенные системы 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перодами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более 10 дней и слабыми линиями вторичных компонентов не вошли в обзор.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попали в список также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проэволюциони-ровавшие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двойные системы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err="1" smtClean="0"/>
              <a:t>Ве-звезды</a:t>
            </a:r>
            <a:r>
              <a:rPr lang="ru-RU" sz="1800" b="1" dirty="0" smtClean="0"/>
              <a:t> как индикатор относительного содержания двойных систем после первичного обмена массой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340768"/>
            <a:ext cx="4248472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Нами исследовалось относительное </a:t>
            </a:r>
            <a:r>
              <a:rPr lang="ru-RU" sz="1600" dirty="0" err="1" smtClean="0"/>
              <a:t>содер-жание</a:t>
            </a:r>
            <a:r>
              <a:rPr lang="ru-RU" sz="1600" dirty="0" smtClean="0"/>
              <a:t> </a:t>
            </a:r>
            <a:r>
              <a:rPr lang="ru-RU" sz="1600" dirty="0" err="1" smtClean="0"/>
              <a:t>Ве</a:t>
            </a:r>
            <a:r>
              <a:rPr lang="ru-RU" sz="1600" dirty="0" smtClean="0"/>
              <a:t> звезд В0-В3 в скоплениях возрастом менее 25 </a:t>
            </a:r>
            <a:r>
              <a:rPr lang="ru-RU" sz="1600" dirty="0" err="1" smtClean="0"/>
              <a:t>млн</a:t>
            </a:r>
            <a:r>
              <a:rPr lang="ru-RU" sz="1600" dirty="0" smtClean="0"/>
              <a:t> лет.</a:t>
            </a:r>
          </a:p>
          <a:p>
            <a:pPr>
              <a:buNone/>
            </a:pPr>
            <a:r>
              <a:rPr lang="ru-RU" sz="1600" dirty="0" smtClean="0"/>
              <a:t>Найдено увеличение содержания </a:t>
            </a:r>
            <a:r>
              <a:rPr lang="ru-RU" sz="1600" dirty="0" err="1" smtClean="0"/>
              <a:t>Ве-звезд</a:t>
            </a:r>
            <a:r>
              <a:rPr lang="ru-RU" sz="1600" dirty="0" smtClean="0"/>
              <a:t> с возрастом скоплений.</a:t>
            </a:r>
          </a:p>
          <a:p>
            <a:pPr>
              <a:buNone/>
            </a:pPr>
            <a:r>
              <a:rPr lang="ru-RU" sz="1600" dirty="0" smtClean="0"/>
              <a:t>Значительное содержание </a:t>
            </a:r>
            <a:r>
              <a:rPr lang="ru-RU" sz="1600" dirty="0" err="1" smtClean="0"/>
              <a:t>Ве-звезд</a:t>
            </a:r>
            <a:r>
              <a:rPr lang="ru-RU" sz="1600" dirty="0" smtClean="0"/>
              <a:t> ряда скоплений (45%) не может быть объяснено эволюцией скорости вращения одиночной звезды.</a:t>
            </a:r>
          </a:p>
          <a:p>
            <a:pPr>
              <a:buNone/>
            </a:pPr>
            <a:r>
              <a:rPr lang="ru-RU" sz="1600" dirty="0" smtClean="0"/>
              <a:t>Мы предполагаем, что большинство </a:t>
            </a:r>
            <a:r>
              <a:rPr lang="ru-RU" sz="1600" dirty="0" err="1" smtClean="0"/>
              <a:t>Ве-звезд</a:t>
            </a:r>
            <a:r>
              <a:rPr lang="ru-RU" sz="1600" dirty="0" smtClean="0"/>
              <a:t> в скоплениях есть результат обмена угловым моментом в двойных системах в результате обмена массой.</a:t>
            </a:r>
          </a:p>
          <a:p>
            <a:pPr>
              <a:buNone/>
            </a:pPr>
            <a:r>
              <a:rPr lang="ru-RU" sz="1600" dirty="0" smtClean="0"/>
              <a:t>Вторичные компоненты системы имеют малую массу (горячие субкарлики либо разрушившиеся системы в результате вспышек сверхновых с образованием нейтронных звезд).</a:t>
            </a: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68162"/>
            <a:ext cx="4464496" cy="250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Двойные массивные системы с В0-В3 компонентами,  которые можно встретить в молодых рассеянных звездных скоплениях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Многочисленные </a:t>
            </a:r>
            <a:r>
              <a:rPr lang="ru-RU" sz="1600" dirty="0" err="1" smtClean="0"/>
              <a:t>невзаимодеиствующие</a:t>
            </a:r>
            <a:r>
              <a:rPr lang="ru-RU" sz="1600" dirty="0" smtClean="0"/>
              <a:t> системы в скоплениях с возрастом менее </a:t>
            </a:r>
            <a:r>
              <a:rPr lang="en-US" sz="1600" dirty="0" smtClean="0"/>
              <a:t>~ 10</a:t>
            </a:r>
            <a:r>
              <a:rPr lang="ru-RU" sz="1600" dirty="0" smtClean="0"/>
              <a:t> </a:t>
            </a:r>
            <a:r>
              <a:rPr lang="ru-RU" sz="1600" dirty="0" err="1" smtClean="0"/>
              <a:t>млн</a:t>
            </a:r>
            <a:r>
              <a:rPr lang="ru-RU" sz="1600" dirty="0" smtClean="0"/>
              <a:t> лет</a:t>
            </a:r>
            <a:r>
              <a:rPr lang="en-US" sz="1600" dirty="0" smtClean="0"/>
              <a:t> (</a:t>
            </a:r>
            <a:r>
              <a:rPr lang="ru-RU" sz="1600" dirty="0" smtClean="0"/>
              <a:t>согласно двойным Галактического поля их должно быть </a:t>
            </a:r>
            <a:r>
              <a:rPr lang="en-US" sz="1600" dirty="0" smtClean="0"/>
              <a:t>~60-65%)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Звезды типа </a:t>
            </a:r>
            <a:r>
              <a:rPr lang="en-US" sz="1600" dirty="0" smtClean="0"/>
              <a:t>W Ser (</a:t>
            </a:r>
            <a:r>
              <a:rPr lang="ru-RU" sz="1600" dirty="0" err="1" smtClean="0"/>
              <a:t>Серпентиды</a:t>
            </a:r>
            <a:r>
              <a:rPr lang="ru-RU" sz="1600" dirty="0" smtClean="0"/>
              <a:t>) – стадия активного обмена массой. Орбитальные периоды 7-1000 дней. Есть вероятность встретить в скоплениях возрастом 3-15 </a:t>
            </a:r>
            <a:r>
              <a:rPr lang="ru-RU" sz="1600" dirty="0" err="1" smtClean="0"/>
              <a:t>млн</a:t>
            </a:r>
            <a:r>
              <a:rPr lang="ru-RU" sz="1600" dirty="0" smtClean="0"/>
              <a:t> лет.</a:t>
            </a:r>
          </a:p>
          <a:p>
            <a:pPr>
              <a:buNone/>
            </a:pPr>
            <a:r>
              <a:rPr lang="ru-RU" sz="1600" dirty="0" smtClean="0"/>
              <a:t> </a:t>
            </a:r>
            <a:endParaRPr lang="en-US" sz="1600" dirty="0" smtClean="0"/>
          </a:p>
          <a:p>
            <a:pPr>
              <a:buNone/>
            </a:pPr>
            <a:r>
              <a:rPr lang="ru-RU" sz="1600" dirty="0" smtClean="0"/>
              <a:t>Классические массивные </a:t>
            </a:r>
            <a:r>
              <a:rPr lang="ru-RU" sz="1600" dirty="0" err="1" smtClean="0"/>
              <a:t>Алголи</a:t>
            </a:r>
            <a:r>
              <a:rPr lang="ru-RU" sz="1600" dirty="0" smtClean="0"/>
              <a:t> с орбитальными периодами 1.2-7 дней. Можно встретить в скоплениях возрастом 6-25 </a:t>
            </a:r>
            <a:r>
              <a:rPr lang="ru-RU" sz="1600" dirty="0" err="1" smtClean="0"/>
              <a:t>млн</a:t>
            </a:r>
            <a:r>
              <a:rPr lang="ru-RU" sz="1600" dirty="0" smtClean="0"/>
              <a:t> лет.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Рентгеновсие</a:t>
            </a:r>
            <a:r>
              <a:rPr lang="ru-RU" sz="1600" dirty="0" smtClean="0"/>
              <a:t> двойные. Обнаружена одна в скоплении </a:t>
            </a:r>
            <a:r>
              <a:rPr lang="en-US" sz="1600" dirty="0" smtClean="0"/>
              <a:t>NGC 663 (</a:t>
            </a:r>
            <a:r>
              <a:rPr lang="en-US" sz="1600" i="1" dirty="0" smtClean="0"/>
              <a:t>t</a:t>
            </a:r>
            <a:r>
              <a:rPr lang="en-US" sz="1600" dirty="0" smtClean="0"/>
              <a:t>=18-25 </a:t>
            </a:r>
            <a:r>
              <a:rPr lang="ru-RU" sz="1600" dirty="0" err="1" smtClean="0"/>
              <a:t>млн</a:t>
            </a:r>
            <a:r>
              <a:rPr lang="ru-RU" sz="1600" dirty="0" smtClean="0"/>
              <a:t> лет). В случае разрушения системы одиночная классическая </a:t>
            </a:r>
            <a:r>
              <a:rPr lang="ru-RU" sz="1600" dirty="0" err="1" smtClean="0"/>
              <a:t>Ве-звезда</a:t>
            </a:r>
            <a:r>
              <a:rPr lang="ru-RU" sz="1600" dirty="0" smtClean="0"/>
              <a:t> (может быть убегающей из скопления).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Многочисленные </a:t>
            </a:r>
            <a:r>
              <a:rPr lang="en-US" sz="1600" dirty="0" smtClean="0"/>
              <a:t>“</a:t>
            </a:r>
            <a:r>
              <a:rPr lang="ru-RU" sz="1600" dirty="0" smtClean="0"/>
              <a:t>классические</a:t>
            </a:r>
            <a:r>
              <a:rPr lang="en-US" sz="1600" dirty="0" smtClean="0"/>
              <a:t>”</a:t>
            </a:r>
            <a:r>
              <a:rPr lang="ru-RU" sz="1600" dirty="0" smtClean="0"/>
              <a:t> </a:t>
            </a:r>
            <a:r>
              <a:rPr lang="ru-RU" sz="1600" dirty="0" err="1" smtClean="0"/>
              <a:t>Ве-звезды</a:t>
            </a:r>
            <a:r>
              <a:rPr lang="ru-RU" sz="1600" dirty="0" smtClean="0"/>
              <a:t> с горячими </a:t>
            </a:r>
            <a:r>
              <a:rPr lang="ru-RU" sz="1600" dirty="0" err="1" smtClean="0"/>
              <a:t>маломассивными</a:t>
            </a:r>
            <a:r>
              <a:rPr lang="ru-RU" sz="1600" dirty="0" smtClean="0"/>
              <a:t> субкарликами. Трудны в обнаружении двойственности вследствие малой амплитуды переменности лучевых скоростей и большого отношения масс и светимостей. Должны быть распространены в скоплениях возрастом 10-25 </a:t>
            </a:r>
            <a:r>
              <a:rPr lang="ru-RU" sz="1600" dirty="0" err="1" smtClean="0"/>
              <a:t>млн</a:t>
            </a:r>
            <a:r>
              <a:rPr lang="ru-RU" sz="1600" dirty="0" smtClean="0"/>
              <a:t> лет.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16216" y="4869160"/>
            <a:ext cx="2160587" cy="43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 b="1" dirty="0" err="1" smtClean="0">
                <a:solidFill>
                  <a:srgbClr val="0066CC"/>
                </a:solidFill>
              </a:rPr>
              <a:t>Ber</a:t>
            </a:r>
            <a:r>
              <a:rPr lang="en-US" sz="1400" b="1" dirty="0" smtClean="0">
                <a:solidFill>
                  <a:srgbClr val="0066CC"/>
                </a:solidFill>
              </a:rPr>
              <a:t> 86-14 V=10.4 P&lt;4d</a:t>
            </a:r>
            <a:endParaRPr lang="ru-RU" sz="1400" b="1" dirty="0" smtClean="0">
              <a:solidFill>
                <a:srgbClr val="0066CC"/>
              </a:solidFill>
            </a:endParaRPr>
          </a:p>
        </p:txBody>
      </p:sp>
      <p:pic>
        <p:nvPicPr>
          <p:cNvPr id="16388" name="Picture 4" descr="Ber8614Halp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149080"/>
            <a:ext cx="228371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6516216" y="4581128"/>
            <a:ext cx="23050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1400" b="1" dirty="0" err="1">
                <a:solidFill>
                  <a:srgbClr val="0066CC"/>
                </a:solidFill>
              </a:rPr>
              <a:t>Ber</a:t>
            </a:r>
            <a:r>
              <a:rPr lang="en-US" sz="1400" b="1" dirty="0">
                <a:solidFill>
                  <a:srgbClr val="0066CC"/>
                </a:solidFill>
              </a:rPr>
              <a:t> 86-4 V=9.9 P~2d</a:t>
            </a:r>
            <a:r>
              <a:rPr lang="ru-RU" sz="1400" b="1" dirty="0">
                <a:solidFill>
                  <a:srgbClr val="0066CC"/>
                </a:solidFill>
              </a:rPr>
              <a:t> </a:t>
            </a:r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6516216" y="4293096"/>
            <a:ext cx="23050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1400" b="1" dirty="0" err="1">
                <a:solidFill>
                  <a:srgbClr val="0066CC"/>
                </a:solidFill>
              </a:rPr>
              <a:t>Ber</a:t>
            </a:r>
            <a:r>
              <a:rPr lang="en-US" sz="1400" b="1" dirty="0">
                <a:solidFill>
                  <a:srgbClr val="0066CC"/>
                </a:solidFill>
              </a:rPr>
              <a:t> 86-3 V=10.3 P~3d</a:t>
            </a:r>
            <a:endParaRPr lang="ru-RU" sz="1400" b="1" dirty="0">
              <a:solidFill>
                <a:srgbClr val="0066CC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Berkley 86, </a:t>
            </a:r>
            <a:r>
              <a:rPr lang="ru-RU" sz="2000" b="1" dirty="0" smtClean="0"/>
              <a:t>возраст</a:t>
            </a:r>
            <a:r>
              <a:rPr lang="en-US" sz="2000" b="1" dirty="0" smtClean="0"/>
              <a:t> </a:t>
            </a:r>
            <a:r>
              <a:rPr lang="ru-RU" sz="2000" b="1" dirty="0" smtClean="0"/>
              <a:t>7</a:t>
            </a:r>
            <a:r>
              <a:rPr lang="en-US" sz="2000" b="1" dirty="0" smtClean="0"/>
              <a:t> </a:t>
            </a:r>
            <a:r>
              <a:rPr lang="ru-RU" sz="2000" b="1" dirty="0" err="1" smtClean="0"/>
              <a:t>млн</a:t>
            </a:r>
            <a:r>
              <a:rPr lang="ru-RU" sz="2000" b="1" dirty="0" smtClean="0"/>
              <a:t> лет</a:t>
            </a:r>
            <a:endParaRPr lang="ru-RU" sz="2000" dirty="0"/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0" y="1628800"/>
            <a:ext cx="2483768" cy="5544616"/>
            <a:chOff x="2827" y="996"/>
            <a:chExt cx="6819" cy="12943"/>
          </a:xfrm>
        </p:grpSpPr>
        <p:pic>
          <p:nvPicPr>
            <p:cNvPr id="13" name="Picture 13" descr="UBV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27" y="996"/>
              <a:ext cx="6819" cy="9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037" y="10389"/>
              <a:ext cx="6480" cy="35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endParaRPr lang="uk-UA"/>
            </a:p>
          </p:txBody>
        </p:sp>
      </p:grpSp>
      <p:pic>
        <p:nvPicPr>
          <p:cNvPr id="16" name="Рисунок 15" descr="ber8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59" y="1412776"/>
            <a:ext cx="4571697" cy="280831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835696" y="112474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CC"/>
                </a:solidFill>
              </a:rPr>
              <a:t>Относительное содержание массивных двойных 35%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dirty="0" smtClean="0"/>
              <a:t>V497 </a:t>
            </a:r>
            <a:r>
              <a:rPr lang="en-US" sz="2400" b="1" dirty="0" err="1" smtClean="0"/>
              <a:t>Cep</a:t>
            </a:r>
            <a:r>
              <a:rPr lang="en-US" sz="2400" b="1" dirty="0" smtClean="0"/>
              <a:t> </a:t>
            </a:r>
            <a:r>
              <a:rPr lang="ru-RU" sz="2400" b="1" dirty="0" smtClean="0"/>
              <a:t>в скоплении</a:t>
            </a:r>
            <a:r>
              <a:rPr lang="en-US" sz="2400" b="1" dirty="0" smtClean="0"/>
              <a:t> NGC 7160 </a:t>
            </a:r>
            <a:br>
              <a:rPr lang="en-US" sz="2400" b="1" dirty="0" smtClean="0"/>
            </a:br>
            <a:r>
              <a:rPr lang="en-US" sz="2400" b="1" dirty="0" smtClean="0"/>
              <a:t>P=1.2</a:t>
            </a:r>
            <a:r>
              <a:rPr lang="en-US" sz="2400" b="1" baseline="30000" dirty="0" smtClean="0"/>
              <a:t>d</a:t>
            </a:r>
            <a:r>
              <a:rPr lang="ru-RU" sz="2400" b="1" dirty="0" smtClean="0"/>
              <a:t>, возраст 7.1 </a:t>
            </a:r>
            <a:r>
              <a:rPr lang="ru-RU" sz="2400" b="1" dirty="0" err="1" smtClean="0"/>
              <a:t>млн</a:t>
            </a:r>
            <a:r>
              <a:rPr lang="ru-RU" sz="2400" b="1" dirty="0" smtClean="0"/>
              <a:t> лет</a:t>
            </a:r>
            <a:r>
              <a:rPr lang="en-US" sz="2400" b="1" baseline="30000" dirty="0" smtClean="0"/>
              <a:t/>
            </a:r>
            <a:br>
              <a:rPr lang="en-US" sz="2400" b="1" baseline="30000" dirty="0" smtClean="0"/>
            </a:br>
            <a:endParaRPr lang="ru-RU" sz="2400" b="1" dirty="0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628775"/>
            <a:ext cx="18986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2665413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412875"/>
            <a:ext cx="33131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573463"/>
            <a:ext cx="312261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932363" y="4797425"/>
            <a:ext cx="2592387" cy="1703388"/>
          </a:xfrm>
          <a:noFill/>
        </p:spPr>
      </p:pic>
      <p:pic>
        <p:nvPicPr>
          <p:cNvPr id="1332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924944"/>
            <a:ext cx="25923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813</Words>
  <Application>Microsoft Office PowerPoint</Application>
  <PresentationFormat>Экран (4:3)</PresentationFormat>
  <Paragraphs>78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Массивные двойные системы в молодых звездных скоплениях.   Tарасов Анатолий E. Крымская астрофизическая обсерватория РАН</vt:lpstr>
      <vt:lpstr>Массивные двойные в Галактике:</vt:lpstr>
      <vt:lpstr>Эволюция двойных систем с В компонентами</vt:lpstr>
      <vt:lpstr>Рассеянные звездные скопления и двойные системы</vt:lpstr>
      <vt:lpstr>Слайд 5</vt:lpstr>
      <vt:lpstr>Ве-звезды как индикатор относительного содержания двойных систем после первичного обмена массой</vt:lpstr>
      <vt:lpstr>Двойные массивные системы с В0-В3 компонентами,  которые можно встретить в молодых рассеянных звездных скоплениях</vt:lpstr>
      <vt:lpstr>Berkley 86, возраст 7 млн лет</vt:lpstr>
      <vt:lpstr>V497 Cep в скоплении NGC 7160  P=1.2d, возраст 7.1 млн лет </vt:lpstr>
      <vt:lpstr>V622 Per в скоплении h/χ Per. P=5.2d (классический Алголь), возраст 12.1±1 млн лет</vt:lpstr>
      <vt:lpstr>NGC 457, t=17 Myr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112</cp:revision>
  <dcterms:created xsi:type="dcterms:W3CDTF">2015-09-09T10:03:16Z</dcterms:created>
  <dcterms:modified xsi:type="dcterms:W3CDTF">2017-06-09T14:17:15Z</dcterms:modified>
</cp:coreProperties>
</file>