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28" r:id="rId3"/>
    <p:sldId id="329" r:id="rId4"/>
    <p:sldId id="366" r:id="rId5"/>
    <p:sldId id="334" r:id="rId6"/>
    <p:sldId id="273" r:id="rId7"/>
    <p:sldId id="327" r:id="rId8"/>
    <p:sldId id="367" r:id="rId9"/>
    <p:sldId id="336" r:id="rId10"/>
    <p:sldId id="331" r:id="rId11"/>
    <p:sldId id="333" r:id="rId12"/>
    <p:sldId id="308" r:id="rId13"/>
    <p:sldId id="368" r:id="rId14"/>
    <p:sldId id="369" r:id="rId15"/>
    <p:sldId id="356" r:id="rId16"/>
    <p:sldId id="358" r:id="rId17"/>
    <p:sldId id="362" r:id="rId18"/>
    <p:sldId id="359" r:id="rId19"/>
    <p:sldId id="320" r:id="rId20"/>
    <p:sldId id="324" r:id="rId21"/>
    <p:sldId id="357" r:id="rId22"/>
    <p:sldId id="370" r:id="rId23"/>
    <p:sldId id="371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1" autoAdjust="0"/>
    <p:restoredTop sz="94565" autoAdjust="0"/>
  </p:normalViewPr>
  <p:slideViewPr>
    <p:cSldViewPr>
      <p:cViewPr>
        <p:scale>
          <a:sx n="110" d="100"/>
          <a:sy n="110" d="100"/>
        </p:scale>
        <p:origin x="1362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62B0-58E0-40C5-9787-B3102CCE75CA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B3-316D-468E-9174-15AED7EF4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0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62B0-58E0-40C5-9787-B3102CCE75CA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B3-316D-468E-9174-15AED7EF4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2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62B0-58E0-40C5-9787-B3102CCE75CA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B3-316D-468E-9174-15AED7EF4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41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62B0-58E0-40C5-9787-B3102CCE75CA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B3-316D-468E-9174-15AED7EF4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62B0-58E0-40C5-9787-B3102CCE75CA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B3-316D-468E-9174-15AED7EF4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5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62B0-58E0-40C5-9787-B3102CCE75CA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B3-316D-468E-9174-15AED7EF4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3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62B0-58E0-40C5-9787-B3102CCE75CA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B3-316D-468E-9174-15AED7EF4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8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62B0-58E0-40C5-9787-B3102CCE75CA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B3-316D-468E-9174-15AED7EF4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8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62B0-58E0-40C5-9787-B3102CCE75CA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B3-316D-468E-9174-15AED7EF4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74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62B0-58E0-40C5-9787-B3102CCE75CA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B3-316D-468E-9174-15AED7EF4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69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62B0-58E0-40C5-9787-B3102CCE75CA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B3-316D-468E-9174-15AED7EF4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1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862B0-58E0-40C5-9787-B3102CCE75CA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B3-316D-468E-9174-15AED7EF4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42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086297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/>
              <a:t>Свойства </a:t>
            </a:r>
            <a:r>
              <a:rPr lang="ru-RU" sz="2400" b="1" dirty="0"/>
              <a:t>скоплений с преимущественным пространственным движением по </a:t>
            </a:r>
            <a:r>
              <a:rPr lang="ru-RU" sz="2400" b="1" dirty="0" smtClean="0"/>
              <a:t>Z-координате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Екатеринбург 2017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24928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Постникова Е.С.</a:t>
            </a:r>
            <a:r>
              <a:rPr lang="en-US" dirty="0"/>
              <a:t>, </a:t>
            </a:r>
            <a:r>
              <a:rPr lang="ru-RU" dirty="0"/>
              <a:t>Рева В.Г </a:t>
            </a:r>
            <a:r>
              <a:rPr lang="en-US" dirty="0" smtClean="0"/>
              <a:t>, </a:t>
            </a:r>
            <a:r>
              <a:rPr lang="ru-RU" dirty="0" smtClean="0"/>
              <a:t>Верещагин С. В., </a:t>
            </a:r>
            <a:r>
              <a:rPr lang="ru-RU" dirty="0" err="1" smtClean="0"/>
              <a:t>Чупина</a:t>
            </a:r>
            <a:r>
              <a:rPr lang="ru-RU" dirty="0" smtClean="0"/>
              <a:t> Н. 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30689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ИНАСАН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3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\Downloads\asronom\U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b="7179"/>
          <a:stretch/>
        </p:blipFill>
        <p:spPr bwMode="auto">
          <a:xfrm>
            <a:off x="-67319" y="3284984"/>
            <a:ext cx="461000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omp\Downloads\asronom\V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" b="6367"/>
          <a:stretch/>
        </p:blipFill>
        <p:spPr bwMode="auto">
          <a:xfrm>
            <a:off x="-36512" y="76076"/>
            <a:ext cx="4579197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omp\Downloads\asronom\W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b="6495"/>
          <a:stretch/>
        </p:blipFill>
        <p:spPr bwMode="auto">
          <a:xfrm>
            <a:off x="4427984" y="3244334"/>
            <a:ext cx="4608512" cy="342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0906" y="65032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W, km/s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3059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V, km/s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65253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U, km/s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68552" y="85652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Распределение 953 скоплений </a:t>
            </a:r>
            <a:r>
              <a:rPr lang="en-US" sz="2400" dirty="0" smtClean="0"/>
              <a:t>MWSC II </a:t>
            </a:r>
            <a:r>
              <a:rPr lang="ru-RU" sz="2400" dirty="0" smtClean="0"/>
              <a:t>по </a:t>
            </a:r>
            <a:r>
              <a:rPr lang="en-US" sz="2400" dirty="0" smtClean="0"/>
              <a:t>U, V, W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861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4" t="29703" r="31528" b="56668"/>
          <a:stretch/>
        </p:blipFill>
        <p:spPr bwMode="auto">
          <a:xfrm>
            <a:off x="2699792" y="747504"/>
            <a:ext cx="3528392" cy="8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Критерий для отбора по </a:t>
            </a:r>
            <a:r>
              <a:rPr lang="en-US" sz="2800" dirty="0"/>
              <a:t>W</a:t>
            </a:r>
            <a:r>
              <a:rPr lang="en-US" sz="2800" dirty="0" smtClean="0"/>
              <a:t>-</a:t>
            </a:r>
            <a:r>
              <a:rPr lang="ru-RU" sz="2800" dirty="0" smtClean="0"/>
              <a:t>координате скорости в пространстве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pic>
        <p:nvPicPr>
          <p:cNvPr id="1027" name="Picture 3" descr="C:\Users\comp\Downloads\asronom\ебург\lbctg3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2359" r="1671" b="3813"/>
          <a:stretch/>
        </p:blipFill>
        <p:spPr bwMode="auto">
          <a:xfrm>
            <a:off x="539552" y="1560488"/>
            <a:ext cx="7416824" cy="509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1124744"/>
            <a:ext cx="3240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/>
              <a:t>V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007557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omp\Downloads\asronom\ruprecht98v-10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8" t="3287" r="7383" b="6807"/>
          <a:stretch/>
        </p:blipFill>
        <p:spPr bwMode="auto">
          <a:xfrm>
            <a:off x="4572000" y="3140968"/>
            <a:ext cx="4642806" cy="374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comp\Downloads\asronom\rup98v-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t="3458" r="6909" b="7887"/>
          <a:stretch/>
        </p:blipFill>
        <p:spPr bwMode="auto">
          <a:xfrm>
            <a:off x="-36512" y="3140968"/>
            <a:ext cx="4646226" cy="374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comp\Downloads\asronom\rup98v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3433" r="8119" b="10873"/>
          <a:stretch/>
        </p:blipFill>
        <p:spPr bwMode="auto">
          <a:xfrm>
            <a:off x="-56701" y="-27383"/>
            <a:ext cx="4602078" cy="324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-79362" y="4682294"/>
            <a:ext cx="432048" cy="37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37677" y="1009886"/>
            <a:ext cx="432048" cy="37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17238" y="440371"/>
            <a:ext cx="34752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Ruprecht</a:t>
            </a:r>
            <a:r>
              <a:rPr lang="en-US" sz="2400" b="1" dirty="0" smtClean="0"/>
              <a:t> 98 </a:t>
            </a:r>
            <a:endParaRPr lang="ru-RU" sz="2400" b="1" dirty="0" smtClean="0"/>
          </a:p>
          <a:p>
            <a:r>
              <a:rPr lang="en-US" sz="2400" dirty="0" smtClean="0"/>
              <a:t>D = 610 pc</a:t>
            </a:r>
          </a:p>
          <a:p>
            <a:r>
              <a:rPr lang="en-US" sz="2400" dirty="0" err="1" smtClean="0"/>
              <a:t>pmRA</a:t>
            </a:r>
            <a:r>
              <a:rPr lang="en-US" sz="2400" dirty="0" smtClean="0"/>
              <a:t> = </a:t>
            </a:r>
            <a:r>
              <a:rPr lang="ru-RU" sz="2400" dirty="0"/>
              <a:t>-</a:t>
            </a:r>
            <a:r>
              <a:rPr lang="ru-RU" sz="2400" dirty="0" smtClean="0"/>
              <a:t>5.43</a:t>
            </a:r>
            <a:r>
              <a:rPr lang="en-US" sz="2400" dirty="0" smtClean="0"/>
              <a:t> mas/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r>
              <a:rPr lang="en-US" sz="2400" dirty="0" err="1" smtClean="0"/>
              <a:t>pmDEC</a:t>
            </a:r>
            <a:r>
              <a:rPr lang="en-US" sz="2400" dirty="0" smtClean="0"/>
              <a:t> = </a:t>
            </a:r>
            <a:r>
              <a:rPr lang="ru-RU" sz="2400" dirty="0"/>
              <a:t>-</a:t>
            </a:r>
            <a:r>
              <a:rPr lang="ru-RU" sz="2400" dirty="0" smtClean="0"/>
              <a:t>9.02</a:t>
            </a:r>
            <a:r>
              <a:rPr lang="en-US" sz="2400" dirty="0" smtClean="0"/>
              <a:t> mas/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r>
              <a:rPr lang="en-US" sz="2400" dirty="0" err="1" smtClean="0"/>
              <a:t>Logt</a:t>
            </a:r>
            <a:r>
              <a:rPr lang="en-US" sz="2400" dirty="0" smtClean="0"/>
              <a:t> =8.800</a:t>
            </a:r>
          </a:p>
          <a:p>
            <a:r>
              <a:rPr lang="en-US" sz="2400" dirty="0" err="1" smtClean="0"/>
              <a:t>Vr</a:t>
            </a:r>
            <a:r>
              <a:rPr lang="en-US" sz="2400" dirty="0" smtClean="0"/>
              <a:t> = -7.6 </a:t>
            </a:r>
            <a:r>
              <a:rPr lang="en-US" sz="2400" dirty="0" smtClean="0"/>
              <a:t>km/s</a:t>
            </a:r>
          </a:p>
          <a:p>
            <a:r>
              <a:rPr lang="en-US" sz="2400" dirty="0"/>
              <a:t>RA=179.715 DEC=-64.588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9118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omp\Downloads\asronom\bdsb116v-10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t="3526" r="8017" b="7013"/>
          <a:stretch/>
        </p:blipFill>
        <p:spPr bwMode="auto">
          <a:xfrm>
            <a:off x="4427984" y="3384376"/>
            <a:ext cx="469023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comp\Downloads\asronom\bdsb116hv3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t="3711" r="7449" b="6532"/>
          <a:stretch/>
        </p:blipFill>
        <p:spPr bwMode="auto">
          <a:xfrm>
            <a:off x="3324" y="3284984"/>
            <a:ext cx="4490274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comp\Downloads\asronom\bdsb116v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t="2666" r="7378" b="12242"/>
          <a:stretch/>
        </p:blipFill>
        <p:spPr bwMode="auto">
          <a:xfrm>
            <a:off x="0" y="-27384"/>
            <a:ext cx="4690238" cy="334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137678" y="4754302"/>
            <a:ext cx="432048" cy="37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37678" y="1225910"/>
            <a:ext cx="432048" cy="37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05132" y="439384"/>
            <a:ext cx="3487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BDSB116</a:t>
            </a:r>
            <a:endParaRPr lang="ru-RU" sz="2400" b="1" dirty="0" smtClean="0"/>
          </a:p>
          <a:p>
            <a:r>
              <a:rPr lang="en-US" sz="2400" dirty="0" smtClean="0"/>
              <a:t>D = </a:t>
            </a:r>
            <a:r>
              <a:rPr lang="ru-RU" sz="2400" dirty="0"/>
              <a:t>5358 </a:t>
            </a:r>
            <a:r>
              <a:rPr lang="en-US" sz="2400" dirty="0" smtClean="0"/>
              <a:t>pc</a:t>
            </a:r>
          </a:p>
          <a:p>
            <a:r>
              <a:rPr lang="en-US" sz="2400" dirty="0" err="1" smtClean="0"/>
              <a:t>pmRA</a:t>
            </a:r>
            <a:r>
              <a:rPr lang="en-US" sz="2400" dirty="0" smtClean="0"/>
              <a:t> = </a:t>
            </a:r>
            <a:r>
              <a:rPr lang="ru-RU" sz="2400" dirty="0" smtClean="0"/>
              <a:t>3.71</a:t>
            </a:r>
            <a:r>
              <a:rPr lang="en-US" sz="2400" dirty="0" smtClean="0"/>
              <a:t> mas/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r>
              <a:rPr lang="en-US" sz="2400" dirty="0" err="1" smtClean="0"/>
              <a:t>pmDEC</a:t>
            </a:r>
            <a:r>
              <a:rPr lang="en-US" sz="2400" dirty="0" smtClean="0"/>
              <a:t> = </a:t>
            </a:r>
            <a:r>
              <a:rPr lang="ru-RU" sz="2400" dirty="0"/>
              <a:t>-</a:t>
            </a:r>
            <a:r>
              <a:rPr lang="ru-RU" sz="2400" dirty="0" smtClean="0"/>
              <a:t>3.97</a:t>
            </a:r>
            <a:r>
              <a:rPr lang="en-US" sz="2400" dirty="0" smtClean="0"/>
              <a:t> mas/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r>
              <a:rPr lang="en-US" sz="2400" dirty="0" err="1" smtClean="0"/>
              <a:t>Logt</a:t>
            </a:r>
            <a:r>
              <a:rPr lang="en-US" sz="2400" dirty="0" smtClean="0"/>
              <a:t> =6.000</a:t>
            </a:r>
          </a:p>
          <a:p>
            <a:r>
              <a:rPr lang="en-US" sz="2400" dirty="0" err="1" smtClean="0"/>
              <a:t>Vr</a:t>
            </a:r>
            <a:r>
              <a:rPr lang="en-US" sz="2400" dirty="0" smtClean="0"/>
              <a:t> = </a:t>
            </a:r>
            <a:r>
              <a:rPr lang="en-US" sz="2400" dirty="0" smtClean="0"/>
              <a:t>37.2km/s</a:t>
            </a:r>
          </a:p>
          <a:p>
            <a:r>
              <a:rPr lang="en-US" sz="2400" dirty="0"/>
              <a:t>RA= 273.657 DEC= -16.757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2032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comp\Downloads\asronom\dbsb116hist2v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9" t="2654" r="7353" b="12023"/>
          <a:stretch/>
        </p:blipFill>
        <p:spPr bwMode="auto">
          <a:xfrm>
            <a:off x="-36512" y="1"/>
            <a:ext cx="4486540" cy="320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comp\Downloads\asronom\dbsb116hist2v-2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4194" r="7426" b="7146"/>
          <a:stretch/>
        </p:blipFill>
        <p:spPr bwMode="auto">
          <a:xfrm>
            <a:off x="-36512" y="3296236"/>
            <a:ext cx="4486540" cy="356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Users\comp\Downloads\asronom\dbsb116hist2v-10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t="3356" r="8696" b="7383"/>
          <a:stretch/>
        </p:blipFill>
        <p:spPr bwMode="auto">
          <a:xfrm>
            <a:off x="4510338" y="3284652"/>
            <a:ext cx="4598166" cy="357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137678" y="1153902"/>
            <a:ext cx="432048" cy="37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37678" y="4898318"/>
            <a:ext cx="432048" cy="37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05132" y="439384"/>
            <a:ext cx="34153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</a:t>
            </a:r>
            <a:r>
              <a:rPr lang="en-US" sz="2400" b="1" dirty="0" smtClean="0"/>
              <a:t>BSB116</a:t>
            </a:r>
            <a:endParaRPr lang="ru-RU" sz="2400" b="1" dirty="0" smtClean="0"/>
          </a:p>
          <a:p>
            <a:r>
              <a:rPr lang="en-US" sz="2400" dirty="0" smtClean="0"/>
              <a:t>D = 1669 pc</a:t>
            </a:r>
          </a:p>
          <a:p>
            <a:r>
              <a:rPr lang="en-US" sz="2400" dirty="0" err="1" smtClean="0"/>
              <a:t>pmRA</a:t>
            </a:r>
            <a:r>
              <a:rPr lang="en-US" sz="2400" dirty="0" smtClean="0"/>
              <a:t> = </a:t>
            </a:r>
            <a:r>
              <a:rPr lang="ru-RU" sz="2400" dirty="0"/>
              <a:t>-</a:t>
            </a:r>
            <a:r>
              <a:rPr lang="ru-RU" sz="2400" dirty="0" smtClean="0"/>
              <a:t>4.47</a:t>
            </a:r>
            <a:r>
              <a:rPr lang="en-US" sz="2400" dirty="0" smtClean="0"/>
              <a:t> mas/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r>
              <a:rPr lang="en-US" sz="2400" dirty="0" err="1" smtClean="0"/>
              <a:t>pmDEC</a:t>
            </a:r>
            <a:r>
              <a:rPr lang="en-US" sz="2400" dirty="0" smtClean="0"/>
              <a:t> = </a:t>
            </a:r>
            <a:r>
              <a:rPr lang="ru-RU" sz="2400" dirty="0" smtClean="0"/>
              <a:t>4.23</a:t>
            </a:r>
            <a:r>
              <a:rPr lang="en-US" sz="2400" dirty="0" smtClean="0"/>
              <a:t> mas/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r>
              <a:rPr lang="en-US" sz="2400" dirty="0" err="1" smtClean="0"/>
              <a:t>Logt</a:t>
            </a:r>
            <a:r>
              <a:rPr lang="en-US" sz="2400" dirty="0" smtClean="0"/>
              <a:t> =6.000</a:t>
            </a:r>
          </a:p>
          <a:p>
            <a:r>
              <a:rPr lang="en-US" sz="2400" dirty="0" err="1" smtClean="0"/>
              <a:t>Vr</a:t>
            </a:r>
            <a:r>
              <a:rPr lang="en-US" sz="2400" dirty="0" smtClean="0"/>
              <a:t> = -</a:t>
            </a:r>
            <a:r>
              <a:rPr lang="en-US" sz="2400" dirty="0" smtClean="0"/>
              <a:t>26.9km/s</a:t>
            </a:r>
          </a:p>
          <a:p>
            <a:r>
              <a:rPr lang="en-US" sz="2400" dirty="0" smtClean="0"/>
              <a:t>RA=257.4 DEC=-41.595</a:t>
            </a:r>
          </a:p>
        </p:txBody>
      </p:sp>
    </p:spTree>
    <p:extLst>
      <p:ext uri="{BB962C8B-B14F-4D97-AF65-F5344CB8AC3E}">
        <p14:creationId xmlns:p14="http://schemas.microsoft.com/office/powerpoint/2010/main" val="4072853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\Downloads\asronom\ебург\mwsclb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" t="2309" b="3807"/>
          <a:stretch/>
        </p:blipFill>
        <p:spPr bwMode="auto">
          <a:xfrm>
            <a:off x="539552" y="476672"/>
            <a:ext cx="8063235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7228" y="544522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|W/</a:t>
            </a:r>
            <a:r>
              <a:rPr lang="ru-RU" b="1" dirty="0">
                <a:solidFill>
                  <a:srgbClr val="FF0000"/>
                </a:solidFill>
              </a:rPr>
              <a:t>√</a:t>
            </a:r>
            <a:r>
              <a:rPr lang="en-US" b="1" dirty="0" smtClean="0">
                <a:solidFill>
                  <a:srgbClr val="FF0000"/>
                </a:solidFill>
              </a:rPr>
              <a:t>U^2+V^2|&gt;ctg30</a:t>
            </a:r>
          </a:p>
          <a:p>
            <a:r>
              <a:rPr lang="en-US" dirty="0" smtClean="0"/>
              <a:t>Fe/H: </a:t>
            </a:r>
            <a:r>
              <a:rPr lang="en-US" b="1" dirty="0" smtClean="0">
                <a:solidFill>
                  <a:srgbClr val="00B0F0"/>
                </a:solidFill>
              </a:rPr>
              <a:t>thick disk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CC0099"/>
                </a:solidFill>
              </a:rPr>
              <a:t>near thick disk</a:t>
            </a:r>
            <a:r>
              <a:rPr lang="en-US" b="1" dirty="0" smtClean="0"/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galo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/>
              <a:t>Other clusters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67944" y="11663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MWSC 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73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comp\Downloads\asronom\ебург\trump33\trump33v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9" t="2947" r="7235" b="11132"/>
          <a:stretch/>
        </p:blipFill>
        <p:spPr bwMode="auto">
          <a:xfrm>
            <a:off x="-1" y="0"/>
            <a:ext cx="448050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comp\Downloads\asronom\ебург\trump33\trump33v-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t="3953" r="6826" b="3933"/>
          <a:stretch/>
        </p:blipFill>
        <p:spPr bwMode="auto">
          <a:xfrm>
            <a:off x="-47455" y="3356992"/>
            <a:ext cx="452796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7238" y="440371"/>
            <a:ext cx="36912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Trumpler</a:t>
            </a:r>
            <a:r>
              <a:rPr lang="en-US" sz="2400" b="1" dirty="0" smtClean="0"/>
              <a:t> 33 </a:t>
            </a:r>
            <a:endParaRPr lang="ru-RU" sz="2400" b="1" dirty="0" smtClean="0"/>
          </a:p>
          <a:p>
            <a:r>
              <a:rPr lang="en-US" sz="2400" dirty="0" smtClean="0"/>
              <a:t>D = 1282 pc</a:t>
            </a:r>
          </a:p>
          <a:p>
            <a:r>
              <a:rPr lang="en-US" sz="2400" dirty="0" err="1" smtClean="0"/>
              <a:t>pmRA</a:t>
            </a:r>
            <a:r>
              <a:rPr lang="en-US" sz="2400" dirty="0" smtClean="0"/>
              <a:t> = -3.0 mas/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r>
              <a:rPr lang="en-US" sz="2400" dirty="0" err="1" smtClean="0"/>
              <a:t>pmDEC</a:t>
            </a:r>
            <a:r>
              <a:rPr lang="en-US" sz="2400" dirty="0" smtClean="0"/>
              <a:t> = </a:t>
            </a:r>
            <a:r>
              <a:rPr lang="ru-RU" sz="2400" dirty="0" smtClean="0"/>
              <a:t>-</a:t>
            </a:r>
            <a:r>
              <a:rPr lang="en-US" sz="2400" dirty="0" smtClean="0"/>
              <a:t>1.85 mas/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r>
              <a:rPr lang="en-US" sz="2400" dirty="0" err="1" smtClean="0"/>
              <a:t>Logt</a:t>
            </a:r>
            <a:r>
              <a:rPr lang="en-US" sz="2400" dirty="0" smtClean="0"/>
              <a:t> =7.840</a:t>
            </a:r>
          </a:p>
          <a:p>
            <a:r>
              <a:rPr lang="en-US" sz="2400" dirty="0" err="1" smtClean="0"/>
              <a:t>Vr</a:t>
            </a:r>
            <a:r>
              <a:rPr lang="en-US" sz="2400" dirty="0" smtClean="0"/>
              <a:t> = -3.8 </a:t>
            </a:r>
            <a:r>
              <a:rPr lang="en-US" sz="2400" dirty="0" smtClean="0"/>
              <a:t>km/s</a:t>
            </a:r>
          </a:p>
          <a:p>
            <a:r>
              <a:rPr lang="en-US" sz="2400" dirty="0" smtClean="0"/>
              <a:t>RA=276.172 </a:t>
            </a:r>
            <a:r>
              <a:rPr lang="en-US" sz="2400" dirty="0"/>
              <a:t>DEC</a:t>
            </a:r>
            <a:r>
              <a:rPr lang="en-US" sz="2400" dirty="0" smtClean="0"/>
              <a:t>=-19.72</a:t>
            </a:r>
            <a:endParaRPr lang="ru-RU" sz="2400" dirty="0"/>
          </a:p>
        </p:txBody>
      </p:sp>
      <p:pic>
        <p:nvPicPr>
          <p:cNvPr id="5122" name="Picture 2" descr="C:\Users\comp\Downloads\asronom\ебург\trump33\trump33v-10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8" t="3436" r="7662" b="5725"/>
          <a:stretch/>
        </p:blipFill>
        <p:spPr bwMode="auto">
          <a:xfrm>
            <a:off x="4480508" y="3356992"/>
            <a:ext cx="466349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76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Downloads\asronom\ебург\ngc6416\ngc6416v2-10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3334" r="7376" b="6665"/>
          <a:stretch/>
        </p:blipFill>
        <p:spPr bwMode="auto">
          <a:xfrm>
            <a:off x="4647432" y="3395713"/>
            <a:ext cx="4533080" cy="34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comp\Downloads\asronom\ебург\ngc6416\NGC6416v-27.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4" t="2587" r="7065" b="6439"/>
          <a:stretch/>
        </p:blipFill>
        <p:spPr bwMode="auto">
          <a:xfrm>
            <a:off x="-36512" y="3395713"/>
            <a:ext cx="4659884" cy="35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comp\Downloads\asronom\ебург\ngc6416\ngc6416v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4" t="3376" r="7189" b="12236"/>
          <a:stretch/>
        </p:blipFill>
        <p:spPr bwMode="auto">
          <a:xfrm>
            <a:off x="0" y="0"/>
            <a:ext cx="4859458" cy="33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773460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NGC6416 </a:t>
            </a:r>
            <a:endParaRPr lang="ru-RU" sz="2400" b="1" dirty="0" smtClean="0"/>
          </a:p>
          <a:p>
            <a:r>
              <a:rPr lang="en-US" sz="2400" dirty="0" smtClean="0"/>
              <a:t>D = 767 pc</a:t>
            </a:r>
          </a:p>
          <a:p>
            <a:r>
              <a:rPr lang="en-US" sz="2400" dirty="0" err="1" smtClean="0"/>
              <a:t>pmRA</a:t>
            </a:r>
            <a:r>
              <a:rPr lang="en-US" sz="2400" dirty="0" smtClean="0"/>
              <a:t> = </a:t>
            </a:r>
            <a:r>
              <a:rPr lang="ru-RU" sz="2400" dirty="0" smtClean="0"/>
              <a:t>-</a:t>
            </a:r>
            <a:r>
              <a:rPr lang="en-US" sz="2400" dirty="0" smtClean="0"/>
              <a:t>1.55 mas/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r>
              <a:rPr lang="en-US" sz="2400" dirty="0" err="1" smtClean="0"/>
              <a:t>pmDEC</a:t>
            </a:r>
            <a:r>
              <a:rPr lang="en-US" sz="2400" dirty="0" smtClean="0"/>
              <a:t> = </a:t>
            </a:r>
            <a:r>
              <a:rPr lang="ru-RU" sz="2400" dirty="0" smtClean="0"/>
              <a:t>-</a:t>
            </a:r>
            <a:r>
              <a:rPr lang="en-US" sz="2400" dirty="0" smtClean="0"/>
              <a:t>0</a:t>
            </a:r>
            <a:r>
              <a:rPr lang="ru-RU" sz="2400" dirty="0" smtClean="0"/>
              <a:t>.22</a:t>
            </a:r>
            <a:r>
              <a:rPr lang="en-US" sz="2400" dirty="0" smtClean="0"/>
              <a:t> mas/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r>
              <a:rPr lang="en-US" sz="2400" dirty="0" err="1" smtClean="0"/>
              <a:t>Logt</a:t>
            </a:r>
            <a:r>
              <a:rPr lang="en-US" sz="2400" dirty="0" smtClean="0"/>
              <a:t> =8.200</a:t>
            </a:r>
          </a:p>
          <a:p>
            <a:r>
              <a:rPr lang="en-US" sz="2400" dirty="0" err="1" smtClean="0"/>
              <a:t>Vr</a:t>
            </a:r>
            <a:r>
              <a:rPr lang="en-US" sz="2400" dirty="0" smtClean="0"/>
              <a:t> = -27.5 </a:t>
            </a:r>
            <a:r>
              <a:rPr lang="en-US" sz="2400" dirty="0" smtClean="0"/>
              <a:t>km/s</a:t>
            </a:r>
          </a:p>
          <a:p>
            <a:r>
              <a:rPr lang="en-US" sz="2400" dirty="0" smtClean="0"/>
              <a:t>RA=266.092 </a:t>
            </a:r>
            <a:r>
              <a:rPr lang="en-US" sz="2400" dirty="0"/>
              <a:t>DEC</a:t>
            </a:r>
            <a:r>
              <a:rPr lang="en-US" sz="2400" dirty="0" smtClean="0"/>
              <a:t>=-32.362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9931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p\Downloads\asronom\ебург\ngs6204\ngc6204v-3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3623" r="6967" b="6763"/>
          <a:stretch/>
        </p:blipFill>
        <p:spPr bwMode="auto">
          <a:xfrm>
            <a:off x="1" y="3356992"/>
            <a:ext cx="4716015" cy="35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omp\Downloads\asronom\ебург\ngs6204\ngc6204v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3922" r="8059" b="11567"/>
          <a:stretch/>
        </p:blipFill>
        <p:spPr bwMode="auto">
          <a:xfrm>
            <a:off x="1" y="29592"/>
            <a:ext cx="4716015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773460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NGC6204 </a:t>
            </a:r>
            <a:endParaRPr lang="ru-RU" sz="2400" b="1" dirty="0" smtClean="0"/>
          </a:p>
          <a:p>
            <a:r>
              <a:rPr lang="en-US" sz="2400" dirty="0" smtClean="0"/>
              <a:t>D = 1085 pc</a:t>
            </a:r>
          </a:p>
          <a:p>
            <a:r>
              <a:rPr lang="en-US" sz="2400" dirty="0" err="1" smtClean="0"/>
              <a:t>pmRA</a:t>
            </a:r>
            <a:r>
              <a:rPr lang="en-US" sz="2400" dirty="0" smtClean="0"/>
              <a:t> = </a:t>
            </a:r>
            <a:r>
              <a:rPr lang="ru-RU" sz="2400" dirty="0"/>
              <a:t>-</a:t>
            </a:r>
            <a:r>
              <a:rPr lang="ru-RU" sz="2400" dirty="0" smtClean="0"/>
              <a:t>2.</a:t>
            </a:r>
            <a:r>
              <a:rPr lang="en-US" sz="2400" dirty="0" smtClean="0"/>
              <a:t>80 mas/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r>
              <a:rPr lang="en-US" sz="2400" dirty="0" err="1" smtClean="0"/>
              <a:t>pmDEC</a:t>
            </a:r>
            <a:r>
              <a:rPr lang="en-US" sz="2400" dirty="0" smtClean="0"/>
              <a:t> = </a:t>
            </a:r>
            <a:r>
              <a:rPr lang="ru-RU" sz="2400" dirty="0" smtClean="0"/>
              <a:t>-</a:t>
            </a:r>
            <a:r>
              <a:rPr lang="en-US" sz="2400" dirty="0" smtClean="0"/>
              <a:t>1</a:t>
            </a:r>
            <a:r>
              <a:rPr lang="ru-RU" sz="2400" dirty="0" smtClean="0"/>
              <a:t>.</a:t>
            </a:r>
            <a:r>
              <a:rPr lang="en-US" sz="2400" dirty="0" smtClean="0"/>
              <a:t>41 mas/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r>
              <a:rPr lang="en-US" sz="2400" dirty="0" err="1" smtClean="0"/>
              <a:t>Logt</a:t>
            </a:r>
            <a:r>
              <a:rPr lang="en-US" sz="2400" dirty="0" smtClean="0"/>
              <a:t> =8.00</a:t>
            </a:r>
          </a:p>
          <a:p>
            <a:r>
              <a:rPr lang="en-US" sz="2400" dirty="0" err="1" smtClean="0"/>
              <a:t>Vr</a:t>
            </a:r>
            <a:r>
              <a:rPr lang="en-US" sz="2400" dirty="0" smtClean="0"/>
              <a:t> = -34.9 </a:t>
            </a:r>
            <a:r>
              <a:rPr lang="en-US" sz="2400" dirty="0" smtClean="0"/>
              <a:t>km/s</a:t>
            </a:r>
          </a:p>
          <a:p>
            <a:r>
              <a:rPr lang="en-US" sz="2400" dirty="0" smtClean="0"/>
              <a:t>RA=251.535 </a:t>
            </a:r>
            <a:r>
              <a:rPr lang="en-US" sz="2400" dirty="0"/>
              <a:t>DEC</a:t>
            </a:r>
            <a:r>
              <a:rPr lang="en-US" sz="2400" dirty="0" smtClean="0"/>
              <a:t>=-47.02</a:t>
            </a:r>
            <a:endParaRPr lang="ru-RU" sz="2400" dirty="0"/>
          </a:p>
        </p:txBody>
      </p:sp>
      <p:pic>
        <p:nvPicPr>
          <p:cNvPr id="7172" name="Picture 4" descr="C:\Users\comp\Downloads\asronom\Без названия (2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3" t="2155" r="7231" b="5555"/>
          <a:stretch/>
        </p:blipFill>
        <p:spPr bwMode="auto">
          <a:xfrm>
            <a:off x="4566568" y="3356992"/>
            <a:ext cx="4577432" cy="35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704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comp\Downloads\asronom\palomarhiat2v-10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4065" r="7166" b="7491"/>
          <a:stretch/>
        </p:blipFill>
        <p:spPr bwMode="auto">
          <a:xfrm>
            <a:off x="4788024" y="3429000"/>
            <a:ext cx="4320480" cy="34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comp\Downloads\asronom\palomarhiat2v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t="4284" r="8063" b="12554"/>
          <a:stretch/>
        </p:blipFill>
        <p:spPr bwMode="auto">
          <a:xfrm>
            <a:off x="1236" y="0"/>
            <a:ext cx="4786788" cy="33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comp\Downloads\asronom\palomarhiat2v6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4" t="4214" r="8115" b="6897"/>
          <a:stretch/>
        </p:blipFill>
        <p:spPr bwMode="auto">
          <a:xfrm>
            <a:off x="-16765" y="3429000"/>
            <a:ext cx="4804789" cy="354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79362" y="1225910"/>
            <a:ext cx="432048" cy="37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79362" y="4610286"/>
            <a:ext cx="432048" cy="37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05132" y="439384"/>
            <a:ext cx="3487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Palomar 15</a:t>
            </a:r>
            <a:endParaRPr lang="ru-RU" sz="2400" b="1" dirty="0" smtClean="0"/>
          </a:p>
          <a:p>
            <a:r>
              <a:rPr lang="en-US" sz="2400" dirty="0" smtClean="0"/>
              <a:t>D = </a:t>
            </a:r>
            <a:r>
              <a:rPr lang="ru-RU" sz="2400" dirty="0" smtClean="0"/>
              <a:t>44999</a:t>
            </a:r>
            <a:r>
              <a:rPr lang="en-US" sz="2400" dirty="0" smtClean="0"/>
              <a:t> pc</a:t>
            </a:r>
          </a:p>
          <a:p>
            <a:r>
              <a:rPr lang="en-US" sz="2400" dirty="0" err="1" smtClean="0"/>
              <a:t>pmRA</a:t>
            </a:r>
            <a:r>
              <a:rPr lang="en-US" sz="2400" dirty="0" smtClean="0"/>
              <a:t> = </a:t>
            </a:r>
            <a:r>
              <a:rPr lang="ru-RU" sz="2400" dirty="0" smtClean="0"/>
              <a:t>0.57</a:t>
            </a:r>
            <a:r>
              <a:rPr lang="en-US" sz="2400" dirty="0" smtClean="0"/>
              <a:t> mas/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r>
              <a:rPr lang="en-US" sz="2400" dirty="0" err="1" smtClean="0"/>
              <a:t>pmDEC</a:t>
            </a:r>
            <a:r>
              <a:rPr lang="en-US" sz="2400" dirty="0" smtClean="0"/>
              <a:t> = </a:t>
            </a:r>
            <a:r>
              <a:rPr lang="ru-RU" sz="2400" dirty="0"/>
              <a:t>-0.78</a:t>
            </a:r>
            <a:r>
              <a:rPr lang="en-US" sz="2400" dirty="0" smtClean="0"/>
              <a:t> mas/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r>
              <a:rPr lang="en-US" sz="2400" dirty="0" err="1" smtClean="0"/>
              <a:t>Logt</a:t>
            </a:r>
            <a:r>
              <a:rPr lang="en-US" sz="2400" dirty="0" smtClean="0"/>
              <a:t> =10.100</a:t>
            </a:r>
          </a:p>
          <a:p>
            <a:r>
              <a:rPr lang="en-US" sz="2400" dirty="0" err="1" smtClean="0"/>
              <a:t>Vr</a:t>
            </a:r>
            <a:r>
              <a:rPr lang="en-US" sz="2400" dirty="0" smtClean="0"/>
              <a:t> = </a:t>
            </a:r>
            <a:r>
              <a:rPr lang="en-US" sz="2400" dirty="0" smtClean="0"/>
              <a:t>68.9km/s</a:t>
            </a:r>
          </a:p>
          <a:p>
            <a:r>
              <a:rPr lang="en-US" sz="2400" dirty="0" smtClean="0"/>
              <a:t>RA=254.962 </a:t>
            </a:r>
            <a:r>
              <a:rPr lang="en-US" sz="2400" dirty="0"/>
              <a:t>DEC</a:t>
            </a:r>
            <a:r>
              <a:rPr lang="en-US" sz="2400" dirty="0" smtClean="0"/>
              <a:t>=-0.533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565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\Downloads\asronom\mwsc2jetr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6575" r="6589" b="7798"/>
          <a:stretch/>
        </p:blipFill>
        <p:spPr bwMode="auto">
          <a:xfrm>
            <a:off x="251520" y="1412776"/>
            <a:ext cx="889248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5312" y="188640"/>
            <a:ext cx="80648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MWSC II </a:t>
            </a:r>
            <a:r>
              <a:rPr lang="ru-RU" sz="2800" dirty="0"/>
              <a:t>(</a:t>
            </a:r>
            <a:r>
              <a:rPr lang="ru-RU" sz="2800" dirty="0" err="1"/>
              <a:t>Kharchenko</a:t>
            </a:r>
            <a:r>
              <a:rPr lang="ru-RU" sz="2800" dirty="0"/>
              <a:t>+, 2013</a:t>
            </a:r>
            <a:r>
              <a:rPr lang="ru-RU" sz="2800" dirty="0" smtClean="0"/>
              <a:t>) </a:t>
            </a:r>
            <a:endParaRPr lang="en-US" sz="2800" dirty="0" smtClean="0"/>
          </a:p>
          <a:p>
            <a:r>
              <a:rPr lang="en-US" sz="2000" dirty="0" smtClean="0"/>
              <a:t>3006 </a:t>
            </a:r>
            <a:r>
              <a:rPr lang="ru-RU" sz="2000" dirty="0" smtClean="0"/>
              <a:t>скоплений</a:t>
            </a:r>
          </a:p>
          <a:p>
            <a:r>
              <a:rPr lang="ru-RU" sz="2000" dirty="0" smtClean="0"/>
              <a:t>953 имеют лучевую скорость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90507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200000">
            <a:off x="-7354" y="1297918"/>
            <a:ext cx="432048" cy="37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79362" y="5042334"/>
            <a:ext cx="432048" cy="37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ru-RU" b="1" dirty="0"/>
          </a:p>
        </p:txBody>
      </p:sp>
      <p:pic>
        <p:nvPicPr>
          <p:cNvPr id="32771" name="Picture 3" descr="C:\Users\comp\Downloads\asronom\Ruprecht_106hist2v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t="2981" r="7247" b="12438"/>
          <a:stretch/>
        </p:blipFill>
        <p:spPr bwMode="auto">
          <a:xfrm>
            <a:off x="40177" y="-27384"/>
            <a:ext cx="4603831" cy="352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C:\Users\comp\Downloads\asronom\Ruprecht_106hist2v-4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t="2930" r="7284" b="6629"/>
          <a:stretch/>
        </p:blipFill>
        <p:spPr bwMode="auto">
          <a:xfrm>
            <a:off x="-36512" y="3493839"/>
            <a:ext cx="4683164" cy="33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C:\Users\comp\Downloads\asronom\rup106histv2-10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8" t="3505" r="7888" b="8551"/>
          <a:stretch/>
        </p:blipFill>
        <p:spPr bwMode="auto">
          <a:xfrm>
            <a:off x="4603831" y="3493838"/>
            <a:ext cx="4540169" cy="33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7238" y="440371"/>
            <a:ext cx="36192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Ruprecht</a:t>
            </a:r>
            <a:r>
              <a:rPr lang="en-US" sz="2400" b="1" dirty="0" smtClean="0"/>
              <a:t> 106 </a:t>
            </a:r>
            <a:endParaRPr lang="ru-RU" sz="2400" b="1" dirty="0" smtClean="0"/>
          </a:p>
          <a:p>
            <a:r>
              <a:rPr lang="en-US" sz="2400" dirty="0" smtClean="0"/>
              <a:t>D = </a:t>
            </a:r>
            <a:r>
              <a:rPr lang="ru-RU" sz="2400" dirty="0" smtClean="0"/>
              <a:t>21213</a:t>
            </a:r>
            <a:r>
              <a:rPr lang="en-US" sz="2400" dirty="0" smtClean="0"/>
              <a:t> pc</a:t>
            </a:r>
          </a:p>
          <a:p>
            <a:r>
              <a:rPr lang="en-US" sz="2400" dirty="0" err="1" smtClean="0"/>
              <a:t>pmRA</a:t>
            </a:r>
            <a:r>
              <a:rPr lang="en-US" sz="2400" dirty="0" smtClean="0"/>
              <a:t> = -4.08 mas/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r>
              <a:rPr lang="en-US" sz="2400" dirty="0" err="1" smtClean="0"/>
              <a:t>pmDEC</a:t>
            </a:r>
            <a:r>
              <a:rPr lang="en-US" sz="2400" dirty="0" smtClean="0"/>
              <a:t> = </a:t>
            </a:r>
            <a:r>
              <a:rPr lang="ru-RU" sz="2400" dirty="0"/>
              <a:t>-</a:t>
            </a:r>
            <a:r>
              <a:rPr lang="ru-RU" sz="2400" dirty="0" smtClean="0"/>
              <a:t>2.29</a:t>
            </a:r>
            <a:r>
              <a:rPr lang="en-US" sz="2400" dirty="0" smtClean="0"/>
              <a:t> mas/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r>
              <a:rPr lang="en-US" sz="2400" dirty="0" err="1" smtClean="0"/>
              <a:t>Logt</a:t>
            </a:r>
            <a:r>
              <a:rPr lang="en-US" sz="2400" dirty="0" smtClean="0"/>
              <a:t> =10.100</a:t>
            </a:r>
          </a:p>
          <a:p>
            <a:r>
              <a:rPr lang="en-US" sz="2400" dirty="0" err="1" smtClean="0"/>
              <a:t>Vr</a:t>
            </a:r>
            <a:r>
              <a:rPr lang="en-US" sz="2400" dirty="0" smtClean="0"/>
              <a:t> = -44 </a:t>
            </a:r>
            <a:r>
              <a:rPr lang="en-US" sz="2400" dirty="0" smtClean="0"/>
              <a:t>km/s</a:t>
            </a:r>
          </a:p>
          <a:p>
            <a:r>
              <a:rPr lang="en-US" sz="2400" dirty="0" smtClean="0"/>
              <a:t>RA=189.715 </a:t>
            </a:r>
            <a:r>
              <a:rPr lang="en-US" sz="2400" dirty="0"/>
              <a:t>DEC</a:t>
            </a:r>
            <a:r>
              <a:rPr lang="en-US" sz="2400" dirty="0" smtClean="0"/>
              <a:t>=-51.15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1087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omp\Downloads\asronom\ngc1746hist2v-10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t="2771" r="6850" b="8261"/>
          <a:stretch/>
        </p:blipFill>
        <p:spPr bwMode="auto">
          <a:xfrm>
            <a:off x="4554674" y="3362921"/>
            <a:ext cx="4697846" cy="35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comp\Downloads\asronom\ngc1746hist2v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9" t="3301" r="8030" b="6860"/>
          <a:stretch/>
        </p:blipFill>
        <p:spPr bwMode="auto">
          <a:xfrm>
            <a:off x="0" y="3362921"/>
            <a:ext cx="4590983" cy="35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comp\Downloads\asronom\ngc1746hist2v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3454" r="7695" b="10826"/>
          <a:stretch/>
        </p:blipFill>
        <p:spPr bwMode="auto">
          <a:xfrm>
            <a:off x="-27632" y="1"/>
            <a:ext cx="4618615" cy="336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137678" y="1153902"/>
            <a:ext cx="432048" cy="37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37678" y="4826310"/>
            <a:ext cx="432048" cy="37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548680"/>
            <a:ext cx="295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NGC1746 </a:t>
            </a:r>
            <a:endParaRPr lang="ru-RU" sz="2400" b="1" dirty="0" smtClean="0"/>
          </a:p>
          <a:p>
            <a:r>
              <a:rPr lang="en-US" sz="2400" dirty="0" smtClean="0"/>
              <a:t>D = 800 pc</a:t>
            </a:r>
          </a:p>
          <a:p>
            <a:r>
              <a:rPr lang="en-US" sz="2400" dirty="0" err="1" smtClean="0"/>
              <a:t>pmRA</a:t>
            </a:r>
            <a:r>
              <a:rPr lang="en-US" sz="2400" dirty="0" smtClean="0"/>
              <a:t> = </a:t>
            </a:r>
            <a:r>
              <a:rPr lang="ru-RU" sz="2400" dirty="0"/>
              <a:t>-</a:t>
            </a:r>
            <a:r>
              <a:rPr lang="ru-RU" sz="2400" dirty="0" smtClean="0"/>
              <a:t>2.13</a:t>
            </a:r>
            <a:r>
              <a:rPr lang="en-US" sz="2400" dirty="0" smtClean="0"/>
              <a:t> mas/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r>
              <a:rPr lang="en-US" sz="2400" dirty="0" err="1" smtClean="0"/>
              <a:t>pmDEC</a:t>
            </a:r>
            <a:r>
              <a:rPr lang="en-US" sz="2400" dirty="0" smtClean="0"/>
              <a:t> = </a:t>
            </a:r>
            <a:r>
              <a:rPr lang="ru-RU" sz="2400" dirty="0"/>
              <a:t>-</a:t>
            </a:r>
            <a:r>
              <a:rPr lang="ru-RU" sz="2400" dirty="0" smtClean="0"/>
              <a:t>4.22</a:t>
            </a:r>
            <a:r>
              <a:rPr lang="en-US" sz="2400" dirty="0" smtClean="0"/>
              <a:t> mas/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r>
              <a:rPr lang="en-US" sz="2400" dirty="0" err="1" smtClean="0"/>
              <a:t>Logt</a:t>
            </a:r>
            <a:r>
              <a:rPr lang="en-US" sz="2400" dirty="0" smtClean="0"/>
              <a:t> =8.640</a:t>
            </a:r>
          </a:p>
          <a:p>
            <a:r>
              <a:rPr lang="en-US" sz="2400" dirty="0" err="1" smtClean="0"/>
              <a:t>Vr</a:t>
            </a:r>
            <a:r>
              <a:rPr lang="en-US" sz="2400" dirty="0" smtClean="0"/>
              <a:t> = 2 </a:t>
            </a:r>
            <a:r>
              <a:rPr lang="en-US" sz="2400" dirty="0" smtClean="0"/>
              <a:t>km/s</a:t>
            </a:r>
          </a:p>
          <a:p>
            <a:r>
              <a:rPr lang="en-US" sz="2400" dirty="0" smtClean="0"/>
              <a:t>RA=76.14 DEC=23.83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62438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ебург\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8"/>
          <a:stretch/>
        </p:blipFill>
        <p:spPr bwMode="auto">
          <a:xfrm>
            <a:off x="-266544" y="-99392"/>
            <a:ext cx="3614408" cy="243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ебург\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t="-976" r="-530" b="9268"/>
          <a:stretch/>
        </p:blipFill>
        <p:spPr bwMode="auto">
          <a:xfrm>
            <a:off x="3131840" y="-74214"/>
            <a:ext cx="3285614" cy="24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ебург\1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4"/>
          <a:stretch/>
        </p:blipFill>
        <p:spPr bwMode="auto">
          <a:xfrm>
            <a:off x="-277247" y="2204864"/>
            <a:ext cx="3681976" cy="227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ебург\1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r="4631" b="8889"/>
          <a:stretch/>
        </p:blipFill>
        <p:spPr bwMode="auto">
          <a:xfrm>
            <a:off x="6156176" y="-74213"/>
            <a:ext cx="3089886" cy="247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ебург\2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/>
          <a:stretch/>
        </p:blipFill>
        <p:spPr bwMode="auto">
          <a:xfrm>
            <a:off x="6084169" y="4437112"/>
            <a:ext cx="33123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ебург\2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365104"/>
            <a:ext cx="36144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ебург\2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r="2020"/>
          <a:stretch/>
        </p:blipFill>
        <p:spPr bwMode="auto">
          <a:xfrm>
            <a:off x="3059832" y="4427423"/>
            <a:ext cx="3240360" cy="26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:\ебург\24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b="11487"/>
          <a:stretch/>
        </p:blipFill>
        <p:spPr bwMode="auto">
          <a:xfrm>
            <a:off x="6084168" y="2276872"/>
            <a:ext cx="3312368" cy="220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:\ебург\25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b="11252"/>
          <a:stretch/>
        </p:blipFill>
        <p:spPr bwMode="auto">
          <a:xfrm>
            <a:off x="3067456" y="2276873"/>
            <a:ext cx="3349998" cy="220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-99392"/>
            <a:ext cx="69364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-42192"/>
            <a:ext cx="756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-24.9 km/s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4072492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ебург\3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b="11809"/>
          <a:stretch/>
        </p:blipFill>
        <p:spPr bwMode="auto">
          <a:xfrm>
            <a:off x="6084168" y="-99392"/>
            <a:ext cx="3312368" cy="242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ебург\3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b="11165"/>
          <a:stretch/>
        </p:blipFill>
        <p:spPr bwMode="auto">
          <a:xfrm>
            <a:off x="35496" y="2276872"/>
            <a:ext cx="331236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ебург\3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b="9982"/>
          <a:stretch/>
        </p:blipFill>
        <p:spPr bwMode="auto">
          <a:xfrm>
            <a:off x="-94387" y="-99392"/>
            <a:ext cx="3442251" cy="248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ебург\3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4" b="12176"/>
          <a:stretch/>
        </p:blipFill>
        <p:spPr bwMode="auto">
          <a:xfrm>
            <a:off x="3059832" y="-99392"/>
            <a:ext cx="3328761" cy="24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ебург\4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b="12898"/>
          <a:stretch/>
        </p:blipFill>
        <p:spPr bwMode="auto">
          <a:xfrm>
            <a:off x="3059832" y="2326113"/>
            <a:ext cx="3400769" cy="225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ебург\4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b="9922"/>
          <a:stretch/>
        </p:blipFill>
        <p:spPr bwMode="auto">
          <a:xfrm>
            <a:off x="6156176" y="2314030"/>
            <a:ext cx="3240360" cy="233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ебург\45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b="10337"/>
          <a:stretch/>
        </p:blipFill>
        <p:spPr bwMode="auto">
          <a:xfrm>
            <a:off x="35496" y="4509120"/>
            <a:ext cx="3379574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E:\ебург\43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2" b="10825"/>
          <a:stretch/>
        </p:blipFill>
        <p:spPr bwMode="auto">
          <a:xfrm>
            <a:off x="6211691" y="4507436"/>
            <a:ext cx="323529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E:\ебург\44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b="10043"/>
          <a:stretch/>
        </p:blipFill>
        <p:spPr bwMode="auto">
          <a:xfrm>
            <a:off x="3203848" y="4507435"/>
            <a:ext cx="3186201" cy="23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16200000">
            <a:off x="-137678" y="2090006"/>
            <a:ext cx="432048" cy="37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52816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412776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Результаты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Построены </a:t>
            </a:r>
            <a:r>
              <a:rPr lang="en-US" dirty="0" smtClean="0"/>
              <a:t>AD-</a:t>
            </a:r>
            <a:r>
              <a:rPr lang="ru-RU" dirty="0" smtClean="0"/>
              <a:t>диаграммы для различных подсистем ( звезды поля, РЗС, ШС). Выявлены и обсуждаются их детали и особенности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 диаграммам выявлены необычные объекты.</a:t>
            </a:r>
            <a:r>
              <a:rPr lang="en-US" dirty="0" smtClean="0"/>
              <a:t>(BDSB116, DBSB116).</a:t>
            </a:r>
            <a:r>
              <a:rPr lang="ru-RU" dirty="0" smtClean="0"/>
              <a:t> Рассмотрены детали их кинематики.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4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vezdochet\Documents\UMa2+\MWCS_icrs_hist2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5028" r="11042" b="5250"/>
          <a:stretch/>
        </p:blipFill>
        <p:spPr bwMode="auto">
          <a:xfrm>
            <a:off x="1115616" y="1268760"/>
            <a:ext cx="7344816" cy="553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6064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Анализ распределения 953 скопления </a:t>
            </a:r>
            <a:r>
              <a:rPr lang="en-US" sz="2400" dirty="0" smtClean="0"/>
              <a:t>MWSC II</a:t>
            </a:r>
            <a:r>
              <a:rPr lang="ru-RU" sz="2400" dirty="0" smtClean="0"/>
              <a:t> с лучевыми скоростями в прямоугольных координатах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24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mp\Downloads\asronom\ебург\Zkp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086" r="2084" b="3086"/>
          <a:stretch/>
        </p:blipFill>
        <p:spPr bwMode="auto">
          <a:xfrm>
            <a:off x="539552" y="1124744"/>
            <a:ext cx="7848872" cy="543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7988" y="521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953 </a:t>
            </a:r>
            <a:r>
              <a:rPr lang="ru-RU" sz="2400" b="1" dirty="0"/>
              <a:t>скопления </a:t>
            </a:r>
            <a:r>
              <a:rPr lang="en-US" sz="2400" b="1" dirty="0"/>
              <a:t>MWSC II</a:t>
            </a:r>
            <a:r>
              <a:rPr lang="ru-RU" sz="2400" b="1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620688"/>
            <a:ext cx="4410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|Z|&lt; 0.35 </a:t>
            </a:r>
            <a:r>
              <a:rPr lang="en-US" sz="2000" dirty="0" err="1" smtClean="0"/>
              <a:t>kpc</a:t>
            </a:r>
            <a:r>
              <a:rPr lang="en-US" sz="2000" dirty="0" smtClean="0"/>
              <a:t> – 80 % open clusters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588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vezdochet\Desktop\pleiades\Новая папка (2)\SL5B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46" y="2296468"/>
            <a:ext cx="2252662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Zvezdochet\Desktop\pleiades\Новая папка (2)\SL5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753" y="1412777"/>
            <a:ext cx="4765593" cy="381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Zvezdochet\Desktop\pleiades\Новая папка (2)\SL5B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7" y="1412777"/>
            <a:ext cx="4176464" cy="410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5223818"/>
            <a:ext cx="2232248" cy="2912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4946550"/>
            <a:ext cx="1440160" cy="354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79712" y="404664"/>
            <a:ext cx="5902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AD</a:t>
            </a:r>
            <a:r>
              <a:rPr lang="ru-RU" sz="4400" dirty="0" smtClean="0"/>
              <a:t> - метод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707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20210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46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UMa2+\mwsctw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" t="7507" r="6606" b="1870"/>
          <a:stretch/>
        </p:blipFill>
        <p:spPr bwMode="auto">
          <a:xfrm>
            <a:off x="160169" y="244091"/>
            <a:ext cx="8876328" cy="635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79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32009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AD-</a:t>
            </a:r>
            <a:r>
              <a:rPr lang="ru-RU" sz="2800" b="1" dirty="0" smtClean="0"/>
              <a:t>диаграмма звезд по данным </a:t>
            </a:r>
            <a:r>
              <a:rPr lang="en-US" sz="2800" b="1" dirty="0" smtClean="0"/>
              <a:t>RAVE DR5</a:t>
            </a:r>
            <a:endParaRPr lang="ru-RU" sz="2800" b="1" dirty="0"/>
          </a:p>
        </p:txBody>
      </p:sp>
      <p:pic>
        <p:nvPicPr>
          <p:cNvPr id="33794" name="Picture 2" descr="C:\Users\comp\Pictures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1896"/>
            <a:ext cx="8496943" cy="581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2" r="8405"/>
          <a:stretch/>
        </p:blipFill>
        <p:spPr>
          <a:xfrm>
            <a:off x="0" y="1628800"/>
            <a:ext cx="4829174" cy="3816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t="9843" r="8310"/>
          <a:stretch/>
        </p:blipFill>
        <p:spPr>
          <a:xfrm>
            <a:off x="4829174" y="1628800"/>
            <a:ext cx="4306069" cy="3816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62068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AD-</a:t>
            </a:r>
            <a:r>
              <a:rPr lang="ru-RU" sz="2400" dirty="0" smtClean="0"/>
              <a:t>диаграммы для подсистем РЗС (820)  и ШС (133) каталог </a:t>
            </a:r>
            <a:r>
              <a:rPr lang="en-US" sz="2400" dirty="0" smtClean="0"/>
              <a:t>MWSC II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69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8769</TotalTime>
  <Words>442</Words>
  <Application>Microsoft Office PowerPoint</Application>
  <PresentationFormat>Экран (4:3)</PresentationFormat>
  <Paragraphs>103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Критерий для отбора по W-координате скорости в пространстве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Zvezdochet</dc:creator>
  <cp:lastModifiedBy>комп</cp:lastModifiedBy>
  <cp:revision>118</cp:revision>
  <dcterms:created xsi:type="dcterms:W3CDTF">2017-05-03T13:33:05Z</dcterms:created>
  <dcterms:modified xsi:type="dcterms:W3CDTF">2017-06-14T08:11:22Z</dcterms:modified>
</cp:coreProperties>
</file>