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3"/>
  </p:notesMasterIdLst>
  <p:sldIdLst>
    <p:sldId id="256" r:id="rId2"/>
    <p:sldId id="322" r:id="rId3"/>
    <p:sldId id="280" r:id="rId4"/>
    <p:sldId id="345" r:id="rId5"/>
    <p:sldId id="329" r:id="rId6"/>
    <p:sldId id="354" r:id="rId7"/>
    <p:sldId id="355" r:id="rId8"/>
    <p:sldId id="330" r:id="rId9"/>
    <p:sldId id="358" r:id="rId10"/>
    <p:sldId id="305" r:id="rId11"/>
    <p:sldId id="350" r:id="rId12"/>
    <p:sldId id="331" r:id="rId13"/>
    <p:sldId id="288" r:id="rId14"/>
    <p:sldId id="312" r:id="rId15"/>
    <p:sldId id="282" r:id="rId16"/>
    <p:sldId id="370" r:id="rId17"/>
    <p:sldId id="369" r:id="rId18"/>
    <p:sldId id="368" r:id="rId19"/>
    <p:sldId id="367" r:id="rId20"/>
    <p:sldId id="366" r:id="rId21"/>
    <p:sldId id="365" r:id="rId22"/>
    <p:sldId id="364" r:id="rId23"/>
    <p:sldId id="363" r:id="rId24"/>
    <p:sldId id="362" r:id="rId25"/>
    <p:sldId id="361" r:id="rId26"/>
    <p:sldId id="360" r:id="rId27"/>
    <p:sldId id="359" r:id="rId28"/>
    <p:sldId id="310" r:id="rId29"/>
    <p:sldId id="339" r:id="rId30"/>
    <p:sldId id="315" r:id="rId31"/>
    <p:sldId id="311" r:id="rId32"/>
    <p:sldId id="269" r:id="rId33"/>
    <p:sldId id="313" r:id="rId34"/>
    <p:sldId id="264" r:id="rId35"/>
    <p:sldId id="340" r:id="rId36"/>
    <p:sldId id="341" r:id="rId37"/>
    <p:sldId id="347" r:id="rId38"/>
    <p:sldId id="273" r:id="rId39"/>
    <p:sldId id="316" r:id="rId40"/>
    <p:sldId id="271" r:id="rId41"/>
    <p:sldId id="352" r:id="rId42"/>
    <p:sldId id="274" r:id="rId43"/>
    <p:sldId id="263" r:id="rId44"/>
    <p:sldId id="284" r:id="rId45"/>
    <p:sldId id="260" r:id="rId46"/>
    <p:sldId id="342" r:id="rId47"/>
    <p:sldId id="343" r:id="rId48"/>
    <p:sldId id="319" r:id="rId49"/>
    <p:sldId id="285" r:id="rId50"/>
    <p:sldId id="267" r:id="rId51"/>
    <p:sldId id="357" r:id="rId52"/>
    <p:sldId id="281" r:id="rId53"/>
    <p:sldId id="286" r:id="rId54"/>
    <p:sldId id="344" r:id="rId55"/>
    <p:sldId id="293" r:id="rId56"/>
    <p:sldId id="308" r:id="rId57"/>
    <p:sldId id="294" r:id="rId58"/>
    <p:sldId id="301" r:id="rId59"/>
    <p:sldId id="327" r:id="rId60"/>
    <p:sldId id="326" r:id="rId61"/>
    <p:sldId id="27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5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622F-2EA2-4C75-BB1D-4A5A34CBC58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144D-E374-4AF2-B34B-E1BCFDC1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Мода -</a:t>
            </a:r>
            <a:r>
              <a:rPr lang="ru-RU" dirty="0" smtClean="0"/>
              <a:t> значение во множестве наблюдений, которое встречается наиболее часто.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Центр Астрономических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baseline="-25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4-ом столбце приведены относительные разности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галактоцентрических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расстояний.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избыток цвета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расстояния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логарифм возраста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области скопления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звезд скопления, используемых для определения параметров скопления после удаления звезд фона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величина весового множителя фотометрической системы (фотометрические системы имеют разные фотометрические точности)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используемая фотометрическая система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 на источник данных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144D-E374-4AF2-B34B-E1BCFDC1649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5E3D35-387D-406D-8C76-EB32C2BBC199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3776D7-3425-4301-B14E-06EFAABAE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073522"/>
            <a:ext cx="77867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Новая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версия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"Однородного каталога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параметров рассеянных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скоплений"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0" y="5286388"/>
            <a:ext cx="662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М.Э</a:t>
            </a:r>
            <a:r>
              <a:rPr lang="ru-RU" sz="24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ПОПОВА</a:t>
            </a:r>
            <a:r>
              <a:rPr lang="en-US" sz="24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А.В. ЛОКТИН</a:t>
            </a:r>
            <a:endParaRPr lang="ru-RU" sz="240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Астрономическая </a:t>
            </a:r>
            <a:r>
              <a:rPr lang="ru-RU" sz="24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обсерватория  </a:t>
            </a:r>
            <a:r>
              <a:rPr lang="ru-RU" sz="2400" i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УрФУ</a:t>
            </a:r>
            <a:endParaRPr lang="ru-RU" sz="240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34" y="1022695"/>
            <a:ext cx="82484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Вводилась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система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весов,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учитывались </a:t>
            </a:r>
            <a:r>
              <a:rPr lang="ru-RU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ошибки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фотометрии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близость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основным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последовательностям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фотометрических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диаграммах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собственные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движения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звезд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входящих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область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скопления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удаленность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звезды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центра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скопления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472" y="142852"/>
            <a:ext cx="7920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ВЫДЕЛЕНИЕ </a:t>
            </a:r>
            <a:r>
              <a:rPr lang="en-US" sz="20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ЧЛЕНОВ </a:t>
            </a:r>
            <a:r>
              <a:rPr lang="en-US" sz="20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СКОПЛЕНИЯ</a:t>
            </a:r>
            <a:endParaRPr lang="ru-RU" sz="20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6366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</a:rPr>
              <a:t>Диаграммы  после  удаления  звезд  фона. </a:t>
            </a:r>
          </a:p>
          <a:p>
            <a:r>
              <a:rPr lang="ru-RU" sz="2000" dirty="0" smtClean="0">
                <a:latin typeface="Arial" pitchFamily="34" charset="0"/>
              </a:rPr>
              <a:t>Звезды  скопления  выделяются  хорошо.</a:t>
            </a:r>
          </a:p>
        </p:txBody>
      </p:sp>
      <p:pic>
        <p:nvPicPr>
          <p:cNvPr id="17" name="Рисунок 16" descr="NGC869_0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926" y="1086190"/>
            <a:ext cx="2700000" cy="27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18" name="Рисунок 17" descr="NGC869_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071546"/>
            <a:ext cx="2700000" cy="27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19" name="Рисунок 18" descr="NGC869_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071546"/>
            <a:ext cx="2700000" cy="27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9" name="Рисунок 8" descr="NGC188_0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926" y="3943710"/>
            <a:ext cx="2700000" cy="27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11" name="Рисунок 10" descr="NGC188_1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3929066"/>
            <a:ext cx="2700000" cy="27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12" name="Рисунок 11" descr="NGC188_2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198" y="3943710"/>
            <a:ext cx="2700000" cy="27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71472" y="272842"/>
            <a:ext cx="7920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ОПРЕДЕЛЕНИЕ   ПАРАМЕТРОВ  СКОПЛЕНИЯ  </a:t>
            </a:r>
            <a:endParaRPr lang="ru-RU" sz="20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750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  ведется  с  помощью  компьютерных  программ                однородность  каталога  как  в  смысле  единой  методики  определения  параметров,  так  и  в  смысле  единства  шкал  избытков  цвета,  расстояний  и  возрастов.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 определения  параметров  скопления  использовалась  методика  совмещения  фотометрических  диаграмм 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J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455740" y="1341908"/>
            <a:ext cx="428628" cy="14287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571472" y="5167046"/>
          <a:ext cx="1792370" cy="690846"/>
        </p:xfrm>
        <a:graphic>
          <a:graphicData uri="http://schemas.openxmlformats.org/presentationml/2006/ole">
            <p:oleObj spid="_x0000_s92163" name="Формула" r:id="rId5" imgW="1079280" imgH="419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3446" y="5243468"/>
            <a:ext cx="3222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Bessell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Brett,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988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642910" y="4143380"/>
          <a:ext cx="4016403" cy="714380"/>
        </p:xfrm>
        <a:graphic>
          <a:graphicData uri="http://schemas.openxmlformats.org/presentationml/2006/ole">
            <p:oleObj spid="_x0000_s92164" name="Формула" r:id="rId6" imgW="24130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00034" y="670869"/>
            <a:ext cx="55721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Избыток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цвета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определялся  путем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минимизации  отклонений  величин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  линии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непокрасневших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звезд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 диаграмме 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-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J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7" descr="ic1805a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698750" cy="269875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034" y="3259581"/>
            <a:ext cx="5000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Модуль  расстояния  и  возраст  определялись совмещением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 теоретическими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изохронами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после  исправления  за  межзвездное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поглощение  света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Girardi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Bertelli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2003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16" name="Picture 4" descr="ngc55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643314"/>
            <a:ext cx="2698750" cy="2700338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591071"/>
            <a:ext cx="409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ОДНОРОДНЫЙ  КАТАЛОГ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39021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Как  итог  применяемой  единой  методики 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каталог,  состоящий  из  трех  файлов : </a:t>
            </a:r>
          </a:p>
          <a:p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Файл  индивидуальных  оценок  параметров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Файл  средних  значений  параметров  РЗС</a:t>
            </a:r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Файл  ссылок  на  источники  используемых  данных</a:t>
            </a:r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071538" y="1928802"/>
            <a:ext cx="714380" cy="28575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071670" y="1928802"/>
            <a:ext cx="3000396" cy="28575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143504" y="1928802"/>
            <a:ext cx="2928958" cy="28575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143900" y="1928802"/>
            <a:ext cx="714380" cy="28575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Рассеянные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скопления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очень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удобны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исследований строения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эволюции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Галактики.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проведения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подобных исследований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наша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группа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начиная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последних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десятилетий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прошлого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века,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ведет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работу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созданию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поддержке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"Однородного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каталога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параметров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РЗС".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создается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базе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определения  и  переопределения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основных параметров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скоплений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(избытков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цвета,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расстояний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Солнца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возрастов)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данным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публикуемых фотометрических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измерений.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2143116"/>
            <a:ext cx="571504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71604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071670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71736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000364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500430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764704"/>
            <a:ext cx="839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индивидуальных  оценок  параметров,  получаемых  по  каждому  файлу  фотометрических  данных  для  области  скоплений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t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00808"/>
            <a:ext cx="8705850" cy="46101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286380" y="2143116"/>
            <a:ext cx="428628" cy="71438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764704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средних  значений  параметров  РЗС  (</a:t>
            </a:r>
            <a:r>
              <a:rPr lang="ru-RU" sz="2000" dirty="0" smtClean="0"/>
              <a:t>основной  файл  каталога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 -  </a:t>
            </a:r>
            <a:r>
              <a:rPr lang="ru-RU" sz="2000" dirty="0" smtClean="0"/>
              <a:t>средневзвешенные  значения  из  таблицы  индивидуальных  оценок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at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9600"/>
            <a:ext cx="9144000" cy="2384607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at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9144000" cy="2384607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4429132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Ошибки  параметров  -  это  ошибки  средних  значений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файла  индивидуальных  оценок.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 случае  определения  средних  параметров  менее,  чем  по  трем  измерениям,  в  столбцах  ошибок  записаны  нулевые  значения.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428628" cy="264320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1785926"/>
            <a:ext cx="428628" cy="264320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1785926"/>
            <a:ext cx="428628" cy="264320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764704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средних  значений  параметров  РЗС  (</a:t>
            </a:r>
            <a:r>
              <a:rPr lang="ru-RU" sz="2000" dirty="0" smtClean="0"/>
              <a:t>основной  файл  каталога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 -  </a:t>
            </a:r>
            <a:r>
              <a:rPr lang="ru-RU" sz="2000" dirty="0" smtClean="0"/>
              <a:t>средневзвешенные  значения  из  таблицы  индивидуальных  оценок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64291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1. 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A.V.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Loktin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 N.V.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Matkin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 and  T.P.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Gerasimenko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    "The  characteristics  of  open  star  clusters  from  UBV  data",  </a:t>
            </a:r>
          </a:p>
          <a:p>
            <a:pPr marL="342900" indent="-342900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    Astronomical  and  Astrophysical  Transactions 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 153  (1994)</a:t>
            </a: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2. 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A.V.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Loktin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 T.P.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Gerasimenko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 and  L.K.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Malysheva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    "The  catalogue  of  open  cluster  parameters  -  second  version",  Astronomical  and  Astrophysical  Transactions 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607  (2001)</a:t>
            </a:r>
            <a:endParaRPr lang="ru-RU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09884"/>
            <a:ext cx="76014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публикации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последней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версии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группа занималась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переопределением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данным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точечных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источников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MASS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число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постоянно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растет,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добавляются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новые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определения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было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решено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опубликовать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описание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обновленной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версии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"Однородного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рассеянных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скоплений"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45025"/>
            <a:ext cx="2000264" cy="11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at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9144000" cy="2384607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4429132"/>
            <a:ext cx="8607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  весов  основывается  на 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количестве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звезд - членов  скопления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точности  исходной  фотометрии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интервале  звездных  величин  (длине  отрезка  ГП)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Описание  системы  весов  -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Loktin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Matkin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and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Gerasimenko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1785926"/>
            <a:ext cx="428628" cy="264320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64704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 средних  значений  параметров  РЗС  (</a:t>
            </a:r>
            <a:r>
              <a:rPr lang="ru-RU" sz="2000" dirty="0" smtClean="0"/>
              <a:t>основной  файл  каталога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 -  </a:t>
            </a:r>
            <a:r>
              <a:rPr lang="ru-RU" sz="2000" dirty="0" smtClean="0"/>
              <a:t>средневзвешенные  значения  из  таблицы  индивидуальных  оценок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Файл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ссылок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источники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используемых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данных</a:t>
            </a:r>
            <a:r>
              <a:rPr lang="ru-RU" sz="2000" dirty="0" smtClean="0"/>
              <a:t>, 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en-US" sz="2000" dirty="0" smtClean="0"/>
              <a:t> </a:t>
            </a:r>
            <a:r>
              <a:rPr lang="ru-RU" sz="2000" dirty="0" smtClean="0"/>
              <a:t>том </a:t>
            </a:r>
            <a:r>
              <a:rPr lang="en-US" sz="2000" dirty="0" smtClean="0"/>
              <a:t> </a:t>
            </a:r>
            <a:r>
              <a:rPr lang="ru-RU" sz="2000" dirty="0" smtClean="0"/>
              <a:t>числе </a:t>
            </a:r>
            <a:r>
              <a:rPr lang="en-US" sz="2000" dirty="0" smtClean="0"/>
              <a:t> </a:t>
            </a:r>
            <a:r>
              <a:rPr lang="ru-RU" sz="2000" dirty="0" smtClean="0"/>
              <a:t>на</a:t>
            </a:r>
            <a:r>
              <a:rPr lang="en-US" sz="2000" dirty="0" smtClean="0"/>
              <a:t> </a:t>
            </a:r>
            <a:r>
              <a:rPr lang="ru-RU" sz="2000" dirty="0" smtClean="0"/>
              <a:t> большие</a:t>
            </a:r>
            <a:r>
              <a:rPr lang="en-US" sz="2000" dirty="0" smtClean="0"/>
              <a:t> </a:t>
            </a:r>
            <a:r>
              <a:rPr lang="ru-RU" sz="2000" dirty="0" smtClean="0"/>
              <a:t> каталоги 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err="1" smtClean="0"/>
              <a:t>Hipparcos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 2</a:t>
            </a:r>
            <a:r>
              <a:rPr lang="en-US" sz="2000" dirty="0" smtClean="0"/>
              <a:t>MASS</a:t>
            </a:r>
            <a:r>
              <a:rPr lang="ru-RU" sz="2000" dirty="0" smtClean="0"/>
              <a:t>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8067675" cy="311467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fig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5381444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молодых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LogT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&lt; 7.3 )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проекции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плоскость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Галактики.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28586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Четкая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концентрация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молодых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спиральным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ветвям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говорит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надежности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оценок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1560" y="836712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СОБСТВЕННЫЕ </a:t>
            </a:r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ДВИЖЕНИЯ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Определялись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средневзвешенные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значения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собственных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движений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вероятных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членов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скопления.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Веса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учитывают 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ошибки  собственного  движения  звезды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вероятность  членства  звезды  в  скоплении.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Собственные  движения  звезд  -  каталог  PPMXL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2000" i="1" dirty="0" err="1" smtClean="0">
                <a:latin typeface="Arial" pitchFamily="34" charset="0"/>
                <a:cs typeface="Arial" pitchFamily="34" charset="0"/>
              </a:rPr>
              <a:t>Roeser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err="1" smtClean="0">
                <a:latin typeface="Arial" pitchFamily="34" charset="0"/>
                <a:cs typeface="Arial" pitchFamily="34" charset="0"/>
              </a:rPr>
              <a:t>Demleitner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err="1" smtClean="0">
                <a:latin typeface="Arial" pitchFamily="34" charset="0"/>
                <a:cs typeface="Arial" pitchFamily="34" charset="0"/>
              </a:rPr>
              <a:t>Schibach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2010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fig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42" y="2786058"/>
            <a:ext cx="7643834" cy="3818636"/>
          </a:xfrm>
          <a:prstGeom prst="rect">
            <a:avLst/>
          </a:prstGeom>
          <a:ln w="19050" cap="sq">
            <a:solidFill>
              <a:schemeClr val="accent3"/>
            </a:solidFill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Сравнение  компонент  собственного  движения  </a:t>
            </a:r>
            <a:r>
              <a:rPr lang="el-GR" sz="2000" i="1" kern="0" dirty="0" smtClean="0">
                <a:latin typeface="Arial" pitchFamily="34" charset="0"/>
                <a:cs typeface="Arial" pitchFamily="34" charset="0"/>
              </a:rPr>
              <a:t>μα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и  </a:t>
            </a:r>
            <a:r>
              <a:rPr lang="el-GR" sz="2000" i="1" kern="0" dirty="0" smtClean="0">
                <a:latin typeface="Arial" pitchFamily="34" charset="0"/>
                <a:cs typeface="Arial" pitchFamily="34" charset="0"/>
              </a:rPr>
              <a:t>μδ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с  недавно  опубликованными  собственными  движениями  18  РЗС,  полученных  на  основе  первых  данных 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GAIA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Gaia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 Collaboration,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van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 Leeuwen,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Vallenari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al.</a:t>
            </a:r>
            <a:r>
              <a:rPr lang="en-US" sz="2000" i="1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2017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      Параметры  линейной  регрессии </a:t>
            </a:r>
            <a:endParaRPr lang="ru-RU" sz="2000" kern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6057" y="1544245"/>
          <a:ext cx="3405759" cy="116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161"/>
                <a:gridCol w="1000299"/>
                <a:gridCol w="1000299"/>
              </a:tblGrid>
              <a:tr h="38822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kern="0" dirty="0" smtClean="0">
                          <a:latin typeface="Arial" pitchFamily="34" charset="0"/>
                          <a:cs typeface="Arial" pitchFamily="34" charset="0"/>
                        </a:rPr>
                        <a:t>μα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kern="0" dirty="0" smtClean="0">
                          <a:latin typeface="Arial" pitchFamily="34" charset="0"/>
                          <a:cs typeface="Arial" pitchFamily="34" charset="0"/>
                        </a:rPr>
                        <a:t>μδ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225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constant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-0.26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-0.067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2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koeff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0.997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1.010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fig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42" y="2786058"/>
            <a:ext cx="7643834" cy="3818636"/>
          </a:xfrm>
          <a:prstGeom prst="rect">
            <a:avLst/>
          </a:prstGeom>
          <a:ln w="19050" cap="sq">
            <a:solidFill>
              <a:schemeClr val="accent3"/>
            </a:solidFill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463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Сравнение  компонент  собственного  движения  </a:t>
            </a:r>
            <a:r>
              <a:rPr lang="el-GR" sz="2000" i="1" kern="0" dirty="0" smtClean="0">
                <a:latin typeface="Arial" pitchFamily="34" charset="0"/>
                <a:cs typeface="Arial" pitchFamily="34" charset="0"/>
              </a:rPr>
              <a:t>μα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и  </a:t>
            </a:r>
            <a:r>
              <a:rPr lang="el-GR" sz="2000" i="1" kern="0" dirty="0" smtClean="0">
                <a:latin typeface="Arial" pitchFamily="34" charset="0"/>
                <a:cs typeface="Arial" pitchFamily="34" charset="0"/>
              </a:rPr>
              <a:t>μδ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с  </a:t>
            </a:r>
          </a:p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недавно  опубликованными  собственными  движениями  18  РЗС,  полученных  на  основе  первых  данных 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GAIA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Gaia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 Collaboration,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van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 Leeuwen,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Vallenari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 al.</a:t>
            </a:r>
            <a:r>
              <a:rPr lang="en-US" sz="2000" i="1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i="1" kern="0" dirty="0" smtClean="0">
                <a:latin typeface="Arial" pitchFamily="34" charset="0"/>
                <a:cs typeface="Arial" pitchFamily="34" charset="0"/>
              </a:rPr>
              <a:t>2017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Разброс  по  </a:t>
            </a:r>
            <a:r>
              <a:rPr lang="el-GR" sz="2000" i="1" kern="0" dirty="0" smtClean="0">
                <a:latin typeface="Arial" pitchFamily="34" charset="0"/>
                <a:cs typeface="Arial" pitchFamily="34" charset="0"/>
              </a:rPr>
              <a:t>μα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= ± 2.3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mas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yr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 и  по  </a:t>
            </a:r>
            <a:r>
              <a:rPr lang="el-GR" sz="2000" i="1" kern="0" dirty="0" smtClean="0">
                <a:latin typeface="Arial" pitchFamily="34" charset="0"/>
                <a:cs typeface="Arial" pitchFamily="34" charset="0"/>
              </a:rPr>
              <a:t>μδ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= ± 2.5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mas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yr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верхняя  оценка  средней  точности  собственных  движений  РЗС  в  каталоге.</a:t>
            </a:r>
            <a:endParaRPr lang="ru-RU" sz="2000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370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ЛУЧЕВЫЕ  СКОРОСТИ  РЗС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28059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Большая  часть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взята  из  сводных  каталогов  Харченко 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Kharchenko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Piskunov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Schilbach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al.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и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Диаса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Dias,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Monteiro,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Caetano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et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al.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2002 -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2015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Лучевые  скорости  имеют  494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Один  из  способов  определения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поиск  звезд  скоплений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 каталоге  программы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RAVE  DR4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356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ЛУЧЕВЫЕ СКОРОСТИ РЗС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958024"/>
            <a:ext cx="28478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  сожалению,  только  небольшое  число  скоплений  попадают  в  область  покрытия  программы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RAVE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28059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Большая  часть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взята  из  сводных  каталогов  Харченко 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Kharchenko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Piskunov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Schilbach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al.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и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Диаса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Dias,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Monteiro,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Caetano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et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al.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Лучевые  скорости  имеют  только  494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Один  из  способов  определения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поиск  звезд  скоплений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 каталоге  программы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RAVE  DR4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. </a:t>
            </a:r>
          </a:p>
        </p:txBody>
      </p:sp>
      <p:pic>
        <p:nvPicPr>
          <p:cNvPr id="8" name="Рисунок 7" descr="RAVE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8280" y="92867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5390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Лучевые  скорости  РЗС  по  данным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RAVE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at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370" y="928670"/>
            <a:ext cx="440882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76056" y="1264398"/>
            <a:ext cx="3820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  настоящему  моменту  мы  имеем  оценки  по  данным  RAVE  для  42  РЗС,  из  которых  6  не  имели  опубликованных  ранее  лучевых  скоростей.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Мы  выделяем  вероятные  члены  скопления          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 скоплений,  не  имеющих  лучевых  скоростей,  мы  используем  даже  одиночные  определения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524328" y="3857628"/>
            <a:ext cx="428628" cy="14287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644" y="1214422"/>
            <a:ext cx="5400000" cy="527705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 БЕДНЫЕ  ВЕРОЯТНЫЕ  СКОПЛЕНИЯ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71472" y="142852"/>
            <a:ext cx="7920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ОТОЖДЕСТВЛЕНИЕ  </a:t>
            </a:r>
            <a:endParaRPr lang="ru-RU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erkeley8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2112206"/>
            <a:ext cx="3960000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42910" y="92867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Ведется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обширным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(2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областям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каталога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MASS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выделение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областей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повышенной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звездной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плотности,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сравнение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координат.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KING1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112206"/>
            <a:ext cx="3960000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644" y="1214422"/>
            <a:ext cx="5400000" cy="527705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3857620" y="3071810"/>
            <a:ext cx="1643074" cy="157163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 БЕДНЫЕ  ВЕРОЯТНЫЕ  СКОПЛЕНИЯ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644" y="1214422"/>
            <a:ext cx="5400000" cy="527705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2428860" y="3071810"/>
            <a:ext cx="1643074" cy="157163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 БЕДНЫЕ  ВЕРОЯТНЫЕ  СКОПЛЕНИЯ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Q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357298"/>
            <a:ext cx="3960000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8" name="Рисунок 7" descr="HR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357298"/>
            <a:ext cx="3960000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27384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Список  кандидатов  в  новые  бедные  скопления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оценки  величин  основных  параметров  (34 + 14).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at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357298"/>
            <a:ext cx="5588223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5429264"/>
            <a:ext cx="3214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Popova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&amp;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Loktin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2015</a:t>
            </a:r>
          </a:p>
          <a:p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Loktin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&amp;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Popova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 2015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fig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5381444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40152" y="1714488"/>
            <a:ext cx="3024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Обогатили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выборку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исследования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спиральной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структуры,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особенно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ветвь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Персея.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выделению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новых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скоплений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продолжается.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Положения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кандидатов 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новые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бедные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27384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7143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ОШИБКИ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ОПРЕДЕЛЕНИЯ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ПАРАМЕТРОВ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РЗС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многих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имеем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несколько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независимых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источников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фотометрических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данных        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имеем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большой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материал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ошибках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оцениваемых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27348" y="1857364"/>
            <a:ext cx="428628" cy="14287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43372" y="632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Частотное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ошибок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средних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избытков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цвета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каталога.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0.025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Среднее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ошибки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избытка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цвета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0.045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ig2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14818"/>
            <a:ext cx="3600000" cy="36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fig2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14818"/>
            <a:ext cx="3600000" cy="36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Рисунок 4" descr="fig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043446"/>
            <a:ext cx="3600000" cy="36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1061380"/>
            <a:ext cx="4249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ошибок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модулей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расстояния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каталога.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лежит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0.175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Среднее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ошибки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модуля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расстояния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= 0.288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fig2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14818"/>
            <a:ext cx="3600000" cy="36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Рисунок 4" descr="fig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043446"/>
            <a:ext cx="3600000" cy="36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7" name="Рисунок 6" descr="fig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472074"/>
            <a:ext cx="3600000" cy="36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000660" y="1490008"/>
            <a:ext cx="4071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ошибок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LogT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каталога.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лежит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044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Среднее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ошибки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LogT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= 0.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156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58" y="5199419"/>
            <a:ext cx="8429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Несмотря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РЗС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определяются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основном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верхним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частям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ГП,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где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велик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разброс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звезд,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ошибки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небольшие.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71472" y="1000108"/>
            <a:ext cx="83210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Корреляции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ошибок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модулей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расстояний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возрастов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величинами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возрастов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парны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коэффициент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корреляций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ошибок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модулей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расстояний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возрастов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0.182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для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ошибок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возрастов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самих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возрастов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0.277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Коэффициенты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корреляции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малы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однородность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точности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оценок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скоплений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разных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возрастов.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07468" y="3573016"/>
            <a:ext cx="428628" cy="14287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НАДЕЖНОСТЬ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ШКАЛЫ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РАССТОЯНИЙ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последние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десятилетия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возможность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проверки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шкалы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расстояний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путем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сравнения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шкалой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расстояния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мазерных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источников.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Мазерные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источники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являются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хорошими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трассерами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спиральной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структуры,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пространственное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распределение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должно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быть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близким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распределению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молодых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Teutcsh39_1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fig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5381444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928670"/>
            <a:ext cx="3214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Молодые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мазерные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источники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Reid,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Menten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Brunthaler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et  al., 2014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r>
              <a:rPr lang="nb-NO" sz="2000" i="1" dirty="0" smtClean="0">
                <a:latin typeface="Arial" pitchFamily="34" charset="0"/>
                <a:cs typeface="Arial" pitchFamily="34" charset="0"/>
              </a:rPr>
              <a:t>Rastorguev,  Utkin,  Zabolotskikh  et  al., 2016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3682561"/>
            <a:ext cx="3000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спиральных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рукавах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выделили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области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± 30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), содержащие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мазерные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источники.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9549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Вычислили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галактоцентрические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расстояния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групп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молодых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мазеров.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at5.bmp"/>
          <p:cNvPicPr>
            <a:picLocks noChangeAspect="1"/>
          </p:cNvPicPr>
          <p:nvPr/>
        </p:nvPicPr>
        <p:blipFill>
          <a:blip r:embed="rId4" cstate="print"/>
          <a:srcRect l="81860"/>
          <a:stretch>
            <a:fillRect/>
          </a:stretch>
        </p:blipFill>
        <p:spPr>
          <a:xfrm>
            <a:off x="4235444" y="1571612"/>
            <a:ext cx="979498" cy="1789498"/>
          </a:xfrm>
          <a:prstGeom prst="rect">
            <a:avLst/>
          </a:prstGeom>
          <a:ln w="19050">
            <a:noFill/>
          </a:ln>
        </p:spPr>
      </p:pic>
      <p:pic>
        <p:nvPicPr>
          <p:cNvPr id="5" name="Рисунок 4" descr="cat5.bmp"/>
          <p:cNvPicPr>
            <a:picLocks noChangeAspect="1"/>
          </p:cNvPicPr>
          <p:nvPr/>
        </p:nvPicPr>
        <p:blipFill>
          <a:blip r:embed="rId4" cstate="print"/>
          <a:srcRect r="31329"/>
          <a:stretch>
            <a:fillRect/>
          </a:stretch>
        </p:blipFill>
        <p:spPr>
          <a:xfrm>
            <a:off x="571472" y="1571612"/>
            <a:ext cx="3708187" cy="1789498"/>
          </a:xfrm>
          <a:prstGeom prst="rect">
            <a:avLst/>
          </a:prstGeom>
          <a:ln w="190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571876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Небольшие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различия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средних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значений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небольших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ошибках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средних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соответствуют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небольшому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сдвигу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положения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спиральных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ветвей.</a:t>
            </a:r>
          </a:p>
          <a:p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Шкалы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расстояний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молодых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РЗС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err="1" smtClean="0">
                <a:latin typeface="Arial" pitchFamily="34" charset="0"/>
                <a:cs typeface="Arial" pitchFamily="34" charset="0"/>
              </a:rPr>
              <a:t>мазерных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источников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(определяемые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независимо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друг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от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друга)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совпадают. 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71612"/>
            <a:ext cx="4643470" cy="178595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ИТАК: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928670"/>
            <a:ext cx="83204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Новая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версия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''Однородного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каталога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РЗС'‘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настоящее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время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содержит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оценки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РЗС.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Для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приведены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значения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лучевых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скоростей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(часть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данным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RAVE).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Для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скоплений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имеются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оценки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собственных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движений.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Большая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часть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была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определена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нами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среднее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движение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вероятных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членов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скоплений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данным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каталога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PPMXL.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каталог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включены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48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выделенных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нами,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ранее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неизвестных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вероятных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новых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бедных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определены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впервые.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  Наряду </a:t>
            </a:r>
            <a:r>
              <a:rPr lang="en-US" sz="2000" dirty="0" smtClean="0"/>
              <a:t> </a:t>
            </a:r>
            <a:r>
              <a:rPr lang="ru-RU" sz="2000" dirty="0" smtClean="0"/>
              <a:t>с </a:t>
            </a:r>
            <a:r>
              <a:rPr lang="en-US" sz="2000" dirty="0" smtClean="0"/>
              <a:t> </a:t>
            </a:r>
            <a:r>
              <a:rPr lang="ru-RU" sz="2000" dirty="0" smtClean="0"/>
              <a:t>продолжением </a:t>
            </a:r>
            <a:r>
              <a:rPr lang="en-US" sz="2000" dirty="0" smtClean="0"/>
              <a:t> </a:t>
            </a:r>
            <a:r>
              <a:rPr lang="ru-RU" sz="2000" dirty="0" smtClean="0"/>
              <a:t>обработки</a:t>
            </a:r>
            <a:r>
              <a:rPr lang="en-US" sz="2000" dirty="0" smtClean="0"/>
              <a:t> </a:t>
            </a:r>
            <a:r>
              <a:rPr lang="ru-RU" sz="2000" dirty="0" smtClean="0"/>
              <a:t> данных </a:t>
            </a:r>
            <a:r>
              <a:rPr lang="en-US" sz="2000" dirty="0" smtClean="0"/>
              <a:t> </a:t>
            </a:r>
            <a:r>
              <a:rPr lang="ru-RU" sz="2000" dirty="0" smtClean="0"/>
              <a:t>2</a:t>
            </a:r>
            <a:r>
              <a:rPr lang="en-US" sz="2000" dirty="0" smtClean="0"/>
              <a:t>MASS</a:t>
            </a:r>
            <a:r>
              <a:rPr lang="ru-RU" sz="2000" dirty="0" smtClean="0"/>
              <a:t>, </a:t>
            </a:r>
            <a:r>
              <a:rPr lang="en-US" sz="2000" dirty="0" smtClean="0"/>
              <a:t> </a:t>
            </a:r>
            <a:r>
              <a:rPr lang="ru-RU" sz="2000" dirty="0" smtClean="0"/>
              <a:t>начата </a:t>
            </a:r>
            <a:r>
              <a:rPr lang="en-US" sz="2000" dirty="0" smtClean="0"/>
              <a:t> </a:t>
            </a:r>
            <a:r>
              <a:rPr lang="ru-RU" sz="2000" dirty="0" smtClean="0"/>
              <a:t>работа</a:t>
            </a:r>
            <a:r>
              <a:rPr lang="en-US" sz="2000" dirty="0" smtClean="0"/>
              <a:t> </a:t>
            </a:r>
            <a:r>
              <a:rPr lang="ru-RU" sz="2000" dirty="0" smtClean="0"/>
              <a:t> с </a:t>
            </a:r>
            <a:r>
              <a:rPr lang="en-US" sz="2000" dirty="0" smtClean="0"/>
              <a:t> </a:t>
            </a:r>
            <a:r>
              <a:rPr lang="ru-RU" sz="2000" dirty="0" smtClean="0"/>
              <a:t>данными </a:t>
            </a:r>
            <a:r>
              <a:rPr lang="en-US" sz="2000" dirty="0" smtClean="0"/>
              <a:t> </a:t>
            </a:r>
            <a:r>
              <a:rPr lang="ru-RU" sz="2000" dirty="0" smtClean="0"/>
              <a:t>обзора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UKIDSS</a:t>
            </a:r>
            <a:r>
              <a:rPr lang="ru-RU" sz="2000" dirty="0" smtClean="0"/>
              <a:t>. </a:t>
            </a:r>
            <a:r>
              <a:rPr lang="en-US" sz="2000" dirty="0" smtClean="0"/>
              <a:t> </a:t>
            </a:r>
            <a:r>
              <a:rPr lang="ru-RU" sz="2000" dirty="0" smtClean="0"/>
              <a:t>Это</a:t>
            </a:r>
            <a:r>
              <a:rPr lang="en-US" sz="2000" dirty="0" smtClean="0"/>
              <a:t> </a:t>
            </a:r>
            <a:r>
              <a:rPr lang="ru-RU" sz="2000" dirty="0" smtClean="0"/>
              <a:t> позволит </a:t>
            </a:r>
            <a:r>
              <a:rPr lang="en-US" sz="2000" dirty="0" smtClean="0"/>
              <a:t> </a:t>
            </a:r>
            <a:r>
              <a:rPr lang="ru-RU" sz="2000" dirty="0" smtClean="0"/>
              <a:t>надежно </a:t>
            </a:r>
            <a:r>
              <a:rPr lang="en-US" sz="2000" dirty="0" smtClean="0"/>
              <a:t> </a:t>
            </a:r>
            <a:r>
              <a:rPr lang="ru-RU" sz="2000" dirty="0" smtClean="0"/>
              <a:t>оценить</a:t>
            </a:r>
            <a:r>
              <a:rPr lang="en-US" sz="2000" dirty="0" smtClean="0"/>
              <a:t> </a:t>
            </a:r>
            <a:r>
              <a:rPr lang="ru-RU" sz="2000" dirty="0" smtClean="0"/>
              <a:t> параметры </a:t>
            </a:r>
            <a:r>
              <a:rPr lang="en-US" sz="2000" dirty="0" smtClean="0"/>
              <a:t> </a:t>
            </a:r>
            <a:r>
              <a:rPr lang="ru-RU" sz="2000" dirty="0" smtClean="0"/>
              <a:t>далеких</a:t>
            </a:r>
            <a:r>
              <a:rPr lang="en-US" sz="2000" dirty="0" smtClean="0"/>
              <a:t> </a:t>
            </a:r>
            <a:r>
              <a:rPr lang="ru-RU" sz="2000" dirty="0" smtClean="0"/>
              <a:t> РЗС.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usuk_for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4572000" cy="687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3714752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СПАСИБО !</a:t>
            </a:r>
            <a:endParaRPr lang="ru-RU" sz="4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928670"/>
            <a:ext cx="3818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Планируем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направить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"Однородный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каталог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параметров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рассеянных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скоплений“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CDS.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714356"/>
            <a:ext cx="807249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ДОСТОИНСТВА </a:t>
            </a:r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КАТАЛОГА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однородность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методикам,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применяемым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оценки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однородность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смысле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единства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шкал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избытков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цвета,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расстояний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возрастов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введение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системы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весов,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являющихся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мерой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качества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оцениваемых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параметров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каждого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скопления.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539750" y="539750"/>
            <a:ext cx="763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Избыток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цвета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определялся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методом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совмещения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диаграмм,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отдельно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каждой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звезды. </a:t>
            </a: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938" name="Формула" r:id="rId5" imgW="114120" imgH="215640" progId="Equation.3">
              <p:embed/>
            </p:oleObj>
          </a:graphicData>
        </a:graphic>
      </p:graphicFrame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4857752" y="3071810"/>
          <a:ext cx="4032250" cy="390525"/>
        </p:xfrm>
        <a:graphic>
          <a:graphicData uri="http://schemas.openxmlformats.org/presentationml/2006/ole">
            <p:oleObj spid="_x0000_s39939" name="Формула" r:id="rId6" imgW="2374900" imgH="228600" progId="Equation.3">
              <p:embed/>
            </p:oleObj>
          </a:graphicData>
        </a:graphic>
      </p:graphicFrame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8" name="Picture 20" descr="ejh_ejh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619250"/>
            <a:ext cx="4156075" cy="3956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857750" y="1619250"/>
            <a:ext cx="3979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Линейная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формула,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приближающая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скопления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диаграмме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(J-H)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4000504"/>
            <a:ext cx="368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</a:rPr>
              <a:t>Ошибка 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не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 превышает 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0.05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39750" y="5397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Эмпирические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изохроны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диаграмме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Q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(J-H)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проверка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возрастных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эффектов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определении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избытков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цвета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Избытки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цвета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практически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зависят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возраста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скопления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Наблюдается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небольшое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несовпадение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наклона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полученной диаграммы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наклоном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линии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непокрасневших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звезд.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9" name="Picture 11" descr="q_jh_al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2590800"/>
            <a:ext cx="3959225" cy="3959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0" name="Picture 12" descr="q_jh_all_line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363" y="2590800"/>
            <a:ext cx="3959225" cy="3959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39750" y="395288"/>
            <a:ext cx="813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Эмпирические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изохроны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10" descr="j_jh_al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933451"/>
            <a:ext cx="5962663" cy="40671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39750" y="5056543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диаграммах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молодых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скоплений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отклонения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ГР-диаграмм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молодых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РЗС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область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необходимости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использовать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изохроны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звезд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дошедших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Czernik4_1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zernik4_2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572264" y="785794"/>
            <a:ext cx="207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23.89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61.46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58458" y="1080000"/>
            <a:ext cx="1785950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</p:txBody>
      </p:sp>
      <p:pic>
        <p:nvPicPr>
          <p:cNvPr id="9" name="Рисунок 8" descr="Teutcsh39_2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24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zernik4_3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572264" y="785794"/>
            <a:ext cx="2071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23.89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61.46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0.07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95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Вычислили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средние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галактоцентрические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расстояния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групп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молодых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РЗС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мазеров.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at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00" y="1573200"/>
            <a:ext cx="5400000" cy="178949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571876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Небольшие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различия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средних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значений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небольших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ошибках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средних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соответствуют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небольшому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сдвигу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положения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спиральных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ветвей.</a:t>
            </a:r>
          </a:p>
          <a:p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Шкалы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расстояний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молодых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РЗС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err="1" smtClean="0">
                <a:latin typeface="Arial" pitchFamily="34" charset="0"/>
                <a:cs typeface="Arial" pitchFamily="34" charset="0"/>
              </a:rPr>
              <a:t>мазерных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источников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(определяемые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независимо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друг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от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друга)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совпадают. 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58458" y="1080000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0.19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Teutcsh39_3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58458" y="1080000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0.19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Teutcsh39_1a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58458" y="1080000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0.19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Teutcsh39_1a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5400000" cy="540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Рисунок 4" descr="Teu0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3960000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7" name="Рисунок 6" descr="Teu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1332" y="969198"/>
            <a:ext cx="3960000" cy="39600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2151</TotalTime>
  <Words>2551</Words>
  <Application>Microsoft Office PowerPoint</Application>
  <PresentationFormat>Экран (4:3)</PresentationFormat>
  <Paragraphs>368</Paragraphs>
  <Slides>61</Slides>
  <Notes>34</Notes>
  <HiddenSlides>7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Эркер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Maria111</cp:lastModifiedBy>
  <cp:revision>315</cp:revision>
  <dcterms:created xsi:type="dcterms:W3CDTF">2017-06-05T09:29:47Z</dcterms:created>
  <dcterms:modified xsi:type="dcterms:W3CDTF">2017-06-13T18:41:36Z</dcterms:modified>
</cp:coreProperties>
</file>