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58" r:id="rId3"/>
    <p:sldId id="302" r:id="rId4"/>
    <p:sldId id="259" r:id="rId5"/>
    <p:sldId id="260" r:id="rId6"/>
    <p:sldId id="277" r:id="rId7"/>
    <p:sldId id="276" r:id="rId8"/>
    <p:sldId id="275" r:id="rId9"/>
    <p:sldId id="279" r:id="rId10"/>
    <p:sldId id="263" r:id="rId11"/>
    <p:sldId id="278" r:id="rId12"/>
    <p:sldId id="271" r:id="rId13"/>
    <p:sldId id="272" r:id="rId14"/>
    <p:sldId id="273" r:id="rId15"/>
    <p:sldId id="274" r:id="rId16"/>
    <p:sldId id="280" r:id="rId17"/>
    <p:sldId id="281" r:id="rId18"/>
    <p:sldId id="262" r:id="rId19"/>
    <p:sldId id="282" r:id="rId20"/>
    <p:sldId id="283" r:id="rId21"/>
    <p:sldId id="289" r:id="rId22"/>
    <p:sldId id="284" r:id="rId23"/>
    <p:sldId id="264" r:id="rId24"/>
    <p:sldId id="286" r:id="rId25"/>
    <p:sldId id="285" r:id="rId26"/>
    <p:sldId id="290" r:id="rId27"/>
    <p:sldId id="267" r:id="rId28"/>
    <p:sldId id="295" r:id="rId29"/>
    <p:sldId id="291" r:id="rId30"/>
    <p:sldId id="292" r:id="rId31"/>
    <p:sldId id="288" r:id="rId32"/>
    <p:sldId id="297" r:id="rId33"/>
    <p:sldId id="293" r:id="rId34"/>
    <p:sldId id="270" r:id="rId35"/>
    <p:sldId id="294" r:id="rId36"/>
    <p:sldId id="268" r:id="rId37"/>
    <p:sldId id="299" r:id="rId38"/>
    <p:sldId id="287" r:id="rId39"/>
    <p:sldId id="296" r:id="rId40"/>
    <p:sldId id="303" r:id="rId41"/>
    <p:sldId id="266" r:id="rId42"/>
    <p:sldId id="298" r:id="rId43"/>
    <p:sldId id="300" r:id="rId44"/>
    <p:sldId id="301"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87194" autoAdjust="0"/>
  </p:normalViewPr>
  <p:slideViewPr>
    <p:cSldViewPr>
      <p:cViewPr varScale="1">
        <p:scale>
          <a:sx n="43" d="100"/>
          <a:sy n="43" d="100"/>
        </p:scale>
        <p:origin x="-129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069882-AD0C-4075-A42B-5295BAB78372}" type="datetimeFigureOut">
              <a:rPr lang="ru-RU" smtClean="0"/>
              <a:pPr/>
              <a:t>14.06.2017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99D448-803F-49DF-A345-C3673262371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699D448-803F-49DF-A345-C36732623710}" type="slidenum">
              <a:rPr lang="ru-RU" smtClean="0"/>
              <a:pPr/>
              <a:t>41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5614020-80A6-4948-B002-F9B932964838}" type="datetimeFigureOut">
              <a:rPr lang="ru-RU" smtClean="0"/>
              <a:pPr/>
              <a:t>14.06.2017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E55BB5-6B65-4570-826E-3CC11BC3BA6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5614020-80A6-4948-B002-F9B932964838}" type="datetimeFigureOut">
              <a:rPr lang="ru-RU" smtClean="0"/>
              <a:pPr/>
              <a:t>14.06.2017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E55BB5-6B65-4570-826E-3CC11BC3BA6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5614020-80A6-4948-B002-F9B932964838}" type="datetimeFigureOut">
              <a:rPr lang="ru-RU" smtClean="0"/>
              <a:pPr/>
              <a:t>14.06.2017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E55BB5-6B65-4570-826E-3CC11BC3BA63}"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endParaRPr lang="ru-RU" alt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endParaRPr lang="ru-RU" altLang="ru-RU"/>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fld id="{D3B6B18F-74D3-41F0-8E30-069D1B8FE592}" type="slidenum">
              <a:rPr lang="ru-RU" altLang="ru-RU"/>
              <a:pPr/>
              <a:t>‹#›</a:t>
            </a:fld>
            <a:endParaRPr lang="ru-RU" altLang="ru-RU"/>
          </a:p>
        </p:txBody>
      </p:sp>
    </p:spTree>
    <p:extLst>
      <p:ext uri="{BB962C8B-B14F-4D97-AF65-F5344CB8AC3E}">
        <p14:creationId xmlns="" xmlns:p14="http://schemas.microsoft.com/office/powerpoint/2010/main" val="4021024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5614020-80A6-4948-B002-F9B932964838}" type="datetimeFigureOut">
              <a:rPr lang="ru-RU" smtClean="0"/>
              <a:pPr/>
              <a:t>14.06.2017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E55BB5-6B65-4570-826E-3CC11BC3BA6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5614020-80A6-4948-B002-F9B932964838}" type="datetimeFigureOut">
              <a:rPr lang="ru-RU" smtClean="0"/>
              <a:pPr/>
              <a:t>14.06.2017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E55BB5-6B65-4570-826E-3CC11BC3BA6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5614020-80A6-4948-B002-F9B932964838}" type="datetimeFigureOut">
              <a:rPr lang="ru-RU" smtClean="0"/>
              <a:pPr/>
              <a:t>14.06.2017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E55BB5-6B65-4570-826E-3CC11BC3BA6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5614020-80A6-4948-B002-F9B932964838}" type="datetimeFigureOut">
              <a:rPr lang="ru-RU" smtClean="0"/>
              <a:pPr/>
              <a:t>14.06.2017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FE55BB5-6B65-4570-826E-3CC11BC3BA6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5614020-80A6-4948-B002-F9B932964838}" type="datetimeFigureOut">
              <a:rPr lang="ru-RU" smtClean="0"/>
              <a:pPr/>
              <a:t>14.06.2017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FE55BB5-6B65-4570-826E-3CC11BC3BA6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5614020-80A6-4948-B002-F9B932964838}" type="datetimeFigureOut">
              <a:rPr lang="ru-RU" smtClean="0"/>
              <a:pPr/>
              <a:t>14.06.2017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FE55BB5-6B65-4570-826E-3CC11BC3BA6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5614020-80A6-4948-B002-F9B932964838}" type="datetimeFigureOut">
              <a:rPr lang="ru-RU" smtClean="0"/>
              <a:pPr/>
              <a:t>14.06.2017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E55BB5-6B65-4570-826E-3CC11BC3BA6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5614020-80A6-4948-B002-F9B932964838}" type="datetimeFigureOut">
              <a:rPr lang="ru-RU" smtClean="0"/>
              <a:pPr/>
              <a:t>14.06.2017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E55BB5-6B65-4570-826E-3CC11BC3BA6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614020-80A6-4948-B002-F9B932964838}" type="datetimeFigureOut">
              <a:rPr lang="ru-RU" smtClean="0"/>
              <a:pPr/>
              <a:t>14.06.2017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E55BB5-6B65-4570-826E-3CC11BC3BA6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980729"/>
            <a:ext cx="7772400" cy="2619722"/>
          </a:xfrm>
        </p:spPr>
        <p:txBody>
          <a:bodyPr>
            <a:normAutofit/>
          </a:bodyPr>
          <a:lstStyle/>
          <a:p>
            <a:r>
              <a:rPr lang="ru-RU" b="1" dirty="0" smtClean="0"/>
              <a:t>К 100-летней годовщине со дня рождения Клавдии Александровны </a:t>
            </a:r>
            <a:r>
              <a:rPr lang="ru-RU" b="1" dirty="0" err="1" smtClean="0"/>
              <a:t>Бархатовой</a:t>
            </a:r>
            <a:endParaRPr lang="ru-RU" b="1" dirty="0"/>
          </a:p>
        </p:txBody>
      </p:sp>
      <p:sp>
        <p:nvSpPr>
          <p:cNvPr id="3" name="Подзаголовок 2"/>
          <p:cNvSpPr>
            <a:spLocks noGrp="1"/>
          </p:cNvSpPr>
          <p:nvPr>
            <p:ph type="subTitle" idx="1"/>
          </p:nvPr>
        </p:nvSpPr>
        <p:spPr/>
        <p:txBody>
          <a:bodyPr>
            <a:normAutofit fontScale="70000" lnSpcReduction="20000"/>
          </a:bodyPr>
          <a:lstStyle/>
          <a:p>
            <a:r>
              <a:rPr lang="ru-RU" b="1" dirty="0" smtClean="0"/>
              <a:t>«Звездный профессор» - ровесница революции и символ светлой полосы</a:t>
            </a:r>
          </a:p>
          <a:p>
            <a:r>
              <a:rPr lang="ru-RU" b="1" dirty="0" smtClean="0"/>
              <a:t>эпохи СССР в его истории «зебры».</a:t>
            </a:r>
          </a:p>
          <a:p>
            <a:endParaRPr lang="ru-RU" dirty="0"/>
          </a:p>
          <a:p>
            <a:r>
              <a:rPr lang="ru-RU" dirty="0" err="1" smtClean="0"/>
              <a:t>А.И.Еремеева</a:t>
            </a:r>
            <a:r>
              <a:rPr lang="ru-RU" dirty="0" smtClean="0"/>
              <a:t> (ГАИШ, М Г У)</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Павел Петрович Паренаго (1906 - 1960)</a:t>
            </a:r>
            <a:endParaRPr lang="ru-RU" dirty="0"/>
          </a:p>
        </p:txBody>
      </p:sp>
      <p:sp>
        <p:nvSpPr>
          <p:cNvPr id="4" name="Текст 3"/>
          <p:cNvSpPr>
            <a:spLocks noGrp="1"/>
          </p:cNvSpPr>
          <p:nvPr>
            <p:ph type="body" sz="half" idx="2"/>
          </p:nvPr>
        </p:nvSpPr>
        <p:spPr/>
        <p:txBody>
          <a:bodyPr/>
          <a:lstStyle/>
          <a:p>
            <a:endParaRPr lang="ru-RU" dirty="0" smtClean="0"/>
          </a:p>
          <a:p>
            <a:r>
              <a:rPr lang="ru-RU" sz="1600" dirty="0" smtClean="0"/>
              <a:t>Выдающийся специалист в звездной астрономии, создатель советской школы звездной астрономии, главное направление - переменные </a:t>
            </a:r>
            <a:r>
              <a:rPr lang="ru-RU" sz="1600" dirty="0" err="1" smtClean="0"/>
              <a:t>звезы</a:t>
            </a:r>
            <a:r>
              <a:rPr lang="ru-RU" sz="1600" dirty="0" smtClean="0"/>
              <a:t>.</a:t>
            </a:r>
            <a:endParaRPr lang="ru-RU" sz="1600" dirty="0"/>
          </a:p>
        </p:txBody>
      </p:sp>
      <p:pic>
        <p:nvPicPr>
          <p:cNvPr id="5" name="Picture 2" descr="picture"/>
          <p:cNvPicPr preferRelativeResize="0">
            <a:picLocks noGrp="1" noChangeArrowheads="1"/>
          </p:cNvPicPr>
          <p:nvPr>
            <p:ph idx="1"/>
          </p:nvPr>
        </p:nvPicPr>
        <p:blipFill>
          <a:blip r:embed="rId2" cstate="print"/>
          <a:srcRect/>
          <a:stretch>
            <a:fillRect/>
          </a:stretch>
        </p:blipFill>
        <p:spPr bwMode="auto">
          <a:xfrm>
            <a:off x="4741037" y="1596358"/>
            <a:ext cx="2779776" cy="3206496"/>
          </a:xfrm>
          <a:prstGeom prst="rect">
            <a:avLst/>
          </a:prstGeom>
          <a:solidFill>
            <a:srgbClr val="FFFFFF"/>
          </a:solidFill>
          <a:ln w="9525">
            <a:solidFill>
              <a:srgbClr val="000000"/>
            </a:solidFill>
            <a:round/>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Выбор главного пути в науке на всю жизнь </a:t>
            </a:r>
            <a:endParaRPr lang="ru-RU" sz="3200" dirty="0"/>
          </a:p>
        </p:txBody>
      </p:sp>
      <p:sp>
        <p:nvSpPr>
          <p:cNvPr id="3" name="Содержимое 2"/>
          <p:cNvSpPr>
            <a:spLocks noGrp="1"/>
          </p:cNvSpPr>
          <p:nvPr>
            <p:ph idx="1"/>
          </p:nvPr>
        </p:nvSpPr>
        <p:spPr/>
        <p:txBody>
          <a:bodyPr>
            <a:normAutofit fontScale="85000" lnSpcReduction="10000"/>
          </a:bodyPr>
          <a:lstStyle/>
          <a:p>
            <a:r>
              <a:rPr lang="ru-RU" dirty="0" smtClean="0"/>
              <a:t>1943 – 1948 – аспирантура в ГАИШ МГУ .</a:t>
            </a:r>
          </a:p>
          <a:p>
            <a:r>
              <a:rPr lang="ru-RU" dirty="0" smtClean="0"/>
              <a:t>Вопреки начальным надеждам и ожиданиям К.А. (ориентация на переменные звезды!),  П.П.Паренаго  предлагает ей исследования РЗС как продолжение и развитие дела, начатого Н.Ф. </a:t>
            </a:r>
            <a:r>
              <a:rPr lang="ru-RU" dirty="0" err="1" smtClean="0"/>
              <a:t>Флорей</a:t>
            </a:r>
            <a:r>
              <a:rPr lang="ru-RU" dirty="0" smtClean="0"/>
              <a:t> (1912 - 1941). </a:t>
            </a:r>
          </a:p>
          <a:p>
            <a:r>
              <a:rPr lang="ru-RU" dirty="0" smtClean="0"/>
              <a:t>Формирование К.А. как  последователя московской школы звездной астрономии. Защита канд. </a:t>
            </a:r>
            <a:r>
              <a:rPr lang="ru-RU" dirty="0" err="1" smtClean="0"/>
              <a:t>дис</a:t>
            </a:r>
            <a:r>
              <a:rPr lang="ru-RU" dirty="0" smtClean="0"/>
              <a:t>. (1948) и публикации (1949 – 1950)  ее   неординарных результатов – завершение первого этапа  научной деятельности.</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Заголовок 1"/>
          <p:cNvSpPr>
            <a:spLocks noGrp="1"/>
          </p:cNvSpPr>
          <p:nvPr>
            <p:ph type="title"/>
          </p:nvPr>
        </p:nvSpPr>
        <p:spPr>
          <a:xfrm>
            <a:off x="457200" y="188640"/>
            <a:ext cx="8229600" cy="1008335"/>
          </a:xfrm>
        </p:spPr>
        <p:txBody>
          <a:bodyPr>
            <a:normAutofit fontScale="90000"/>
          </a:bodyPr>
          <a:lstStyle/>
          <a:p>
            <a:r>
              <a:rPr lang="ru-RU" sz="2800" i="1" dirty="0" smtClean="0"/>
              <a:t>Но почему </a:t>
            </a:r>
            <a:r>
              <a:rPr lang="ru-RU" sz="2800" i="1" dirty="0"/>
              <a:t> </a:t>
            </a:r>
            <a:r>
              <a:rPr lang="ru-RU" sz="2800" i="1" dirty="0" smtClean="0"/>
              <a:t>ориентация на РЗС? </a:t>
            </a:r>
            <a:br>
              <a:rPr lang="ru-RU" sz="2800" i="1" dirty="0" smtClean="0"/>
            </a:br>
            <a:r>
              <a:rPr lang="ru-RU" sz="2800" i="1" dirty="0" smtClean="0"/>
              <a:t>Смена  представлений о направлении эволюции звезд.</a:t>
            </a:r>
            <a:br>
              <a:rPr lang="ru-RU" sz="2800" i="1" dirty="0" smtClean="0"/>
            </a:br>
            <a:endParaRPr lang="ru-RU" sz="2800" dirty="0" smtClean="0">
              <a:solidFill>
                <a:srgbClr val="FF0000"/>
              </a:solidFill>
            </a:endParaRPr>
          </a:p>
        </p:txBody>
      </p:sp>
      <p:sp>
        <p:nvSpPr>
          <p:cNvPr id="82947" name="Содержимое 2"/>
          <p:cNvSpPr>
            <a:spLocks noGrp="1"/>
          </p:cNvSpPr>
          <p:nvPr>
            <p:ph idx="1"/>
          </p:nvPr>
        </p:nvSpPr>
        <p:spPr>
          <a:xfrm>
            <a:off x="457200" y="1341438"/>
            <a:ext cx="8229600" cy="5111750"/>
          </a:xfrm>
        </p:spPr>
        <p:txBody>
          <a:bodyPr>
            <a:normAutofit lnSpcReduction="10000"/>
          </a:bodyPr>
          <a:lstStyle/>
          <a:p>
            <a:r>
              <a:rPr lang="ru-RU" sz="2400" dirty="0" smtClean="0"/>
              <a:t>В 40 -50-е годы успешно разрабатывались новые теории эволюции звезд (Б. </a:t>
            </a:r>
            <a:r>
              <a:rPr lang="ru-RU" sz="2400" dirty="0" err="1" smtClean="0"/>
              <a:t>Стрёмгрен</a:t>
            </a:r>
            <a:r>
              <a:rPr lang="ru-RU" sz="2400" dirty="0" smtClean="0"/>
              <a:t> (Дания, США), </a:t>
            </a:r>
            <a:r>
              <a:rPr lang="ru-RU" sz="2400" dirty="0" err="1" smtClean="0"/>
              <a:t>Ф.Хойл</a:t>
            </a:r>
            <a:r>
              <a:rPr lang="ru-RU" sz="2400" dirty="0" smtClean="0"/>
              <a:t> (Англия), но главным образом М.Шварцшильд (США). Были проведены новые расчеты термоядерных реакций в недрах звезд для выявления  изменения в ходе этих реакций состава, состояния и других параметров звезды  как проявления этапов ее эволюции.</a:t>
            </a:r>
          </a:p>
          <a:p>
            <a:pPr eaLnBrk="1" hangingPunct="1"/>
            <a:r>
              <a:rPr lang="ru-RU" sz="2400" dirty="0" smtClean="0"/>
              <a:t>Встала проблема пересмотра и новой  эволюционной интерпретации Г– Р диаграммы (эволюция вдоль нее не оправдалась). </a:t>
            </a:r>
            <a:r>
              <a:rPr lang="ru-RU" sz="2400" dirty="0" smtClean="0">
                <a:solidFill>
                  <a:srgbClr val="FF0000"/>
                </a:solidFill>
              </a:rPr>
              <a:t>Вот тут-то существенную роль на пути к решению проблемы и сыграло построение диаграмм   </a:t>
            </a:r>
            <a:r>
              <a:rPr lang="ru-RU" sz="2400" dirty="0" err="1" smtClean="0">
                <a:solidFill>
                  <a:srgbClr val="FF0000"/>
                </a:solidFill>
              </a:rPr>
              <a:t>Герцшпрунга-Рессела</a:t>
            </a:r>
            <a:r>
              <a:rPr lang="ru-RU" sz="2400" dirty="0" smtClean="0">
                <a:solidFill>
                  <a:srgbClr val="FF0000"/>
                </a:solidFill>
              </a:rPr>
              <a:t> для отдельных скоплений звезд. Это было начато американским астрофизиком голландского происхождения  Д.П. </a:t>
            </a:r>
            <a:r>
              <a:rPr lang="ru-RU" sz="2400" dirty="0" err="1" smtClean="0">
                <a:solidFill>
                  <a:srgbClr val="FF0000"/>
                </a:solidFill>
              </a:rPr>
              <a:t>Койпером</a:t>
            </a:r>
            <a:r>
              <a:rPr lang="ru-RU" sz="2400" dirty="0" smtClean="0">
                <a:solidFill>
                  <a:srgbClr val="FF0000"/>
                </a:solidFill>
              </a:rPr>
              <a:t> (1905 - 1973).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Заголовок 1"/>
          <p:cNvSpPr>
            <a:spLocks noGrp="1"/>
          </p:cNvSpPr>
          <p:nvPr>
            <p:ph type="title"/>
          </p:nvPr>
        </p:nvSpPr>
        <p:spPr/>
        <p:txBody>
          <a:bodyPr/>
          <a:lstStyle/>
          <a:p>
            <a:r>
              <a:rPr lang="ru-RU" smtClean="0"/>
              <a:t>Джерард Петер Койпер (1905 – 1973)</a:t>
            </a:r>
          </a:p>
        </p:txBody>
      </p:sp>
      <p:sp>
        <p:nvSpPr>
          <p:cNvPr id="83971" name="Текст 3"/>
          <p:cNvSpPr>
            <a:spLocks noGrp="1"/>
          </p:cNvSpPr>
          <p:nvPr>
            <p:ph type="body" sz="half" idx="2"/>
          </p:nvPr>
        </p:nvSpPr>
        <p:spPr>
          <a:xfrm>
            <a:off x="467544" y="1556792"/>
            <a:ext cx="3008313" cy="4691063"/>
          </a:xfrm>
        </p:spPr>
        <p:txBody>
          <a:bodyPr/>
          <a:lstStyle/>
          <a:p>
            <a:r>
              <a:rPr lang="ru-RU" sz="1600" dirty="0" smtClean="0"/>
              <a:t>Ученик и помощник </a:t>
            </a:r>
            <a:r>
              <a:rPr lang="ru-RU" sz="1600" dirty="0" err="1" smtClean="0"/>
              <a:t>Э.Герцшпрунга</a:t>
            </a:r>
            <a:r>
              <a:rPr lang="ru-RU" sz="1600" dirty="0" smtClean="0"/>
              <a:t> в </a:t>
            </a:r>
            <a:r>
              <a:rPr lang="ru-RU" sz="1600" dirty="0" err="1" smtClean="0"/>
              <a:t>Лейдене</a:t>
            </a:r>
            <a:r>
              <a:rPr lang="ru-RU" sz="1600" dirty="0" smtClean="0"/>
              <a:t>.  </a:t>
            </a:r>
          </a:p>
          <a:p>
            <a:r>
              <a:rPr lang="ru-RU" sz="1600" dirty="0" smtClean="0"/>
              <a:t>Главные области исследований:</a:t>
            </a:r>
          </a:p>
          <a:p>
            <a:r>
              <a:rPr lang="ru-RU" sz="1600" dirty="0" smtClean="0"/>
              <a:t>Довоенный период – двойные звезды и звездные  скопления.</a:t>
            </a:r>
          </a:p>
          <a:p>
            <a:r>
              <a:rPr lang="ru-RU" sz="1600" dirty="0" smtClean="0"/>
              <a:t>Послевоенный  - планетная астрономия и участие  космических программах исследований (см. АК-1980)</a:t>
            </a:r>
          </a:p>
        </p:txBody>
      </p:sp>
      <p:pic>
        <p:nvPicPr>
          <p:cNvPr id="83972" name="Picture 2"/>
          <p:cNvPicPr>
            <a:picLocks noGrp="1" noChangeAspect="1" noChangeArrowheads="1"/>
          </p:cNvPicPr>
          <p:nvPr>
            <p:ph idx="1"/>
          </p:nvPr>
        </p:nvPicPr>
        <p:blipFill>
          <a:blip r:embed="rId2" cstate="print"/>
          <a:srcRect/>
          <a:stretch>
            <a:fillRect/>
          </a:stretch>
        </p:blipFill>
        <p:spPr>
          <a:xfrm>
            <a:off x="4132263" y="763588"/>
            <a:ext cx="3679825" cy="5329237"/>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Содержимое 2"/>
          <p:cNvSpPr>
            <a:spLocks noGrp="1"/>
          </p:cNvSpPr>
          <p:nvPr>
            <p:ph idx="1"/>
          </p:nvPr>
        </p:nvSpPr>
        <p:spPr>
          <a:xfrm>
            <a:off x="457200" y="260350"/>
            <a:ext cx="8229600" cy="6264275"/>
          </a:xfrm>
        </p:spPr>
        <p:txBody>
          <a:bodyPr/>
          <a:lstStyle/>
          <a:p>
            <a:pPr eaLnBrk="1" hangingPunct="1"/>
            <a:r>
              <a:rPr lang="ru-RU" sz="2400" dirty="0" smtClean="0">
                <a:solidFill>
                  <a:srgbClr val="FF0000"/>
                </a:solidFill>
              </a:rPr>
              <a:t>1.Скопления как ключ к разгадке направления эволюции звезды</a:t>
            </a:r>
            <a:r>
              <a:rPr lang="ru-RU" sz="2400" dirty="0" smtClean="0">
                <a:solidFill>
                  <a:srgbClr val="00B0F0"/>
                </a:solidFill>
              </a:rPr>
              <a:t>.</a:t>
            </a:r>
          </a:p>
          <a:p>
            <a:pPr eaLnBrk="1" hangingPunct="1"/>
            <a:r>
              <a:rPr lang="ru-RU" sz="2400" dirty="0" smtClean="0"/>
              <a:t>Звезды скопления  находятся практически на одном расстоянии от земного наблюдателя, что позволяет по их блеску судить об истинных отношениях светимостей этих звезд.</a:t>
            </a:r>
          </a:p>
          <a:p>
            <a:pPr eaLnBrk="1" hangingPunct="1"/>
            <a:r>
              <a:rPr lang="ru-RU" sz="2400" dirty="0" err="1" smtClean="0"/>
              <a:t>Койпер</a:t>
            </a:r>
            <a:r>
              <a:rPr lang="ru-RU" sz="2400" dirty="0" smtClean="0"/>
              <a:t> первым построил в 1937 г.  сводную Г-Р диаграмму для многих рассеянных скоплений и обратил внимание на резкое различие их между собой. Он сравнил со своими результатами проведенные ранее теоретические расчеты </a:t>
            </a:r>
            <a:r>
              <a:rPr lang="ru-RU" sz="2400" dirty="0" err="1" smtClean="0"/>
              <a:t>Стрёмгрена</a:t>
            </a:r>
            <a:r>
              <a:rPr lang="ru-RU" sz="2400" dirty="0" smtClean="0"/>
              <a:t> и объяснил различие диаграмм различным содержанием Н в звездах разных скоплений, что уже могло служить  указанием и на разный возраст скоплений.  </a:t>
            </a:r>
            <a:r>
              <a:rPr lang="ru-RU" sz="2400" dirty="0" smtClean="0">
                <a:solidFill>
                  <a:srgbClr val="FF0000"/>
                </a:solidFill>
              </a:rPr>
              <a:t>Т.о. звездные скопления стали в дальнейшем главным ключом к открытию направления эволюции звезд, к выявлению их так называемых эволюционных треков. </a:t>
            </a:r>
          </a:p>
          <a:p>
            <a:pPr eaLnBrk="1" hangingPunct="1"/>
            <a:endParaRPr lang="ru-RU" sz="24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Заголовок 1"/>
          <p:cNvSpPr>
            <a:spLocks noGrp="1"/>
          </p:cNvSpPr>
          <p:nvPr>
            <p:ph type="title"/>
          </p:nvPr>
        </p:nvSpPr>
        <p:spPr>
          <a:xfrm>
            <a:off x="457200" y="274638"/>
            <a:ext cx="8229600" cy="561975"/>
          </a:xfrm>
        </p:spPr>
        <p:txBody>
          <a:bodyPr/>
          <a:lstStyle/>
          <a:p>
            <a:pPr eaLnBrk="1" hangingPunct="1"/>
            <a:r>
              <a:rPr lang="ru-RU" sz="2800" smtClean="0"/>
              <a:t>К проблеме возраста и эволюции скоплений</a:t>
            </a:r>
          </a:p>
        </p:txBody>
      </p:sp>
      <p:sp>
        <p:nvSpPr>
          <p:cNvPr id="88067" name="Содержимое 2"/>
          <p:cNvSpPr>
            <a:spLocks noGrp="1"/>
          </p:cNvSpPr>
          <p:nvPr>
            <p:ph idx="1"/>
          </p:nvPr>
        </p:nvSpPr>
        <p:spPr>
          <a:xfrm>
            <a:off x="457200" y="908050"/>
            <a:ext cx="8229600" cy="5616575"/>
          </a:xfrm>
        </p:spPr>
        <p:txBody>
          <a:bodyPr>
            <a:normAutofit lnSpcReduction="10000"/>
          </a:bodyPr>
          <a:lstStyle/>
          <a:p>
            <a:pPr eaLnBrk="1" hangingPunct="1"/>
            <a:r>
              <a:rPr lang="ru-RU" sz="2000" dirty="0" smtClean="0"/>
              <a:t>Во второй половине ХХ в. сформировалась стройная картина образования  и развития самих скоплений как группировок генетически связанных звезд.  </a:t>
            </a:r>
          </a:p>
          <a:p>
            <a:pPr eaLnBrk="1" hangingPunct="1"/>
            <a:r>
              <a:rPr lang="ru-RU" sz="2000" dirty="0" smtClean="0"/>
              <a:t>В Галактике выделились два класса скоплений:  в свете общепринятой ныне "диффузной" звездно-космогонической концепции.</a:t>
            </a:r>
          </a:p>
          <a:p>
            <a:pPr eaLnBrk="1" hangingPunct="1"/>
            <a:r>
              <a:rPr lang="ru-RU" sz="2000" dirty="0" smtClean="0"/>
              <a:t>Один ведет свою родословную от газопылевой плоской составляющей Галактики. Это рассеянные более молодые скопления (РЗС) со звездным населением I-го типа. </a:t>
            </a:r>
          </a:p>
          <a:p>
            <a:pPr eaLnBrk="1" hangingPunct="1"/>
            <a:r>
              <a:rPr lang="ru-RU" sz="2000" dirty="0" smtClean="0"/>
              <a:t>Другой - от диффузной материи сферической составляющей Галактики: шаровые скопления (ШЗС) со звездами населения II-го типа, в среднем на несколько порядков более богатые по населенности и в целом более старые образования (звезды в них бедны тяжелыми элементами, «поставляемыми» при взрывах Сверхновых).</a:t>
            </a:r>
          </a:p>
          <a:p>
            <a:pPr eaLnBrk="1" hangingPunct="1"/>
            <a:r>
              <a:rPr lang="ru-RU" sz="2000" dirty="0" smtClean="0"/>
              <a:t>Возрасты РЗС оцениваются от миллионов до миллиардов лет, тогда как у шаровых – они обычно порядка десятка миллиардов лет. </a:t>
            </a:r>
            <a:r>
              <a:rPr lang="ru-RU" sz="2000" dirty="0" smtClean="0">
                <a:solidFill>
                  <a:srgbClr val="00B0F0"/>
                </a:solidFill>
              </a:rPr>
              <a:t>(Вывод о том, что шаровые скопления  наиболее старые из скоплений, напомним,   впервые сделал В.Гершель в 1785г. , допускавший</a:t>
            </a:r>
            <a:r>
              <a:rPr lang="en-US" sz="2000" dirty="0" smtClean="0">
                <a:solidFill>
                  <a:srgbClr val="00B0F0"/>
                </a:solidFill>
              </a:rPr>
              <a:t> </a:t>
            </a:r>
            <a:r>
              <a:rPr lang="ru-RU" sz="2000" dirty="0" smtClean="0">
                <a:solidFill>
                  <a:srgbClr val="00B0F0"/>
                </a:solidFill>
              </a:rPr>
              <a:t>между ними эволюционную связь ).</a:t>
            </a:r>
          </a:p>
          <a:p>
            <a:pPr eaLnBrk="1" hangingPunct="1"/>
            <a:endParaRPr lang="ru-RU" sz="2000" dirty="0" smtClean="0">
              <a:solidFill>
                <a:srgbClr val="00B0F0"/>
              </a:solidFill>
            </a:endParaRPr>
          </a:p>
          <a:p>
            <a:pPr eaLnBrk="1" hangingPunct="1"/>
            <a:endParaRPr lang="ru-RU" sz="20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К новой картине Вселенной . Внимание к межзвездному поглощению света.</a:t>
            </a:r>
            <a:endParaRPr lang="ru-RU" sz="3200" dirty="0"/>
          </a:p>
        </p:txBody>
      </p:sp>
      <p:sp>
        <p:nvSpPr>
          <p:cNvPr id="3" name="Содержимое 2"/>
          <p:cNvSpPr>
            <a:spLocks noGrp="1"/>
          </p:cNvSpPr>
          <p:nvPr>
            <p:ph idx="1"/>
          </p:nvPr>
        </p:nvSpPr>
        <p:spPr/>
        <p:txBody>
          <a:bodyPr>
            <a:normAutofit fontScale="92500" lnSpcReduction="20000"/>
          </a:bodyPr>
          <a:lstStyle/>
          <a:p>
            <a:r>
              <a:rPr lang="ru-RU" sz="2400" dirty="0" smtClean="0"/>
              <a:t>Уже в первой трети ХХ в. с окончательным установлением существенной роли в Галактике межзвездного поглощения света (</a:t>
            </a:r>
            <a:r>
              <a:rPr lang="ru-RU" sz="2400" dirty="0" err="1" smtClean="0"/>
              <a:t>Трюмплер</a:t>
            </a:r>
            <a:r>
              <a:rPr lang="ru-RU" sz="2400" dirty="0" smtClean="0"/>
              <a:t>, 1930, об открытии его В.Я.Струве, 1847г.  давно забыли…) в оценках расстояний космических объектов стал проявляться </a:t>
            </a:r>
            <a:r>
              <a:rPr lang="ru-RU" sz="2400" dirty="0" err="1" smtClean="0"/>
              <a:t>неучет</a:t>
            </a:r>
            <a:r>
              <a:rPr lang="ru-RU" sz="2400" dirty="0" smtClean="0"/>
              <a:t> межзвездного поглощения света: появление Сверхгалактики Шепли (1930),  и даже недостаточный учет этого эффекта (завышение расстояний  скоплений у самого </a:t>
            </a:r>
            <a:r>
              <a:rPr lang="ru-RU" sz="2400" dirty="0" err="1" smtClean="0"/>
              <a:t>Трюмплера</a:t>
            </a:r>
            <a:r>
              <a:rPr lang="ru-RU" sz="2400" dirty="0" smtClean="0"/>
              <a:t>). </a:t>
            </a:r>
          </a:p>
          <a:p>
            <a:r>
              <a:rPr lang="ru-RU" sz="2400" dirty="0" smtClean="0"/>
              <a:t>Проблемой перед войной занялись в ГАИШ (Паренаго, </a:t>
            </a:r>
            <a:r>
              <a:rPr lang="ru-RU" sz="2400" dirty="0" err="1" smtClean="0"/>
              <a:t>Кукаркин</a:t>
            </a:r>
            <a:r>
              <a:rPr lang="ru-RU" sz="2400" dirty="0" smtClean="0"/>
              <a:t> и </a:t>
            </a:r>
            <a:r>
              <a:rPr lang="ru-RU" sz="2400" dirty="0" err="1" smtClean="0"/>
              <a:t>Флоря</a:t>
            </a:r>
            <a:r>
              <a:rPr lang="ru-RU" sz="2400" dirty="0" smtClean="0"/>
              <a:t>. Последний составил первый полный на то время каталог скоплений,  но война все оборвала: </a:t>
            </a:r>
            <a:r>
              <a:rPr lang="ru-RU" sz="2400" dirty="0" err="1" smtClean="0"/>
              <a:t>Флоря</a:t>
            </a:r>
            <a:r>
              <a:rPr lang="ru-RU" sz="2400" dirty="0" smtClean="0"/>
              <a:t> погиб в октябрьском окружении 1941 под Ельней… В конце войны  на  исследовании шаровых скоплений сосредоточился </a:t>
            </a:r>
            <a:r>
              <a:rPr lang="ru-RU" sz="2400" dirty="0" err="1" smtClean="0"/>
              <a:t>Кукаркин</a:t>
            </a:r>
            <a:r>
              <a:rPr lang="ru-RU" sz="2400" dirty="0" smtClean="0"/>
              <a:t>. На РЗС и ориентировал Паренаго нового уральского аспиранта – </a:t>
            </a:r>
            <a:r>
              <a:rPr lang="ru-RU" sz="2400" dirty="0" err="1" smtClean="0"/>
              <a:t>К.А.Бархатову</a:t>
            </a:r>
            <a:r>
              <a:rPr lang="ru-RU" sz="2400" dirty="0" smtClean="0"/>
              <a:t>.  Обдумав предложение, она согласилась.</a:t>
            </a:r>
            <a:endParaRPr lang="ru-RU"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ru-RU" dirty="0" smtClean="0"/>
              <a:t>Выбор</a:t>
            </a:r>
            <a:endParaRPr lang="ru-RU" dirty="0"/>
          </a:p>
        </p:txBody>
      </p:sp>
      <p:sp>
        <p:nvSpPr>
          <p:cNvPr id="3" name="Содержимое 2"/>
          <p:cNvSpPr>
            <a:spLocks noGrp="1"/>
          </p:cNvSpPr>
          <p:nvPr>
            <p:ph idx="1"/>
          </p:nvPr>
        </p:nvSpPr>
        <p:spPr>
          <a:xfrm>
            <a:off x="457200" y="1052736"/>
            <a:ext cx="8229600" cy="5073427"/>
          </a:xfrm>
        </p:spPr>
        <p:txBody>
          <a:bodyPr>
            <a:normAutofit lnSpcReduction="10000"/>
          </a:bodyPr>
          <a:lstStyle/>
          <a:p>
            <a:r>
              <a:rPr lang="ru-RU" sz="2000" dirty="0" smtClean="0"/>
              <a:t>К.А. обратила </a:t>
            </a:r>
            <a:r>
              <a:rPr lang="ru-RU" sz="2000" dirty="0"/>
              <a:t>внимание на загадку: в </a:t>
            </a:r>
            <a:r>
              <a:rPr lang="ru-RU" sz="2000" dirty="0" err="1"/>
              <a:t>расс</a:t>
            </a:r>
            <a:r>
              <a:rPr lang="ru-RU" sz="2000" dirty="0"/>
              <a:t>. </a:t>
            </a:r>
            <a:r>
              <a:rPr lang="ru-RU" sz="2000" dirty="0" err="1"/>
              <a:t>скопл</a:t>
            </a:r>
            <a:r>
              <a:rPr lang="ru-RU" sz="2000" dirty="0"/>
              <a:t>. </a:t>
            </a:r>
            <a:r>
              <a:rPr lang="ru-RU" sz="2000" dirty="0" smtClean="0"/>
              <a:t>не обнаружено переменных ! </a:t>
            </a:r>
            <a:r>
              <a:rPr lang="ru-RU" sz="2000" dirty="0"/>
              <a:t>(Впоследствии их там нашли-таки!) </a:t>
            </a:r>
            <a:endParaRPr lang="ru-RU" sz="2000" dirty="0" smtClean="0"/>
          </a:p>
          <a:p>
            <a:r>
              <a:rPr lang="ru-RU" sz="2000" dirty="0" smtClean="0"/>
              <a:t>Паренаго </a:t>
            </a:r>
            <a:r>
              <a:rPr lang="ru-RU" sz="2000" dirty="0"/>
              <a:t>связывал </a:t>
            </a:r>
            <a:r>
              <a:rPr lang="ru-RU" sz="2000" dirty="0" err="1"/>
              <a:t>исслед</a:t>
            </a:r>
            <a:r>
              <a:rPr lang="ru-RU" sz="2000" dirty="0"/>
              <a:t>. РЗС и с др. своей темой - проблемой </a:t>
            </a:r>
            <a:r>
              <a:rPr lang="ru-RU" sz="2000" dirty="0" err="1"/>
              <a:t>межзв</a:t>
            </a:r>
            <a:r>
              <a:rPr lang="ru-RU" sz="2000" dirty="0"/>
              <a:t>. поглощения света, проверить  которую считал необходимым и по РЗС (до чего у него руки не дошли</a:t>
            </a:r>
            <a:r>
              <a:rPr lang="ru-RU" sz="2000" dirty="0" smtClean="0"/>
              <a:t>, в </a:t>
            </a:r>
            <a:r>
              <a:rPr lang="ru-RU" sz="2000" dirty="0" err="1"/>
              <a:t>отлич</a:t>
            </a:r>
            <a:r>
              <a:rPr lang="ru-RU" sz="2000" dirty="0"/>
              <a:t>. от </a:t>
            </a:r>
            <a:r>
              <a:rPr lang="ru-RU" sz="2000" dirty="0" err="1"/>
              <a:t>исслед</a:t>
            </a:r>
            <a:r>
              <a:rPr lang="ru-RU" sz="2000" dirty="0"/>
              <a:t>. по </a:t>
            </a:r>
            <a:r>
              <a:rPr lang="ru-RU" sz="2000" dirty="0" err="1"/>
              <a:t>одиноч</a:t>
            </a:r>
            <a:r>
              <a:rPr lang="ru-RU" sz="2000" dirty="0"/>
              <a:t>. </a:t>
            </a:r>
            <a:r>
              <a:rPr lang="ru-RU" sz="2000" dirty="0" smtClean="0"/>
              <a:t>звездам </a:t>
            </a:r>
            <a:r>
              <a:rPr lang="ru-RU" sz="2000" dirty="0"/>
              <a:t>и шаровым </a:t>
            </a:r>
            <a:r>
              <a:rPr lang="ru-RU" sz="2000" dirty="0" err="1"/>
              <a:t>склоплениям</a:t>
            </a:r>
            <a:r>
              <a:rPr lang="ru-RU" sz="2000" dirty="0"/>
              <a:t> - их они обсуждали уже с </a:t>
            </a:r>
            <a:r>
              <a:rPr lang="ru-RU" sz="2000" dirty="0" err="1"/>
              <a:t>Флорей</a:t>
            </a:r>
            <a:r>
              <a:rPr lang="ru-RU" sz="2000" dirty="0"/>
              <a:t> и </a:t>
            </a:r>
            <a:r>
              <a:rPr lang="ru-RU" sz="2000" dirty="0" err="1"/>
              <a:t>Кукаркиным</a:t>
            </a:r>
            <a:r>
              <a:rPr lang="ru-RU" sz="2000" dirty="0"/>
              <a:t>) .</a:t>
            </a:r>
          </a:p>
          <a:p>
            <a:r>
              <a:rPr lang="ru-RU" sz="2000" dirty="0"/>
              <a:t>Последняя тема совпадала и с интересом К.А. к проблеме  межзвездного поглощения света. </a:t>
            </a:r>
            <a:endParaRPr lang="ru-RU" sz="2000" dirty="0" smtClean="0"/>
          </a:p>
          <a:p>
            <a:r>
              <a:rPr lang="ru-RU" sz="2000" dirty="0"/>
              <a:t>На выбор К.А. этой темы повлияли: ее широта – охват всей Галактики, возможность использовать богатства картотеки </a:t>
            </a:r>
            <a:r>
              <a:rPr lang="ru-RU" sz="2000" dirty="0" err="1"/>
              <a:t>Флори</a:t>
            </a:r>
            <a:r>
              <a:rPr lang="ru-RU" sz="2000" dirty="0"/>
              <a:t>, возможность применить и свой курс </a:t>
            </a:r>
            <a:r>
              <a:rPr lang="ru-RU" sz="2000" dirty="0" err="1"/>
              <a:t>математич</a:t>
            </a:r>
            <a:r>
              <a:rPr lang="ru-RU" sz="2000" dirty="0"/>
              <a:t>. обработки рез. наблюдений. </a:t>
            </a:r>
            <a:endParaRPr lang="ru-RU" sz="2000" dirty="0" smtClean="0"/>
          </a:p>
          <a:p>
            <a:r>
              <a:rPr lang="ru-RU" sz="2000" dirty="0" smtClean="0"/>
              <a:t>Работу начала  </a:t>
            </a:r>
            <a:r>
              <a:rPr lang="ru-RU" sz="2000" dirty="0"/>
              <a:t>с </a:t>
            </a:r>
            <a:r>
              <a:rPr lang="ru-RU" sz="2000" dirty="0" smtClean="0"/>
              <a:t>энтузиазмом. Первым было </a:t>
            </a:r>
            <a:r>
              <a:rPr lang="ru-RU" sz="2000" dirty="0"/>
              <a:t>понимание </a:t>
            </a:r>
            <a:r>
              <a:rPr lang="ru-RU" sz="2000" dirty="0" smtClean="0"/>
              <a:t>необходимости </a:t>
            </a:r>
            <a:r>
              <a:rPr lang="ru-RU" sz="2000" dirty="0"/>
              <a:t>переоценок расстояний РЗС (у </a:t>
            </a:r>
            <a:r>
              <a:rPr lang="ru-RU" sz="2000" dirty="0" err="1"/>
              <a:t>Флори</a:t>
            </a:r>
            <a:r>
              <a:rPr lang="ru-RU" sz="2000" dirty="0"/>
              <a:t> </a:t>
            </a:r>
            <a:r>
              <a:rPr lang="ru-RU" sz="2000" dirty="0" smtClean="0"/>
              <a:t>они </a:t>
            </a:r>
            <a:r>
              <a:rPr lang="ru-RU" sz="2000" dirty="0"/>
              <a:t>были приведены еще по зарубежным </a:t>
            </a:r>
            <a:r>
              <a:rPr lang="ru-RU" sz="2000" dirty="0" smtClean="0"/>
              <a:t>источникам, с опорой на </a:t>
            </a:r>
            <a:r>
              <a:rPr lang="ru-RU" sz="2000" dirty="0" err="1" smtClean="0"/>
              <a:t>Трюмплера</a:t>
            </a:r>
            <a:r>
              <a:rPr lang="ru-RU" sz="2000" dirty="0" smtClean="0"/>
              <a:t>).  </a:t>
            </a:r>
            <a:endParaRPr lang="ru-RU" sz="2000" dirty="0"/>
          </a:p>
          <a:p>
            <a:r>
              <a:rPr lang="ru-RU" sz="2000" dirty="0"/>
              <a:t> </a:t>
            </a:r>
          </a:p>
          <a:p>
            <a:endParaRPr lang="ru-RU" sz="2000" dirty="0"/>
          </a:p>
          <a:p>
            <a:endParaRPr lang="ru-RU"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5085184"/>
            <a:ext cx="5486400" cy="936104"/>
          </a:xfrm>
        </p:spPr>
        <p:txBody>
          <a:bodyPr>
            <a:normAutofit/>
          </a:bodyPr>
          <a:lstStyle/>
          <a:p>
            <a:r>
              <a:rPr lang="ru-RU" dirty="0" smtClean="0"/>
              <a:t>Введение к диссертации К.А. </a:t>
            </a:r>
            <a:r>
              <a:rPr lang="ru-RU" dirty="0" err="1" smtClean="0"/>
              <a:t>Бархатовой</a:t>
            </a:r>
            <a:r>
              <a:rPr lang="ru-RU" dirty="0" smtClean="0"/>
              <a:t> , 1948г.</a:t>
            </a:r>
            <a:endParaRPr lang="ru-RU" dirty="0"/>
          </a:p>
        </p:txBody>
      </p:sp>
      <p:pic>
        <p:nvPicPr>
          <p:cNvPr id="5" name="Picture 2"/>
          <p:cNvPicPr>
            <a:picLocks noGrp="1" noChangeAspect="1" noChangeArrowheads="1"/>
          </p:cNvPicPr>
          <p:nvPr>
            <p:ph type="pic" idx="1"/>
          </p:nvPr>
        </p:nvPicPr>
        <p:blipFill>
          <a:blip r:embed="rId2" cstate="print"/>
          <a:srcRect l="25728" t="21992" r="15210" b="48492"/>
          <a:stretch>
            <a:fillRect/>
          </a:stretch>
        </p:blipFill>
        <p:spPr bwMode="auto">
          <a:xfrm>
            <a:off x="1115616" y="87002"/>
            <a:ext cx="7056784" cy="47217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ru-RU" sz="3200" dirty="0" smtClean="0"/>
              <a:t>Первые открытия </a:t>
            </a:r>
            <a:endParaRPr lang="ru-RU" sz="3200" dirty="0"/>
          </a:p>
        </p:txBody>
      </p:sp>
      <p:sp>
        <p:nvSpPr>
          <p:cNvPr id="3" name="Содержимое 2"/>
          <p:cNvSpPr>
            <a:spLocks noGrp="1"/>
          </p:cNvSpPr>
          <p:nvPr>
            <p:ph idx="1"/>
          </p:nvPr>
        </p:nvSpPr>
        <p:spPr>
          <a:xfrm>
            <a:off x="457200" y="836712"/>
            <a:ext cx="8229600" cy="6021288"/>
          </a:xfrm>
        </p:spPr>
        <p:txBody>
          <a:bodyPr>
            <a:normAutofit fontScale="92500" lnSpcReduction="10000"/>
          </a:bodyPr>
          <a:lstStyle/>
          <a:p>
            <a:r>
              <a:rPr lang="ru-RU" sz="2000" dirty="0"/>
              <a:t>К этому времени существовало два способа определения расстояний до </a:t>
            </a:r>
            <a:r>
              <a:rPr lang="ru-RU" sz="2000" dirty="0" err="1"/>
              <a:t>зв</a:t>
            </a:r>
            <a:r>
              <a:rPr lang="ru-RU" sz="2000" dirty="0"/>
              <a:t>. скоплений: 1. </a:t>
            </a:r>
            <a:r>
              <a:rPr lang="ru-RU" sz="2000" dirty="0" err="1"/>
              <a:t>Герцшпрунга</a:t>
            </a:r>
            <a:r>
              <a:rPr lang="ru-RU" sz="2000" dirty="0"/>
              <a:t> и </a:t>
            </a:r>
            <a:r>
              <a:rPr lang="ru-RU" sz="2000" dirty="0" err="1"/>
              <a:t>Рессела</a:t>
            </a:r>
            <a:r>
              <a:rPr lang="ru-RU" sz="2000" dirty="0"/>
              <a:t> (по </a:t>
            </a:r>
            <a:r>
              <a:rPr lang="ru-RU" sz="2000" dirty="0" err="1"/>
              <a:t>ГР-диагр</a:t>
            </a:r>
            <a:r>
              <a:rPr lang="ru-RU" sz="2000" dirty="0"/>
              <a:t>., 1912) спектр-светимость 2. Метод Х.Шепли: по видимым угловым размерам РЗС (истинные принимались в первом приближении одинаковыми (</a:t>
            </a:r>
            <a:r>
              <a:rPr lang="ru-RU" sz="2000" dirty="0">
                <a:solidFill>
                  <a:srgbClr val="0070C0"/>
                </a:solidFill>
              </a:rPr>
              <a:t>напомним, что такой метод применил впервые В.Гершель  к шаровым</a:t>
            </a:r>
            <a:r>
              <a:rPr lang="ru-RU" sz="2000" dirty="0" smtClean="0">
                <a:solidFill>
                  <a:srgbClr val="0070C0"/>
                </a:solidFill>
              </a:rPr>
              <a:t>).</a:t>
            </a:r>
          </a:p>
          <a:p>
            <a:r>
              <a:rPr lang="ru-RU" sz="2000" dirty="0" smtClean="0"/>
              <a:t>Второй привел </a:t>
            </a:r>
            <a:r>
              <a:rPr lang="ru-RU" sz="2000" dirty="0" err="1" smtClean="0"/>
              <a:t>Трюмплера</a:t>
            </a:r>
            <a:r>
              <a:rPr lang="ru-RU" sz="2000" dirty="0" smtClean="0"/>
              <a:t> к загадке: истинные диаметры РЗС … росли с удалением от Солнца (новое проявление «гелиоцентризма») и он первым стал вводить поправки на поглощение, Но учел не все!</a:t>
            </a:r>
          </a:p>
          <a:p>
            <a:r>
              <a:rPr lang="ru-RU" sz="2000" dirty="0" err="1"/>
              <a:t>Бархатова</a:t>
            </a:r>
            <a:r>
              <a:rPr lang="ru-RU" sz="2000" dirty="0"/>
              <a:t> доказала, что </a:t>
            </a:r>
            <a:r>
              <a:rPr lang="ru-RU" sz="2000" dirty="0" smtClean="0"/>
              <a:t>межзвездное поглощение </a:t>
            </a:r>
            <a:r>
              <a:rPr lang="ru-RU" sz="2000" dirty="0"/>
              <a:t>света обязательно искажает </a:t>
            </a:r>
            <a:r>
              <a:rPr lang="ru-RU" sz="2000" dirty="0" smtClean="0"/>
              <a:t> и </a:t>
            </a:r>
            <a:r>
              <a:rPr lang="ru-RU" sz="2000" i="1" dirty="0" smtClean="0"/>
              <a:t>видимые </a:t>
            </a:r>
            <a:r>
              <a:rPr lang="ru-RU" sz="2000" i="1" dirty="0"/>
              <a:t>диаметры  РЗС, </a:t>
            </a:r>
            <a:r>
              <a:rPr lang="ru-RU" sz="2000" dirty="0"/>
              <a:t>и, значит, коэффициент </a:t>
            </a:r>
            <a:r>
              <a:rPr lang="ru-RU" sz="2000" dirty="0" err="1"/>
              <a:t>Трюмплера</a:t>
            </a:r>
            <a:r>
              <a:rPr lang="ru-RU" sz="2000" dirty="0"/>
              <a:t> для них занижен.</a:t>
            </a:r>
          </a:p>
          <a:p>
            <a:r>
              <a:rPr lang="ru-RU" sz="2000" dirty="0"/>
              <a:t>Пользуясь методикой </a:t>
            </a:r>
            <a:r>
              <a:rPr lang="ru-RU" sz="2000" dirty="0" err="1"/>
              <a:t>Трюмплера</a:t>
            </a:r>
            <a:r>
              <a:rPr lang="ru-RU" sz="2000" dirty="0"/>
              <a:t> и новыми данными о </a:t>
            </a:r>
            <a:r>
              <a:rPr lang="ru-RU" sz="2000" dirty="0" err="1"/>
              <a:t>межзв</a:t>
            </a:r>
            <a:r>
              <a:rPr lang="ru-RU" sz="2000" dirty="0"/>
              <a:t>. поглощении света (Паренаго, 1945), она  определила новые расстоянии всех известных тогда 334 РЗС с учетом влияния поглощения на видимые угловые диаметры: все </a:t>
            </a:r>
            <a:r>
              <a:rPr lang="ru-RU" sz="2000" dirty="0" smtClean="0"/>
              <a:t> расстояния оказались у </a:t>
            </a:r>
            <a:r>
              <a:rPr lang="ru-RU" sz="2000" dirty="0" err="1" smtClean="0"/>
              <a:t>Трюмплера</a:t>
            </a:r>
            <a:r>
              <a:rPr lang="ru-RU" sz="2000" dirty="0" smtClean="0"/>
              <a:t> завышенными (</a:t>
            </a:r>
            <a:r>
              <a:rPr lang="ru-RU" sz="2000" dirty="0"/>
              <a:t>АЖ,1950,т.27,в. 8,с.180</a:t>
            </a:r>
            <a:r>
              <a:rPr lang="ru-RU" sz="2000" dirty="0" smtClean="0"/>
              <a:t>).</a:t>
            </a:r>
          </a:p>
          <a:p>
            <a:r>
              <a:rPr lang="ru-RU" sz="2000" dirty="0">
                <a:solidFill>
                  <a:srgbClr val="FF0000"/>
                </a:solidFill>
              </a:rPr>
              <a:t>Следствиями этого стали новые ее </a:t>
            </a:r>
            <a:r>
              <a:rPr lang="ru-RU" sz="2000" dirty="0" err="1">
                <a:solidFill>
                  <a:srgbClr val="FF0000"/>
                </a:solidFill>
              </a:rPr>
              <a:t>рез-ты</a:t>
            </a:r>
            <a:r>
              <a:rPr lang="ru-RU" sz="2000" dirty="0">
                <a:solidFill>
                  <a:srgbClr val="FF0000"/>
                </a:solidFill>
              </a:rPr>
              <a:t>: 1. Б. пересчитала  скорости вращения  этих РЗС вокруг центра Галактики. 2. Заново исследовала пространственное распределение РЗС и впервые   определила степень их концентрации к </a:t>
            </a:r>
            <a:r>
              <a:rPr lang="ru-RU" sz="2000" dirty="0" err="1">
                <a:solidFill>
                  <a:srgbClr val="FF0000"/>
                </a:solidFill>
              </a:rPr>
              <a:t>экв</a:t>
            </a:r>
            <a:r>
              <a:rPr lang="ru-RU" sz="2000" dirty="0">
                <a:solidFill>
                  <a:srgbClr val="FF0000"/>
                </a:solidFill>
              </a:rPr>
              <a:t>. </a:t>
            </a:r>
            <a:r>
              <a:rPr lang="ru-RU" sz="2000" dirty="0" err="1">
                <a:solidFill>
                  <a:srgbClr val="FF0000"/>
                </a:solidFill>
              </a:rPr>
              <a:t>плоск</a:t>
            </a:r>
            <a:r>
              <a:rPr lang="ru-RU" sz="2000" dirty="0">
                <a:solidFill>
                  <a:srgbClr val="FF0000"/>
                </a:solidFill>
              </a:rPr>
              <a:t>. Галактики: 73% РЗС сосредоточены в ней в узком слое толщиной </a:t>
            </a:r>
            <a:r>
              <a:rPr lang="ru-RU" sz="2000" dirty="0" err="1">
                <a:solidFill>
                  <a:srgbClr val="FF0000"/>
                </a:solidFill>
              </a:rPr>
              <a:t>ок</a:t>
            </a:r>
            <a:r>
              <a:rPr lang="ru-RU" sz="2000" dirty="0">
                <a:solidFill>
                  <a:srgbClr val="FF0000"/>
                </a:solidFill>
              </a:rPr>
              <a:t>. 100 </a:t>
            </a:r>
            <a:r>
              <a:rPr lang="ru-RU" sz="2000" dirty="0" err="1">
                <a:solidFill>
                  <a:srgbClr val="FF0000"/>
                </a:solidFill>
              </a:rPr>
              <a:t>пк</a:t>
            </a:r>
            <a:r>
              <a:rPr lang="ru-RU" sz="2000" dirty="0">
                <a:solidFill>
                  <a:srgbClr val="FF0000"/>
                </a:solidFill>
              </a:rPr>
              <a:t>.</a:t>
            </a:r>
          </a:p>
          <a:p>
            <a:endParaRPr lang="ru-RU" sz="2000" dirty="0"/>
          </a:p>
          <a:p>
            <a:endParaRPr lang="ru-RU" sz="2000" dirty="0"/>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p:cNvSpPr>
            <a:spLocks noChangeArrowheads="1"/>
          </p:cNvSpPr>
          <p:nvPr/>
        </p:nvSpPr>
        <p:spPr bwMode="auto">
          <a:xfrm>
            <a:off x="3275856" y="620687"/>
            <a:ext cx="5868144" cy="100275"/>
          </a:xfrm>
          <a:custGeom>
            <a:avLst/>
            <a:gdLst/>
            <a:ahLst/>
            <a:cxnLst/>
            <a:rect l="0" t="0" r="0" b="0"/>
            <a:pathLst/>
          </a:custGeom>
          <a:solidFill>
            <a:srgbClr val="FFFFFF"/>
          </a:solidFill>
          <a:ln w="9525">
            <a:solidFill>
              <a:srgbClr val="000000"/>
            </a:solidFill>
            <a:round/>
            <a:headEnd/>
            <a:tailEnd/>
          </a:ln>
        </p:spPr>
        <p:txBody>
          <a:bodyPr/>
          <a:lstStyle/>
          <a:p>
            <a:pPr eaLnBrk="0" fontAlgn="base" hangingPunct="0">
              <a:lnSpc>
                <a:spcPts val="2250"/>
              </a:lnSpc>
              <a:spcBef>
                <a:spcPct val="0"/>
              </a:spcBef>
              <a:spcAft>
                <a:spcPct val="0"/>
              </a:spcAft>
            </a:pPr>
            <a:r>
              <a:rPr lang="ru-RU" sz="2500" b="1" dirty="0" err="1">
                <a:latin typeface="Arial" charset="0"/>
              </a:rPr>
              <a:t>К.А.Бархатова</a:t>
            </a:r>
            <a:endParaRPr lang="ru-RU" sz="2500" b="1" dirty="0">
              <a:latin typeface="Arial" charset="0"/>
            </a:endParaRPr>
          </a:p>
        </p:txBody>
      </p:sp>
      <p:pic>
        <p:nvPicPr>
          <p:cNvPr id="1026" name="Picture 2" descr="picture"/>
          <p:cNvPicPr preferRelativeResize="0">
            <a:picLocks noChangeArrowheads="1"/>
          </p:cNvPicPr>
          <p:nvPr/>
        </p:nvPicPr>
        <p:blipFill>
          <a:blip r:embed="rId2" cstate="print"/>
          <a:srcRect/>
          <a:stretch>
            <a:fillRect/>
          </a:stretch>
        </p:blipFill>
        <p:spPr bwMode="auto">
          <a:xfrm>
            <a:off x="2699792" y="1268760"/>
            <a:ext cx="3744416" cy="5328592"/>
          </a:xfrm>
          <a:prstGeom prst="rect">
            <a:avLst/>
          </a:prstGeom>
          <a:solidFill>
            <a:srgbClr val="FFFFFF"/>
          </a:solidFill>
          <a:ln w="9525">
            <a:solidFill>
              <a:srgbClr val="000000"/>
            </a:solidFill>
            <a:round/>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5721499"/>
          </a:xfrm>
        </p:spPr>
        <p:txBody>
          <a:bodyPr>
            <a:normAutofit fontScale="85000" lnSpcReduction="10000"/>
          </a:bodyPr>
          <a:lstStyle/>
          <a:p>
            <a:pPr>
              <a:lnSpc>
                <a:spcPct val="90000"/>
              </a:lnSpc>
            </a:pPr>
            <a:r>
              <a:rPr lang="ru-RU" sz="2000" dirty="0"/>
              <a:t>Б.вычислила ср. </a:t>
            </a:r>
            <a:r>
              <a:rPr lang="ru-RU" sz="2000" dirty="0" smtClean="0"/>
              <a:t>пространств. </a:t>
            </a:r>
            <a:r>
              <a:rPr lang="ru-RU" sz="2000" dirty="0"/>
              <a:t>плотность РЗС на 1 куб.  КПК в доступной для их наблюдения обл. </a:t>
            </a:r>
            <a:r>
              <a:rPr lang="ru-RU" sz="2000" dirty="0" err="1"/>
              <a:t>Галактич</a:t>
            </a:r>
            <a:r>
              <a:rPr lang="ru-RU" sz="2000" dirty="0"/>
              <a:t>.  диска, получила 400 (всего было известно тогда 500 РЗС) и </a:t>
            </a:r>
            <a:r>
              <a:rPr lang="ru-RU" sz="2000" dirty="0">
                <a:solidFill>
                  <a:srgbClr val="FF0000"/>
                </a:solidFill>
              </a:rPr>
              <a:t>сделала ВПЕРВЫЕ В МИРЕ вывод о сущ. в Галактике  св. 22 тыс.  РЗС, доведя в последующие годы (в связи с открытием еще св. 500 РЗС) эту оценку до 30 000</a:t>
            </a:r>
            <a:r>
              <a:rPr lang="ru-RU" sz="2000" dirty="0" smtClean="0">
                <a:solidFill>
                  <a:srgbClr val="FF0000"/>
                </a:solidFill>
              </a:rPr>
              <a:t>. </a:t>
            </a:r>
            <a:r>
              <a:rPr lang="ru-RU" sz="2000" dirty="0" smtClean="0"/>
              <a:t>(Современные данные:</a:t>
            </a:r>
            <a:r>
              <a:rPr lang="ru-RU" altLang="ru-RU" sz="2000" dirty="0" smtClean="0">
                <a:latin typeface="Comic Sans MS" pitchFamily="66" charset="0"/>
                <a:cs typeface="Arial" pitchFamily="34" charset="0"/>
              </a:rPr>
              <a:t>- Пока известно </a:t>
            </a:r>
            <a:r>
              <a:rPr lang="en-US" altLang="ru-RU" sz="2000" dirty="0" smtClean="0">
                <a:latin typeface="Comic Sans MS" pitchFamily="66" charset="0"/>
                <a:cs typeface="Arial" pitchFamily="34" charset="0"/>
              </a:rPr>
              <a:t>~3000</a:t>
            </a:r>
            <a:r>
              <a:rPr lang="ru-RU" altLang="ru-RU" sz="2000" dirty="0" smtClean="0">
                <a:latin typeface="Comic Sans MS" pitchFamily="66" charset="0"/>
                <a:cs typeface="Arial" pitchFamily="34" charset="0"/>
              </a:rPr>
              <a:t> РЗС  </a:t>
            </a:r>
            <a:r>
              <a:rPr lang="ru-RU" altLang="ru-RU" sz="2000" dirty="0" err="1" smtClean="0">
                <a:latin typeface="Comic Sans MS" pitchFamily="66" charset="0"/>
                <a:cs typeface="Arial" pitchFamily="34" charset="0"/>
              </a:rPr>
              <a:t>впределах</a:t>
            </a:r>
            <a:r>
              <a:rPr lang="ru-RU" altLang="ru-RU" sz="2000" dirty="0" smtClean="0">
                <a:latin typeface="Comic Sans MS" pitchFamily="66" charset="0"/>
                <a:cs typeface="Arial" pitchFamily="34" charset="0"/>
              </a:rPr>
              <a:t> </a:t>
            </a:r>
            <a:r>
              <a:rPr lang="en-US" altLang="ru-RU" sz="2000" dirty="0" smtClean="0">
                <a:latin typeface="Comic Sans MS" pitchFamily="66" charset="0"/>
                <a:cs typeface="Arial" pitchFamily="34" charset="0"/>
              </a:rPr>
              <a:t>~6</a:t>
            </a:r>
            <a:r>
              <a:rPr lang="ru-RU" altLang="ru-RU" sz="2000" dirty="0" smtClean="0">
                <a:latin typeface="Comic Sans MS" pitchFamily="66" charset="0"/>
                <a:cs typeface="Arial" pitchFamily="34" charset="0"/>
              </a:rPr>
              <a:t> </a:t>
            </a:r>
            <a:r>
              <a:rPr lang="ru-RU" altLang="ru-RU" sz="2000" dirty="0" err="1" smtClean="0">
                <a:latin typeface="Comic Sans MS" pitchFamily="66" charset="0"/>
                <a:cs typeface="Arial" pitchFamily="34" charset="0"/>
              </a:rPr>
              <a:t>кпк</a:t>
            </a:r>
            <a:r>
              <a:rPr lang="ru-RU" altLang="ru-RU" sz="2000" dirty="0" smtClean="0">
                <a:latin typeface="Comic Sans MS" pitchFamily="66" charset="0"/>
                <a:cs typeface="Arial" pitchFamily="34" charset="0"/>
              </a:rPr>
              <a:t> от Солнца. Полное число их в диске Галактики оценивается в </a:t>
            </a:r>
          </a:p>
          <a:p>
            <a:pPr>
              <a:lnSpc>
                <a:spcPct val="90000"/>
              </a:lnSpc>
              <a:buFontTx/>
              <a:buNone/>
            </a:pPr>
            <a:r>
              <a:rPr lang="ru-RU" altLang="ru-RU" sz="2000" dirty="0" smtClean="0">
                <a:latin typeface="Comic Sans MS" pitchFamily="66" charset="0"/>
                <a:cs typeface="Arial" pitchFamily="34" charset="0"/>
              </a:rPr>
              <a:t>	 </a:t>
            </a:r>
            <a:r>
              <a:rPr lang="en-US" altLang="ru-RU" sz="2000" dirty="0" smtClean="0">
                <a:latin typeface="Comic Sans MS" pitchFamily="66" charset="0"/>
                <a:cs typeface="Arial" pitchFamily="34" charset="0"/>
              </a:rPr>
              <a:t>~</a:t>
            </a:r>
            <a:r>
              <a:rPr lang="ru-RU" altLang="ru-RU" sz="2000" dirty="0" smtClean="0">
                <a:latin typeface="Comic Sans MS" pitchFamily="66" charset="0"/>
                <a:cs typeface="Arial" pitchFamily="34" charset="0"/>
              </a:rPr>
              <a:t> </a:t>
            </a:r>
            <a:r>
              <a:rPr lang="en-US" altLang="ru-RU" sz="2000" dirty="0" smtClean="0">
                <a:latin typeface="Comic Sans MS" pitchFamily="66" charset="0"/>
                <a:cs typeface="Arial" pitchFamily="34" charset="0"/>
              </a:rPr>
              <a:t>3</a:t>
            </a:r>
            <a:r>
              <a:rPr lang="ru-RU" altLang="ru-RU" sz="2000" dirty="0" smtClean="0">
                <a:latin typeface="Comic Sans MS" pitchFamily="66" charset="0"/>
                <a:cs typeface="Arial" pitchFamily="34" charset="0"/>
              </a:rPr>
              <a:t>0000-</a:t>
            </a:r>
            <a:r>
              <a:rPr lang="en-US" altLang="ru-RU" sz="2000" dirty="0" smtClean="0">
                <a:latin typeface="Comic Sans MS" pitchFamily="66" charset="0"/>
                <a:cs typeface="Arial" pitchFamily="34" charset="0"/>
              </a:rPr>
              <a:t>5</a:t>
            </a:r>
            <a:r>
              <a:rPr lang="ru-RU" altLang="ru-RU" sz="2000" dirty="0" smtClean="0">
                <a:latin typeface="Comic Sans MS" pitchFamily="66" charset="0"/>
                <a:cs typeface="Arial" pitchFamily="34" charset="0"/>
              </a:rPr>
              <a:t>0000</a:t>
            </a:r>
            <a:r>
              <a:rPr lang="en-US" altLang="ru-RU" sz="2000" dirty="0" smtClean="0">
                <a:latin typeface="Comic Sans MS" pitchFamily="66" charset="0"/>
                <a:cs typeface="Arial" pitchFamily="34" charset="0"/>
              </a:rPr>
              <a:t> (</a:t>
            </a:r>
            <a:r>
              <a:rPr lang="ru-RU" altLang="ru-RU" sz="2000" dirty="0" smtClean="0">
                <a:latin typeface="Comic Sans MS" pitchFamily="66" charset="0"/>
                <a:cs typeface="Arial" pitchFamily="34" charset="0"/>
              </a:rPr>
              <a:t>есть оценки </a:t>
            </a:r>
            <a:r>
              <a:rPr lang="en-US" altLang="ru-RU" sz="2000" dirty="0" smtClean="0">
                <a:latin typeface="Comic Sans MS" pitchFamily="66" charset="0"/>
                <a:cs typeface="Arial" pitchFamily="34" charset="0"/>
              </a:rPr>
              <a:t>~100000)</a:t>
            </a:r>
            <a:r>
              <a:rPr lang="ru-RU" altLang="ru-RU" sz="2000" dirty="0" smtClean="0">
                <a:latin typeface="Comic Sans MS" pitchFamily="66" charset="0"/>
                <a:cs typeface="Arial" pitchFamily="34" charset="0"/>
              </a:rPr>
              <a:t> </a:t>
            </a:r>
            <a:r>
              <a:rPr lang="en-US" altLang="ru-RU" sz="2000" dirty="0" smtClean="0">
                <a:latin typeface="Comic Sans MS" pitchFamily="66" charset="0"/>
                <a:cs typeface="Arial" pitchFamily="34" charset="0"/>
              </a:rPr>
              <a:t>[</a:t>
            </a:r>
            <a:r>
              <a:rPr lang="ru-RU" altLang="ru-RU" sz="2000" dirty="0" smtClean="0">
                <a:latin typeface="Comic Sans MS" pitchFamily="66" charset="0"/>
                <a:cs typeface="Arial" pitchFamily="34" charset="0"/>
              </a:rPr>
              <a:t>из лекций Расторгуева</a:t>
            </a:r>
            <a:r>
              <a:rPr lang="en-US" altLang="ru-RU" sz="2000" dirty="0" smtClean="0">
                <a:latin typeface="Comic Sans MS" pitchFamily="66" charset="0"/>
                <a:cs typeface="Arial" pitchFamily="34" charset="0"/>
              </a:rPr>
              <a:t>]</a:t>
            </a:r>
          </a:p>
          <a:p>
            <a:r>
              <a:rPr lang="ru-RU" sz="2000" dirty="0" smtClean="0">
                <a:solidFill>
                  <a:srgbClr val="FF0000"/>
                </a:solidFill>
              </a:rPr>
              <a:t> </a:t>
            </a:r>
            <a:r>
              <a:rPr lang="ru-RU" sz="2000" dirty="0" smtClean="0"/>
              <a:t>Диссертацию К.А. писала </a:t>
            </a:r>
            <a:r>
              <a:rPr lang="ru-RU" sz="2000" dirty="0"/>
              <a:t>в 1946г. в маленьком военном городке на Украине, где служил </a:t>
            </a:r>
            <a:r>
              <a:rPr lang="ru-RU" sz="2000" dirty="0" smtClean="0"/>
              <a:t>муж. </a:t>
            </a:r>
            <a:r>
              <a:rPr lang="ru-RU" sz="2000" dirty="0"/>
              <a:t>Возвратившись </a:t>
            </a:r>
            <a:r>
              <a:rPr lang="ru-RU" sz="2000" dirty="0" smtClean="0"/>
              <a:t>вместе с ним после </a:t>
            </a:r>
            <a:r>
              <a:rPr lang="ru-RU" sz="2000" dirty="0"/>
              <a:t>его демобилизации в Свердловск, она становится и.о</a:t>
            </a:r>
            <a:r>
              <a:rPr lang="ru-RU" sz="2000" dirty="0" smtClean="0"/>
              <a:t>. доцента  </a:t>
            </a:r>
            <a:r>
              <a:rPr lang="ru-RU" sz="2000" dirty="0"/>
              <a:t>каф. </a:t>
            </a:r>
            <a:r>
              <a:rPr lang="ru-RU" sz="2000" dirty="0" smtClean="0"/>
              <a:t>астрономии </a:t>
            </a:r>
            <a:r>
              <a:rPr lang="ru-RU" sz="2000" dirty="0"/>
              <a:t>в </a:t>
            </a:r>
            <a:r>
              <a:rPr lang="ru-RU" sz="2000" dirty="0" err="1"/>
              <a:t>УрГУ</a:t>
            </a:r>
            <a:r>
              <a:rPr lang="ru-RU" sz="2000" dirty="0"/>
              <a:t> </a:t>
            </a:r>
            <a:r>
              <a:rPr lang="ru-RU" sz="2000" dirty="0" smtClean="0"/>
              <a:t>; </a:t>
            </a:r>
            <a:r>
              <a:rPr lang="ru-RU" sz="2000" dirty="0"/>
              <a:t>в 1947г. у них рождается сын Сергей.</a:t>
            </a:r>
          </a:p>
          <a:p>
            <a:r>
              <a:rPr lang="ru-RU" sz="2000" dirty="0"/>
              <a:t>19.05.1949 </a:t>
            </a:r>
            <a:r>
              <a:rPr lang="ru-RU" sz="2000" dirty="0" smtClean="0"/>
              <a:t> умирает Муратов </a:t>
            </a:r>
            <a:r>
              <a:rPr lang="ru-RU" sz="2000" dirty="0"/>
              <a:t>и </a:t>
            </a:r>
            <a:r>
              <a:rPr lang="ru-RU" sz="2000" dirty="0" smtClean="0"/>
              <a:t> </a:t>
            </a:r>
            <a:r>
              <a:rPr lang="ru-RU" sz="2000" dirty="0"/>
              <a:t>К.А. </a:t>
            </a:r>
            <a:r>
              <a:rPr lang="ru-RU" sz="2000" dirty="0" smtClean="0"/>
              <a:t>остается </a:t>
            </a:r>
            <a:r>
              <a:rPr lang="ru-RU" sz="2000" dirty="0"/>
              <a:t>одна как астроном в </a:t>
            </a:r>
            <a:r>
              <a:rPr lang="ru-RU" sz="2000" dirty="0" err="1" smtClean="0"/>
              <a:t>УрГУ</a:t>
            </a:r>
            <a:r>
              <a:rPr lang="ru-RU" sz="2000" dirty="0" smtClean="0"/>
              <a:t> и даже на Урале.  Кафедра и </a:t>
            </a:r>
            <a:r>
              <a:rPr lang="ru-RU" sz="2000" dirty="0"/>
              <a:t>специальность </a:t>
            </a:r>
            <a:r>
              <a:rPr lang="ru-RU" sz="2000" dirty="0" smtClean="0"/>
              <a:t> «астрономия» в </a:t>
            </a:r>
            <a:r>
              <a:rPr lang="ru-RU" sz="2000" dirty="0"/>
              <a:t>Свердловске, </a:t>
            </a:r>
            <a:r>
              <a:rPr lang="ru-RU" sz="2000" dirty="0" smtClean="0"/>
              <a:t>ликвидируются. И во время аспирантуры и теперь  ее приглашают  перейти в ГАИШ, в  Москву.</a:t>
            </a:r>
            <a:r>
              <a:rPr lang="ru-RU" sz="2000" dirty="0"/>
              <a:t> </a:t>
            </a:r>
            <a:endParaRPr lang="ru-RU" sz="2000" dirty="0" smtClean="0"/>
          </a:p>
          <a:p>
            <a:r>
              <a:rPr lang="ru-RU" sz="2000" dirty="0" smtClean="0"/>
              <a:t>1953г</a:t>
            </a:r>
            <a:r>
              <a:rPr lang="ru-RU" sz="2000" dirty="0"/>
              <a:t>. –  Окончательное решение судьбы (в августе  1953 вызов в </a:t>
            </a:r>
            <a:r>
              <a:rPr lang="ru-RU" sz="2000" dirty="0" smtClean="0"/>
              <a:t>Министерство образования,  </a:t>
            </a:r>
            <a:r>
              <a:rPr lang="ru-RU" sz="2000" dirty="0"/>
              <a:t>настойчивые советы  Ю.А.Жданова члена ЦК Партии (членом которой К.А. давно была), с учетом ее не только научных, но и </a:t>
            </a:r>
            <a:r>
              <a:rPr lang="ru-RU" sz="2000" dirty="0" err="1"/>
              <a:t>организац</a:t>
            </a:r>
            <a:r>
              <a:rPr lang="ru-RU" sz="2000" dirty="0"/>
              <a:t>. способностей, </a:t>
            </a:r>
            <a:r>
              <a:rPr lang="ru-RU" sz="2000" dirty="0" smtClean="0"/>
              <a:t> </a:t>
            </a:r>
            <a:r>
              <a:rPr lang="ru-RU" sz="2000" dirty="0"/>
              <a:t>соблазны работы в ГАИШ в московской звездной школе (которая и «сформировала </a:t>
            </a:r>
            <a:r>
              <a:rPr lang="ru-RU" sz="2000" dirty="0" err="1"/>
              <a:t>Бархатову</a:t>
            </a:r>
            <a:r>
              <a:rPr lang="ru-RU" sz="2000" dirty="0"/>
              <a:t> как астронома»), в т.ч. в</a:t>
            </a:r>
            <a:r>
              <a:rPr lang="ru-RU" sz="2000" dirty="0" smtClean="0"/>
              <a:t> качестве зам</a:t>
            </a:r>
            <a:r>
              <a:rPr lang="ru-RU" sz="2000" dirty="0"/>
              <a:t>. </a:t>
            </a:r>
            <a:r>
              <a:rPr lang="ru-RU" sz="2000" dirty="0" smtClean="0"/>
              <a:t>директора </a:t>
            </a:r>
            <a:r>
              <a:rPr lang="ru-RU" sz="2000" dirty="0" err="1" smtClean="0"/>
              <a:t>Б.В.Кукаркина</a:t>
            </a:r>
            <a:r>
              <a:rPr lang="ru-RU" sz="2000" dirty="0" smtClean="0"/>
              <a:t> </a:t>
            </a:r>
            <a:r>
              <a:rPr lang="ru-RU" sz="2000" dirty="0"/>
              <a:t>– он с 1952 г. стал  им). Обещания квартиры в новом МГУ…</a:t>
            </a:r>
          </a:p>
          <a:p>
            <a:r>
              <a:rPr lang="ru-RU" sz="2000" dirty="0">
                <a:solidFill>
                  <a:srgbClr val="FF0000"/>
                </a:solidFill>
              </a:rPr>
              <a:t>«Но в беседе с отцом, вернувшись  домой,  К.А. решила: </a:t>
            </a:r>
            <a:r>
              <a:rPr lang="ru-RU" sz="2000" dirty="0" smtClean="0">
                <a:solidFill>
                  <a:srgbClr val="FF0000"/>
                </a:solidFill>
              </a:rPr>
              <a:t>«Там </a:t>
            </a:r>
            <a:r>
              <a:rPr lang="ru-RU" sz="2000" dirty="0">
                <a:solidFill>
                  <a:srgbClr val="FF0000"/>
                </a:solidFill>
              </a:rPr>
              <a:t>могут обойтись и без меня. Это какая-то нужда временная. А тут  я нужна постоянно</a:t>
            </a:r>
            <a:r>
              <a:rPr lang="ru-RU" sz="2000" dirty="0" smtClean="0">
                <a:solidFill>
                  <a:srgbClr val="FF0000"/>
                </a:solidFill>
              </a:rPr>
              <a:t>».</a:t>
            </a:r>
            <a:endParaRPr lang="ru-RU" sz="2000" dirty="0">
              <a:solidFill>
                <a:srgbClr val="FF0000"/>
              </a:solidFill>
            </a:endParaRPr>
          </a:p>
          <a:p>
            <a:endParaRPr lang="ru-RU" sz="2000" dirty="0" smtClean="0"/>
          </a:p>
          <a:p>
            <a:endParaRPr lang="ru-RU" sz="2000" dirty="0">
              <a:solidFill>
                <a:srgbClr val="FF0000"/>
              </a:solidFill>
            </a:endParaRPr>
          </a:p>
          <a:p>
            <a:endParaRPr lang="ru-RU"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Первые научные итоги</a:t>
            </a:r>
            <a:endParaRPr lang="ru-RU" sz="2800" dirty="0"/>
          </a:p>
        </p:txBody>
      </p:sp>
      <p:sp>
        <p:nvSpPr>
          <p:cNvPr id="3" name="Содержимое 2"/>
          <p:cNvSpPr>
            <a:spLocks noGrp="1"/>
          </p:cNvSpPr>
          <p:nvPr>
            <p:ph idx="1"/>
          </p:nvPr>
        </p:nvSpPr>
        <p:spPr/>
        <p:txBody>
          <a:bodyPr>
            <a:normAutofit/>
          </a:bodyPr>
          <a:lstStyle/>
          <a:p>
            <a:r>
              <a:rPr lang="ru-RU" sz="2000" dirty="0"/>
              <a:t>1-й цикл работ </a:t>
            </a:r>
            <a:r>
              <a:rPr lang="ru-RU" sz="2000" dirty="0" smtClean="0"/>
              <a:t>К.А. (публикации </a:t>
            </a:r>
            <a:r>
              <a:rPr lang="ru-RU" sz="2000" dirty="0"/>
              <a:t>1949 – 1952) включал и открытие (по 24 РЗС) покраснения их и ослабления их звезд к краю</a:t>
            </a:r>
            <a:r>
              <a:rPr lang="ru-RU" sz="2000" dirty="0" smtClean="0"/>
              <a:t>. Это  </a:t>
            </a:r>
            <a:r>
              <a:rPr lang="ru-RU" sz="2000" dirty="0"/>
              <a:t>подтверждало раннее </a:t>
            </a:r>
            <a:r>
              <a:rPr lang="ru-RU" sz="2000" dirty="0" smtClean="0"/>
              <a:t>высказывание </a:t>
            </a:r>
            <a:r>
              <a:rPr lang="ru-RU" sz="2000" dirty="0"/>
              <a:t>Амбарцумяна: РЗС эволюционируют динамически  – теряют раньше </a:t>
            </a:r>
            <a:r>
              <a:rPr lang="ru-RU" sz="2000" dirty="0" err="1"/>
              <a:t>маломассивные</a:t>
            </a:r>
            <a:r>
              <a:rPr lang="ru-RU" sz="2000" dirty="0"/>
              <a:t> звезды-красные карлики. </a:t>
            </a:r>
          </a:p>
          <a:p>
            <a:r>
              <a:rPr lang="ru-RU" sz="2000" dirty="0"/>
              <a:t>Динамикой РЗС начали заниматься ученики К.А., так зарождалась  уральская </a:t>
            </a:r>
            <a:r>
              <a:rPr lang="ru-RU" sz="2000" dirty="0" smtClean="0"/>
              <a:t>школа звездной </a:t>
            </a:r>
            <a:r>
              <a:rPr lang="ru-RU" sz="2000" dirty="0"/>
              <a:t>астрономии. </a:t>
            </a:r>
            <a:endParaRPr lang="ru-RU" sz="2000" dirty="0" smtClean="0"/>
          </a:p>
          <a:p>
            <a:r>
              <a:rPr lang="ru-RU" sz="2000" dirty="0" smtClean="0"/>
              <a:t>А </a:t>
            </a:r>
            <a:r>
              <a:rPr lang="ru-RU" sz="2000" dirty="0"/>
              <a:t>сама К.А. пришла затем к выводу: чем богаче РЗС, тем моложе и тем ближе к плоскости </a:t>
            </a:r>
            <a:r>
              <a:rPr lang="ru-RU" sz="2000" dirty="0" smtClean="0"/>
              <a:t>Галактики. </a:t>
            </a:r>
            <a:r>
              <a:rPr lang="ru-RU" sz="2000" dirty="0"/>
              <a:t>«Старые РЗС более рассеянны и бедны</a:t>
            </a:r>
            <a:r>
              <a:rPr lang="ru-RU" sz="2000" dirty="0" smtClean="0"/>
              <a:t>».</a:t>
            </a:r>
            <a:endParaRPr lang="ru-RU" sz="2000" dirty="0"/>
          </a:p>
          <a:p>
            <a:r>
              <a:rPr lang="ru-RU" sz="2000" dirty="0">
                <a:solidFill>
                  <a:srgbClr val="FF0000"/>
                </a:solidFill>
              </a:rPr>
              <a:t>К.А </a:t>
            </a:r>
            <a:r>
              <a:rPr lang="ru-RU" sz="2000" dirty="0" err="1">
                <a:solidFill>
                  <a:srgbClr val="FF0000"/>
                </a:solidFill>
              </a:rPr>
              <a:t>Бархатова</a:t>
            </a:r>
            <a:r>
              <a:rPr lang="ru-RU" sz="2000" dirty="0">
                <a:solidFill>
                  <a:srgbClr val="FF0000"/>
                </a:solidFill>
              </a:rPr>
              <a:t> делала общий вывод</a:t>
            </a:r>
            <a:r>
              <a:rPr lang="ru-RU" sz="2000" i="1" dirty="0">
                <a:solidFill>
                  <a:srgbClr val="FF0000"/>
                </a:solidFill>
              </a:rPr>
              <a:t>, что классификация РЗС (по составу, размерам, положению в Галактике) должна со временем стать и классификацией их по возрасту</a:t>
            </a:r>
            <a:r>
              <a:rPr lang="ru-RU" sz="2000" dirty="0">
                <a:solidFill>
                  <a:srgbClr val="FF0000"/>
                </a:solidFill>
              </a:rPr>
              <a:t>.</a:t>
            </a:r>
          </a:p>
          <a:p>
            <a:endParaRPr lang="ru-RU"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Борьба за возрождение астрономической кафедры и специализацию в </a:t>
            </a:r>
            <a:r>
              <a:rPr lang="ru-RU" sz="3200" dirty="0" err="1" smtClean="0"/>
              <a:t>УрГУ</a:t>
            </a:r>
            <a:endParaRPr lang="ru-RU" sz="3200" dirty="0"/>
          </a:p>
        </p:txBody>
      </p:sp>
      <p:sp>
        <p:nvSpPr>
          <p:cNvPr id="3" name="Содержимое 2"/>
          <p:cNvSpPr>
            <a:spLocks noGrp="1"/>
          </p:cNvSpPr>
          <p:nvPr>
            <p:ph idx="1"/>
          </p:nvPr>
        </p:nvSpPr>
        <p:spPr/>
        <p:txBody>
          <a:bodyPr>
            <a:normAutofit lnSpcReduction="10000"/>
          </a:bodyPr>
          <a:lstStyle/>
          <a:p>
            <a:r>
              <a:rPr lang="ru-RU" sz="2400" dirty="0"/>
              <a:t>1949 – 1950 – выходят одна за другой в АЖ статьи К.А. о поглощении света и диаметрах РЗС, об их скоростях и распределении в Галактике; рассчитанный (по совету ППП) еще на Украине каталог расстояний РЗС.</a:t>
            </a:r>
          </a:p>
          <a:p>
            <a:r>
              <a:rPr lang="ru-RU" sz="2400" dirty="0"/>
              <a:t>Но сама К.А. – доцент каф. </a:t>
            </a:r>
            <a:r>
              <a:rPr lang="ru-RU" sz="2400" dirty="0" err="1"/>
              <a:t>теор</a:t>
            </a:r>
            <a:r>
              <a:rPr lang="ru-RU" sz="2400" dirty="0"/>
              <a:t>. механики и декан  физ.-мат. ф-та </a:t>
            </a:r>
            <a:r>
              <a:rPr lang="ru-RU" sz="2400" dirty="0" err="1"/>
              <a:t>УрГУ</a:t>
            </a:r>
            <a:r>
              <a:rPr lang="ru-RU" sz="2400" dirty="0"/>
              <a:t> (хлопоты о восстановлении </a:t>
            </a:r>
            <a:r>
              <a:rPr lang="ru-RU" sz="2400" dirty="0" smtClean="0"/>
              <a:t>кафедры </a:t>
            </a:r>
            <a:r>
              <a:rPr lang="ru-RU" sz="2400" dirty="0"/>
              <a:t>астрономии , даже с поддержкой </a:t>
            </a:r>
            <a:r>
              <a:rPr lang="ru-RU" sz="2400" dirty="0" smtClean="0"/>
              <a:t>Москвы,  пока </a:t>
            </a:r>
            <a:r>
              <a:rPr lang="ru-RU" sz="2400" dirty="0"/>
              <a:t>не удаются.) </a:t>
            </a:r>
            <a:r>
              <a:rPr lang="ru-RU" sz="2400" dirty="0">
                <a:solidFill>
                  <a:srgbClr val="FF0000"/>
                </a:solidFill>
              </a:rPr>
              <a:t>Тем не менее 6 студентов </a:t>
            </a:r>
            <a:r>
              <a:rPr lang="ru-RU" sz="2400" dirty="0" smtClean="0">
                <a:solidFill>
                  <a:srgbClr val="FF0000"/>
                </a:solidFill>
              </a:rPr>
              <a:t>получают </a:t>
            </a:r>
            <a:r>
              <a:rPr lang="ru-RU" sz="2400" dirty="0">
                <a:solidFill>
                  <a:srgbClr val="FF0000"/>
                </a:solidFill>
              </a:rPr>
              <a:t>разрешение на специализацию по астрономии</a:t>
            </a:r>
            <a:r>
              <a:rPr lang="ru-RU" sz="2400" dirty="0" smtClean="0">
                <a:solidFill>
                  <a:srgbClr val="FF0000"/>
                </a:solidFill>
              </a:rPr>
              <a:t>.</a:t>
            </a:r>
          </a:p>
          <a:p>
            <a:r>
              <a:rPr lang="ru-RU" sz="2400" dirty="0" smtClean="0"/>
              <a:t> </a:t>
            </a:r>
            <a:r>
              <a:rPr lang="ru-RU" sz="2400" dirty="0"/>
              <a:t>Почти все </a:t>
            </a:r>
            <a:r>
              <a:rPr lang="ru-RU" sz="2400" dirty="0" smtClean="0"/>
              <a:t>курсы </a:t>
            </a:r>
            <a:r>
              <a:rPr lang="ru-RU" sz="2400" dirty="0"/>
              <a:t>по астрономии читает </a:t>
            </a:r>
            <a:r>
              <a:rPr lang="ru-RU" sz="2400" dirty="0" smtClean="0"/>
              <a:t> </a:t>
            </a:r>
            <a:r>
              <a:rPr lang="ru-RU" sz="2400" dirty="0"/>
              <a:t>сама К.А., включая историю астрономии (потом ее сменит в этом </a:t>
            </a:r>
            <a:r>
              <a:rPr lang="ru-RU" sz="2400" dirty="0" smtClean="0"/>
              <a:t>ставший и нашим с Феликсом  другом  Виталий </a:t>
            </a:r>
            <a:r>
              <a:rPr lang="ru-RU" sz="2400" dirty="0" err="1" smtClean="0"/>
              <a:t>Сыровой</a:t>
            </a:r>
            <a:r>
              <a:rPr lang="ru-RU" sz="2400" dirty="0"/>
              <a:t>, но с его кончиной это оборвется</a:t>
            </a:r>
            <a:r>
              <a:rPr lang="ru-RU" sz="2400" dirty="0" smtClean="0"/>
              <a:t>…).</a:t>
            </a:r>
          </a:p>
          <a:p>
            <a:endParaRPr lang="ru-RU" sz="2400" dirty="0"/>
          </a:p>
          <a:p>
            <a:endParaRPr lang="ru-RU"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859806"/>
          </a:xfrm>
        </p:spPr>
        <p:txBody>
          <a:bodyPr/>
          <a:lstStyle/>
          <a:p>
            <a:r>
              <a:rPr lang="ru-RU" dirty="0" err="1" smtClean="0"/>
              <a:t>К.А.Бархатова</a:t>
            </a:r>
            <a:r>
              <a:rPr lang="ru-RU" dirty="0" smtClean="0"/>
              <a:t>  - декан физ.-мат.ф-та </a:t>
            </a:r>
            <a:r>
              <a:rPr lang="ru-RU" dirty="0" err="1" smtClean="0"/>
              <a:t>УрГУ</a:t>
            </a:r>
            <a:r>
              <a:rPr lang="ru-RU" dirty="0"/>
              <a:t>.</a:t>
            </a:r>
          </a:p>
        </p:txBody>
      </p:sp>
      <p:sp>
        <p:nvSpPr>
          <p:cNvPr id="4" name="Текст 3"/>
          <p:cNvSpPr>
            <a:spLocks noGrp="1"/>
          </p:cNvSpPr>
          <p:nvPr>
            <p:ph type="body" sz="half" idx="2"/>
          </p:nvPr>
        </p:nvSpPr>
        <p:spPr>
          <a:xfrm>
            <a:off x="539552" y="2348880"/>
            <a:ext cx="3008313" cy="3777283"/>
          </a:xfrm>
        </p:spPr>
        <p:txBody>
          <a:bodyPr>
            <a:normAutofit/>
          </a:bodyPr>
          <a:lstStyle/>
          <a:p>
            <a:r>
              <a:rPr lang="ru-RU" sz="2000" dirty="0" smtClean="0"/>
              <a:t>1951г. декабрь</a:t>
            </a:r>
            <a:endParaRPr lang="ru-RU" sz="2000" dirty="0"/>
          </a:p>
        </p:txBody>
      </p:sp>
      <p:pic>
        <p:nvPicPr>
          <p:cNvPr id="5" name="Picture 2" descr="picture"/>
          <p:cNvPicPr preferRelativeResize="0">
            <a:picLocks noGrp="1" noChangeArrowheads="1"/>
          </p:cNvPicPr>
          <p:nvPr>
            <p:ph idx="1"/>
          </p:nvPr>
        </p:nvPicPr>
        <p:blipFill>
          <a:blip r:embed="rId2" cstate="print"/>
          <a:srcRect/>
          <a:stretch>
            <a:fillRect/>
          </a:stretch>
        </p:blipFill>
        <p:spPr bwMode="auto">
          <a:xfrm>
            <a:off x="3923928" y="1052736"/>
            <a:ext cx="4248472" cy="4752528"/>
          </a:xfrm>
          <a:prstGeom prst="rect">
            <a:avLst/>
          </a:prstGeom>
          <a:solidFill>
            <a:srgbClr val="FFFFFF"/>
          </a:solidFill>
          <a:ln w="9525">
            <a:solidFill>
              <a:srgbClr val="000000"/>
            </a:solidFill>
            <a:round/>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Последняя попытка московского Центра астрономии…</a:t>
            </a:r>
            <a:endParaRPr lang="ru-RU" sz="3200" dirty="0"/>
          </a:p>
        </p:txBody>
      </p:sp>
      <p:sp>
        <p:nvSpPr>
          <p:cNvPr id="3" name="Содержимое 2"/>
          <p:cNvSpPr>
            <a:spLocks noGrp="1"/>
          </p:cNvSpPr>
          <p:nvPr>
            <p:ph idx="1"/>
          </p:nvPr>
        </p:nvSpPr>
        <p:spPr/>
        <p:txBody>
          <a:bodyPr>
            <a:normAutofit fontScale="85000" lnSpcReduction="10000"/>
          </a:bodyPr>
          <a:lstStyle/>
          <a:p>
            <a:r>
              <a:rPr lang="ru-RU" dirty="0" smtClean="0"/>
              <a:t>В 1953 в </a:t>
            </a:r>
            <a:r>
              <a:rPr lang="ru-RU" dirty="0" err="1" smtClean="0"/>
              <a:t>УрГУ</a:t>
            </a:r>
            <a:r>
              <a:rPr lang="ru-RU" dirty="0" smtClean="0"/>
              <a:t>  пришло приглашение к К.А. </a:t>
            </a:r>
            <a:r>
              <a:rPr lang="ru-RU" dirty="0" err="1" smtClean="0"/>
              <a:t>Бархатовой</a:t>
            </a:r>
            <a:r>
              <a:rPr lang="ru-RU" dirty="0" smtClean="0"/>
              <a:t> за подписью начальника министерского главка университетов и юридических вузов М.А.Прокофьева. Ей предлагали… пройти в Москве докторантуру .  Это устраивало и К.А.</a:t>
            </a:r>
          </a:p>
          <a:p>
            <a:r>
              <a:rPr lang="ru-RU" dirty="0" smtClean="0"/>
              <a:t>Так начался второй этап научной жизни К.А. </a:t>
            </a:r>
            <a:r>
              <a:rPr lang="ru-RU" dirty="0" err="1" smtClean="0"/>
              <a:t>Бархатовой</a:t>
            </a:r>
            <a:r>
              <a:rPr lang="ru-RU" dirty="0" smtClean="0"/>
              <a:t> – период </a:t>
            </a:r>
            <a:r>
              <a:rPr lang="ru-RU" dirty="0" err="1" smtClean="0"/>
              <a:t>интенсивнейшей</a:t>
            </a:r>
            <a:r>
              <a:rPr lang="ru-RU" dirty="0" smtClean="0"/>
              <a:t> работы на обсерватории им. Энгельгардта под Казанью (1954 - 1955) - собственные наблюдения!!!. </a:t>
            </a:r>
          </a:p>
          <a:p>
            <a:r>
              <a:rPr lang="ru-RU" dirty="0" smtClean="0"/>
              <a:t> Сбывалась давняя мечта ее как астронома-исследователя.</a:t>
            </a:r>
          </a:p>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r>
              <a:rPr lang="ru-RU" dirty="0" smtClean="0"/>
              <a:t>Вместе на всю жизнь</a:t>
            </a:r>
            <a:endParaRPr lang="ru-RU" dirty="0"/>
          </a:p>
        </p:txBody>
      </p:sp>
      <p:sp>
        <p:nvSpPr>
          <p:cNvPr id="3" name="Текст 2"/>
          <p:cNvSpPr>
            <a:spLocks noGrp="1"/>
          </p:cNvSpPr>
          <p:nvPr>
            <p:ph type="body" idx="1"/>
          </p:nvPr>
        </p:nvSpPr>
        <p:spPr/>
        <p:txBody>
          <a:bodyPr>
            <a:normAutofit fontScale="92500" lnSpcReduction="20000"/>
          </a:bodyPr>
          <a:lstStyle/>
          <a:p>
            <a:r>
              <a:rPr lang="ru-RU" dirty="0" smtClean="0"/>
              <a:t>Иосиф Вульфович </a:t>
            </a:r>
            <a:r>
              <a:rPr lang="ru-RU" dirty="0" err="1" smtClean="0"/>
              <a:t>Тарлинский</a:t>
            </a:r>
            <a:r>
              <a:rPr lang="ru-RU" dirty="0" smtClean="0"/>
              <a:t>, 1965</a:t>
            </a:r>
            <a:endParaRPr lang="ru-RU" dirty="0"/>
          </a:p>
        </p:txBody>
      </p:sp>
      <p:sp>
        <p:nvSpPr>
          <p:cNvPr id="5" name="Текст 4"/>
          <p:cNvSpPr>
            <a:spLocks noGrp="1"/>
          </p:cNvSpPr>
          <p:nvPr>
            <p:ph type="body" sz="quarter" idx="3"/>
          </p:nvPr>
        </p:nvSpPr>
        <p:spPr/>
        <p:txBody>
          <a:bodyPr>
            <a:normAutofit fontScale="92500" lnSpcReduction="20000"/>
          </a:bodyPr>
          <a:lstStyle/>
          <a:p>
            <a:r>
              <a:rPr lang="ru-RU" dirty="0" smtClean="0"/>
              <a:t>Клавдия Александровна </a:t>
            </a:r>
            <a:r>
              <a:rPr lang="ru-RU" dirty="0" err="1" smtClean="0"/>
              <a:t>Бархатова</a:t>
            </a:r>
            <a:r>
              <a:rPr lang="ru-RU" dirty="0" smtClean="0"/>
              <a:t>, 1953</a:t>
            </a:r>
            <a:endParaRPr lang="ru-RU" dirty="0"/>
          </a:p>
        </p:txBody>
      </p:sp>
      <p:pic>
        <p:nvPicPr>
          <p:cNvPr id="7" name="Picture 4" descr="picture"/>
          <p:cNvPicPr preferRelativeResize="0">
            <a:picLocks noGrp="1" noChangeArrowheads="1"/>
          </p:cNvPicPr>
          <p:nvPr>
            <p:ph sz="half" idx="2"/>
          </p:nvPr>
        </p:nvPicPr>
        <p:blipFill>
          <a:blip r:embed="rId2" cstate="print"/>
          <a:srcRect/>
          <a:stretch>
            <a:fillRect/>
          </a:stretch>
        </p:blipFill>
        <p:spPr bwMode="auto">
          <a:xfrm>
            <a:off x="1133126" y="2605183"/>
            <a:ext cx="2688336" cy="3090672"/>
          </a:xfrm>
          <a:prstGeom prst="rect">
            <a:avLst/>
          </a:prstGeom>
          <a:solidFill>
            <a:srgbClr val="FFFFFF"/>
          </a:solidFill>
          <a:ln w="9525">
            <a:solidFill>
              <a:srgbClr val="000000"/>
            </a:solidFill>
            <a:round/>
            <a:headEnd/>
            <a:tailEnd/>
          </a:ln>
        </p:spPr>
      </p:pic>
      <p:pic>
        <p:nvPicPr>
          <p:cNvPr id="8" name="Picture 3" descr="picture"/>
          <p:cNvPicPr preferRelativeResize="0">
            <a:picLocks noGrp="1" noChangeArrowheads="1"/>
          </p:cNvPicPr>
          <p:nvPr>
            <p:ph sz="quarter" idx="4"/>
          </p:nvPr>
        </p:nvPicPr>
        <p:blipFill>
          <a:blip r:embed="rId3" cstate="print"/>
          <a:srcRect/>
          <a:stretch>
            <a:fillRect/>
          </a:stretch>
        </p:blipFill>
        <p:spPr bwMode="auto">
          <a:xfrm>
            <a:off x="5436096" y="2544223"/>
            <a:ext cx="2391104" cy="3212592"/>
          </a:xfrm>
          <a:prstGeom prst="rect">
            <a:avLst/>
          </a:prstGeom>
          <a:solidFill>
            <a:srgbClr val="FFFFFF"/>
          </a:solidFill>
          <a:ln w="9525">
            <a:solidFill>
              <a:srgbClr val="000000"/>
            </a:solidFill>
            <a:round/>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dirty="0" smtClean="0"/>
              <a:t>Этап второй и главный: </a:t>
            </a:r>
            <a:endParaRPr lang="ru-RU" dirty="0"/>
          </a:p>
        </p:txBody>
      </p:sp>
      <p:sp>
        <p:nvSpPr>
          <p:cNvPr id="3" name="Содержимое 2"/>
          <p:cNvSpPr>
            <a:spLocks noGrp="1"/>
          </p:cNvSpPr>
          <p:nvPr>
            <p:ph idx="1"/>
          </p:nvPr>
        </p:nvSpPr>
        <p:spPr>
          <a:xfrm>
            <a:off x="457200" y="1052736"/>
            <a:ext cx="8229600" cy="5073427"/>
          </a:xfrm>
        </p:spPr>
        <p:txBody>
          <a:bodyPr>
            <a:normAutofit fontScale="92500"/>
          </a:bodyPr>
          <a:lstStyle/>
          <a:p>
            <a:r>
              <a:rPr lang="ru-RU" sz="1800" dirty="0"/>
              <a:t>2-й цикл </a:t>
            </a:r>
            <a:r>
              <a:rPr lang="ru-RU" sz="1800" dirty="0" smtClean="0"/>
              <a:t>научных работ  К.А. начался </a:t>
            </a:r>
            <a:r>
              <a:rPr lang="ru-RU" sz="1800" dirty="0"/>
              <a:t>со  статьи в АЖ,1952,вып.6 – о </a:t>
            </a:r>
            <a:r>
              <a:rPr lang="ru-RU" sz="1800" dirty="0" err="1" smtClean="0"/>
              <a:t>галактиче</a:t>
            </a:r>
            <a:r>
              <a:rPr lang="ru-RU" sz="1800" dirty="0" smtClean="0"/>
              <a:t>- </a:t>
            </a:r>
            <a:r>
              <a:rPr lang="ru-RU" sz="1800" dirty="0" err="1" smtClean="0"/>
              <a:t>ской</a:t>
            </a:r>
            <a:r>
              <a:rPr lang="ru-RU" sz="1800" dirty="0" smtClean="0"/>
              <a:t>  </a:t>
            </a:r>
            <a:r>
              <a:rPr lang="ru-RU" sz="1800" dirty="0"/>
              <a:t>концентрации РЗС (т.наз. </a:t>
            </a:r>
            <a:r>
              <a:rPr lang="ru-RU" sz="1800" dirty="0" err="1"/>
              <a:t>коэф</a:t>
            </a:r>
            <a:r>
              <a:rPr lang="ru-RU" sz="1800" dirty="0" smtClean="0"/>
              <a:t>. </a:t>
            </a:r>
            <a:r>
              <a:rPr lang="el-GR" sz="1800" dirty="0" smtClean="0"/>
              <a:t>β</a:t>
            </a:r>
            <a:r>
              <a:rPr lang="ru-RU" sz="1800" dirty="0"/>
              <a:t>). Итогом стал ее «Атлас диаграмм цвет-светимость РЗС» (</a:t>
            </a:r>
            <a:r>
              <a:rPr lang="ru-RU" sz="1800" dirty="0" smtClean="0"/>
              <a:t>1958, начатый в 1951 по совету Паренаго), </a:t>
            </a:r>
            <a:r>
              <a:rPr lang="ru-RU" sz="1800" dirty="0"/>
              <a:t>что сразу сделало имя </a:t>
            </a:r>
            <a:r>
              <a:rPr lang="ru-RU" sz="1800" dirty="0" err="1"/>
              <a:t>Бархатовой</a:t>
            </a:r>
            <a:r>
              <a:rPr lang="ru-RU" sz="1800" dirty="0"/>
              <a:t> известным в мире.</a:t>
            </a:r>
          </a:p>
          <a:p>
            <a:r>
              <a:rPr lang="ru-RU" sz="1800" dirty="0"/>
              <a:t>   В конце 1953 </a:t>
            </a:r>
            <a:r>
              <a:rPr lang="ru-RU" sz="1800" dirty="0">
                <a:solidFill>
                  <a:srgbClr val="0070C0"/>
                </a:solidFill>
              </a:rPr>
              <a:t>(в статье Т.И. Левитской -  в 1951г., а у </a:t>
            </a:r>
            <a:r>
              <a:rPr lang="ru-RU" sz="1800" dirty="0" err="1">
                <a:solidFill>
                  <a:srgbClr val="0070C0"/>
                </a:solidFill>
              </a:rPr>
              <a:t>Колчинского</a:t>
            </a:r>
            <a:r>
              <a:rPr lang="ru-RU" sz="1800" dirty="0">
                <a:solidFill>
                  <a:srgbClr val="0070C0"/>
                </a:solidFill>
              </a:rPr>
              <a:t> – об этом вообще нет ничего: съезды МАС – 1948, 1952, 1955, 1958-Москва) </a:t>
            </a:r>
            <a:r>
              <a:rPr lang="ru-RU" sz="1800" dirty="0"/>
              <a:t>К.А. была  принята в члены МАС  по рекомендации ППП. Он отмечал: </a:t>
            </a:r>
            <a:r>
              <a:rPr lang="ru-RU" sz="1800" dirty="0" err="1"/>
              <a:t>Бархатова</a:t>
            </a:r>
            <a:r>
              <a:rPr lang="ru-RU" sz="1800" dirty="0"/>
              <a:t> показала, что  система РЗС «обладает  нормальным для таких подсистем галактическим вращением»; показала влияние </a:t>
            </a:r>
            <a:r>
              <a:rPr lang="ru-RU" sz="1800" dirty="0" err="1"/>
              <a:t>межзв</a:t>
            </a:r>
            <a:r>
              <a:rPr lang="ru-RU" sz="1800" dirty="0"/>
              <a:t>. </a:t>
            </a:r>
            <a:r>
              <a:rPr lang="ru-RU" sz="1800" dirty="0" err="1"/>
              <a:t>поглощ</a:t>
            </a:r>
            <a:r>
              <a:rPr lang="ru-RU" sz="1800" dirty="0"/>
              <a:t>. света на размеры РЗС; ревизовала для всех известных РЗС их расстояния от Солнца; обнаружила (подтвердившее теорию Амбарцумяна о </a:t>
            </a:r>
            <a:r>
              <a:rPr lang="ru-RU" sz="1800" dirty="0" err="1"/>
              <a:t>динамич</a:t>
            </a:r>
            <a:r>
              <a:rPr lang="ru-RU" sz="1800" dirty="0"/>
              <a:t>. </a:t>
            </a:r>
            <a:r>
              <a:rPr lang="ru-RU" sz="1800" dirty="0" err="1"/>
              <a:t>эвол</a:t>
            </a:r>
            <a:r>
              <a:rPr lang="ru-RU" sz="1800" dirty="0"/>
              <a:t>. </a:t>
            </a:r>
            <a:r>
              <a:rPr lang="ru-RU" sz="1800" dirty="0" err="1" smtClean="0"/>
              <a:t>скопл</a:t>
            </a:r>
            <a:r>
              <a:rPr lang="ru-RU" sz="1800" dirty="0" smtClean="0"/>
              <a:t>.) </a:t>
            </a:r>
            <a:r>
              <a:rPr lang="ru-RU" sz="1800" dirty="0"/>
              <a:t>покраснение РЗС к краям; составила Атлас диаграмм  «показатель цвета – звездная величина» для всех РЗС, для которых такие диаграммы имелись, и </a:t>
            </a:r>
            <a:r>
              <a:rPr lang="ru-RU" sz="1800" dirty="0">
                <a:solidFill>
                  <a:srgbClr val="FF0000"/>
                </a:solidFill>
              </a:rPr>
              <a:t>к тому времени была «единственным в мире астрономом, обладающим полным атласом этих диаграмм</a:t>
            </a:r>
            <a:r>
              <a:rPr lang="ru-RU" sz="1800" dirty="0" smtClean="0">
                <a:solidFill>
                  <a:srgbClr val="FF0000"/>
                </a:solidFill>
              </a:rPr>
              <a:t>». </a:t>
            </a:r>
          </a:p>
          <a:p>
            <a:r>
              <a:rPr lang="ru-RU" sz="1800" dirty="0" smtClean="0"/>
              <a:t>Поэтому  на Х съезде МАС, куда была приглашена и К.А., и где был  представлен полный тираж Атласа,  его расхватывали участники, а о втором томе Атласа   (малый тираж его вышел в 1961) настойчиво просили участники съезда МАС  в США (1961 г.). Еще два тома вышли в 1963 (последний – в соавторстве с </a:t>
            </a:r>
            <a:r>
              <a:rPr lang="ru-RU" sz="1800" dirty="0" err="1" smtClean="0"/>
              <a:t>Сыровым</a:t>
            </a:r>
            <a:r>
              <a:rPr lang="ru-RU" sz="1800" dirty="0" smtClean="0"/>
              <a:t>).</a:t>
            </a:r>
            <a:endParaRPr lang="ru-RU" sz="1800" dirty="0"/>
          </a:p>
          <a:p>
            <a:endParaRPr lang="ru-RU" sz="1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800600"/>
            <a:ext cx="7344816" cy="566738"/>
          </a:xfrm>
        </p:spPr>
        <p:txBody>
          <a:bodyPr/>
          <a:lstStyle/>
          <a:p>
            <a:r>
              <a:rPr lang="ru-RU" dirty="0" err="1" smtClean="0"/>
              <a:t>К.А.Бархатова</a:t>
            </a:r>
            <a:r>
              <a:rPr lang="ru-RU" dirty="0" smtClean="0"/>
              <a:t> и Д.Я.Мартынов   у нового здания МГУ, 1954</a:t>
            </a:r>
            <a:endParaRPr lang="ru-RU" dirty="0"/>
          </a:p>
        </p:txBody>
      </p:sp>
      <p:sp>
        <p:nvSpPr>
          <p:cNvPr id="4" name="Текст 3"/>
          <p:cNvSpPr>
            <a:spLocks noGrp="1"/>
          </p:cNvSpPr>
          <p:nvPr>
            <p:ph type="body" sz="half" idx="2"/>
          </p:nvPr>
        </p:nvSpPr>
        <p:spPr>
          <a:xfrm>
            <a:off x="2915816" y="5301208"/>
            <a:ext cx="3902224" cy="804862"/>
          </a:xfrm>
        </p:spPr>
        <p:txBody>
          <a:bodyPr>
            <a:normAutofit/>
          </a:bodyPr>
          <a:lstStyle/>
          <a:p>
            <a:r>
              <a:rPr lang="ru-RU" sz="2000" dirty="0" smtClean="0"/>
              <a:t>Фото </a:t>
            </a:r>
            <a:r>
              <a:rPr lang="ru-RU" sz="2000" dirty="0" err="1" smtClean="0"/>
              <a:t>И.В.Тарлинского</a:t>
            </a:r>
            <a:endParaRPr lang="ru-RU" sz="2000" dirty="0"/>
          </a:p>
        </p:txBody>
      </p:sp>
      <p:pic>
        <p:nvPicPr>
          <p:cNvPr id="5" name="Picture 3" descr="picture"/>
          <p:cNvPicPr preferRelativeResize="0">
            <a:picLocks noGrp="1" noChangeArrowheads="1"/>
          </p:cNvPicPr>
          <p:nvPr>
            <p:ph type="pic" idx="1"/>
          </p:nvPr>
        </p:nvPicPr>
        <p:blipFill>
          <a:blip r:embed="rId2" cstate="print"/>
          <a:srcRect l="53" r="53"/>
          <a:stretch>
            <a:fillRect/>
          </a:stretch>
        </p:blipFill>
        <p:spPr bwMode="auto">
          <a:xfrm>
            <a:off x="827088" y="612775"/>
            <a:ext cx="7200900" cy="4114800"/>
          </a:xfrm>
          <a:prstGeom prst="rect">
            <a:avLst/>
          </a:prstGeom>
          <a:solidFill>
            <a:srgbClr val="FFFFFF"/>
          </a:solidFill>
          <a:ln w="9525">
            <a:solidFill>
              <a:srgbClr val="000000"/>
            </a:solidFill>
            <a:round/>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Атлас ГР-диаграмм РЗС, 1т., 1958</a:t>
            </a:r>
            <a:endParaRPr lang="ru-RU" dirty="0"/>
          </a:p>
        </p:txBody>
      </p:sp>
      <p:sp>
        <p:nvSpPr>
          <p:cNvPr id="4" name="Текст 3"/>
          <p:cNvSpPr>
            <a:spLocks noGrp="1"/>
          </p:cNvSpPr>
          <p:nvPr>
            <p:ph type="body" sz="half" idx="2"/>
          </p:nvPr>
        </p:nvSpPr>
        <p:spPr/>
        <p:txBody>
          <a:bodyPr>
            <a:normAutofit fontScale="92500"/>
          </a:bodyPr>
          <a:lstStyle/>
          <a:p>
            <a:r>
              <a:rPr lang="ru-RU" sz="1600" dirty="0"/>
              <a:t>В Атласе </a:t>
            </a:r>
            <a:r>
              <a:rPr lang="ru-RU" sz="1600" dirty="0" err="1"/>
              <a:t>К.А.Бархатова</a:t>
            </a:r>
            <a:r>
              <a:rPr lang="ru-RU" sz="1600" dirty="0"/>
              <a:t>  на основе анализа ГР-диаграмм РЗС провела их эволюционную классификацию, разделив РЗС на три группы: 1</a:t>
            </a:r>
            <a:r>
              <a:rPr lang="ru-RU" sz="1600" i="1" dirty="0"/>
              <a:t>.РЗС, содержащие  </a:t>
            </a:r>
            <a:r>
              <a:rPr lang="ru-RU" sz="1600" i="1" dirty="0" err="1"/>
              <a:t>зв</a:t>
            </a:r>
            <a:r>
              <a:rPr lang="ru-RU" sz="1600" i="1" dirty="0"/>
              <a:t>. раннего </a:t>
            </a:r>
            <a:r>
              <a:rPr lang="ru-RU" sz="1600" i="1" dirty="0" err="1"/>
              <a:t>сп</a:t>
            </a:r>
            <a:r>
              <a:rPr lang="ru-RU" sz="1600" i="1" dirty="0"/>
              <a:t>. класса и часто связанные с </a:t>
            </a:r>
            <a:r>
              <a:rPr lang="ru-RU" sz="1600" i="1" dirty="0" err="1"/>
              <a:t>дифф</a:t>
            </a:r>
            <a:r>
              <a:rPr lang="ru-RU" sz="1600" i="1" dirty="0"/>
              <a:t>. </a:t>
            </a:r>
            <a:r>
              <a:rPr lang="ru-RU" sz="1600" i="1" dirty="0" err="1"/>
              <a:t>тум</a:t>
            </a:r>
            <a:r>
              <a:rPr lang="ru-RU" sz="1600" i="1" dirty="0"/>
              <a:t>. – самые молодые скопления</a:t>
            </a:r>
            <a:r>
              <a:rPr lang="ru-RU" sz="1600" dirty="0"/>
              <a:t>.</a:t>
            </a:r>
          </a:p>
          <a:p>
            <a:r>
              <a:rPr lang="ru-RU" sz="1600" dirty="0"/>
              <a:t>2. </a:t>
            </a:r>
            <a:r>
              <a:rPr lang="ru-RU" sz="1600" i="1" dirty="0"/>
              <a:t>РЗС, состоящие только из </a:t>
            </a:r>
            <a:r>
              <a:rPr lang="ru-RU" sz="1600" i="1" dirty="0" err="1"/>
              <a:t>зв</a:t>
            </a:r>
            <a:r>
              <a:rPr lang="ru-RU" sz="1600" i="1" dirty="0"/>
              <a:t>. ГП.3. РЗС, содержащие кроме </a:t>
            </a:r>
            <a:r>
              <a:rPr lang="ru-RU" sz="1600" i="1" dirty="0" err="1"/>
              <a:t>зв</a:t>
            </a:r>
            <a:r>
              <a:rPr lang="ru-RU" sz="1600" i="1" dirty="0"/>
              <a:t>. ГП немало </a:t>
            </a:r>
            <a:r>
              <a:rPr lang="ru-RU" sz="1600" i="1" dirty="0" smtClean="0"/>
              <a:t>красных. </a:t>
            </a:r>
            <a:r>
              <a:rPr lang="ru-RU" sz="1600" i="1" dirty="0"/>
              <a:t>гигантов – самые старые скопления.</a:t>
            </a:r>
            <a:r>
              <a:rPr lang="ru-RU" sz="1600" dirty="0"/>
              <a:t> </a:t>
            </a:r>
          </a:p>
          <a:p>
            <a:r>
              <a:rPr lang="ru-RU" sz="1600" dirty="0" smtClean="0"/>
              <a:t>3.Особо </a:t>
            </a:r>
            <a:r>
              <a:rPr lang="ru-RU" sz="1600" dirty="0"/>
              <a:t>были выделены  </a:t>
            </a:r>
            <a:r>
              <a:rPr lang="en-US" sz="1600" dirty="0"/>
              <a:t>NGC</a:t>
            </a:r>
            <a:r>
              <a:rPr lang="ru-RU" sz="1600" dirty="0"/>
              <a:t> 188 и </a:t>
            </a:r>
            <a:r>
              <a:rPr lang="en-US" sz="1600" dirty="0"/>
              <a:t>NGC </a:t>
            </a:r>
            <a:r>
              <a:rPr lang="ru-RU" sz="1600" dirty="0"/>
              <a:t>2682, по сходству их ГР-диаграмм с ГР-диаграммами для шаровых </a:t>
            </a:r>
            <a:r>
              <a:rPr lang="ru-RU" sz="1600" dirty="0" err="1"/>
              <a:t>ск</a:t>
            </a:r>
            <a:r>
              <a:rPr lang="ru-RU" sz="1600" dirty="0"/>
              <a:t>. (как и сходное с ними </a:t>
            </a:r>
            <a:r>
              <a:rPr lang="en-US" sz="1600" dirty="0"/>
              <a:t>NGC</a:t>
            </a:r>
            <a:r>
              <a:rPr lang="ru-RU" sz="1600" dirty="0"/>
              <a:t>6819</a:t>
            </a:r>
            <a:r>
              <a:rPr lang="ru-RU" sz="1600" dirty="0" smtClean="0"/>
              <a:t>).</a:t>
            </a:r>
          </a:p>
          <a:p>
            <a:r>
              <a:rPr lang="ru-RU" sz="1600" dirty="0" smtClean="0"/>
              <a:t>Работа была высоко оценена </a:t>
            </a:r>
            <a:r>
              <a:rPr lang="ru-RU" sz="1600" dirty="0" err="1" smtClean="0"/>
              <a:t>звездниками</a:t>
            </a:r>
            <a:r>
              <a:rPr lang="ru-RU" sz="1600" dirty="0" smtClean="0"/>
              <a:t>. </a:t>
            </a:r>
            <a:endParaRPr lang="ru-RU" sz="1600" dirty="0"/>
          </a:p>
          <a:p>
            <a:endParaRPr lang="ru-RU" sz="1600" dirty="0"/>
          </a:p>
        </p:txBody>
      </p:sp>
      <p:pic>
        <p:nvPicPr>
          <p:cNvPr id="5" name="Picture 2"/>
          <p:cNvPicPr>
            <a:picLocks noGrp="1" noChangeAspect="1" noChangeArrowheads="1"/>
          </p:cNvPicPr>
          <p:nvPr>
            <p:ph idx="1"/>
          </p:nvPr>
        </p:nvPicPr>
        <p:blipFill>
          <a:blip r:embed="rId2" cstate="print"/>
          <a:srcRect/>
          <a:stretch>
            <a:fillRect/>
          </a:stretch>
        </p:blipFill>
        <p:spPr bwMode="auto">
          <a:xfrm>
            <a:off x="3945153" y="273050"/>
            <a:ext cx="4371544" cy="5853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О генетической связи РЗС с диффузными туманностями и открытие кратности</a:t>
            </a:r>
            <a:endParaRPr lang="ru-RU" sz="3200" dirty="0"/>
          </a:p>
        </p:txBody>
      </p:sp>
      <p:sp>
        <p:nvSpPr>
          <p:cNvPr id="3" name="Содержимое 2"/>
          <p:cNvSpPr>
            <a:spLocks noGrp="1"/>
          </p:cNvSpPr>
          <p:nvPr>
            <p:ph idx="1"/>
          </p:nvPr>
        </p:nvSpPr>
        <p:spPr>
          <a:xfrm>
            <a:off x="457200" y="1484784"/>
            <a:ext cx="8229600" cy="4641379"/>
          </a:xfrm>
        </p:spPr>
        <p:txBody>
          <a:bodyPr>
            <a:normAutofit lnSpcReduction="10000"/>
          </a:bodyPr>
          <a:lstStyle/>
          <a:p>
            <a:r>
              <a:rPr lang="ru-RU" sz="1800" dirty="0"/>
              <a:t> 1956 г. (</a:t>
            </a:r>
            <a:r>
              <a:rPr lang="ru-RU" sz="1800" i="1" dirty="0"/>
              <a:t>АЖ, 1956,т.33,вып. 5,с.739</a:t>
            </a:r>
            <a:r>
              <a:rPr lang="ru-RU" sz="1800" dirty="0"/>
              <a:t>) Вывод </a:t>
            </a:r>
            <a:r>
              <a:rPr lang="ru-RU" sz="1800" dirty="0" smtClean="0"/>
              <a:t> </a:t>
            </a:r>
            <a:r>
              <a:rPr lang="ru-RU" sz="1800" dirty="0" err="1" smtClean="0"/>
              <a:t>Бархатовой</a:t>
            </a:r>
            <a:r>
              <a:rPr lang="ru-RU" sz="1800" dirty="0" smtClean="0"/>
              <a:t> по </a:t>
            </a:r>
            <a:r>
              <a:rPr lang="ru-RU" sz="1800" dirty="0"/>
              <a:t>РЗС </a:t>
            </a:r>
            <a:r>
              <a:rPr lang="en-US" sz="1800" dirty="0"/>
              <a:t>NGC</a:t>
            </a:r>
            <a:r>
              <a:rPr lang="ru-RU" sz="1800" dirty="0" smtClean="0"/>
              <a:t>1528: </a:t>
            </a:r>
            <a:r>
              <a:rPr lang="ru-RU" sz="1800" i="1" dirty="0">
                <a:solidFill>
                  <a:srgbClr val="FF0000"/>
                </a:solidFill>
              </a:rPr>
              <a:t>Его структура</a:t>
            </a:r>
            <a:r>
              <a:rPr lang="ru-RU" sz="1800" dirty="0">
                <a:solidFill>
                  <a:srgbClr val="FF0000"/>
                </a:solidFill>
              </a:rPr>
              <a:t> </a:t>
            </a:r>
            <a:r>
              <a:rPr lang="ru-RU" sz="1800" dirty="0"/>
              <a:t>– система параллельных цепочек звезд (она исследовала 180 его звезд, разбив их на семь цепочек-слоев), направленных вдоль плоскости Галактики -  </a:t>
            </a:r>
            <a:r>
              <a:rPr lang="ru-RU" sz="1800" i="1" dirty="0">
                <a:solidFill>
                  <a:srgbClr val="FF0000"/>
                </a:solidFill>
              </a:rPr>
              <a:t>сходна</a:t>
            </a:r>
            <a:r>
              <a:rPr lang="ru-RU" sz="1800" dirty="0">
                <a:solidFill>
                  <a:srgbClr val="FF0000"/>
                </a:solidFill>
              </a:rPr>
              <a:t> </a:t>
            </a:r>
            <a:r>
              <a:rPr lang="ru-RU" sz="1800" i="1" dirty="0">
                <a:solidFill>
                  <a:srgbClr val="FF0000"/>
                </a:solidFill>
              </a:rPr>
              <a:t>со структурой диффузных туманностей. Значит  РЗС и возникают из таких туманностей.</a:t>
            </a:r>
            <a:endParaRPr lang="ru-RU" sz="1800" dirty="0">
              <a:solidFill>
                <a:srgbClr val="FF0000"/>
              </a:solidFill>
            </a:endParaRPr>
          </a:p>
          <a:p>
            <a:r>
              <a:rPr lang="ru-RU" sz="1800" dirty="0"/>
              <a:t>Там же К.А. Б. </a:t>
            </a:r>
            <a:r>
              <a:rPr lang="ru-RU" sz="1800" i="1" dirty="0"/>
              <a:t>впервые  высказала </a:t>
            </a:r>
            <a:r>
              <a:rPr lang="ru-RU" sz="1800" i="1" dirty="0">
                <a:solidFill>
                  <a:srgbClr val="FF0000"/>
                </a:solidFill>
              </a:rPr>
              <a:t>мысль о существовании кратных РЗС</a:t>
            </a:r>
            <a:r>
              <a:rPr lang="ru-RU" sz="1800" dirty="0">
                <a:solidFill>
                  <a:srgbClr val="FF0000"/>
                </a:solidFill>
              </a:rPr>
              <a:t> </a:t>
            </a:r>
            <a:r>
              <a:rPr lang="ru-RU" sz="1800" dirty="0"/>
              <a:t>(</a:t>
            </a:r>
            <a:r>
              <a:rPr lang="ru-RU" sz="1800" dirty="0" err="1"/>
              <a:t>расст</a:t>
            </a:r>
            <a:r>
              <a:rPr lang="ru-RU" sz="1800" dirty="0"/>
              <a:t>. между центрами </a:t>
            </a:r>
            <a:r>
              <a:rPr lang="en-US" sz="1800" dirty="0"/>
              <a:t>NGC</a:t>
            </a:r>
            <a:r>
              <a:rPr lang="ru-RU" sz="1800" dirty="0"/>
              <a:t>1528 и </a:t>
            </a:r>
            <a:r>
              <a:rPr lang="en-US" sz="1800" dirty="0"/>
              <a:t>NGC</a:t>
            </a:r>
            <a:r>
              <a:rPr lang="ru-RU" sz="1800" dirty="0"/>
              <a:t>1545 существенно меньше их расстояния от </a:t>
            </a:r>
            <a:r>
              <a:rPr lang="ru-RU" sz="1800" dirty="0" smtClean="0"/>
              <a:t>Солнца).  </a:t>
            </a:r>
          </a:p>
          <a:p>
            <a:r>
              <a:rPr lang="ru-RU" sz="1800" i="1" dirty="0" smtClean="0"/>
              <a:t>Итогом </a:t>
            </a:r>
            <a:r>
              <a:rPr lang="ru-RU" sz="1800" i="1" dirty="0"/>
              <a:t>стал выход  в 1981 г. в сборнике Уральского ун-та </a:t>
            </a:r>
            <a:r>
              <a:rPr lang="ru-RU" sz="1800" i="1" dirty="0">
                <a:solidFill>
                  <a:srgbClr val="FF0000"/>
                </a:solidFill>
              </a:rPr>
              <a:t>«Каталога вероятных кратных РЗС (кинематические данные о 69 РЗС, принадлежащих к 30 кратным системам» </a:t>
            </a:r>
            <a:r>
              <a:rPr lang="ru-RU" sz="1800" i="1" dirty="0"/>
              <a:t>(</a:t>
            </a:r>
            <a:r>
              <a:rPr lang="ru-RU" sz="1800" dirty="0"/>
              <a:t>авторы </a:t>
            </a:r>
            <a:r>
              <a:rPr lang="ru-RU" sz="1800" dirty="0" err="1"/>
              <a:t>Бархатова</a:t>
            </a:r>
            <a:r>
              <a:rPr lang="ru-RU" sz="1800" dirty="0"/>
              <a:t> и двое м.н.с. каф. астрономии </a:t>
            </a:r>
            <a:r>
              <a:rPr lang="ru-RU" sz="1800" dirty="0" err="1"/>
              <a:t>УрГУ</a:t>
            </a:r>
            <a:r>
              <a:rPr lang="ru-RU" sz="1800" dirty="0" smtClean="0"/>
              <a:t>).</a:t>
            </a:r>
            <a:endParaRPr lang="ru-RU" sz="1800" dirty="0"/>
          </a:p>
          <a:p>
            <a:r>
              <a:rPr lang="ru-RU" sz="1800" dirty="0"/>
              <a:t>   Позднее (</a:t>
            </a:r>
            <a:r>
              <a:rPr lang="ru-RU" sz="1800" dirty="0" err="1"/>
              <a:t>ЗиВ</a:t>
            </a:r>
            <a:r>
              <a:rPr lang="ru-RU" sz="1800" dirty="0"/>
              <a:t>, 1968, №1) (с.75) К. А. писала: </a:t>
            </a:r>
            <a:r>
              <a:rPr lang="ru-RU" sz="1800" i="1" dirty="0">
                <a:solidFill>
                  <a:srgbClr val="FF0000"/>
                </a:solidFill>
              </a:rPr>
              <a:t>«… На основании изучения характеристик [групп  скоплений] в созвездиях Кассиопеи и Персея… удалось установить, что скопления, входящие в эти группы, физически связаны друг с другом». </a:t>
            </a:r>
            <a:endParaRPr lang="ru-RU" sz="1800" dirty="0">
              <a:solidFill>
                <a:srgbClr val="FF0000"/>
              </a:solidFill>
            </a:endParaRPr>
          </a:p>
          <a:p>
            <a:r>
              <a:rPr lang="ru-RU" sz="1800" i="1" dirty="0"/>
              <a:t> </a:t>
            </a:r>
            <a:endParaRPr lang="ru-RU" sz="1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43408"/>
            <a:ext cx="8229600" cy="1080120"/>
          </a:xfrm>
        </p:spPr>
        <p:txBody>
          <a:bodyPr>
            <a:normAutofit/>
          </a:bodyPr>
          <a:lstStyle/>
          <a:p>
            <a:r>
              <a:rPr lang="ru-RU" sz="3200" dirty="0" smtClean="0"/>
              <a:t/>
            </a:r>
            <a:br>
              <a:rPr lang="ru-RU" sz="3200" dirty="0" smtClean="0"/>
            </a:br>
            <a:r>
              <a:rPr lang="ru-RU" sz="3200" dirty="0" smtClean="0"/>
              <a:t>Использованные источники:</a:t>
            </a:r>
            <a:endParaRPr lang="ru-RU" sz="3200" dirty="0"/>
          </a:p>
        </p:txBody>
      </p:sp>
      <p:sp>
        <p:nvSpPr>
          <p:cNvPr id="3" name="Содержимое 2"/>
          <p:cNvSpPr>
            <a:spLocks noGrp="1"/>
          </p:cNvSpPr>
          <p:nvPr>
            <p:ph idx="1"/>
          </p:nvPr>
        </p:nvSpPr>
        <p:spPr>
          <a:xfrm>
            <a:off x="457200" y="1052736"/>
            <a:ext cx="8229600" cy="5073427"/>
          </a:xfrm>
        </p:spPr>
        <p:txBody>
          <a:bodyPr>
            <a:normAutofit/>
          </a:bodyPr>
          <a:lstStyle/>
          <a:p>
            <a:r>
              <a:rPr lang="ru-RU" sz="1800" dirty="0" smtClean="0"/>
              <a:t>И.Давыдов.  </a:t>
            </a:r>
            <a:r>
              <a:rPr lang="ru-RU" sz="1800" dirty="0" err="1" smtClean="0"/>
              <a:t>К.А.Бархатова</a:t>
            </a:r>
            <a:r>
              <a:rPr lang="ru-RU" sz="1800" dirty="0" smtClean="0"/>
              <a:t>. Серия «Наши земляки».Свердловск, 1985.</a:t>
            </a:r>
          </a:p>
          <a:p>
            <a:r>
              <a:rPr lang="ru-RU" sz="1800" dirty="0" smtClean="0"/>
              <a:t>Т.И.Левитская. К 100-ЛЕТИЮ СО ДНЯ РОЖДЕНИЯ КЛАВДИИ АЛЕКСАНДРОВНЫ БАРХАТОВОЙ, «ЗВЕЗДНОГО ПРОФЕССОРА»</a:t>
            </a:r>
            <a:r>
              <a:rPr lang="ru-RU" sz="1800" b="1" dirty="0" smtClean="0"/>
              <a:t> - </a:t>
            </a:r>
            <a:r>
              <a:rPr lang="ru-RU" sz="1800" dirty="0" smtClean="0"/>
              <a:t>Ф И З И К А К О С М О С А        Труды 46-й Международной студенческой научной конференции</a:t>
            </a:r>
          </a:p>
          <a:p>
            <a:pPr>
              <a:buNone/>
            </a:pPr>
            <a:r>
              <a:rPr lang="ru-RU" sz="1800" dirty="0" smtClean="0"/>
              <a:t>        (Екатеринбург,30 января - 3 февраля 2017 г.)  Екатеринбург.</a:t>
            </a:r>
          </a:p>
          <a:p>
            <a:r>
              <a:rPr lang="ru-RU" sz="1800" dirty="0" err="1" smtClean="0"/>
              <a:t>И.Г.Колчинский</a:t>
            </a:r>
            <a:r>
              <a:rPr lang="ru-RU" sz="1800" dirty="0" smtClean="0"/>
              <a:t>. </a:t>
            </a:r>
            <a:r>
              <a:rPr lang="ru-RU" sz="1800" dirty="0" err="1" smtClean="0"/>
              <a:t>АСТРОНОМЫ.Биографический</a:t>
            </a:r>
            <a:r>
              <a:rPr lang="ru-RU" sz="1800" dirty="0" smtClean="0"/>
              <a:t> справочник. Киев, 1986.</a:t>
            </a:r>
          </a:p>
          <a:p>
            <a:r>
              <a:rPr lang="ru-RU" sz="1800" dirty="0" smtClean="0"/>
              <a:t>Статьи К.А. </a:t>
            </a:r>
            <a:r>
              <a:rPr lang="ru-RU" sz="1800" dirty="0" err="1" smtClean="0"/>
              <a:t>Бархатовой</a:t>
            </a:r>
            <a:r>
              <a:rPr lang="ru-RU" sz="1800" dirty="0" smtClean="0"/>
              <a:t> в АЖ и </a:t>
            </a:r>
            <a:r>
              <a:rPr lang="ru-RU" sz="1800" dirty="0" err="1" smtClean="0"/>
              <a:t>ЗиВ</a:t>
            </a:r>
            <a:r>
              <a:rPr lang="ru-RU" sz="1800" dirty="0" smtClean="0"/>
              <a:t> (1949-1958,1968), канд. диссертация (1948), Атлас ГР-диаграмм РЗС. 1958.</a:t>
            </a:r>
          </a:p>
          <a:p>
            <a:r>
              <a:rPr lang="ru-RU" sz="1800" dirty="0" smtClean="0"/>
              <a:t>Расторгуев А. С. Галактическая астрономия.  Часть 4: Звездные скопления, или такие непростые “простые звездные населения”: РЗС (Курс лекций, 2017).</a:t>
            </a:r>
          </a:p>
          <a:p>
            <a:r>
              <a:rPr lang="ru-RU" sz="1800" dirty="0" err="1" smtClean="0"/>
              <a:t>Еремеева</a:t>
            </a:r>
            <a:r>
              <a:rPr lang="ru-RU" sz="1800" dirty="0" smtClean="0"/>
              <a:t> А.И., </a:t>
            </a:r>
            <a:r>
              <a:rPr lang="ru-RU" sz="1800" dirty="0" err="1" smtClean="0"/>
              <a:t>Цицин</a:t>
            </a:r>
            <a:r>
              <a:rPr lang="ru-RU" sz="1800" dirty="0" smtClean="0"/>
              <a:t> Ф.А. История и методология астрономии. Ч.2. Лекция тринадцатая. На пути исследования вещества Вселенной. Рождение астрофизики. Предыстория и история формирования астрофизической картины мира. (2016)</a:t>
            </a:r>
          </a:p>
          <a:p>
            <a:r>
              <a:rPr lang="ru-RU" sz="1800" dirty="0" err="1" smtClean="0"/>
              <a:t>К.А.Бархатова</a:t>
            </a:r>
            <a:r>
              <a:rPr lang="ru-RU" sz="1800" dirty="0" smtClean="0"/>
              <a:t>. Интернет. </a:t>
            </a:r>
            <a:r>
              <a:rPr lang="ru-RU" sz="1800" smtClean="0"/>
              <a:t>(2017)</a:t>
            </a:r>
            <a:endParaRPr lang="ru-RU" sz="1800" dirty="0" smtClean="0"/>
          </a:p>
          <a:p>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Открытие новых РЗС и пополнение  базы данных по РЗС</a:t>
            </a:r>
            <a:endParaRPr lang="ru-RU" sz="3200" dirty="0"/>
          </a:p>
        </p:txBody>
      </p:sp>
      <p:sp>
        <p:nvSpPr>
          <p:cNvPr id="3" name="Содержимое 2"/>
          <p:cNvSpPr>
            <a:spLocks noGrp="1"/>
          </p:cNvSpPr>
          <p:nvPr>
            <p:ph idx="1"/>
          </p:nvPr>
        </p:nvSpPr>
        <p:spPr/>
        <p:txBody>
          <a:bodyPr>
            <a:normAutofit/>
          </a:bodyPr>
          <a:lstStyle/>
          <a:p>
            <a:r>
              <a:rPr lang="ru-RU" sz="1800" dirty="0"/>
              <a:t>Еще раньше в </a:t>
            </a:r>
            <a:r>
              <a:rPr lang="ru-RU" sz="1800" dirty="0" err="1"/>
              <a:t>тум</a:t>
            </a:r>
            <a:r>
              <a:rPr lang="ru-RU" sz="1800" dirty="0"/>
              <a:t>. Сев. Америка (</a:t>
            </a:r>
            <a:r>
              <a:rPr lang="ru-RU" sz="1800" dirty="0" err="1"/>
              <a:t>созв</a:t>
            </a:r>
            <a:r>
              <a:rPr lang="ru-RU" sz="1800" dirty="0"/>
              <a:t>. Лебедя) К.А. «между делом» открыла два новых РЗС: одно из 60 звезд  с большой звездной плотностью в центре, на </a:t>
            </a:r>
            <a:r>
              <a:rPr lang="ru-RU" sz="1800" dirty="0" err="1"/>
              <a:t>расст</a:t>
            </a:r>
            <a:r>
              <a:rPr lang="ru-RU" sz="1800" dirty="0"/>
              <a:t>. 470 </a:t>
            </a:r>
            <a:r>
              <a:rPr lang="ru-RU" sz="1800" dirty="0" err="1"/>
              <a:t>пк</a:t>
            </a:r>
            <a:r>
              <a:rPr lang="ru-RU" sz="1800" dirty="0"/>
              <a:t> от Солнца (названо </a:t>
            </a:r>
            <a:r>
              <a:rPr lang="ru-RU" sz="1800" i="1" dirty="0"/>
              <a:t>«Бархатова-1», или  Ба-1), </a:t>
            </a:r>
            <a:r>
              <a:rPr lang="ru-RU" sz="1800" dirty="0"/>
              <a:t>а затем в той же </a:t>
            </a:r>
            <a:r>
              <a:rPr lang="ru-RU" sz="1800" dirty="0" err="1"/>
              <a:t>тум</a:t>
            </a:r>
            <a:r>
              <a:rPr lang="ru-RU" sz="1800" dirty="0"/>
              <a:t>. еще одно РЗС (44 звезды</a:t>
            </a:r>
            <a:r>
              <a:rPr lang="ru-RU" sz="1800" i="1" dirty="0"/>
              <a:t>, Ба-2) (</a:t>
            </a:r>
            <a:r>
              <a:rPr lang="ru-RU" sz="1800" i="1" dirty="0" err="1"/>
              <a:t>опубл</a:t>
            </a:r>
            <a:r>
              <a:rPr lang="ru-RU" sz="1800" i="1" dirty="0"/>
              <a:t>. в 1957г.)  .В </a:t>
            </a:r>
            <a:r>
              <a:rPr lang="ru-RU" sz="1800" dirty="0"/>
              <a:t>«Каталоге </a:t>
            </a:r>
            <a:r>
              <a:rPr lang="ru-RU" sz="1800" dirty="0" err="1"/>
              <a:t>зв</a:t>
            </a:r>
            <a:r>
              <a:rPr lang="ru-RU" sz="1800" dirty="0"/>
              <a:t>. скоплений и ассоциаций» чехословацких астрономов Альтера, </a:t>
            </a:r>
            <a:r>
              <a:rPr lang="ru-RU" sz="1800" dirty="0" err="1"/>
              <a:t>Рупрехта</a:t>
            </a:r>
            <a:r>
              <a:rPr lang="ru-RU" sz="1800" dirty="0"/>
              <a:t> и </a:t>
            </a:r>
            <a:r>
              <a:rPr lang="ru-RU" sz="1800" dirty="0" err="1"/>
              <a:t>Ванисека</a:t>
            </a:r>
            <a:r>
              <a:rPr lang="ru-RU" sz="1800" dirty="0"/>
              <a:t> (1958г., 2-е доп. изд. – в 1970г.)  они вошли под №№ 200 и 216. (</a:t>
            </a:r>
            <a:r>
              <a:rPr lang="ru-RU" sz="1800" dirty="0">
                <a:solidFill>
                  <a:srgbClr val="0070C0"/>
                </a:solidFill>
              </a:rPr>
              <a:t>Интересно, сохранились ли?  Сама К.А. сначала допускала, что это могут быть и случайные флуктуации плотности звезд…)</a:t>
            </a:r>
          </a:p>
          <a:p>
            <a:r>
              <a:rPr lang="ru-RU" sz="1800" dirty="0"/>
              <a:t>   Все свои исследования </a:t>
            </a:r>
            <a:r>
              <a:rPr lang="ru-RU" sz="1800" dirty="0" smtClean="0"/>
              <a:t>РЗС  </a:t>
            </a:r>
            <a:r>
              <a:rPr lang="ru-RU" sz="1800" dirty="0"/>
              <a:t>К.А. вела, имея в виду раскрытие через них законов эволюции </a:t>
            </a:r>
            <a:r>
              <a:rPr lang="ru-RU" sz="1800" dirty="0" smtClean="0"/>
              <a:t>звезд</a:t>
            </a:r>
          </a:p>
          <a:p>
            <a:r>
              <a:rPr lang="ru-RU" sz="1800" dirty="0" smtClean="0">
                <a:solidFill>
                  <a:srgbClr val="FF0000"/>
                </a:solidFill>
              </a:rPr>
              <a:t>Привезенные </a:t>
            </a:r>
            <a:r>
              <a:rPr lang="ru-RU" sz="1800" dirty="0">
                <a:solidFill>
                  <a:srgbClr val="FF0000"/>
                </a:solidFill>
              </a:rPr>
              <a:t>ею из Казани 224 негатива</a:t>
            </a:r>
            <a:r>
              <a:rPr lang="ru-RU" sz="1800" dirty="0"/>
              <a:t> РЗС (200 – сняты ею в период докторантуры) </a:t>
            </a:r>
            <a:r>
              <a:rPr lang="ru-RU" sz="1800" dirty="0">
                <a:solidFill>
                  <a:srgbClr val="FF0000"/>
                </a:solidFill>
              </a:rPr>
              <a:t>стали основой стеклянной библиотеки РЗС в </a:t>
            </a:r>
            <a:r>
              <a:rPr lang="ru-RU" sz="1800" dirty="0" err="1">
                <a:solidFill>
                  <a:srgbClr val="FF0000"/>
                </a:solidFill>
              </a:rPr>
              <a:t>УрГУ</a:t>
            </a:r>
            <a:r>
              <a:rPr lang="ru-RU" sz="1800" dirty="0">
                <a:solidFill>
                  <a:srgbClr val="FF0000"/>
                </a:solidFill>
              </a:rPr>
              <a:t>, которая к 1985 г. была одной из крупнейших в нашей стране.</a:t>
            </a:r>
          </a:p>
          <a:p>
            <a:r>
              <a:rPr lang="ru-RU" sz="1800" i="1" dirty="0"/>
              <a:t> </a:t>
            </a:r>
            <a:endParaRPr lang="ru-RU" sz="1800" dirty="0"/>
          </a:p>
          <a:p>
            <a:r>
              <a:rPr lang="ru-RU" sz="1800" dirty="0"/>
              <a:t> </a:t>
            </a:r>
          </a:p>
          <a:p>
            <a:endParaRPr lang="ru-RU" sz="1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ru-RU" sz="2400" dirty="0" smtClean="0"/>
              <a:t/>
            </a:r>
            <a:br>
              <a:rPr lang="ru-RU" sz="2400" dirty="0" smtClean="0"/>
            </a:br>
            <a:r>
              <a:rPr lang="ru-RU" sz="2400" dirty="0" smtClean="0">
                <a:solidFill>
                  <a:srgbClr val="FF0000"/>
                </a:solidFill>
              </a:rPr>
              <a:t>Самое </a:t>
            </a:r>
            <a:r>
              <a:rPr lang="ru-RU" sz="2400" dirty="0">
                <a:solidFill>
                  <a:srgbClr val="FF0000"/>
                </a:solidFill>
              </a:rPr>
              <a:t>загадочное скопление </a:t>
            </a:r>
            <a:r>
              <a:rPr lang="en-US" sz="2400" dirty="0">
                <a:solidFill>
                  <a:srgbClr val="FF0000"/>
                </a:solidFill>
              </a:rPr>
              <a:t>NGC</a:t>
            </a:r>
            <a:r>
              <a:rPr lang="ru-RU" sz="2400" dirty="0">
                <a:solidFill>
                  <a:srgbClr val="FF0000"/>
                </a:solidFill>
              </a:rPr>
              <a:t>188 (которое до К.А. не привлекало внимания).</a:t>
            </a:r>
            <a:r>
              <a:rPr lang="ru-RU" sz="2400" dirty="0"/>
              <a:t/>
            </a:r>
            <a:br>
              <a:rPr lang="ru-RU" sz="2400" dirty="0"/>
            </a:br>
            <a:endParaRPr lang="ru-RU" sz="2400" dirty="0"/>
          </a:p>
        </p:txBody>
      </p:sp>
      <p:sp>
        <p:nvSpPr>
          <p:cNvPr id="3" name="Содержимое 2"/>
          <p:cNvSpPr>
            <a:spLocks noGrp="1"/>
          </p:cNvSpPr>
          <p:nvPr>
            <p:ph idx="1"/>
          </p:nvPr>
        </p:nvSpPr>
        <p:spPr>
          <a:xfrm>
            <a:off x="457200" y="908720"/>
            <a:ext cx="8229600" cy="5616624"/>
          </a:xfrm>
        </p:spPr>
        <p:txBody>
          <a:bodyPr>
            <a:normAutofit fontScale="92500" lnSpcReduction="20000"/>
          </a:bodyPr>
          <a:lstStyle/>
          <a:p>
            <a:r>
              <a:rPr lang="ru-RU" sz="2400" dirty="0" smtClean="0"/>
              <a:t>    Первую статья </a:t>
            </a:r>
            <a:r>
              <a:rPr lang="ru-RU" sz="2400" dirty="0"/>
              <a:t>о нем К.А. </a:t>
            </a:r>
            <a:r>
              <a:rPr lang="ru-RU" sz="2400" dirty="0" smtClean="0"/>
              <a:t>(</a:t>
            </a:r>
            <a:r>
              <a:rPr lang="ru-RU" sz="2400" i="1" dirty="0"/>
              <a:t>АЖ, 1956,т.33,в.6,с.850</a:t>
            </a:r>
            <a:r>
              <a:rPr lang="ru-RU" sz="2400" dirty="0"/>
              <a:t> ) - по личным наблюдениям </a:t>
            </a:r>
            <a:r>
              <a:rPr lang="ru-RU" sz="2400" dirty="0" smtClean="0"/>
              <a:t>: 19 </a:t>
            </a:r>
            <a:r>
              <a:rPr lang="ru-RU" sz="2400" dirty="0"/>
              <a:t>снимков, </a:t>
            </a:r>
            <a:r>
              <a:rPr lang="ru-RU" sz="2400" dirty="0" err="1"/>
              <a:t>опред</a:t>
            </a:r>
            <a:r>
              <a:rPr lang="ru-RU" sz="2400" dirty="0"/>
              <a:t>. </a:t>
            </a:r>
            <a:r>
              <a:rPr lang="ru-RU" sz="2400" dirty="0" err="1"/>
              <a:t>фотогр</a:t>
            </a:r>
            <a:r>
              <a:rPr lang="ru-RU" sz="2400" dirty="0"/>
              <a:t>. </a:t>
            </a:r>
            <a:r>
              <a:rPr lang="ru-RU" sz="2400" dirty="0" err="1"/>
              <a:t>зв</a:t>
            </a:r>
            <a:r>
              <a:rPr lang="ru-RU" sz="2400" dirty="0"/>
              <a:t>. вел. 340 его звезд, </a:t>
            </a:r>
            <a:r>
              <a:rPr lang="ru-RU" sz="2400" dirty="0" smtClean="0"/>
              <a:t>отмечена «большая скученность </a:t>
            </a:r>
            <a:r>
              <a:rPr lang="ru-RU" sz="2400" dirty="0"/>
              <a:t>звезд скопления, которое  исключительно богато  слабыми звездами». Оно </a:t>
            </a:r>
            <a:r>
              <a:rPr lang="ru-RU" sz="2400" dirty="0" err="1"/>
              <a:t>нах</a:t>
            </a:r>
            <a:r>
              <a:rPr lang="ru-RU" sz="2400" dirty="0"/>
              <a:t>.  </a:t>
            </a:r>
            <a:r>
              <a:rPr lang="ru-RU" sz="2400" dirty="0" err="1"/>
              <a:t>оч</a:t>
            </a:r>
            <a:r>
              <a:rPr lang="ru-RU" sz="2400" dirty="0"/>
              <a:t>. </a:t>
            </a:r>
            <a:r>
              <a:rPr lang="ru-RU" sz="2400" dirty="0" smtClean="0"/>
              <a:t> далеко </a:t>
            </a:r>
            <a:r>
              <a:rPr lang="ru-RU" sz="2400" dirty="0"/>
              <a:t>от Солнца (2100 </a:t>
            </a:r>
            <a:r>
              <a:rPr lang="ru-RU" sz="2400" dirty="0" err="1"/>
              <a:t>пк</a:t>
            </a:r>
            <a:r>
              <a:rPr lang="ru-RU" sz="2400" dirty="0"/>
              <a:t> ) и среди РЗС самое удаленное от плоскости Галактики (820 </a:t>
            </a:r>
            <a:r>
              <a:rPr lang="ru-RU" sz="2400" dirty="0" err="1"/>
              <a:t>пк</a:t>
            </a:r>
            <a:r>
              <a:rPr lang="ru-RU" sz="2400" dirty="0"/>
              <a:t>), в нем не было  обычной для РЗС концентрации ярких </a:t>
            </a:r>
            <a:r>
              <a:rPr lang="ru-RU" sz="2400" dirty="0" err="1"/>
              <a:t>зв</a:t>
            </a:r>
            <a:r>
              <a:rPr lang="ru-RU" sz="2400" dirty="0"/>
              <a:t>. к его центру. </a:t>
            </a:r>
            <a:r>
              <a:rPr lang="ru-RU" sz="2400" i="1" dirty="0"/>
              <a:t> </a:t>
            </a:r>
            <a:r>
              <a:rPr lang="ru-RU" sz="2400" i="1" dirty="0" err="1"/>
              <a:t>Бархатова</a:t>
            </a:r>
            <a:r>
              <a:rPr lang="ru-RU" sz="2400" i="1" dirty="0"/>
              <a:t> первой заметила уникальность </a:t>
            </a:r>
            <a:r>
              <a:rPr lang="en-US" sz="2400" i="1" dirty="0"/>
              <a:t>NGC</a:t>
            </a:r>
            <a:r>
              <a:rPr lang="ru-RU" sz="2400" i="1" dirty="0"/>
              <a:t>188</a:t>
            </a:r>
            <a:r>
              <a:rPr lang="ru-RU" sz="2400" i="1" dirty="0" smtClean="0"/>
              <a:t>.</a:t>
            </a:r>
            <a:r>
              <a:rPr lang="ru-RU" sz="2400" dirty="0"/>
              <a:t> </a:t>
            </a:r>
          </a:p>
          <a:p>
            <a:r>
              <a:rPr lang="ru-RU" sz="2400" dirty="0" smtClean="0"/>
              <a:t>    На </a:t>
            </a:r>
            <a:r>
              <a:rPr lang="ru-RU" sz="2400" dirty="0"/>
              <a:t>МАС (август 1958) она  представила Г-Р диаграмму для </a:t>
            </a:r>
            <a:r>
              <a:rPr lang="en-US" sz="2400" dirty="0"/>
              <a:t>NGC</a:t>
            </a:r>
            <a:r>
              <a:rPr lang="ru-RU" sz="2400" dirty="0"/>
              <a:t>188 и сделала вывод: </a:t>
            </a:r>
            <a:r>
              <a:rPr lang="ru-RU" sz="2400" i="1" dirty="0">
                <a:solidFill>
                  <a:srgbClr val="FF0000"/>
                </a:solidFill>
              </a:rPr>
              <a:t>«По возрасту самое старое РЗС в Галактике. По возрасту оно близко к шаровым, старше которых, как известно, в Галактике образований нет. Прежде всего, возрастом и объясняются исключительные особенности этого скопления</a:t>
            </a:r>
            <a:r>
              <a:rPr lang="ru-RU" sz="2400" i="1" dirty="0" smtClean="0">
                <a:solidFill>
                  <a:srgbClr val="FF0000"/>
                </a:solidFill>
              </a:rPr>
              <a:t>».</a:t>
            </a:r>
            <a:r>
              <a:rPr lang="ru-RU" sz="2400" i="1" dirty="0">
                <a:solidFill>
                  <a:srgbClr val="FF0000"/>
                </a:solidFill>
              </a:rPr>
              <a:t> </a:t>
            </a:r>
            <a:endParaRPr lang="ru-RU" sz="2400" i="1" dirty="0" smtClean="0">
              <a:solidFill>
                <a:srgbClr val="FF0000"/>
              </a:solidFill>
            </a:endParaRPr>
          </a:p>
          <a:p>
            <a:r>
              <a:rPr lang="ru-RU" sz="2400" dirty="0" smtClean="0"/>
              <a:t>Уже сообщение Б. на МАС привлекло к РЗС  </a:t>
            </a:r>
            <a:r>
              <a:rPr lang="en-US" sz="2400" dirty="0" smtClean="0"/>
              <a:t>NGC</a:t>
            </a:r>
            <a:r>
              <a:rPr lang="ru-RU" sz="2400" dirty="0" smtClean="0"/>
              <a:t>188 всеобщее внимание исследователей. Его возраст был оценен сначала в 10 </a:t>
            </a:r>
            <a:r>
              <a:rPr lang="ru-RU" sz="2400" dirty="0" err="1" smtClean="0"/>
              <a:t>млрд</a:t>
            </a:r>
            <a:r>
              <a:rPr lang="ru-RU" sz="2400" dirty="0" smtClean="0"/>
              <a:t>, лет,  как у шаровых, потом снижен вдвое. (В современных лекциях в ГАИШ снова  около 10 млрд.). </a:t>
            </a:r>
          </a:p>
          <a:p>
            <a:endParaRPr lang="ru-RU" sz="2400" dirty="0"/>
          </a:p>
          <a:p>
            <a:endParaRPr lang="ru-RU" sz="1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7" name="Rectangle 3"/>
          <p:cNvSpPr>
            <a:spLocks noGrp="1" noChangeArrowheads="1"/>
          </p:cNvSpPr>
          <p:nvPr>
            <p:ph type="body" sz="half" idx="1"/>
          </p:nvPr>
        </p:nvSpPr>
        <p:spPr>
          <a:xfrm>
            <a:off x="0" y="836712"/>
            <a:ext cx="4643438" cy="5113238"/>
          </a:xfrm>
        </p:spPr>
        <p:txBody>
          <a:bodyPr>
            <a:normAutofit lnSpcReduction="10000"/>
          </a:bodyPr>
          <a:lstStyle/>
          <a:p>
            <a:pPr>
              <a:lnSpc>
                <a:spcPct val="90000"/>
              </a:lnSpc>
            </a:pPr>
            <a:endParaRPr lang="ru-RU" altLang="ru-RU" sz="2400" dirty="0">
              <a:solidFill>
                <a:srgbClr val="FF0000"/>
              </a:solidFill>
              <a:effectLst>
                <a:outerShdw blurRad="38100" dist="38100" dir="2700000" algn="tl">
                  <a:srgbClr val="000000"/>
                </a:outerShdw>
              </a:effectLst>
              <a:latin typeface="Comic Sans MS" pitchFamily="66" charset="0"/>
            </a:endParaRPr>
          </a:p>
          <a:p>
            <a:pPr>
              <a:lnSpc>
                <a:spcPct val="90000"/>
              </a:lnSpc>
            </a:pPr>
            <a:r>
              <a:rPr lang="ru-RU" altLang="ru-RU" sz="2400" dirty="0" smtClean="0">
                <a:solidFill>
                  <a:srgbClr val="FF0000"/>
                </a:solidFill>
                <a:effectLst>
                  <a:outerShdw blurRad="38100" dist="38100" dir="2700000" algn="tl">
                    <a:srgbClr val="000000"/>
                  </a:outerShdw>
                </a:effectLst>
                <a:latin typeface="Comic Sans MS" pitchFamily="66" charset="0"/>
              </a:rPr>
              <a:t>Старые</a:t>
            </a:r>
            <a:r>
              <a:rPr lang="ru-RU" altLang="ru-RU" sz="2400" dirty="0">
                <a:solidFill>
                  <a:srgbClr val="FF0000"/>
                </a:solidFill>
                <a:effectLst>
                  <a:outerShdw blurRad="38100" dist="38100" dir="2700000" algn="tl">
                    <a:srgbClr val="000000"/>
                  </a:outerShdw>
                </a:effectLst>
                <a:latin typeface="Comic Sans MS" pitchFamily="66" charset="0"/>
              </a:rPr>
              <a:t>: 	</a:t>
            </a:r>
          </a:p>
          <a:p>
            <a:pPr>
              <a:lnSpc>
                <a:spcPct val="90000"/>
              </a:lnSpc>
            </a:pPr>
            <a:endParaRPr lang="ru-RU" altLang="ru-RU" sz="2400" dirty="0">
              <a:solidFill>
                <a:srgbClr val="FF0000"/>
              </a:solidFill>
              <a:effectLst>
                <a:outerShdw blurRad="38100" dist="38100" dir="2700000" algn="tl">
                  <a:srgbClr val="000000"/>
                </a:outerShdw>
              </a:effectLst>
              <a:latin typeface="Comic Sans MS" pitchFamily="66" charset="0"/>
            </a:endParaRPr>
          </a:p>
          <a:p>
            <a:pPr>
              <a:lnSpc>
                <a:spcPct val="90000"/>
              </a:lnSpc>
              <a:buFontTx/>
              <a:buNone/>
            </a:pPr>
            <a:r>
              <a:rPr lang="en-US" altLang="ru-RU" sz="2000" dirty="0"/>
              <a:t>NGC</a:t>
            </a:r>
            <a:r>
              <a:rPr lang="ru-RU" altLang="ru-RU" sz="2000" dirty="0"/>
              <a:t>2682 (</a:t>
            </a:r>
            <a:r>
              <a:rPr lang="en-US" altLang="ru-RU" sz="2000" dirty="0"/>
              <a:t>M</a:t>
            </a:r>
            <a:r>
              <a:rPr lang="ru-RU" altLang="ru-RU" sz="2000" dirty="0"/>
              <a:t>67) 4 млрд. </a:t>
            </a:r>
            <a:r>
              <a:rPr lang="ru-RU" altLang="ru-RU" sz="2000" dirty="0" smtClean="0"/>
              <a:t>лет</a:t>
            </a:r>
            <a:endParaRPr lang="ru-RU" altLang="ru-RU" sz="2000" dirty="0"/>
          </a:p>
          <a:p>
            <a:pPr>
              <a:lnSpc>
                <a:spcPct val="90000"/>
              </a:lnSpc>
              <a:buFontTx/>
              <a:buNone/>
            </a:pPr>
            <a:endParaRPr lang="ru-RU" altLang="ru-RU" sz="2000" dirty="0"/>
          </a:p>
          <a:p>
            <a:pPr>
              <a:lnSpc>
                <a:spcPct val="90000"/>
              </a:lnSpc>
              <a:buFontTx/>
              <a:buNone/>
            </a:pPr>
            <a:r>
              <a:rPr lang="en-US" altLang="ru-RU" sz="2000" dirty="0"/>
              <a:t>NGC</a:t>
            </a:r>
            <a:r>
              <a:rPr lang="ru-RU" altLang="ru-RU" sz="2000" dirty="0"/>
              <a:t>2243	 6 млрд. лет</a:t>
            </a:r>
          </a:p>
          <a:p>
            <a:pPr>
              <a:lnSpc>
                <a:spcPct val="90000"/>
              </a:lnSpc>
              <a:buFontTx/>
              <a:buNone/>
            </a:pPr>
            <a:r>
              <a:rPr lang="en-US" altLang="ru-RU" sz="2000" dirty="0" err="1"/>
              <a:t>Melotte</a:t>
            </a:r>
            <a:r>
              <a:rPr lang="ru-RU" altLang="ru-RU" sz="2000" dirty="0"/>
              <a:t> 66	 6 млрд. лет</a:t>
            </a:r>
          </a:p>
          <a:p>
            <a:pPr>
              <a:lnSpc>
                <a:spcPct val="90000"/>
              </a:lnSpc>
              <a:buFontTx/>
              <a:buNone/>
            </a:pPr>
            <a:r>
              <a:rPr lang="en-US" altLang="ru-RU" sz="2000" dirty="0"/>
              <a:t>NGC2420	</a:t>
            </a:r>
            <a:r>
              <a:rPr lang="ru-RU" altLang="ru-RU" sz="2000" dirty="0"/>
              <a:t>~10 млрд. лет </a:t>
            </a:r>
          </a:p>
          <a:p>
            <a:pPr>
              <a:lnSpc>
                <a:spcPct val="90000"/>
              </a:lnSpc>
              <a:buFontTx/>
              <a:buNone/>
            </a:pPr>
            <a:endParaRPr lang="ru-RU" altLang="ru-RU" sz="2000" dirty="0"/>
          </a:p>
          <a:p>
            <a:pPr>
              <a:lnSpc>
                <a:spcPct val="90000"/>
              </a:lnSpc>
              <a:buFontTx/>
              <a:buNone/>
            </a:pPr>
            <a:r>
              <a:rPr lang="en-US" altLang="ru-RU" sz="2000" dirty="0"/>
              <a:t>NGC</a:t>
            </a:r>
            <a:r>
              <a:rPr lang="ru-RU" altLang="ru-RU" sz="2000" dirty="0"/>
              <a:t>188	~10 млрд. лет</a:t>
            </a:r>
            <a:r>
              <a:rPr lang="en-US" altLang="ru-RU" sz="2000" dirty="0"/>
              <a:t>      </a:t>
            </a:r>
            <a:r>
              <a:rPr lang="en-US" altLang="ru-RU" sz="2000" dirty="0">
                <a:sym typeface="Wingdings" pitchFamily="2" charset="2"/>
              </a:rPr>
              <a:t></a:t>
            </a:r>
            <a:endParaRPr lang="ru-RU" altLang="ru-RU" sz="2000" dirty="0">
              <a:sym typeface="Wingdings" pitchFamily="2" charset="2"/>
            </a:endParaRPr>
          </a:p>
          <a:p>
            <a:pPr>
              <a:lnSpc>
                <a:spcPct val="90000"/>
              </a:lnSpc>
              <a:buFontTx/>
              <a:buNone/>
            </a:pPr>
            <a:endParaRPr lang="ru-RU" altLang="ru-RU" sz="2000" dirty="0">
              <a:sym typeface="Wingdings" pitchFamily="2" charset="2"/>
            </a:endParaRPr>
          </a:p>
          <a:p>
            <a:pPr>
              <a:lnSpc>
                <a:spcPct val="90000"/>
              </a:lnSpc>
              <a:buFontTx/>
              <a:buNone/>
            </a:pPr>
            <a:r>
              <a:rPr lang="ru-RU" altLang="ru-RU" sz="2000" dirty="0" smtClean="0">
                <a:solidFill>
                  <a:srgbClr val="FF0000"/>
                </a:solidFill>
                <a:effectLst>
                  <a:outerShdw blurRad="38100" dist="38100" dir="2700000" algn="tl">
                    <a:srgbClr val="000000"/>
                  </a:outerShdw>
                </a:effectLst>
                <a:latin typeface="Comic Sans MS" pitchFamily="66" charset="0"/>
                <a:sym typeface="Wingdings" pitchFamily="2" charset="2"/>
              </a:rPr>
              <a:t>Они приближаются по возрасту </a:t>
            </a:r>
            <a:r>
              <a:rPr lang="en-US" altLang="ru-RU" sz="2000" dirty="0" smtClean="0">
                <a:solidFill>
                  <a:srgbClr val="FF0000"/>
                </a:solidFill>
                <a:effectLst>
                  <a:outerShdw blurRad="38100" dist="38100" dir="2700000" algn="tl">
                    <a:srgbClr val="000000"/>
                  </a:outerShdw>
                </a:effectLst>
                <a:latin typeface="Comic Sans MS" pitchFamily="66" charset="0"/>
                <a:sym typeface="Wingdings" pitchFamily="2" charset="2"/>
              </a:rPr>
              <a:t> </a:t>
            </a:r>
            <a:r>
              <a:rPr lang="ru-RU" altLang="ru-RU" sz="2000" dirty="0" smtClean="0">
                <a:solidFill>
                  <a:srgbClr val="FF0000"/>
                </a:solidFill>
                <a:effectLst>
                  <a:outerShdw blurRad="38100" dist="38100" dir="2700000" algn="tl">
                    <a:srgbClr val="000000"/>
                  </a:outerShdw>
                </a:effectLst>
                <a:latin typeface="Comic Sans MS" pitchFamily="66" charset="0"/>
                <a:sym typeface="Wingdings" pitchFamily="2" charset="2"/>
              </a:rPr>
              <a:t>к ШЗС</a:t>
            </a:r>
          </a:p>
          <a:p>
            <a:pPr>
              <a:lnSpc>
                <a:spcPct val="90000"/>
              </a:lnSpc>
              <a:buFontTx/>
              <a:buNone/>
            </a:pPr>
            <a:r>
              <a:rPr lang="ru-RU" altLang="ru-RU" sz="2000" dirty="0" smtClean="0">
                <a:latin typeface="Times New Roman" pitchFamily="18" charset="0"/>
                <a:cs typeface="Times New Roman" pitchFamily="18" charset="0"/>
                <a:sym typeface="Wingdings" pitchFamily="2" charset="2"/>
              </a:rPr>
              <a:t>  (Из лекции Расторгуева . Здесь-то и  надо бы напомнить о пионерских работах </a:t>
            </a:r>
            <a:r>
              <a:rPr lang="ru-RU" altLang="ru-RU" sz="2000" dirty="0" err="1" smtClean="0">
                <a:latin typeface="Times New Roman" pitchFamily="18" charset="0"/>
                <a:cs typeface="Times New Roman" pitchFamily="18" charset="0"/>
                <a:sym typeface="Wingdings" pitchFamily="2" charset="2"/>
              </a:rPr>
              <a:t>К.А.Бархатовой</a:t>
            </a:r>
            <a:r>
              <a:rPr lang="ru-RU" altLang="ru-RU" sz="2000" dirty="0" smtClean="0">
                <a:latin typeface="Times New Roman" pitchFamily="18" charset="0"/>
                <a:cs typeface="Times New Roman" pitchFamily="18" charset="0"/>
                <a:sym typeface="Wingdings" pitchFamily="2" charset="2"/>
              </a:rPr>
              <a:t>! - АЕ) </a:t>
            </a:r>
            <a:endParaRPr lang="ru-RU" altLang="ru-RU" sz="2400" dirty="0">
              <a:latin typeface="Times New Roman" pitchFamily="18" charset="0"/>
              <a:cs typeface="Times New Roman" pitchFamily="18" charset="0"/>
            </a:endParaRPr>
          </a:p>
        </p:txBody>
      </p:sp>
      <p:pic>
        <p:nvPicPr>
          <p:cNvPr id="917509" name="Picture 5" descr="NGC188"/>
          <p:cNvPicPr>
            <a:picLocks noGrp="1" noChangeAspect="1" noChangeArrowheads="1"/>
          </p:cNvPicPr>
          <p:nvPr>
            <p:ph sz="quarter" idx="3"/>
          </p:nvPr>
        </p:nvPicPr>
        <p:blipFill>
          <a:blip r:embed="rId2" cstate="print">
            <a:extLst>
              <a:ext uri="{28A0092B-C50C-407E-A947-70E740481C1C}">
                <a14:useLocalDpi xmlns="" xmlns:a14="http://schemas.microsoft.com/office/drawing/2010/main" val="0"/>
              </a:ext>
            </a:extLst>
          </a:blip>
          <a:srcRect/>
          <a:stretch>
            <a:fillRect/>
          </a:stretch>
        </p:blipFill>
        <p:spPr>
          <a:xfrm>
            <a:off x="4860032" y="2708920"/>
            <a:ext cx="3276600" cy="32766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3200" dirty="0" smtClean="0"/>
              <a:t>О возможной генетической связи РЗС и ШЗС…</a:t>
            </a:r>
            <a:endParaRPr lang="ru-RU" sz="3200" dirty="0"/>
          </a:p>
        </p:txBody>
      </p:sp>
      <p:sp>
        <p:nvSpPr>
          <p:cNvPr id="3" name="Содержимое 2"/>
          <p:cNvSpPr>
            <a:spLocks noGrp="1"/>
          </p:cNvSpPr>
          <p:nvPr>
            <p:ph idx="1"/>
          </p:nvPr>
        </p:nvSpPr>
        <p:spPr>
          <a:xfrm>
            <a:off x="457200" y="1196752"/>
            <a:ext cx="8229600" cy="4929411"/>
          </a:xfrm>
        </p:spPr>
        <p:txBody>
          <a:bodyPr>
            <a:normAutofit/>
          </a:bodyPr>
          <a:lstStyle/>
          <a:p>
            <a:r>
              <a:rPr lang="ru-RU" sz="1800" dirty="0" smtClean="0"/>
              <a:t> В том же 1958 в АЖ К.А. писала о составленной ею уже для двух подобных РЗС  Г-Р диаграмме: </a:t>
            </a:r>
            <a:r>
              <a:rPr lang="ru-RU" sz="1800" i="1" dirty="0" smtClean="0"/>
              <a:t>«Диаграмма </a:t>
            </a:r>
            <a:r>
              <a:rPr lang="ru-RU" sz="1800" i="1" dirty="0" err="1" smtClean="0"/>
              <a:t>Герцшпрунга</a:t>
            </a:r>
            <a:r>
              <a:rPr lang="ru-RU" sz="1800" i="1" dirty="0" smtClean="0"/>
              <a:t> – </a:t>
            </a:r>
            <a:r>
              <a:rPr lang="ru-RU" sz="1800" i="1" dirty="0" err="1" smtClean="0"/>
              <a:t>Рессела</a:t>
            </a:r>
            <a:r>
              <a:rPr lang="ru-RU" sz="1800" i="1" dirty="0" smtClean="0"/>
              <a:t> для </a:t>
            </a:r>
            <a:r>
              <a:rPr lang="en-US" sz="1800" i="1" dirty="0" smtClean="0"/>
              <a:t>NGC</a:t>
            </a:r>
            <a:r>
              <a:rPr lang="ru-RU" sz="1800" i="1" dirty="0" smtClean="0"/>
              <a:t>2682 и </a:t>
            </a:r>
            <a:r>
              <a:rPr lang="en-US" sz="1800" i="1" dirty="0" smtClean="0"/>
              <a:t>NGC </a:t>
            </a:r>
            <a:r>
              <a:rPr lang="ru-RU" sz="1800" i="1" dirty="0" smtClean="0"/>
              <a:t>188 сходна с диаграммами шаровых скоплений. </a:t>
            </a:r>
            <a:r>
              <a:rPr lang="ru-RU" sz="1800" i="1" dirty="0" smtClean="0">
                <a:solidFill>
                  <a:srgbClr val="FF0000"/>
                </a:solidFill>
              </a:rPr>
              <a:t>Оба эти скопления </a:t>
            </a:r>
            <a:r>
              <a:rPr lang="ru-RU" sz="1800" i="1" dirty="0" smtClean="0"/>
              <a:t>расположены далеко от плоскости Галактики, содержат много звезд и по своим свойствам </a:t>
            </a:r>
            <a:r>
              <a:rPr lang="ru-RU" sz="1800" i="1" dirty="0" smtClean="0">
                <a:solidFill>
                  <a:srgbClr val="FF0000"/>
                </a:solidFill>
              </a:rPr>
              <a:t>занимают как бы промежуточное положение между шаровыми и рассеянными скоплениями»</a:t>
            </a:r>
            <a:endParaRPr lang="ru-RU" sz="1800" dirty="0" smtClean="0">
              <a:solidFill>
                <a:srgbClr val="FF0000"/>
              </a:solidFill>
            </a:endParaRPr>
          </a:p>
          <a:p>
            <a:r>
              <a:rPr lang="ru-RU" sz="1400" dirty="0" smtClean="0"/>
              <a:t>  </a:t>
            </a:r>
            <a:endParaRPr lang="ru-RU" sz="1800" dirty="0" smtClean="0"/>
          </a:p>
          <a:p>
            <a:r>
              <a:rPr lang="ru-RU" sz="1800" dirty="0" smtClean="0"/>
              <a:t>В </a:t>
            </a:r>
            <a:r>
              <a:rPr lang="ru-RU" sz="1800" dirty="0"/>
              <a:t>1962г. К.А. (в </a:t>
            </a:r>
            <a:r>
              <a:rPr lang="ru-RU" sz="1800" dirty="0" err="1"/>
              <a:t>соавт</a:t>
            </a:r>
            <a:r>
              <a:rPr lang="ru-RU" sz="1800" dirty="0"/>
              <a:t>. с Л.П.Шашкиной)  исследовала – уже в </a:t>
            </a:r>
            <a:r>
              <a:rPr lang="ru-RU" sz="1800" dirty="0" err="1"/>
              <a:t>Коуровке</a:t>
            </a:r>
            <a:r>
              <a:rPr lang="ru-RU" sz="1800" dirty="0"/>
              <a:t>! – РЗС </a:t>
            </a:r>
            <a:r>
              <a:rPr lang="en-US" sz="1800" dirty="0"/>
              <a:t>NGC</a:t>
            </a:r>
            <a:r>
              <a:rPr lang="ru-RU" sz="1800" dirty="0"/>
              <a:t>6819 и показала, что,  </a:t>
            </a:r>
            <a:r>
              <a:rPr lang="ru-RU" sz="1800" i="1" dirty="0"/>
              <a:t>как и  для </a:t>
            </a:r>
            <a:r>
              <a:rPr lang="en-US" sz="1800" i="1" dirty="0"/>
              <a:t>NGC</a:t>
            </a:r>
            <a:r>
              <a:rPr lang="ru-RU" sz="1800" i="1" dirty="0"/>
              <a:t>188, на его Г-Р диаграмме нет звезд начала и конца ГП, они составляют сильно развитую ветвь красных гигантов, причем эта ветвь идет справа налево, в направлении к ГП, т.е. связывает их «мостом», показывая дальнейшую эволюцию звезд в этих РЗС в направлении от ГП к </a:t>
            </a:r>
            <a:r>
              <a:rPr lang="ru-RU" sz="1800" i="1" dirty="0" smtClean="0"/>
              <a:t>красным </a:t>
            </a:r>
            <a:r>
              <a:rPr lang="ru-RU" sz="1800" i="1" dirty="0"/>
              <a:t>гигантам (поперечный эволюционный трек продолжительностью в 1 млрд. лет)! </a:t>
            </a:r>
            <a:r>
              <a:rPr lang="ru-RU" sz="1800" i="1" dirty="0">
                <a:solidFill>
                  <a:srgbClr val="FF0000"/>
                </a:solidFill>
              </a:rPr>
              <a:t>Вывод авторов – эти скопления  очень старые. И опять налицо сходство самых старых РЗС с  шаровыми.</a:t>
            </a:r>
            <a:endParaRPr lang="ru-RU" sz="1800" dirty="0">
              <a:solidFill>
                <a:srgbClr val="FF0000"/>
              </a:solidFill>
            </a:endParaRPr>
          </a:p>
          <a:p>
            <a:pPr>
              <a:buNone/>
            </a:pPr>
            <a:endParaRPr lang="ru-RU" sz="1800" dirty="0">
              <a:solidFill>
                <a:srgbClr val="FF0000"/>
              </a:solidFill>
            </a:endParaRPr>
          </a:p>
          <a:p>
            <a:endParaRPr lang="ru-RU" sz="1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2363862"/>
          </a:xfrm>
        </p:spPr>
        <p:txBody>
          <a:bodyPr>
            <a:noAutofit/>
          </a:bodyPr>
          <a:lstStyle/>
          <a:p>
            <a:r>
              <a:rPr lang="ru-RU" sz="2400" dirty="0" smtClean="0"/>
              <a:t>Диаграмма </a:t>
            </a:r>
            <a:r>
              <a:rPr lang="ru-RU" sz="2400" dirty="0" err="1" smtClean="0"/>
              <a:t>Герцшпрунга</a:t>
            </a:r>
            <a:r>
              <a:rPr lang="ru-RU" sz="2400" dirty="0" smtClean="0"/>
              <a:t> – </a:t>
            </a:r>
            <a:r>
              <a:rPr lang="ru-RU" sz="2400" dirty="0" err="1" smtClean="0"/>
              <a:t>Рессела</a:t>
            </a:r>
            <a:r>
              <a:rPr lang="ru-RU" sz="2400" dirty="0" smtClean="0"/>
              <a:t>  для </a:t>
            </a:r>
            <a:r>
              <a:rPr lang="en-US" sz="2400" dirty="0" smtClean="0"/>
              <a:t>NGC</a:t>
            </a:r>
            <a:r>
              <a:rPr lang="ru-RU" sz="2400" dirty="0" smtClean="0"/>
              <a:t>188</a:t>
            </a:r>
            <a:endParaRPr lang="ru-RU" sz="2400" dirty="0"/>
          </a:p>
        </p:txBody>
      </p:sp>
      <p:sp>
        <p:nvSpPr>
          <p:cNvPr id="4" name="Текст 3"/>
          <p:cNvSpPr>
            <a:spLocks noGrp="1"/>
          </p:cNvSpPr>
          <p:nvPr>
            <p:ph type="body" sz="half" idx="2"/>
          </p:nvPr>
        </p:nvSpPr>
        <p:spPr>
          <a:xfrm>
            <a:off x="457200" y="2996952"/>
            <a:ext cx="3008313" cy="3129211"/>
          </a:xfrm>
        </p:spPr>
        <p:txBody>
          <a:bodyPr/>
          <a:lstStyle/>
          <a:p>
            <a:endParaRPr lang="ru-RU" dirty="0" smtClean="0"/>
          </a:p>
          <a:p>
            <a:endParaRPr lang="ru-RU" dirty="0"/>
          </a:p>
          <a:p>
            <a:r>
              <a:rPr lang="ru-RU" sz="2400" dirty="0" smtClean="0"/>
              <a:t>Из Атласа </a:t>
            </a:r>
            <a:r>
              <a:rPr lang="ru-RU" sz="2400" dirty="0" err="1" smtClean="0"/>
              <a:t>Бархатовой</a:t>
            </a:r>
            <a:r>
              <a:rPr lang="ru-RU" sz="2400" dirty="0" smtClean="0"/>
              <a:t>, 1958г.</a:t>
            </a:r>
            <a:endParaRPr lang="ru-RU" sz="2400" dirty="0"/>
          </a:p>
        </p:txBody>
      </p:sp>
      <p:pic>
        <p:nvPicPr>
          <p:cNvPr id="61442" name="Picture 2"/>
          <p:cNvPicPr>
            <a:picLocks noGrp="1" noChangeAspect="1" noChangeArrowheads="1"/>
          </p:cNvPicPr>
          <p:nvPr>
            <p:ph idx="1"/>
          </p:nvPr>
        </p:nvPicPr>
        <p:blipFill>
          <a:blip r:embed="rId2" cstate="print"/>
          <a:srcRect/>
          <a:stretch>
            <a:fillRect/>
          </a:stretch>
        </p:blipFill>
        <p:spPr bwMode="auto">
          <a:xfrm>
            <a:off x="3945153" y="273050"/>
            <a:ext cx="4371544" cy="5853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dirty="0" smtClean="0"/>
              <a:t/>
            </a:r>
            <a:br>
              <a:rPr lang="ru-RU" dirty="0" smtClean="0"/>
            </a:br>
            <a:r>
              <a:rPr lang="ru-RU" dirty="0" smtClean="0"/>
              <a:t>Новый </a:t>
            </a:r>
            <a:r>
              <a:rPr lang="ru-RU" dirty="0"/>
              <a:t>сюрприз </a:t>
            </a:r>
            <a:r>
              <a:rPr lang="ru-RU" dirty="0" smtClean="0"/>
              <a:t>в </a:t>
            </a:r>
            <a:r>
              <a:rPr lang="ru-RU" dirty="0"/>
              <a:t>NGC</a:t>
            </a:r>
            <a:r>
              <a:rPr lang="en-US" dirty="0"/>
              <a:t>188…</a:t>
            </a:r>
            <a:r>
              <a:rPr lang="ru-RU" dirty="0"/>
              <a:t/>
            </a:r>
            <a:br>
              <a:rPr lang="ru-RU" dirty="0"/>
            </a:br>
            <a:endParaRPr lang="ru-RU" dirty="0"/>
          </a:p>
        </p:txBody>
      </p:sp>
      <p:sp>
        <p:nvSpPr>
          <p:cNvPr id="3" name="Содержимое 2"/>
          <p:cNvSpPr>
            <a:spLocks noGrp="1"/>
          </p:cNvSpPr>
          <p:nvPr>
            <p:ph idx="1"/>
          </p:nvPr>
        </p:nvSpPr>
        <p:spPr>
          <a:xfrm>
            <a:off x="457200" y="1052736"/>
            <a:ext cx="8229600" cy="5073427"/>
          </a:xfrm>
        </p:spPr>
        <p:txBody>
          <a:bodyPr>
            <a:normAutofit fontScale="92500"/>
          </a:bodyPr>
          <a:lstStyle/>
          <a:p>
            <a:r>
              <a:rPr lang="ru-RU" sz="2000" dirty="0"/>
              <a:t>Особый интерес вызвало еще на Х съезде МАС новое </a:t>
            </a:r>
            <a:r>
              <a:rPr lang="ru-RU" sz="2000" dirty="0">
                <a:solidFill>
                  <a:srgbClr val="0070C0"/>
                </a:solidFill>
              </a:rPr>
              <a:t>неожиданное  открытие Б. в старейшем РЗС </a:t>
            </a:r>
            <a:r>
              <a:rPr lang="en-US" sz="2000" dirty="0">
                <a:solidFill>
                  <a:srgbClr val="0070C0"/>
                </a:solidFill>
              </a:rPr>
              <a:t>NGC</a:t>
            </a:r>
            <a:r>
              <a:rPr lang="ru-RU" sz="2000" dirty="0">
                <a:solidFill>
                  <a:srgbClr val="0070C0"/>
                </a:solidFill>
              </a:rPr>
              <a:t>188 –  молодых голубых звезд. </a:t>
            </a:r>
            <a:r>
              <a:rPr lang="ru-RU" sz="2000" dirty="0"/>
              <a:t>После споров в мире – не звезды ли это фона (</a:t>
            </a:r>
            <a:r>
              <a:rPr lang="ru-RU" sz="2000" dirty="0" err="1"/>
              <a:t>Сэндидж</a:t>
            </a:r>
            <a:r>
              <a:rPr lang="ru-RU" sz="2000" dirty="0"/>
              <a:t>, 1960) Б., многократно проверив свои выводы об </a:t>
            </a:r>
            <a:r>
              <a:rPr lang="en-US" sz="2000" dirty="0"/>
              <a:t>NGC</a:t>
            </a:r>
            <a:r>
              <a:rPr lang="ru-RU" sz="2000" dirty="0"/>
              <a:t>188,   </a:t>
            </a:r>
            <a:r>
              <a:rPr lang="ru-RU" sz="2000" dirty="0" smtClean="0"/>
              <a:t>окончательно </a:t>
            </a:r>
            <a:r>
              <a:rPr lang="ru-RU" sz="2000" dirty="0"/>
              <a:t>утверждала (ЗиВ,1968, №1 ), что в нем </a:t>
            </a:r>
            <a:r>
              <a:rPr lang="ru-RU" sz="2000" i="1" dirty="0"/>
              <a:t>«помимо последовательности красных гигантов обнаружено  большое количество ярких, но менее красных, чем гиганты, звезд. Занимаемая ими  на диаграмме область ответвляется  вверх от главной последовательности. Это противоречит современным теориям эволюции скоплений подобного типа. Исследование функции светимости [по результатам совпавшее с более ранними </a:t>
            </a:r>
            <a:r>
              <a:rPr lang="ru-RU" sz="2000" i="1" dirty="0" err="1"/>
              <a:t>исслед</a:t>
            </a:r>
            <a:r>
              <a:rPr lang="ru-RU" sz="2000" i="1" dirty="0"/>
              <a:t>. других, именно </a:t>
            </a:r>
            <a:r>
              <a:rPr lang="ru-RU" sz="2000" i="1" dirty="0" smtClean="0"/>
              <a:t>, голландца </a:t>
            </a:r>
            <a:r>
              <a:rPr lang="ru-RU" sz="2000" i="1" dirty="0" err="1"/>
              <a:t>ван</a:t>
            </a:r>
            <a:r>
              <a:rPr lang="ru-RU" sz="2000" i="1" dirty="0"/>
              <a:t> </a:t>
            </a:r>
            <a:r>
              <a:rPr lang="ru-RU" sz="2000" i="1" dirty="0" err="1"/>
              <a:t>ден</a:t>
            </a:r>
            <a:r>
              <a:rPr lang="ru-RU" sz="2000" i="1" dirty="0"/>
              <a:t> Берга] подтверждает реальность существования  в скоплении </a:t>
            </a:r>
            <a:r>
              <a:rPr lang="en-US" sz="2000" i="1" dirty="0"/>
              <a:t>NGC</a:t>
            </a:r>
            <a:r>
              <a:rPr lang="ru-RU" sz="2000" i="1" dirty="0"/>
              <a:t>188 таких звезд».</a:t>
            </a:r>
            <a:r>
              <a:rPr lang="ru-RU" sz="2000" dirty="0"/>
              <a:t> Это было, в </a:t>
            </a:r>
            <a:r>
              <a:rPr lang="ru-RU" sz="2000" dirty="0" err="1"/>
              <a:t>конце-концов</a:t>
            </a:r>
            <a:r>
              <a:rPr lang="ru-RU" sz="2000" dirty="0"/>
              <a:t>, принято, а звезды названы «голубыми бродягами» (ее аспирантом Василевским </a:t>
            </a:r>
            <a:r>
              <a:rPr lang="ru-RU" sz="2000" dirty="0" smtClean="0"/>
              <a:t>. </a:t>
            </a:r>
            <a:r>
              <a:rPr lang="ru-RU" sz="2000" dirty="0" smtClean="0">
                <a:solidFill>
                  <a:srgbClr val="0070C0"/>
                </a:solidFill>
              </a:rPr>
              <a:t>– Декартовскими кометами… или , скорее, пришельцами? - подумалось </a:t>
            </a:r>
            <a:r>
              <a:rPr lang="ru-RU" sz="2000" dirty="0">
                <a:solidFill>
                  <a:srgbClr val="0070C0"/>
                </a:solidFill>
              </a:rPr>
              <a:t>мне… </a:t>
            </a:r>
            <a:r>
              <a:rPr lang="ru-RU" sz="2000" dirty="0" smtClean="0">
                <a:solidFill>
                  <a:srgbClr val="0070C0"/>
                </a:solidFill>
              </a:rPr>
              <a:t> Он предположил второе. </a:t>
            </a:r>
            <a:r>
              <a:rPr lang="ru-RU" sz="2000" smtClean="0">
                <a:solidFill>
                  <a:srgbClr val="0070C0"/>
                </a:solidFill>
              </a:rPr>
              <a:t>– результат  </a:t>
            </a:r>
            <a:r>
              <a:rPr lang="ru-RU" sz="2000" dirty="0" smtClean="0">
                <a:solidFill>
                  <a:srgbClr val="0070C0"/>
                </a:solidFill>
              </a:rPr>
              <a:t>захвата)</a:t>
            </a:r>
            <a:endParaRPr lang="ru-RU" sz="2000" dirty="0">
              <a:solidFill>
                <a:srgbClr val="0070C0"/>
              </a:solidFill>
            </a:endParaRPr>
          </a:p>
          <a:p>
            <a:r>
              <a:rPr lang="ru-RU" sz="2000" dirty="0">
                <a:solidFill>
                  <a:srgbClr val="0070C0"/>
                </a:solidFill>
              </a:rPr>
              <a:t> </a:t>
            </a:r>
          </a:p>
          <a:p>
            <a:endParaRPr lang="ru-RU" sz="1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Autofit/>
          </a:bodyPr>
          <a:lstStyle/>
          <a:p>
            <a:r>
              <a:rPr lang="ru-RU" sz="3200" dirty="0" smtClean="0"/>
              <a:t>С Неба на Землю…</a:t>
            </a:r>
            <a:endParaRPr lang="ru-RU" sz="3200" dirty="0"/>
          </a:p>
        </p:txBody>
      </p:sp>
      <p:sp>
        <p:nvSpPr>
          <p:cNvPr id="3" name="Содержимое 2"/>
          <p:cNvSpPr>
            <a:spLocks noGrp="1"/>
          </p:cNvSpPr>
          <p:nvPr>
            <p:ph idx="1"/>
          </p:nvPr>
        </p:nvSpPr>
        <p:spPr>
          <a:xfrm>
            <a:off x="457200" y="764704"/>
            <a:ext cx="8229600" cy="5904656"/>
          </a:xfrm>
        </p:spPr>
        <p:txBody>
          <a:bodyPr>
            <a:normAutofit fontScale="92500" lnSpcReduction="10000"/>
          </a:bodyPr>
          <a:lstStyle/>
          <a:p>
            <a:r>
              <a:rPr lang="ru-RU" sz="2400" dirty="0" smtClean="0"/>
              <a:t>Но…  по возвращении в </a:t>
            </a:r>
            <a:r>
              <a:rPr lang="ru-RU" sz="2400" dirty="0" err="1" smtClean="0"/>
              <a:t>УрГУ</a:t>
            </a:r>
            <a:r>
              <a:rPr lang="ru-RU" sz="2400" dirty="0" smtClean="0"/>
              <a:t>  вместо подготовки докторской снова борьба за возрождение в нем </a:t>
            </a:r>
            <a:r>
              <a:rPr lang="ru-RU" sz="2400" dirty="0" err="1" smtClean="0"/>
              <a:t>астрономич</a:t>
            </a:r>
            <a:r>
              <a:rPr lang="ru-RU" sz="2400" dirty="0" smtClean="0"/>
              <a:t>. кафедры (вновь она была открыта в 1960г., - роль советов  А.Г. </a:t>
            </a:r>
            <a:r>
              <a:rPr lang="ru-RU" sz="2400" dirty="0" err="1" smtClean="0"/>
              <a:t>Масевич</a:t>
            </a:r>
            <a:r>
              <a:rPr lang="ru-RU" sz="2400" dirty="0" smtClean="0"/>
              <a:t> по </a:t>
            </a:r>
            <a:r>
              <a:rPr lang="ru-RU" sz="2400" dirty="0" err="1" smtClean="0"/>
              <a:t>организ</a:t>
            </a:r>
            <a:r>
              <a:rPr lang="ru-RU" sz="2400" dirty="0" smtClean="0"/>
              <a:t>. набл. ИСЗ).</a:t>
            </a:r>
          </a:p>
          <a:p>
            <a:r>
              <a:rPr lang="ru-RU" sz="2400" dirty="0" smtClean="0"/>
              <a:t> А затем новая борьба -  за создание двух новых АО – городской учебной и научной в </a:t>
            </a:r>
            <a:r>
              <a:rPr lang="ru-RU" sz="2400" dirty="0" err="1" smtClean="0"/>
              <a:t>Коуровке</a:t>
            </a:r>
            <a:r>
              <a:rPr lang="ru-RU" sz="2400" dirty="0" smtClean="0"/>
              <a:t> (</a:t>
            </a:r>
            <a:r>
              <a:rPr lang="ru-RU" sz="2400" dirty="0" err="1" smtClean="0"/>
              <a:t>УрГУ</a:t>
            </a:r>
            <a:r>
              <a:rPr lang="ru-RU" sz="2400" dirty="0" smtClean="0"/>
              <a:t> - </a:t>
            </a:r>
            <a:r>
              <a:rPr lang="ru-RU" sz="2400" dirty="0" err="1" smtClean="0"/>
              <a:t>в</a:t>
            </a:r>
            <a:r>
              <a:rPr lang="ru-RU" sz="2400" dirty="0" smtClean="0"/>
              <a:t> Азии, </a:t>
            </a:r>
            <a:r>
              <a:rPr lang="ru-RU" sz="2400" dirty="0" err="1" smtClean="0"/>
              <a:t>Коуровская</a:t>
            </a:r>
            <a:r>
              <a:rPr lang="ru-RU" sz="2400" dirty="0" smtClean="0"/>
              <a:t> АО , в 40 км к западу – самая восточная в Европе).</a:t>
            </a:r>
          </a:p>
          <a:p>
            <a:r>
              <a:rPr lang="ru-RU" sz="2400" dirty="0" smtClean="0"/>
              <a:t>Дипломатическая мудрость  К.А. в хлопотах о ней  и открытие  загородной АО в 1965г. (</a:t>
            </a:r>
            <a:r>
              <a:rPr lang="ru-RU" sz="2400" dirty="0" err="1" smtClean="0"/>
              <a:t>осн</a:t>
            </a:r>
            <a:r>
              <a:rPr lang="ru-RU" sz="2400" dirty="0" smtClean="0"/>
              <a:t>. направления  - РЗС, ИСЗ, солнечная физика и Служба  Солнца, геодезия и метеорология-гелиобиология).  </a:t>
            </a:r>
          </a:p>
          <a:p>
            <a:r>
              <a:rPr lang="ru-RU" sz="2400" dirty="0" smtClean="0"/>
              <a:t>Огромная роль и в строительстве, и в наладке инструментов ее учеников, число которых продолжало расти… </a:t>
            </a:r>
            <a:r>
              <a:rPr lang="ru-RU" sz="2400" i="1" dirty="0">
                <a:solidFill>
                  <a:srgbClr val="FF0000"/>
                </a:solidFill>
              </a:rPr>
              <a:t>«Стиль работы “на учеников” был характерен для </a:t>
            </a:r>
            <a:r>
              <a:rPr lang="ru-RU" sz="2400" i="1" dirty="0" err="1">
                <a:solidFill>
                  <a:srgbClr val="FF0000"/>
                </a:solidFill>
              </a:rPr>
              <a:t>Бархатовой</a:t>
            </a:r>
            <a:r>
              <a:rPr lang="ru-RU" sz="2400" i="1" dirty="0">
                <a:solidFill>
                  <a:srgbClr val="FF0000"/>
                </a:solidFill>
              </a:rPr>
              <a:t> </a:t>
            </a:r>
            <a:r>
              <a:rPr lang="ru-RU" sz="2400" i="1" dirty="0" smtClean="0">
                <a:solidFill>
                  <a:srgbClr val="FF0000"/>
                </a:solidFill>
              </a:rPr>
              <a:t>…   Это </a:t>
            </a:r>
            <a:r>
              <a:rPr lang="ru-RU" sz="2400" i="1" dirty="0">
                <a:solidFill>
                  <a:srgbClr val="FF0000"/>
                </a:solidFill>
              </a:rPr>
              <a:t>доступно лишь человеку щедрому. … Собственно, этот стиль и породил уральскую школу звездной астрономии».</a:t>
            </a:r>
            <a:r>
              <a:rPr lang="ru-RU" sz="2400" dirty="0">
                <a:solidFill>
                  <a:srgbClr val="FF0000"/>
                </a:solidFill>
              </a:rPr>
              <a:t> </a:t>
            </a:r>
            <a:r>
              <a:rPr lang="ru-RU" sz="2400" dirty="0" smtClean="0"/>
              <a:t>– писал в кн. о </a:t>
            </a:r>
            <a:r>
              <a:rPr lang="ru-RU" sz="2400" dirty="0" err="1" smtClean="0"/>
              <a:t>Бархатовой</a:t>
            </a:r>
            <a:r>
              <a:rPr lang="ru-RU" sz="2400" dirty="0" smtClean="0"/>
              <a:t> ее автор.</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5085184"/>
            <a:ext cx="7416824" cy="1008112"/>
          </a:xfrm>
        </p:spPr>
        <p:txBody>
          <a:bodyPr/>
          <a:lstStyle/>
          <a:p>
            <a:r>
              <a:rPr lang="ru-RU" dirty="0" smtClean="0"/>
              <a:t>Почти по Пушкину:  «Здесь будет город </a:t>
            </a:r>
            <a:r>
              <a:rPr lang="ru-RU" dirty="0" err="1" smtClean="0"/>
              <a:t>заложе</a:t>
            </a:r>
            <a:r>
              <a:rPr lang="en-US" dirty="0" smtClean="0"/>
              <a:t>’</a:t>
            </a:r>
            <a:r>
              <a:rPr lang="ru-RU" dirty="0" err="1" smtClean="0"/>
              <a:t>н</a:t>
            </a:r>
            <a:r>
              <a:rPr lang="ru-RU" dirty="0" smtClean="0"/>
              <a:t>!»</a:t>
            </a:r>
            <a:br>
              <a:rPr lang="ru-RU" dirty="0" smtClean="0"/>
            </a:br>
            <a:r>
              <a:rPr lang="ru-RU" dirty="0"/>
              <a:t/>
            </a:r>
            <a:br>
              <a:rPr lang="ru-RU" dirty="0"/>
            </a:br>
            <a:r>
              <a:rPr lang="ru-RU" b="0" dirty="0" smtClean="0"/>
              <a:t>(на месте будущей </a:t>
            </a:r>
            <a:r>
              <a:rPr lang="el-GR" b="0" dirty="0"/>
              <a:t> </a:t>
            </a:r>
            <a:r>
              <a:rPr lang="ru-RU" b="0" dirty="0" smtClean="0"/>
              <a:t>обсерватории).</a:t>
            </a:r>
            <a:endParaRPr lang="ru-RU" b="0" dirty="0"/>
          </a:p>
        </p:txBody>
      </p:sp>
      <p:pic>
        <p:nvPicPr>
          <p:cNvPr id="4098" name="Picture 2"/>
          <p:cNvPicPr>
            <a:picLocks noGrp="1" noChangeAspect="1" noChangeArrowheads="1"/>
          </p:cNvPicPr>
          <p:nvPr>
            <p:ph type="pic" idx="1"/>
          </p:nvPr>
        </p:nvPicPr>
        <p:blipFill>
          <a:blip r:embed="rId2" cstate="print"/>
          <a:srcRect t="13299" b="13299"/>
          <a:stretch>
            <a:fillRect/>
          </a:stretch>
        </p:blipFill>
        <p:spPr bwMode="auto">
          <a:xfrm>
            <a:off x="684213" y="612775"/>
            <a:ext cx="7488237"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Едва ли не главное дело жизни </a:t>
            </a:r>
            <a:r>
              <a:rPr lang="ru-RU" sz="3200" dirty="0" err="1" smtClean="0"/>
              <a:t>К.А.Бархатовой</a:t>
            </a:r>
            <a:endParaRPr lang="ru-RU" sz="3200" dirty="0"/>
          </a:p>
        </p:txBody>
      </p:sp>
      <p:sp>
        <p:nvSpPr>
          <p:cNvPr id="3" name="Содержимое 2"/>
          <p:cNvSpPr>
            <a:spLocks noGrp="1"/>
          </p:cNvSpPr>
          <p:nvPr>
            <p:ph idx="1"/>
          </p:nvPr>
        </p:nvSpPr>
        <p:spPr/>
        <p:txBody>
          <a:bodyPr>
            <a:normAutofit fontScale="92500" lnSpcReduction="20000"/>
          </a:bodyPr>
          <a:lstStyle/>
          <a:p>
            <a:r>
              <a:rPr lang="ru-RU" sz="2000" dirty="0" smtClean="0">
                <a:solidFill>
                  <a:srgbClr val="FF0000"/>
                </a:solidFill>
              </a:rPr>
              <a:t>Создание научной уральской школы звездной астрономии </a:t>
            </a:r>
            <a:r>
              <a:rPr lang="ru-RU" sz="2000" dirty="0" smtClean="0"/>
              <a:t>становится главным делом К.А.  Рост числа  учеников из студентов- устроителей самой АО…  Некоторые «обгоняют» ее в научной карьере – защищая докторские… лучшая оценка ее работы, а потери – уход некоторых из астрономии заполняются новыми поколениями студентов ( или даже бывшими учениками, попавшими по распределению «не туда»…!).</a:t>
            </a:r>
          </a:p>
          <a:p>
            <a:r>
              <a:rPr lang="ru-RU" sz="2000" dirty="0" smtClean="0">
                <a:solidFill>
                  <a:srgbClr val="FF0000"/>
                </a:solidFill>
              </a:rPr>
              <a:t>С 1968 г. К.А. профессор </a:t>
            </a:r>
            <a:r>
              <a:rPr lang="ru-RU" sz="2000" dirty="0" err="1" smtClean="0">
                <a:solidFill>
                  <a:srgbClr val="FF0000"/>
                </a:solidFill>
              </a:rPr>
              <a:t>УрГУ</a:t>
            </a:r>
            <a:r>
              <a:rPr lang="ru-RU" sz="2000" dirty="0" smtClean="0">
                <a:solidFill>
                  <a:srgbClr val="FF0000"/>
                </a:solidFill>
              </a:rPr>
              <a:t> – «звездный профессор», как ее стали называть близкие и далекие коллеги…  </a:t>
            </a:r>
            <a:r>
              <a:rPr lang="ru-RU" sz="2000" dirty="0" smtClean="0"/>
              <a:t>И так до последних лет жизни. – </a:t>
            </a:r>
          </a:p>
          <a:p>
            <a:r>
              <a:rPr lang="ru-RU" sz="2000" dirty="0" smtClean="0"/>
              <a:t>Тесные контакты с отечественными и зарубежными астрономическими центрами (через свое участие во многих ассамблеях МАС , организацию  по всей стране стажировки своих учеников), проведение знаменитых «зимних </a:t>
            </a:r>
            <a:r>
              <a:rPr lang="ru-RU" sz="2000" dirty="0" err="1" smtClean="0"/>
              <a:t>астро-школ</a:t>
            </a:r>
            <a:r>
              <a:rPr lang="ru-RU" sz="2000" dirty="0" smtClean="0"/>
              <a:t> в </a:t>
            </a:r>
            <a:r>
              <a:rPr lang="ru-RU" sz="2000" dirty="0" err="1" smtClean="0"/>
              <a:t>Коуровке</a:t>
            </a:r>
            <a:r>
              <a:rPr lang="ru-RU" sz="2000" dirty="0" smtClean="0"/>
              <a:t>». </a:t>
            </a:r>
          </a:p>
          <a:p>
            <a:r>
              <a:rPr lang="ru-RU" sz="2000" dirty="0" smtClean="0"/>
              <a:t>На одной  в 80-е довелось побывать и нам с Феликсом, А в  подарок мы получили от К.А. замечательную новую книгу  о </a:t>
            </a:r>
            <a:r>
              <a:rPr lang="en-US" sz="2000" dirty="0" smtClean="0"/>
              <a:t> </a:t>
            </a:r>
            <a:r>
              <a:rPr lang="ru-RU" sz="2000" dirty="0" smtClean="0"/>
              <a:t>ней ее земляка  И.Давыдова . </a:t>
            </a:r>
          </a:p>
          <a:p>
            <a:r>
              <a:rPr lang="ru-RU" sz="2000" dirty="0" smtClean="0"/>
              <a:t>Только в 1985 задумалась Клавдия Александровна о передаче руководства </a:t>
            </a:r>
            <a:r>
              <a:rPr lang="ru-RU" sz="2000" dirty="0" err="1" smtClean="0"/>
              <a:t>Коуровской</a:t>
            </a:r>
            <a:r>
              <a:rPr lang="ru-RU" sz="2000" dirty="0" smtClean="0"/>
              <a:t> АО одной из лучших  своих учениц и продолжателей своего дела Полине Евгеньевне Захаровой. </a:t>
            </a:r>
            <a:endParaRPr lang="ru-RU" sz="2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60648"/>
            <a:ext cx="8229600" cy="1143000"/>
          </a:xfrm>
        </p:spPr>
        <p:txBody>
          <a:bodyPr>
            <a:normAutofit fontScale="90000"/>
          </a:bodyPr>
          <a:lstStyle/>
          <a:p>
            <a:r>
              <a:rPr lang="ru-RU" sz="3200" dirty="0" smtClean="0"/>
              <a:t>Новый уральский астрономический центр становится «центром притяжения» и источником новых кадров астрономов…</a:t>
            </a:r>
            <a:endParaRPr lang="ru-RU" sz="3200" dirty="0"/>
          </a:p>
        </p:txBody>
      </p:sp>
      <p:sp>
        <p:nvSpPr>
          <p:cNvPr id="3" name="Содержимое 2"/>
          <p:cNvSpPr>
            <a:spLocks noGrp="1"/>
          </p:cNvSpPr>
          <p:nvPr>
            <p:ph idx="1"/>
          </p:nvPr>
        </p:nvSpPr>
        <p:spPr/>
        <p:txBody>
          <a:bodyPr>
            <a:normAutofit/>
          </a:bodyPr>
          <a:lstStyle/>
          <a:p>
            <a:r>
              <a:rPr lang="ru-RU" sz="2400" dirty="0"/>
              <a:t>В июне 1966г. в </a:t>
            </a:r>
            <a:r>
              <a:rPr lang="ru-RU" sz="2400" dirty="0" err="1"/>
              <a:t>УрГУ</a:t>
            </a:r>
            <a:r>
              <a:rPr lang="ru-RU" sz="2400" dirty="0"/>
              <a:t> был проведен Пленум комиссии по переменным звездам </a:t>
            </a:r>
            <a:r>
              <a:rPr lang="ru-RU" sz="2400" dirty="0" err="1"/>
              <a:t>Астросовета</a:t>
            </a:r>
            <a:r>
              <a:rPr lang="ru-RU" sz="2400" dirty="0"/>
              <a:t> </a:t>
            </a:r>
            <a:r>
              <a:rPr lang="ru-RU" sz="2400" dirty="0" smtClean="0"/>
              <a:t>.</a:t>
            </a:r>
            <a:r>
              <a:rPr lang="ru-RU" sz="2400" dirty="0"/>
              <a:t> Рук. Пленума  Б.В. </a:t>
            </a:r>
            <a:r>
              <a:rPr lang="ru-RU" sz="2400" dirty="0" err="1"/>
              <a:t>Кукаркин</a:t>
            </a:r>
            <a:r>
              <a:rPr lang="ru-RU" sz="2400" dirty="0"/>
              <a:t> дал ему </a:t>
            </a:r>
            <a:r>
              <a:rPr lang="ru-RU" sz="2400" dirty="0" smtClean="0"/>
              <a:t> высокую оценку</a:t>
            </a:r>
            <a:r>
              <a:rPr lang="ru-RU" sz="2400" dirty="0"/>
              <a:t>, сказав, что здесь уже можно проводить и общие Пленумы </a:t>
            </a:r>
            <a:r>
              <a:rPr lang="ru-RU" sz="2400" dirty="0" err="1"/>
              <a:t>Астросовета</a:t>
            </a:r>
            <a:r>
              <a:rPr lang="ru-RU" sz="2400" dirty="0"/>
              <a:t>. (с. 138) и что </a:t>
            </a:r>
            <a:r>
              <a:rPr lang="ru-RU" sz="2400" dirty="0" smtClean="0"/>
              <a:t>«</a:t>
            </a:r>
            <a:r>
              <a:rPr lang="ru-RU" sz="2400" i="1" dirty="0" err="1" smtClean="0"/>
              <a:t>Коуровка</a:t>
            </a:r>
            <a:r>
              <a:rPr lang="ru-RU" sz="2400" i="1" dirty="0" smtClean="0"/>
              <a:t> на </a:t>
            </a:r>
            <a:r>
              <a:rPr lang="ru-RU" sz="2400" i="1" dirty="0"/>
              <a:t>Урале – первая в Союзе </a:t>
            </a:r>
            <a:r>
              <a:rPr lang="ru-RU" sz="2400" i="1" dirty="0" err="1" smtClean="0"/>
              <a:t>астрономичес-кая</a:t>
            </a:r>
            <a:r>
              <a:rPr lang="ru-RU" sz="2400" i="1" dirty="0" smtClean="0"/>
              <a:t> </a:t>
            </a:r>
            <a:r>
              <a:rPr lang="ru-RU" sz="2400" i="1" dirty="0"/>
              <a:t>обсерватория, организованная женщиной.  Может, и первая такая в мире. </a:t>
            </a:r>
            <a:r>
              <a:rPr lang="ru-RU" sz="2400" i="1" dirty="0" smtClean="0"/>
              <a:t>..». Потом здесь был и съезд  ВАГО , в руководство которого вошла и К.А. В</a:t>
            </a:r>
            <a:r>
              <a:rPr lang="ru-RU" sz="2400" dirty="0" smtClean="0"/>
              <a:t>оспитанники </a:t>
            </a:r>
            <a:r>
              <a:rPr lang="ru-RU" sz="2400" dirty="0" err="1" smtClean="0"/>
              <a:t>УрГУ</a:t>
            </a:r>
            <a:r>
              <a:rPr lang="ru-RU" sz="2400" dirty="0" smtClean="0"/>
              <a:t> и </a:t>
            </a:r>
            <a:r>
              <a:rPr lang="ru-RU" sz="2400" dirty="0" err="1" smtClean="0"/>
              <a:t>Коуровки</a:t>
            </a:r>
            <a:r>
              <a:rPr lang="ru-RU" sz="2400" dirty="0" smtClean="0"/>
              <a:t> разлетались по всей стране и даже  миру: от республик СССР до Германии, а иные сами возглавили новые институты (как нынешний директор ИНАСАН).</a:t>
            </a:r>
            <a:endParaRPr lang="ru-RU"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971600" y="5013176"/>
            <a:ext cx="7416824" cy="1440160"/>
          </a:xfrm>
        </p:spPr>
        <p:txBody>
          <a:bodyPr>
            <a:noAutofit/>
          </a:bodyPr>
          <a:lstStyle/>
          <a:p>
            <a:r>
              <a:rPr lang="ru-RU" sz="2000" i="1" dirty="0" smtClean="0"/>
              <a:t>Дорогим друзьям моим Алине и Феликсу на добрую память.</a:t>
            </a:r>
          </a:p>
          <a:p>
            <a:r>
              <a:rPr lang="ru-RU" sz="2000" i="1" dirty="0" smtClean="0"/>
              <a:t>20.11.85   К. </a:t>
            </a:r>
            <a:r>
              <a:rPr lang="ru-RU" sz="2000" i="1" dirty="0" err="1" smtClean="0"/>
              <a:t>Бархатова</a:t>
            </a:r>
            <a:r>
              <a:rPr lang="ru-RU" sz="2000" i="1" dirty="0" smtClean="0"/>
              <a:t>    </a:t>
            </a:r>
          </a:p>
          <a:p>
            <a:r>
              <a:rPr lang="ru-RU" sz="2000" dirty="0" smtClean="0"/>
              <a:t>(Дарственная надпись на книге о ней И.Давыдова в серии «Наши земляки»,  Свердловск.1985)</a:t>
            </a:r>
            <a:endParaRPr lang="ru-RU" sz="2000" dirty="0"/>
          </a:p>
        </p:txBody>
      </p:sp>
      <p:pic>
        <p:nvPicPr>
          <p:cNvPr id="5" name="Picture 2" descr="picture"/>
          <p:cNvPicPr preferRelativeResize="0">
            <a:picLocks noGrp="1" noChangeArrowheads="1"/>
          </p:cNvPicPr>
          <p:nvPr>
            <p:ph type="pic" idx="1"/>
          </p:nvPr>
        </p:nvPicPr>
        <p:blipFill>
          <a:blip r:embed="rId2" cstate="print"/>
          <a:srcRect t="8122" b="8122"/>
          <a:stretch>
            <a:fillRect/>
          </a:stretch>
        </p:blipFill>
        <p:spPr bwMode="auto">
          <a:xfrm>
            <a:off x="1043608" y="692696"/>
            <a:ext cx="7344816" cy="4114800"/>
          </a:xfrm>
          <a:prstGeom prst="rect">
            <a:avLst/>
          </a:prstGeom>
          <a:solidFill>
            <a:srgbClr val="FFFFFF"/>
          </a:solidFill>
          <a:ln w="9525">
            <a:solidFill>
              <a:srgbClr val="000000"/>
            </a:solidFill>
            <a:round/>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t>И еще…</a:t>
            </a:r>
            <a:endParaRPr lang="ru-RU" sz="3600" dirty="0"/>
          </a:p>
        </p:txBody>
      </p:sp>
      <p:sp>
        <p:nvSpPr>
          <p:cNvPr id="3" name="Содержимое 2"/>
          <p:cNvSpPr>
            <a:spLocks noGrp="1"/>
          </p:cNvSpPr>
          <p:nvPr>
            <p:ph idx="1"/>
          </p:nvPr>
        </p:nvSpPr>
        <p:spPr/>
        <p:txBody>
          <a:bodyPr>
            <a:normAutofit/>
          </a:bodyPr>
          <a:lstStyle/>
          <a:p>
            <a:pPr>
              <a:buNone/>
            </a:pPr>
            <a:r>
              <a:rPr lang="ru-RU" dirty="0" smtClean="0"/>
              <a:t>   </a:t>
            </a:r>
            <a:r>
              <a:rPr lang="ru-RU" dirty="0" smtClean="0"/>
              <a:t>Уже</a:t>
            </a:r>
            <a:r>
              <a:rPr lang="ru-RU" dirty="0" smtClean="0"/>
              <a:t> в </a:t>
            </a:r>
            <a:r>
              <a:rPr lang="ru-RU" dirty="0" smtClean="0"/>
              <a:t>1969г. </a:t>
            </a:r>
            <a:r>
              <a:rPr lang="ru-RU" dirty="0" smtClean="0"/>
              <a:t>вставал </a:t>
            </a:r>
            <a:r>
              <a:rPr lang="ru-RU" dirty="0" smtClean="0"/>
              <a:t>вопрос о  проблемах школьного преподавания астрономии. Вскоре был создан (в Свердловске)  Головной совет по астрономии Министерства высшего образования РСФСР (для координации учебной и научной деятельности  астрономических отделений университетов </a:t>
            </a:r>
            <a:r>
              <a:rPr lang="ru-RU" dirty="0" smtClean="0"/>
              <a:t>(кроме </a:t>
            </a:r>
            <a:r>
              <a:rPr lang="ru-RU" dirty="0" smtClean="0"/>
              <a:t>Московского и </a:t>
            </a:r>
            <a:r>
              <a:rPr lang="ru-RU" dirty="0" smtClean="0"/>
              <a:t>Казанского). </a:t>
            </a:r>
            <a:r>
              <a:rPr lang="ru-RU" dirty="0" smtClean="0"/>
              <a:t>Его возглавила </a:t>
            </a:r>
            <a:r>
              <a:rPr lang="ru-RU" dirty="0" err="1" smtClean="0"/>
              <a:t>К.А.Бархатова</a:t>
            </a:r>
            <a:r>
              <a:rPr lang="ru-RU" dirty="0" smtClean="0"/>
              <a:t>.</a:t>
            </a:r>
          </a:p>
          <a:p>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052736"/>
            <a:ext cx="3008313" cy="1368152"/>
          </a:xfrm>
        </p:spPr>
        <p:txBody>
          <a:bodyPr>
            <a:normAutofit/>
          </a:bodyPr>
          <a:lstStyle/>
          <a:p>
            <a:r>
              <a:rPr lang="ru-RU" dirty="0" smtClean="0"/>
              <a:t/>
            </a:r>
            <a:br>
              <a:rPr lang="ru-RU" dirty="0" smtClean="0"/>
            </a:br>
            <a:r>
              <a:rPr lang="ru-RU" sz="2800" dirty="0" smtClean="0"/>
              <a:t>«Звездный профессор»</a:t>
            </a:r>
            <a:endParaRPr lang="ru-RU" sz="2800" dirty="0"/>
          </a:p>
        </p:txBody>
      </p:sp>
      <p:sp>
        <p:nvSpPr>
          <p:cNvPr id="4" name="Текст 3"/>
          <p:cNvSpPr>
            <a:spLocks noGrp="1"/>
          </p:cNvSpPr>
          <p:nvPr>
            <p:ph type="body" sz="half" idx="2"/>
          </p:nvPr>
        </p:nvSpPr>
        <p:spPr>
          <a:xfrm>
            <a:off x="251520" y="2852937"/>
            <a:ext cx="3456384" cy="3312368"/>
          </a:xfrm>
        </p:spPr>
        <p:txBody>
          <a:bodyPr>
            <a:normAutofit/>
          </a:bodyPr>
          <a:lstStyle/>
          <a:p>
            <a:r>
              <a:rPr lang="ru-RU" sz="2800" dirty="0" smtClean="0"/>
              <a:t>И снова в бой,</a:t>
            </a:r>
          </a:p>
          <a:p>
            <a:r>
              <a:rPr lang="ru-RU" sz="2800" dirty="0" smtClean="0"/>
              <a:t>Покой нам только снится…</a:t>
            </a:r>
          </a:p>
          <a:p>
            <a:r>
              <a:rPr lang="en-US" sz="2800" dirty="0" smtClean="0"/>
              <a:t>Ad </a:t>
            </a:r>
            <a:r>
              <a:rPr lang="en-US" sz="2800" dirty="0" err="1" smtClean="0"/>
              <a:t>astra</a:t>
            </a:r>
            <a:r>
              <a:rPr lang="en-US" sz="2800" dirty="0" smtClean="0"/>
              <a:t>  per </a:t>
            </a:r>
            <a:r>
              <a:rPr lang="en-US" sz="2800" dirty="0" err="1" smtClean="0"/>
              <a:t>aspera</a:t>
            </a:r>
            <a:r>
              <a:rPr lang="en-US" sz="2800" dirty="0" smtClean="0"/>
              <a:t>… </a:t>
            </a:r>
            <a:endParaRPr lang="ru-RU" sz="2800"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4572000" y="1286986"/>
            <a:ext cx="2797175" cy="3825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1076672"/>
          </a:xfrm>
        </p:spPr>
        <p:txBody>
          <a:bodyPr>
            <a:normAutofit/>
          </a:bodyPr>
          <a:lstStyle/>
          <a:p>
            <a:r>
              <a:rPr lang="ru-RU" dirty="0" smtClean="0"/>
              <a:t>«Всемирно известная женщина-</a:t>
            </a:r>
            <a:r>
              <a:rPr lang="ru-RU" dirty="0"/>
              <a:t>астроном</a:t>
            </a:r>
            <a:r>
              <a:rPr lang="ru-RU" dirty="0" smtClean="0"/>
              <a:t> Клавдия Александровна БАРХАТОВА»</a:t>
            </a:r>
            <a:br>
              <a:rPr lang="ru-RU" dirty="0" smtClean="0"/>
            </a:br>
            <a:r>
              <a:rPr lang="ru-RU" b="0" dirty="0" smtClean="0"/>
              <a:t> (Так она представлена и в Интернете)</a:t>
            </a:r>
            <a:endParaRPr lang="ru-RU" b="0" dirty="0"/>
          </a:p>
        </p:txBody>
      </p:sp>
      <p:pic>
        <p:nvPicPr>
          <p:cNvPr id="3074" name="Picture 2"/>
          <p:cNvPicPr>
            <a:picLocks noGrp="1" noChangeAspect="1" noChangeArrowheads="1"/>
          </p:cNvPicPr>
          <p:nvPr>
            <p:ph type="pic" idx="1"/>
          </p:nvPr>
        </p:nvPicPr>
        <p:blipFill>
          <a:blip r:embed="rId2" cstate="print"/>
          <a:srcRect t="12315" b="12315"/>
          <a:stretch>
            <a:fillRect/>
          </a:stretch>
        </p:blipFill>
        <p:spPr bwMode="auto">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564904"/>
            <a:ext cx="3528392" cy="2939926"/>
          </a:xfrm>
        </p:spPr>
        <p:txBody>
          <a:bodyPr>
            <a:normAutofit/>
          </a:bodyPr>
          <a:lstStyle/>
          <a:p>
            <a:r>
              <a:rPr lang="ru-RU" dirty="0" smtClean="0"/>
              <a:t>А еще и малая планета, и множество прижизненных наград…  И память в сердцах, умах и душах… </a:t>
            </a:r>
            <a:br>
              <a:rPr lang="ru-RU" dirty="0" smtClean="0"/>
            </a:br>
            <a:endParaRPr lang="ru-RU"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892675" y="1347946"/>
            <a:ext cx="2476500" cy="3703320"/>
          </a:xfrm>
          <a:prstGeom prst="rect">
            <a:avLst/>
          </a:prstGeom>
          <a:noFill/>
          <a:ln w="9525">
            <a:noFill/>
            <a:miter lim="800000"/>
            <a:headEnd/>
            <a:tailEnd/>
          </a:ln>
        </p:spPr>
      </p:pic>
      <p:sp>
        <p:nvSpPr>
          <p:cNvPr id="6" name="Прямоугольник 5"/>
          <p:cNvSpPr/>
          <p:nvPr/>
        </p:nvSpPr>
        <p:spPr>
          <a:xfrm>
            <a:off x="899592" y="1196752"/>
            <a:ext cx="3600400" cy="1015663"/>
          </a:xfrm>
          <a:prstGeom prst="rect">
            <a:avLst/>
          </a:prstGeom>
        </p:spPr>
        <p:txBody>
          <a:bodyPr wrap="square">
            <a:spAutoFit/>
          </a:bodyPr>
          <a:lstStyle/>
          <a:p>
            <a:r>
              <a:rPr lang="ru-RU" sz="2000" b="1" dirty="0" smtClean="0"/>
              <a:t>Памятник  К.А. </a:t>
            </a:r>
            <a:r>
              <a:rPr lang="ru-RU" sz="2000" b="1" dirty="0" err="1" smtClean="0"/>
              <a:t>Бархатовой</a:t>
            </a:r>
            <a:r>
              <a:rPr lang="ru-RU" sz="2000" b="1" dirty="0" smtClean="0"/>
              <a:t> на  </a:t>
            </a:r>
            <a:r>
              <a:rPr lang="ru-RU" sz="2000" b="1" dirty="0" err="1" smtClean="0"/>
              <a:t>Широкореченском</a:t>
            </a:r>
            <a:r>
              <a:rPr lang="ru-RU" sz="2000" b="1" dirty="0" smtClean="0"/>
              <a:t> кладбище Екатеринбурга</a:t>
            </a:r>
            <a:endParaRPr lang="ru-RU" sz="20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2276872"/>
            <a:ext cx="7052320" cy="3492103"/>
          </a:xfrm>
        </p:spPr>
        <p:txBody>
          <a:bodyPr/>
          <a:lstStyle/>
          <a:p>
            <a:r>
              <a:rPr lang="ru-RU" dirty="0" smtClean="0"/>
              <a:t/>
            </a:r>
            <a:br>
              <a:rPr lang="ru-RU" dirty="0" smtClean="0"/>
            </a:br>
            <a:r>
              <a:rPr lang="ru-RU" dirty="0" smtClean="0"/>
              <a:t>СПАСИБО ЗА ВНИМАНИЕ</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ru-RU" sz="3200" dirty="0" smtClean="0"/>
              <a:t>Из биографии</a:t>
            </a:r>
            <a:endParaRPr lang="ru-RU" sz="3200" dirty="0"/>
          </a:p>
        </p:txBody>
      </p:sp>
      <p:sp>
        <p:nvSpPr>
          <p:cNvPr id="3" name="Содержимое 2"/>
          <p:cNvSpPr>
            <a:spLocks noGrp="1"/>
          </p:cNvSpPr>
          <p:nvPr>
            <p:ph idx="1"/>
          </p:nvPr>
        </p:nvSpPr>
        <p:spPr>
          <a:xfrm>
            <a:off x="457200" y="836712"/>
            <a:ext cx="8229600" cy="5289451"/>
          </a:xfrm>
        </p:spPr>
        <p:txBody>
          <a:bodyPr>
            <a:normAutofit/>
          </a:bodyPr>
          <a:lstStyle/>
          <a:p>
            <a:endParaRPr lang="ru-RU" sz="2400" dirty="0" smtClean="0"/>
          </a:p>
          <a:p>
            <a:r>
              <a:rPr lang="ru-RU" sz="2400" dirty="0" smtClean="0"/>
              <a:t>Р. -  7 ноября1917, Н.Тагил , отец- заводской рабочий , убежденный идейный коммунист; мать – из зажиточной сельской семьи – враждебной к ее выбору.  Трудное детство в атмосфере классовой борьбы. Две сестры – старшая и младшая.</a:t>
            </a:r>
          </a:p>
          <a:p>
            <a:r>
              <a:rPr lang="ru-RU" sz="2400" dirty="0" smtClean="0"/>
              <a:t>Роль отца в формировании главных черт личности: твердость убеждений, преданность делу и Уральской родине, интересы которой  выше личных,  в том числе и в науке; уникальная работоспособность исследователя-энтузиаста; активность и мудрость организатора и педагога; бескорыстность и щедрость души.</a:t>
            </a:r>
          </a:p>
          <a:p>
            <a:endParaRPr lang="ru-RU" sz="2400" dirty="0" smtClean="0"/>
          </a:p>
          <a:p>
            <a:endParaRPr lang="ru-RU" sz="2000" dirty="0" smtClean="0"/>
          </a:p>
          <a:p>
            <a:endParaRPr lang="ru-RU"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p:cNvSpPr>
            <a:spLocks noChangeArrowheads="1"/>
          </p:cNvSpPr>
          <p:nvPr/>
        </p:nvSpPr>
        <p:spPr bwMode="auto">
          <a:xfrm>
            <a:off x="2195736" y="6221614"/>
            <a:ext cx="4528784" cy="426753"/>
          </a:xfrm>
          <a:custGeom>
            <a:avLst/>
            <a:gdLst/>
            <a:ahLst/>
            <a:cxnLst/>
            <a:rect l="0" t="0" r="0" b="0"/>
            <a:pathLst/>
          </a:custGeom>
          <a:solidFill>
            <a:srgbClr val="FFFFFF"/>
          </a:solidFill>
          <a:ln w="9525">
            <a:solidFill>
              <a:srgbClr val="000000"/>
            </a:solidFill>
            <a:round/>
            <a:headEnd/>
            <a:tailEnd/>
          </a:ln>
        </p:spPr>
        <p:txBody>
          <a:bodyPr/>
          <a:lstStyle/>
          <a:p>
            <a:pPr eaLnBrk="0" fontAlgn="base" hangingPunct="0">
              <a:lnSpc>
                <a:spcPts val="1325"/>
              </a:lnSpc>
              <a:spcBef>
                <a:spcPct val="0"/>
              </a:spcBef>
              <a:spcAft>
                <a:spcPct val="0"/>
              </a:spcAft>
            </a:pPr>
            <a:r>
              <a:rPr lang="ru-RU" sz="1400" dirty="0">
                <a:solidFill>
                  <a:srgbClr val="5B5B5B"/>
                </a:solidFill>
                <a:latin typeface="Times New Roman"/>
              </a:rPr>
              <a:t>Матрена Тимофеевна и Александр Васильевич</a:t>
            </a:r>
          </a:p>
          <a:p>
            <a:pPr marL="1179513" lvl="1" indent="244475" eaLnBrk="0" fontAlgn="base" hangingPunct="0">
              <a:lnSpc>
                <a:spcPts val="1325"/>
              </a:lnSpc>
              <a:spcBef>
                <a:spcPct val="0"/>
              </a:spcBef>
              <a:spcAft>
                <a:spcPct val="0"/>
              </a:spcAft>
            </a:pPr>
            <a:r>
              <a:rPr lang="ru-RU" sz="1400" dirty="0" err="1">
                <a:solidFill>
                  <a:srgbClr val="5B5B5B"/>
                </a:solidFill>
                <a:latin typeface="Times New Roman"/>
              </a:rPr>
              <a:t>Бархатовы</a:t>
            </a:r>
            <a:r>
              <a:rPr lang="ru-RU" sz="1400" dirty="0">
                <a:solidFill>
                  <a:srgbClr val="5B5B5B"/>
                </a:solidFill>
                <a:latin typeface="Times New Roman"/>
              </a:rPr>
              <a:t>. 1916 г. Карабаш.</a:t>
            </a:r>
          </a:p>
        </p:txBody>
      </p:sp>
      <p:pic>
        <p:nvPicPr>
          <p:cNvPr id="4" name="Picture 3" descr="picture"/>
          <p:cNvPicPr preferRelativeResize="0">
            <a:picLocks noChangeArrowheads="1"/>
          </p:cNvPicPr>
          <p:nvPr/>
        </p:nvPicPr>
        <p:blipFill>
          <a:blip r:embed="rId2" cstate="print"/>
          <a:srcRect/>
          <a:stretch>
            <a:fillRect/>
          </a:stretch>
        </p:blipFill>
        <p:spPr bwMode="auto">
          <a:xfrm>
            <a:off x="1979711" y="188640"/>
            <a:ext cx="4824537" cy="5976098"/>
          </a:xfrm>
          <a:prstGeom prst="rect">
            <a:avLst/>
          </a:prstGeom>
          <a:solidFill>
            <a:srgbClr val="FFFFFF"/>
          </a:solidFill>
          <a:ln w="9525">
            <a:solidFill>
              <a:srgbClr val="000000"/>
            </a:solidFill>
            <a:round/>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 пути к знаниям</a:t>
            </a:r>
            <a:endParaRPr lang="ru-RU" dirty="0"/>
          </a:p>
        </p:txBody>
      </p:sp>
      <p:sp>
        <p:nvSpPr>
          <p:cNvPr id="3" name="Содержимое 2"/>
          <p:cNvSpPr>
            <a:spLocks noGrp="1"/>
          </p:cNvSpPr>
          <p:nvPr>
            <p:ph idx="1"/>
          </p:nvPr>
        </p:nvSpPr>
        <p:spPr/>
        <p:txBody>
          <a:bodyPr>
            <a:normAutofit fontScale="62500" lnSpcReduction="20000"/>
          </a:bodyPr>
          <a:lstStyle/>
          <a:p>
            <a:r>
              <a:rPr lang="ru-RU" dirty="0" smtClean="0"/>
              <a:t>В 6 лет – в школу (Первоуральске); в 11 (Н.Тагил) – интерес к звездному небу. </a:t>
            </a:r>
          </a:p>
          <a:p>
            <a:r>
              <a:rPr lang="ru-RU" dirty="0" smtClean="0"/>
              <a:t>С 1930 – Свердловск. Первые  книги по астрономии – Популярная астрономия К. </a:t>
            </a:r>
            <a:r>
              <a:rPr lang="ru-RU" dirty="0" err="1" smtClean="0"/>
              <a:t>Фламмариона</a:t>
            </a:r>
            <a:r>
              <a:rPr lang="ru-RU" dirty="0" smtClean="0"/>
              <a:t>, Астрономические вечера Ф.Клейна, Звезды и атомы А.Эддингтона.</a:t>
            </a:r>
          </a:p>
          <a:p>
            <a:r>
              <a:rPr lang="ru-RU" dirty="0" smtClean="0"/>
              <a:t>1935 – 1941  - Уральский ун-т (создан декретом Ленина в 1920, с </a:t>
            </a:r>
            <a:r>
              <a:rPr lang="ru-RU" dirty="0" err="1" smtClean="0"/>
              <a:t>астрономо-геодезич</a:t>
            </a:r>
            <a:r>
              <a:rPr lang="ru-RU" dirty="0" smtClean="0"/>
              <a:t>. кафедрой, одной из двух на физ.-мат. ф-те).</a:t>
            </a:r>
          </a:p>
          <a:p>
            <a:r>
              <a:rPr lang="ru-RU" dirty="0" smtClean="0"/>
              <a:t>Роль первого преподавателя-энтузиаста и создателя первой  учебной АО ун-та  доцента А. С.В.Муратова (1881 - 1949) в формировании </a:t>
            </a:r>
            <a:r>
              <a:rPr lang="ru-RU" dirty="0" err="1" smtClean="0"/>
              <a:t>К.А.Бархатовой</a:t>
            </a:r>
            <a:r>
              <a:rPr lang="ru-RU" dirty="0" smtClean="0"/>
              <a:t> как астронома – наблюдателя, исследователя, организатора и практика (мастера «на все руки»).</a:t>
            </a:r>
          </a:p>
          <a:p>
            <a:r>
              <a:rPr lang="ru-RU" dirty="0" err="1"/>
              <a:t>К.А.Бархатова</a:t>
            </a:r>
            <a:r>
              <a:rPr lang="ru-RU" dirty="0"/>
              <a:t> </a:t>
            </a:r>
            <a:r>
              <a:rPr lang="ru-RU" dirty="0" smtClean="0"/>
              <a:t> становится </a:t>
            </a:r>
            <a:r>
              <a:rPr lang="ru-RU" dirty="0"/>
              <a:t>ближайшей ученицей и сподвижницей Муратова, особенно после участия в экспедиции на полное солнечное затмение 19.06.1936 г. </a:t>
            </a:r>
            <a:r>
              <a:rPr lang="ru-RU" dirty="0" smtClean="0"/>
              <a:t>( Петропавловск, </a:t>
            </a:r>
            <a:r>
              <a:rPr lang="ru-RU" dirty="0"/>
              <a:t>Казахстан).</a:t>
            </a: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707678"/>
          </a:xfrm>
        </p:spPr>
        <p:txBody>
          <a:bodyPr/>
          <a:lstStyle/>
          <a:p>
            <a:r>
              <a:rPr lang="ru-RU" dirty="0" smtClean="0"/>
              <a:t>Сергей Владимирович</a:t>
            </a:r>
            <a:br>
              <a:rPr lang="ru-RU" dirty="0" smtClean="0"/>
            </a:br>
            <a:r>
              <a:rPr lang="ru-RU" dirty="0" smtClean="0"/>
              <a:t>МУРАТОВ (1881 - 1949)</a:t>
            </a:r>
            <a:endParaRPr lang="ru-RU" dirty="0"/>
          </a:p>
        </p:txBody>
      </p:sp>
      <p:sp>
        <p:nvSpPr>
          <p:cNvPr id="4" name="Текст 3"/>
          <p:cNvSpPr>
            <a:spLocks noGrp="1"/>
          </p:cNvSpPr>
          <p:nvPr>
            <p:ph type="body" sz="half" idx="2"/>
          </p:nvPr>
        </p:nvSpPr>
        <p:spPr>
          <a:xfrm>
            <a:off x="251520" y="1052736"/>
            <a:ext cx="3528392" cy="5073427"/>
          </a:xfrm>
        </p:spPr>
        <p:txBody>
          <a:bodyPr>
            <a:normAutofit lnSpcReduction="10000"/>
          </a:bodyPr>
          <a:lstStyle/>
          <a:p>
            <a:r>
              <a:rPr lang="ru-RU" sz="1800" dirty="0" smtClean="0"/>
              <a:t>Астроном-энтузиаст (по </a:t>
            </a:r>
            <a:r>
              <a:rPr lang="ru-RU" sz="1800" dirty="0" err="1" smtClean="0"/>
              <a:t>образо-ванию</a:t>
            </a:r>
            <a:r>
              <a:rPr lang="ru-RU" sz="1800" dirty="0" smtClean="0"/>
              <a:t> горный инженер), </a:t>
            </a:r>
            <a:r>
              <a:rPr lang="ru-RU" sz="1800" dirty="0" err="1" smtClean="0"/>
              <a:t>пере-шедший</a:t>
            </a:r>
            <a:r>
              <a:rPr lang="ru-RU" sz="1800" dirty="0" smtClean="0"/>
              <a:t> в только что созданный  ун-т на Урале  из Петрограда, где работал в </a:t>
            </a:r>
            <a:r>
              <a:rPr lang="ru-RU" sz="1800" dirty="0" err="1" smtClean="0"/>
              <a:t>Естественно-научном</a:t>
            </a:r>
            <a:r>
              <a:rPr lang="ru-RU" sz="1800" dirty="0" smtClean="0"/>
              <a:t> </a:t>
            </a:r>
            <a:r>
              <a:rPr lang="ru-RU" sz="1800" dirty="0" err="1" smtClean="0"/>
              <a:t>ин-те</a:t>
            </a:r>
            <a:r>
              <a:rPr lang="ru-RU" sz="1800" dirty="0" smtClean="0"/>
              <a:t> им. Лесгафта.</a:t>
            </a:r>
          </a:p>
          <a:p>
            <a:r>
              <a:rPr lang="ru-RU" sz="1800" dirty="0" smtClean="0"/>
              <a:t>Доцент астрономо-геодезической (позже - астрономической) кафедры ун-та (1920 – 1937), создатель (в букв. смысле)  его первой учебной АО (от </a:t>
            </a:r>
            <a:r>
              <a:rPr lang="ru-RU" sz="1800" dirty="0" err="1" smtClean="0"/>
              <a:t>строитель-ства</a:t>
            </a:r>
            <a:r>
              <a:rPr lang="ru-RU" sz="1800" dirty="0" smtClean="0"/>
              <a:t> ее до оборудования </a:t>
            </a:r>
            <a:r>
              <a:rPr lang="ru-RU" sz="1800" dirty="0" err="1" smtClean="0"/>
              <a:t>разра-ботанными</a:t>
            </a:r>
            <a:r>
              <a:rPr lang="ru-RU" sz="1800" dirty="0" smtClean="0"/>
              <a:t>  им инструментами,  создававшимися в мастерских ун-та). С 1937 – работал  в </a:t>
            </a:r>
            <a:r>
              <a:rPr lang="ru-RU" sz="1800" dirty="0" err="1" smtClean="0"/>
              <a:t>пединсти-туте</a:t>
            </a:r>
            <a:r>
              <a:rPr lang="ru-RU" sz="1800" dirty="0" smtClean="0"/>
              <a:t> Свердловска, не теряя связи со студентами и коллегами   ун-та.  Оставался любимцем всех его окружавших людей.</a:t>
            </a:r>
            <a:endParaRPr lang="ru-RU" sz="18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224074" y="273050"/>
            <a:ext cx="3876318" cy="5853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a:bodyPr>
          <a:lstStyle/>
          <a:p>
            <a:r>
              <a:rPr lang="ru-RU" sz="2400" dirty="0" smtClean="0"/>
              <a:t>События личной жизни и война 1941-1945</a:t>
            </a:r>
            <a:endParaRPr lang="ru-RU" sz="2400" dirty="0"/>
          </a:p>
        </p:txBody>
      </p:sp>
      <p:sp>
        <p:nvSpPr>
          <p:cNvPr id="3" name="Содержимое 2"/>
          <p:cNvSpPr>
            <a:spLocks noGrp="1"/>
          </p:cNvSpPr>
          <p:nvPr>
            <p:ph idx="1"/>
          </p:nvPr>
        </p:nvSpPr>
        <p:spPr>
          <a:xfrm>
            <a:off x="457200" y="836712"/>
            <a:ext cx="8229600" cy="5616624"/>
          </a:xfrm>
        </p:spPr>
        <p:txBody>
          <a:bodyPr>
            <a:normAutofit fontScale="25000" lnSpcReduction="20000"/>
          </a:bodyPr>
          <a:lstStyle/>
          <a:p>
            <a:r>
              <a:rPr lang="ru-RU" sz="6400" dirty="0"/>
              <a:t>1939 – болезнь после Пулковской практики (застудила почки), знакомство с И.В. </a:t>
            </a:r>
            <a:r>
              <a:rPr lang="ru-RU" sz="6400" dirty="0" err="1"/>
              <a:t>Тарлинским</a:t>
            </a:r>
            <a:r>
              <a:rPr lang="ru-RU" sz="6400" dirty="0"/>
              <a:t> (однокурсник, спец. по </a:t>
            </a:r>
            <a:r>
              <a:rPr lang="ru-RU" sz="6400" dirty="0" err="1"/>
              <a:t>теор</a:t>
            </a:r>
            <a:r>
              <a:rPr lang="ru-RU" sz="6400" dirty="0"/>
              <a:t>. мех.)  (С.30) – вышла замуж 6.07. 1940. Муж через 3 мес. после свадьбы призван в армию, в июне – в Калуге, откуда ушел на фронт. Не простились: К.А. из-за болезни кончала  повторно 5-й курс </a:t>
            </a:r>
            <a:r>
              <a:rPr lang="ru-RU" sz="6400" dirty="0" err="1"/>
              <a:t>УрГУ</a:t>
            </a:r>
            <a:r>
              <a:rPr lang="ru-RU" sz="6400" dirty="0"/>
              <a:t>. Встретились только через 5 лет.</a:t>
            </a:r>
          </a:p>
          <a:p>
            <a:endParaRPr lang="ru-RU" sz="6400" dirty="0" smtClean="0"/>
          </a:p>
          <a:p>
            <a:r>
              <a:rPr lang="ru-RU" sz="6400" dirty="0" smtClean="0"/>
              <a:t>1941 </a:t>
            </a:r>
            <a:r>
              <a:rPr lang="ru-RU" sz="6400" dirty="0"/>
              <a:t>– Закончила </a:t>
            </a:r>
            <a:r>
              <a:rPr lang="ru-RU" sz="6400" dirty="0" err="1"/>
              <a:t>УрГУ</a:t>
            </a:r>
            <a:r>
              <a:rPr lang="ru-RU" sz="6400" dirty="0"/>
              <a:t>, направлена в </a:t>
            </a:r>
            <a:r>
              <a:rPr lang="ru-RU" sz="6400" dirty="0" err="1"/>
              <a:t>Ин-т</a:t>
            </a:r>
            <a:r>
              <a:rPr lang="ru-RU" sz="6400" dirty="0"/>
              <a:t> </a:t>
            </a:r>
            <a:r>
              <a:rPr lang="ru-RU" sz="6400" dirty="0" smtClean="0"/>
              <a:t>геофизики), </a:t>
            </a:r>
            <a:r>
              <a:rPr lang="ru-RU" sz="6400" dirty="0"/>
              <a:t>но </a:t>
            </a:r>
            <a:r>
              <a:rPr lang="ru-RU" sz="6400" dirty="0" smtClean="0"/>
              <a:t>с началом  войны отозвана. Работа </a:t>
            </a:r>
            <a:r>
              <a:rPr lang="ru-RU" sz="6400" dirty="0"/>
              <a:t>в школе, затем на полставки </a:t>
            </a:r>
            <a:r>
              <a:rPr lang="ru-RU" sz="6400" dirty="0" smtClean="0"/>
              <a:t>лаборант  </a:t>
            </a:r>
            <a:r>
              <a:rPr lang="ru-RU" sz="6400" dirty="0"/>
              <a:t>на каф. астрономии в  </a:t>
            </a:r>
            <a:r>
              <a:rPr lang="ru-RU" sz="6400" dirty="0" err="1"/>
              <a:t>УрГУ</a:t>
            </a:r>
            <a:r>
              <a:rPr lang="ru-RU" sz="6400" dirty="0" smtClean="0"/>
              <a:t>.,  </a:t>
            </a:r>
            <a:r>
              <a:rPr lang="ru-RU" sz="6400" dirty="0"/>
              <a:t>ухаживала в госпитале за ранеными, как и др., (ее ст. сестра Шура – химик, мл. Зина- студентка-медик), участие в </a:t>
            </a:r>
            <a:r>
              <a:rPr lang="ru-RU" sz="6400" dirty="0" err="1"/>
              <a:t>с.х</a:t>
            </a:r>
            <a:r>
              <a:rPr lang="ru-RU" sz="6400" dirty="0"/>
              <a:t> работах и мн. др</a:t>
            </a:r>
            <a:r>
              <a:rPr lang="ru-RU" sz="6400" dirty="0" smtClean="0"/>
              <a:t>. (все это памятно людям моего поколения)</a:t>
            </a:r>
            <a:endParaRPr lang="ru-RU" sz="6400" dirty="0"/>
          </a:p>
          <a:p>
            <a:r>
              <a:rPr lang="ru-RU" sz="6400" dirty="0"/>
              <a:t> </a:t>
            </a:r>
            <a:r>
              <a:rPr lang="ru-RU" sz="6400" dirty="0" smtClean="0"/>
              <a:t>Поток эвакуированных, в том числе астрономов  из Москвы,  Ленинграда,  Киева. В работах астрономов главной  становится военная тематика. Свердловск (с ноября 1941)  - новый центр Службы времени страны (гл. организатор ГАИШ, руководитель М.С.Зверев) </a:t>
            </a:r>
            <a:r>
              <a:rPr lang="ru-RU" sz="6400" dirty="0"/>
              <a:t>и  Службы Солнца (рук. </a:t>
            </a:r>
            <a:r>
              <a:rPr lang="ru-RU" sz="6400" dirty="0" err="1" smtClean="0"/>
              <a:t>Э.Р.Мустель</a:t>
            </a:r>
            <a:r>
              <a:rPr lang="ru-RU" sz="6400" dirty="0" smtClean="0"/>
              <a:t> и </a:t>
            </a:r>
            <a:r>
              <a:rPr lang="ru-RU" sz="6400" dirty="0" err="1" smtClean="0"/>
              <a:t>Е.Я.Бугославская</a:t>
            </a:r>
            <a:r>
              <a:rPr lang="ru-RU" sz="6400" dirty="0" smtClean="0"/>
              <a:t>. ) . </a:t>
            </a:r>
            <a:r>
              <a:rPr lang="ru-RU" sz="6400" dirty="0"/>
              <a:t>Под рук. </a:t>
            </a:r>
            <a:r>
              <a:rPr lang="ru-RU" sz="6400" dirty="0" err="1"/>
              <a:t>С.Н.Блажко</a:t>
            </a:r>
            <a:r>
              <a:rPr lang="ru-RU" sz="6400" dirty="0"/>
              <a:t> – ежедневные таблицы восходов и заходов Солнца и Луны </a:t>
            </a:r>
            <a:r>
              <a:rPr lang="ru-RU" sz="6400" dirty="0" smtClean="0"/>
              <a:t>. Все для фронта.</a:t>
            </a:r>
            <a:endParaRPr lang="ru-RU" sz="6400" dirty="0"/>
          </a:p>
          <a:p>
            <a:endParaRPr lang="ru-RU" sz="6400" dirty="0" smtClean="0"/>
          </a:p>
          <a:p>
            <a:r>
              <a:rPr lang="ru-RU" sz="6400" dirty="0" smtClean="0"/>
              <a:t>К.А.  </a:t>
            </a:r>
            <a:r>
              <a:rPr lang="ru-RU" sz="6400" dirty="0"/>
              <a:t> </a:t>
            </a:r>
            <a:r>
              <a:rPr lang="ru-RU" sz="6400" dirty="0" smtClean="0"/>
              <a:t>- преподаватель . в  </a:t>
            </a:r>
            <a:r>
              <a:rPr lang="ru-RU" sz="6400" dirty="0" err="1" smtClean="0"/>
              <a:t>УрГУ</a:t>
            </a:r>
            <a:r>
              <a:rPr lang="ru-RU" sz="6400" dirty="0" smtClean="0"/>
              <a:t>:  </a:t>
            </a:r>
            <a:r>
              <a:rPr lang="ru-RU" sz="6400" dirty="0"/>
              <a:t>разработка курсов лекций – по звездной, </a:t>
            </a:r>
            <a:r>
              <a:rPr lang="ru-RU" sz="6400" dirty="0" err="1"/>
              <a:t>сферич</a:t>
            </a:r>
            <a:r>
              <a:rPr lang="ru-RU" sz="6400" dirty="0"/>
              <a:t>. и практической </a:t>
            </a:r>
            <a:r>
              <a:rPr lang="ru-RU" sz="6400" dirty="0" smtClean="0"/>
              <a:t>астрономии</a:t>
            </a:r>
            <a:r>
              <a:rPr lang="ru-RU" sz="6400" dirty="0"/>
              <a:t>, </a:t>
            </a:r>
            <a:r>
              <a:rPr lang="ru-RU" sz="6400" dirty="0" err="1" smtClean="0"/>
              <a:t>матем</a:t>
            </a:r>
            <a:r>
              <a:rPr lang="ru-RU" sz="6400" dirty="0" smtClean="0"/>
              <a:t>. </a:t>
            </a:r>
            <a:r>
              <a:rPr lang="ru-RU" sz="6400" dirty="0"/>
              <a:t>обработке </a:t>
            </a:r>
            <a:r>
              <a:rPr lang="ru-RU" sz="6400" dirty="0" smtClean="0"/>
              <a:t>результатов </a:t>
            </a:r>
            <a:r>
              <a:rPr lang="ru-RU" sz="6400" dirty="0"/>
              <a:t>наблюдений , </a:t>
            </a:r>
            <a:r>
              <a:rPr lang="ru-RU" sz="6400" dirty="0" smtClean="0"/>
              <a:t>практических занятий  </a:t>
            </a:r>
            <a:r>
              <a:rPr lang="ru-RU" sz="6400" dirty="0"/>
              <a:t>по астрофизике, </a:t>
            </a:r>
            <a:r>
              <a:rPr lang="ru-RU" sz="6400" dirty="0" smtClean="0"/>
              <a:t>курс </a:t>
            </a:r>
            <a:r>
              <a:rPr lang="ru-RU" sz="6400" dirty="0"/>
              <a:t>общей астрономии</a:t>
            </a:r>
            <a:r>
              <a:rPr lang="ru-RU" sz="6400" dirty="0" smtClean="0"/>
              <a:t>.</a:t>
            </a:r>
            <a:endParaRPr lang="ru-RU" sz="6400" dirty="0"/>
          </a:p>
          <a:p>
            <a:r>
              <a:rPr lang="ru-RU" sz="6400" dirty="0" smtClean="0"/>
              <a:t>С приближением Победы  , уже в 1943 г. начинается отъезд астрономов. В </a:t>
            </a:r>
            <a:r>
              <a:rPr lang="ru-RU" sz="6400" dirty="0" err="1" smtClean="0"/>
              <a:t>УрГУ</a:t>
            </a:r>
            <a:r>
              <a:rPr lang="ru-RU" sz="6400" dirty="0" smtClean="0"/>
              <a:t>  единственный астроном – </a:t>
            </a:r>
            <a:r>
              <a:rPr lang="ru-RU" sz="6400" dirty="0" err="1" smtClean="0"/>
              <a:t>К.А.Бархатова</a:t>
            </a:r>
            <a:r>
              <a:rPr lang="ru-RU" sz="6400" dirty="0" smtClean="0"/>
              <a:t>. </a:t>
            </a:r>
          </a:p>
          <a:p>
            <a:endParaRPr lang="ru-RU" sz="1600" dirty="0" smtClean="0"/>
          </a:p>
          <a:p>
            <a:r>
              <a:rPr lang="ru-RU" sz="6400" dirty="0" smtClean="0"/>
              <a:t>В </a:t>
            </a:r>
            <a:r>
              <a:rPr lang="ru-RU" sz="6400" dirty="0"/>
              <a:t>1943  </a:t>
            </a:r>
            <a:r>
              <a:rPr lang="ru-RU" sz="6400" dirty="0" smtClean="0"/>
              <a:t>на </a:t>
            </a:r>
            <a:r>
              <a:rPr lang="ru-RU" sz="6400" dirty="0"/>
              <a:t>ест. ф-тах </a:t>
            </a:r>
            <a:r>
              <a:rPr lang="ru-RU" sz="6400" dirty="0" smtClean="0"/>
              <a:t>восстановлена аспирантура</a:t>
            </a:r>
            <a:r>
              <a:rPr lang="ru-RU" sz="6400" dirty="0"/>
              <a:t>, рук. ею </a:t>
            </a:r>
            <a:r>
              <a:rPr lang="ru-RU" sz="6400" dirty="0" smtClean="0"/>
              <a:t> до своего отъезда А.А. </a:t>
            </a:r>
            <a:r>
              <a:rPr lang="ru-RU" sz="6400" dirty="0" err="1" smtClean="0"/>
              <a:t>Яковкин</a:t>
            </a:r>
            <a:r>
              <a:rPr lang="ru-RU" sz="6400" dirty="0" smtClean="0"/>
              <a:t> . </a:t>
            </a:r>
            <a:r>
              <a:rPr lang="ru-RU" sz="6400" dirty="0"/>
              <a:t>Отказ К.А. от его  темы - лунной астрономии, срочная сдача всех канд. экзаменов и отъезд (летом) в  Москву.  </a:t>
            </a:r>
          </a:p>
          <a:p>
            <a:endParaRPr lang="ru-RU" sz="6400" dirty="0" smtClean="0"/>
          </a:p>
          <a:p>
            <a:pPr lvl="1"/>
            <a:endParaRPr lang="ru-RU" sz="6000" dirty="0" smtClean="0"/>
          </a:p>
          <a:p>
            <a:endParaRPr lang="ru-RU" sz="6400" dirty="0" smtClean="0"/>
          </a:p>
          <a:p>
            <a:endParaRPr lang="ru-RU" sz="6400" dirty="0" smtClean="0"/>
          </a:p>
          <a:p>
            <a:r>
              <a:rPr lang="ru-RU" sz="6400" dirty="0"/>
              <a:t> </a:t>
            </a:r>
          </a:p>
          <a:p>
            <a:endParaRPr lang="ru-RU"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TotalTime>
  <Words>3923</Words>
  <Application>Microsoft Office PowerPoint</Application>
  <PresentationFormat>Экран (4:3)</PresentationFormat>
  <Paragraphs>192</Paragraphs>
  <Slides>44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Тема Office</vt:lpstr>
      <vt:lpstr>К 100-летней годовщине со дня рождения Клавдии Александровны Бархатовой</vt:lpstr>
      <vt:lpstr>Слайд 2</vt:lpstr>
      <vt:lpstr> Использованные источники:</vt:lpstr>
      <vt:lpstr>Слайд 4</vt:lpstr>
      <vt:lpstr>Из биографии</vt:lpstr>
      <vt:lpstr>Слайд 6</vt:lpstr>
      <vt:lpstr>На пути к знаниям</vt:lpstr>
      <vt:lpstr>Сергей Владимирович МУРАТОВ (1881 - 1949)</vt:lpstr>
      <vt:lpstr>События личной жизни и война 1941-1945</vt:lpstr>
      <vt:lpstr>Павел Петрович Паренаго (1906 - 1960)</vt:lpstr>
      <vt:lpstr>Выбор главного пути в науке на всю жизнь </vt:lpstr>
      <vt:lpstr>Но почему  ориентация на РЗС?  Смена  представлений о направлении эволюции звезд. </vt:lpstr>
      <vt:lpstr>Джерард Петер Койпер (1905 – 1973)</vt:lpstr>
      <vt:lpstr>Слайд 14</vt:lpstr>
      <vt:lpstr>К проблеме возраста и эволюции скоплений</vt:lpstr>
      <vt:lpstr>К новой картине Вселенной . Внимание к межзвездному поглощению света.</vt:lpstr>
      <vt:lpstr>Выбор</vt:lpstr>
      <vt:lpstr>Введение к диссертации К.А. Бархатовой , 1948г.</vt:lpstr>
      <vt:lpstr>Первые открытия </vt:lpstr>
      <vt:lpstr>Слайд 20</vt:lpstr>
      <vt:lpstr>Первые научные итоги</vt:lpstr>
      <vt:lpstr>Борьба за возрождение астрономической кафедры и специализацию в УрГУ</vt:lpstr>
      <vt:lpstr>К.А.Бархатова  - декан физ.-мат.ф-та УрГУ.</vt:lpstr>
      <vt:lpstr>Последняя попытка московского Центра астрономии…</vt:lpstr>
      <vt:lpstr>Вместе на всю жизнь</vt:lpstr>
      <vt:lpstr>Этап второй и главный: </vt:lpstr>
      <vt:lpstr>К.А.Бархатова и Д.Я.Мартынов   у нового здания МГУ, 1954</vt:lpstr>
      <vt:lpstr>Атлас ГР-диаграмм РЗС, 1т., 1958</vt:lpstr>
      <vt:lpstr>О генетической связи РЗС с диффузными туманностями и открытие кратности</vt:lpstr>
      <vt:lpstr>Открытие новых РЗС и пополнение  базы данных по РЗС</vt:lpstr>
      <vt:lpstr> Самое загадочное скопление NGC188 (которое до К.А. не привлекало внимания). </vt:lpstr>
      <vt:lpstr>Слайд 32</vt:lpstr>
      <vt:lpstr>О возможной генетической связи РЗС и ШЗС…</vt:lpstr>
      <vt:lpstr>Диаграмма Герцшпрунга – Рессела  для NGC188</vt:lpstr>
      <vt:lpstr> Новый сюрприз в NGC188… </vt:lpstr>
      <vt:lpstr>С Неба на Землю…</vt:lpstr>
      <vt:lpstr>Почти по Пушкину:  «Здесь будет город заложе’н!»  (на месте будущей  обсерватории).</vt:lpstr>
      <vt:lpstr>Едва ли не главное дело жизни К.А.Бархатовой</vt:lpstr>
      <vt:lpstr>Новый уральский астрономический центр становится «центром притяжения» и источником новых кадров астрономов…</vt:lpstr>
      <vt:lpstr>И еще…</vt:lpstr>
      <vt:lpstr> «Звездный профессор»</vt:lpstr>
      <vt:lpstr>«Всемирно известная женщина-астроном Клавдия Александровна БАРХАТОВА»  (Так она представлена и в Интернете)</vt:lpstr>
      <vt:lpstr>А еще и малая планета, и множество прижизненных наград…  И память в сердцах, умах и душах…  </vt:lpstr>
      <vt:lpstr> 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 100-летней годовщине со дня рождения К.А.Бархатовой</dc:title>
  <dc:creator>Your User Name</dc:creator>
  <cp:lastModifiedBy>Алина</cp:lastModifiedBy>
  <cp:revision>91</cp:revision>
  <dcterms:created xsi:type="dcterms:W3CDTF">2017-06-11T17:45:36Z</dcterms:created>
  <dcterms:modified xsi:type="dcterms:W3CDTF">2017-06-14T17:55:15Z</dcterms:modified>
</cp:coreProperties>
</file>