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93" r:id="rId3"/>
    <p:sldId id="261" r:id="rId4"/>
    <p:sldId id="263" r:id="rId5"/>
    <p:sldId id="291" r:id="rId6"/>
    <p:sldId id="290" r:id="rId7"/>
    <p:sldId id="262" r:id="rId8"/>
    <p:sldId id="273" r:id="rId9"/>
    <p:sldId id="258" r:id="rId10"/>
    <p:sldId id="275" r:id="rId11"/>
    <p:sldId id="276" r:id="rId12"/>
    <p:sldId id="280" r:id="rId13"/>
    <p:sldId id="279" r:id="rId14"/>
    <p:sldId id="286" r:id="rId15"/>
    <p:sldId id="294" r:id="rId16"/>
    <p:sldId id="285" r:id="rId17"/>
    <p:sldId id="284" r:id="rId18"/>
    <p:sldId id="28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D25C1"/>
    <a:srgbClr val="000BDE"/>
    <a:srgbClr val="0009C0"/>
    <a:srgbClr val="6C0000"/>
    <a:srgbClr val="A2CB51"/>
    <a:srgbClr val="55115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710" autoAdjust="0"/>
  </p:normalViewPr>
  <p:slideViewPr>
    <p:cSldViewPr>
      <p:cViewPr>
        <p:scale>
          <a:sx n="66" d="100"/>
          <a:sy n="66" d="100"/>
        </p:scale>
        <p:origin x="-81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0"/>
  <c:chart>
    <c:title>
      <c:tx>
        <c:rich>
          <a:bodyPr/>
          <a:lstStyle/>
          <a:p>
            <a:pPr>
              <a:defRPr/>
            </a:pPr>
            <a:r>
              <a:rPr lang="en-US" i="0" dirty="0" smtClean="0"/>
              <a:t>10</a:t>
            </a:r>
            <a:r>
              <a:rPr lang="en-US" i="0" baseline="30000" dirty="0" smtClean="0"/>
              <a:t>6</a:t>
            </a:r>
            <a:r>
              <a:rPr lang="en-US" i="0" dirty="0" smtClean="0"/>
              <a:t> </a:t>
            </a:r>
            <a:r>
              <a:rPr lang="en-US" i="0" dirty="0" err="1" smtClean="0"/>
              <a:t>M</a:t>
            </a:r>
            <a:r>
              <a:rPr lang="en-US" i="0" baseline="-25000" dirty="0" err="1" smtClean="0"/>
              <a:t>Sun</a:t>
            </a:r>
            <a:endParaRPr lang="en-US" i="0" dirty="0" smtClean="0"/>
          </a:p>
          <a:p>
            <a:pPr>
              <a:defRPr/>
            </a:pPr>
            <a:r>
              <a:rPr lang="en-US" i="1" dirty="0" smtClean="0"/>
              <a:t>e</a:t>
            </a:r>
            <a:r>
              <a:rPr lang="en-US" dirty="0" smtClean="0"/>
              <a:t> </a:t>
            </a:r>
            <a:r>
              <a:rPr lang="en-US" dirty="0"/>
              <a:t>= 0.7</a:t>
            </a:r>
          </a:p>
        </c:rich>
      </c:tx>
      <c:layout>
        <c:manualLayout>
          <c:xMode val="edge"/>
          <c:yMode val="edge"/>
          <c:x val="0.66993700046400084"/>
          <c:y val="0.31649831906043935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y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0.01</c:v>
                </c:pt>
                <c:pt idx="1">
                  <c:v>0.03</c:v>
                </c:pt>
                <c:pt idx="2">
                  <c:v>0.05</c:v>
                </c:pt>
                <c:pt idx="3">
                  <c:v>0.07</c:v>
                </c:pt>
                <c:pt idx="4">
                  <c:v>0.1</c:v>
                </c:pt>
                <c:pt idx="5">
                  <c:v>0.3</c:v>
                </c:pt>
                <c:pt idx="6">
                  <c:v>0.5</c:v>
                </c:pt>
                <c:pt idx="7">
                  <c:v>0.7</c:v>
                </c:pt>
                <c:pt idx="8">
                  <c:v>1</c:v>
                </c:pt>
                <c:pt idx="9">
                  <c:v>3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274</c:v>
                </c:pt>
                <c:pt idx="1">
                  <c:v>86</c:v>
                </c:pt>
                <c:pt idx="2">
                  <c:v>26</c:v>
                </c:pt>
                <c:pt idx="3">
                  <c:v>16</c:v>
                </c:pt>
                <c:pt idx="4">
                  <c:v>16</c:v>
                </c:pt>
                <c:pt idx="5">
                  <c:v>6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gapWidth val="0"/>
        <c:axId val="52661248"/>
        <c:axId val="53691520"/>
      </c:barChart>
      <c:catAx>
        <c:axId val="526612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i="1" dirty="0"/>
                  <a:t>a</a:t>
                </a:r>
                <a:r>
                  <a:rPr lang="ru-RU" dirty="0"/>
                  <a:t>,</a:t>
                </a:r>
                <a:r>
                  <a:rPr lang="en-US" dirty="0"/>
                  <a:t> </a:t>
                </a:r>
                <a:r>
                  <a:rPr lang="ru-RU" dirty="0" err="1"/>
                  <a:t>пк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49451155753935838"/>
              <c:y val="0.90260861426355998"/>
            </c:manualLayout>
          </c:layout>
        </c:title>
        <c:majorTickMark val="none"/>
        <c:tickLblPos val="nextTo"/>
        <c:crossAx val="53691520"/>
        <c:crosses val="autoZero"/>
        <c:auto val="1"/>
        <c:lblAlgn val="ctr"/>
        <c:lblOffset val="100"/>
      </c:catAx>
      <c:valAx>
        <c:axId val="5369152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i="1" dirty="0"/>
                  <a:t>N</a:t>
                </a:r>
                <a:endParaRPr lang="ru-RU" i="1" dirty="0"/>
              </a:p>
            </c:rich>
          </c:tx>
          <c:layout>
            <c:manualLayout>
              <c:xMode val="edge"/>
              <c:yMode val="edge"/>
              <c:x val="1.8674395655384698E-2"/>
              <c:y val="0.45756369535805014"/>
            </c:manualLayout>
          </c:layout>
        </c:title>
        <c:numFmt formatCode="General" sourceLinked="1"/>
        <c:tickLblPos val="nextTo"/>
        <c:crossAx val="526612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BA0F65-E78D-442D-B9D5-99DE38BA8527}" type="datetimeFigureOut">
              <a:rPr lang="ru-RU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7448E5-70F0-4B77-9677-3AC9FA10F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280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4FF755-CADD-4B4B-805E-B04B2B3AD9D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EE443-5DC9-43AA-9B6A-1CA8EC8498F4}" type="datetime1">
              <a:rPr lang="ru-RU" smtClean="0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AE52E3-CDF1-4690-816B-BAAB9BEF2B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2E4807-AB56-4390-BEC8-57F9897D6D1D}" type="datetime1">
              <a:rPr lang="ru-RU" smtClean="0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B56C5-68E5-4A46-B17B-3D678A0A51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8FC15F-4267-4EA3-B638-764815BD9588}" type="datetime1">
              <a:rPr lang="ru-RU" smtClean="0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72723-7889-427B-8070-DC987E2E91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3804096-BBA0-4E53-86A3-3DA0F69B35C2}" type="datetime1">
              <a:rPr lang="ru-RU" smtClean="0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BBC31B3-AF18-4180-B5A5-46823EBFA8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FAE24-E922-4593-B230-A4CB9213C234}" type="datetime1">
              <a:rPr lang="ru-RU" smtClean="0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F32C1-2D23-4F6A-AEFD-9740CB99E9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72732F-9FF8-4492-ADA3-EFF07B633481}" type="datetime1">
              <a:rPr lang="ru-RU" smtClean="0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95BE3-71FF-449B-A0F7-5F643314EE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47388-9025-43DB-AB6B-B002F7EFD5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AC8BB3-310A-4A72-B762-92B5E2825427}" type="datetime1">
              <a:rPr lang="ru-RU" smtClean="0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DA2A37-E0C6-4572-B8CA-3E5100F8456F}" type="datetime1">
              <a:rPr lang="ru-RU" smtClean="0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136C5-B87D-4477-B309-D96326838C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D0CB0-7C90-4F53-905B-9676EE0C482F}" type="datetime1">
              <a:rPr lang="ru-RU" smtClean="0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7BB06-A13B-4F48-A585-74955F3FB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45C46A7-6AEA-46BB-8CAA-0C19B75EEA17}" type="datetime1">
              <a:rPr lang="ru-RU" smtClean="0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F426195-1A76-4F19-8569-7342493EAE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A8D0DF-8CF3-481D-9933-AA6B90BE9D69}" type="datetime1">
              <a:rPr lang="ru-RU" smtClean="0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721833-0350-4B1B-A7B8-B206904E36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B0C343-0AA4-4FC9-ADBA-8B22CED7CA97}" type="datetime1">
              <a:rPr lang="ru-RU" smtClean="0"/>
              <a:pPr>
                <a:defRPr/>
              </a:pPr>
              <a:t>10.06.2016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01A5CC-A6BF-4A80-BA39-7F5DFD35E1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2144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 – 10 июня 2016 г.,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КГО ГАИШ, г. Кисловодск</a:t>
            </a:r>
            <a:endParaRPr lang="ru-RU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300039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конференция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"Современная звездная астрономия-2016"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420484-441C-4F79-864A-8807953FEBDC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большая полуось орбиты</a:t>
            </a:r>
            <a:r>
              <a:rPr lang="en-US" sz="2800" dirty="0" smtClean="0"/>
              <a:t> </a:t>
            </a:r>
            <a:r>
              <a:rPr lang="en-US" sz="2800" i="1" dirty="0" smtClean="0"/>
              <a:t>a</a:t>
            </a:r>
            <a:r>
              <a:rPr lang="ru-RU" sz="2800" dirty="0" smtClean="0"/>
              <a:t>: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/>
              <a:t>   </a:t>
            </a:r>
            <a:r>
              <a:rPr lang="en-US" sz="2800" i="1" dirty="0" smtClean="0"/>
              <a:t>a </a:t>
            </a:r>
            <a:r>
              <a:rPr lang="en-US" sz="2800" dirty="0" smtClean="0"/>
              <a:t>= 0</a:t>
            </a:r>
            <a:r>
              <a:rPr lang="ru-RU" sz="2800" dirty="0" smtClean="0"/>
              <a:t>,</a:t>
            </a:r>
            <a:r>
              <a:rPr lang="en-US" sz="2800" dirty="0" smtClean="0"/>
              <a:t>01</a:t>
            </a:r>
            <a:r>
              <a:rPr lang="en-US" sz="2800" i="1" dirty="0" smtClean="0"/>
              <a:t>; </a:t>
            </a:r>
            <a:r>
              <a:rPr lang="en-US" sz="2800" dirty="0" smtClean="0"/>
              <a:t>0</a:t>
            </a:r>
            <a:r>
              <a:rPr lang="ru-RU" sz="2800" i="1" dirty="0" smtClean="0"/>
              <a:t>,</a:t>
            </a:r>
            <a:r>
              <a:rPr lang="en-US" sz="2800" dirty="0" smtClean="0"/>
              <a:t>03</a:t>
            </a:r>
            <a:r>
              <a:rPr lang="en-US" sz="2800" i="1" dirty="0" smtClean="0"/>
              <a:t>; </a:t>
            </a:r>
            <a:r>
              <a:rPr lang="ru-RU" sz="2800" i="1" dirty="0" smtClean="0"/>
              <a:t>0,07; </a:t>
            </a:r>
            <a:r>
              <a:rPr lang="en-US" sz="2800" dirty="0" smtClean="0"/>
              <a:t>0</a:t>
            </a:r>
            <a:r>
              <a:rPr lang="ru-RU" sz="2800" i="1" dirty="0" smtClean="0"/>
              <a:t>,</a:t>
            </a:r>
            <a:r>
              <a:rPr lang="en-US" sz="2800" dirty="0" smtClean="0"/>
              <a:t>1</a:t>
            </a:r>
            <a:r>
              <a:rPr lang="ru-RU" sz="2800" dirty="0" smtClean="0"/>
              <a:t>; 0,2; 0,3; 0,5; 0,7; 1; 3</a:t>
            </a:r>
            <a:r>
              <a:rPr lang="en-US" sz="2800" dirty="0" smtClean="0"/>
              <a:t> </a:t>
            </a:r>
            <a:r>
              <a:rPr lang="ru-RU" sz="2800" dirty="0" err="1" smtClean="0"/>
              <a:t>пк</a:t>
            </a:r>
            <a:r>
              <a:rPr lang="ru-RU" sz="2800" dirty="0" smtClean="0"/>
              <a:t>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/>
              <a:t>масса ЧДПМ </a:t>
            </a:r>
            <a:r>
              <a:rPr lang="pt-BR" sz="2800" i="1" dirty="0" smtClean="0"/>
              <a:t>m</a:t>
            </a:r>
            <a:r>
              <a:rPr lang="pt-BR" sz="2800" baseline="-25000" dirty="0" smtClean="0"/>
              <a:t>2</a:t>
            </a:r>
            <a:r>
              <a:rPr lang="ru-RU" sz="2800" dirty="0" smtClean="0"/>
              <a:t>:</a:t>
            </a:r>
            <a:endParaRPr lang="ru-RU" sz="2800" baseline="30000" dirty="0" smtClean="0"/>
          </a:p>
          <a:p>
            <a:pPr>
              <a:buNone/>
              <a:defRPr/>
            </a:pPr>
            <a:r>
              <a:rPr lang="ru-RU" sz="2800" i="1" dirty="0" smtClean="0"/>
              <a:t>   </a:t>
            </a:r>
            <a:r>
              <a:rPr lang="pt-BR" sz="2800" i="1" dirty="0" smtClean="0"/>
              <a:t>m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 = </a:t>
            </a:r>
            <a:r>
              <a:rPr lang="ru-RU" sz="2800" dirty="0" smtClean="0"/>
              <a:t>1</a:t>
            </a:r>
            <a:r>
              <a:rPr lang="pt-BR" sz="2800" dirty="0" smtClean="0"/>
              <a:t> </a:t>
            </a:r>
            <a:r>
              <a:rPr lang="pt-BR" sz="2800" i="1" dirty="0" smtClean="0"/>
              <a:t>· </a:t>
            </a:r>
            <a:r>
              <a:rPr lang="pt-BR" sz="2800" dirty="0" smtClean="0"/>
              <a:t>10</a:t>
            </a:r>
            <a:r>
              <a:rPr lang="pt-BR" sz="2800" baseline="30000" dirty="0" smtClean="0"/>
              <a:t>4</a:t>
            </a:r>
            <a:r>
              <a:rPr lang="ru-RU" sz="2800" dirty="0" smtClean="0"/>
              <a:t>;</a:t>
            </a:r>
            <a:r>
              <a:rPr lang="pt-BR" sz="2800" dirty="0" smtClean="0"/>
              <a:t> </a:t>
            </a:r>
            <a:r>
              <a:rPr lang="ru-RU" sz="2800" dirty="0" smtClean="0"/>
              <a:t>1</a:t>
            </a:r>
            <a:r>
              <a:rPr lang="pt-BR" sz="2800" dirty="0" smtClean="0"/>
              <a:t> </a:t>
            </a:r>
            <a:r>
              <a:rPr lang="pt-BR" sz="2800" i="1" dirty="0" smtClean="0"/>
              <a:t>· </a:t>
            </a:r>
            <a:r>
              <a:rPr lang="pt-BR" sz="2800" dirty="0" smtClean="0"/>
              <a:t>10</a:t>
            </a:r>
            <a:r>
              <a:rPr lang="pt-BR" sz="2800" baseline="30000" dirty="0" smtClean="0"/>
              <a:t>5</a:t>
            </a:r>
            <a:r>
              <a:rPr lang="ru-RU" sz="2800" dirty="0" smtClean="0"/>
              <a:t>;</a:t>
            </a:r>
            <a:r>
              <a:rPr lang="pt-BR" sz="2800" dirty="0" smtClean="0"/>
              <a:t> </a:t>
            </a:r>
            <a:r>
              <a:rPr lang="ru-RU" sz="2800" dirty="0" smtClean="0"/>
              <a:t>1</a:t>
            </a:r>
            <a:r>
              <a:rPr lang="pt-BR" sz="2800" dirty="0" smtClean="0"/>
              <a:t> </a:t>
            </a:r>
            <a:r>
              <a:rPr lang="pt-BR" sz="2800" i="1" dirty="0" smtClean="0"/>
              <a:t>· </a:t>
            </a:r>
            <a:r>
              <a:rPr lang="pt-BR" sz="2800" dirty="0" smtClean="0"/>
              <a:t>10</a:t>
            </a:r>
            <a:r>
              <a:rPr lang="pt-BR" sz="2800" baseline="30000" dirty="0" smtClean="0"/>
              <a:t>6</a:t>
            </a:r>
            <a:r>
              <a:rPr lang="ru-RU" sz="2800" dirty="0" smtClean="0"/>
              <a:t>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Sun</a:t>
            </a:r>
            <a:r>
              <a:rPr lang="ru-RU" sz="2800" dirty="0" smtClean="0"/>
              <a:t>;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эксцентриситет орбиты </a:t>
            </a:r>
            <a:r>
              <a:rPr lang="en-US" sz="2800" i="1" dirty="0" smtClean="0"/>
              <a:t>e</a:t>
            </a:r>
            <a:r>
              <a:rPr lang="en-US" sz="2800" dirty="0" smtClean="0"/>
              <a:t> = 0</a:t>
            </a:r>
            <a:r>
              <a:rPr lang="ru-RU" sz="2800" dirty="0" smtClean="0"/>
              <a:t>; 0,7;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скорость подлета</a:t>
            </a:r>
            <a:r>
              <a:rPr lang="en-US" sz="2800" dirty="0" smtClean="0"/>
              <a:t> </a:t>
            </a:r>
            <a:r>
              <a:rPr lang="ru-RU" sz="2800" dirty="0" smtClean="0"/>
              <a:t>звезды </a:t>
            </a:r>
            <a:r>
              <a:rPr lang="en-US" sz="2800" i="1" dirty="0" smtClean="0"/>
              <a:t>v</a:t>
            </a:r>
            <a:r>
              <a:rPr lang="ru-RU" sz="2800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прицельное расстояние</a:t>
            </a:r>
            <a:r>
              <a:rPr lang="en-US" sz="2800" dirty="0" smtClean="0"/>
              <a:t> </a:t>
            </a:r>
            <a:r>
              <a:rPr lang="el-GR" sz="2800" i="1" dirty="0" smtClean="0">
                <a:cs typeface="Calibri"/>
              </a:rPr>
              <a:t>ρ</a:t>
            </a:r>
            <a:r>
              <a:rPr lang="ru-RU" sz="2800" dirty="0" smtClean="0"/>
              <a:t>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углы прицельного движения</a:t>
            </a:r>
            <a:r>
              <a:rPr lang="en-US" sz="2800" dirty="0" smtClean="0"/>
              <a:t> </a:t>
            </a:r>
            <a:r>
              <a:rPr lang="el-GR" sz="2800" i="1" dirty="0" smtClean="0"/>
              <a:t>α</a:t>
            </a:r>
            <a:r>
              <a:rPr lang="ru-RU" sz="2800" dirty="0" smtClean="0"/>
              <a:t>, </a:t>
            </a:r>
            <a:r>
              <a:rPr lang="el-GR" sz="2800" i="1" dirty="0" smtClean="0"/>
              <a:t>φ</a:t>
            </a:r>
            <a:r>
              <a:rPr lang="ru-RU" sz="2800" dirty="0" smtClean="0"/>
              <a:t>, </a:t>
            </a:r>
            <a:r>
              <a:rPr lang="el-GR" sz="2800" i="1" dirty="0" smtClean="0">
                <a:cs typeface="Calibri"/>
              </a:rPr>
              <a:t>θ</a:t>
            </a:r>
            <a:r>
              <a:rPr lang="ru-RU" sz="2800" dirty="0" smtClean="0">
                <a:cs typeface="Calibri"/>
              </a:rPr>
              <a:t>.</a:t>
            </a:r>
            <a:endParaRPr lang="en-US" sz="2800" dirty="0" smtClean="0"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577BB5E-E8F5-4572-81DB-1EC12147A31D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0034" y="405454"/>
            <a:ext cx="8229600" cy="79692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dirty="0" smtClean="0"/>
              <a:t>Параметры и начальные условия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52343"/>
            <a:ext cx="8229600" cy="5112568"/>
          </a:xfrm>
        </p:spPr>
        <p:txBody>
          <a:bodyPr rtlCol="0">
            <a:normAutofit fontScale="85000" lnSpcReduction="20000"/>
          </a:bodyPr>
          <a:lstStyle/>
          <a:p>
            <a:pPr algn="just">
              <a:defRPr/>
            </a:pPr>
            <a:r>
              <a:rPr lang="ru-RU" dirty="0" smtClean="0"/>
              <a:t>Для каждого набора параметров будем рассматривать 1000 вариантов начальных условий для звезды скопления,</a:t>
            </a:r>
            <a:r>
              <a:rPr lang="en-US" dirty="0" smtClean="0"/>
              <a:t> </a:t>
            </a:r>
            <a:r>
              <a:rPr lang="ru-RU" dirty="0" smtClean="0"/>
              <a:t>заданных случайным образом методом Монте-Карло.</a:t>
            </a:r>
          </a:p>
          <a:p>
            <a:pPr algn="just">
              <a:defRPr/>
            </a:pPr>
            <a:r>
              <a:rPr lang="ru-RU" dirty="0" smtClean="0"/>
              <a:t>Для каждого результата будем фиксировать событие вылета звезды за пределы сферы радиусом 50 </a:t>
            </a:r>
            <a:r>
              <a:rPr lang="ru-RU" dirty="0" err="1" smtClean="0"/>
              <a:t>пк</a:t>
            </a:r>
            <a:r>
              <a:rPr lang="ru-RU" dirty="0" smtClean="0"/>
              <a:t> (5000 единиц расстояния).</a:t>
            </a:r>
          </a:p>
          <a:p>
            <a:pPr algn="just">
              <a:defRPr/>
            </a:pPr>
            <a:r>
              <a:rPr lang="ru-RU" dirty="0" smtClean="0"/>
              <a:t>Для каждого результата вычислений при пересечении звездой сферы радиусом  50 </a:t>
            </a:r>
            <a:r>
              <a:rPr lang="ru-RU" dirty="0" err="1" smtClean="0"/>
              <a:t>пк</a:t>
            </a:r>
            <a:r>
              <a:rPr lang="ru-RU" dirty="0" smtClean="0"/>
              <a:t> будем фиксировать модуль скорости звезды.</a:t>
            </a:r>
          </a:p>
          <a:p>
            <a:pPr algn="just">
              <a:defRPr/>
            </a:pPr>
            <a:r>
              <a:rPr lang="ru-RU" dirty="0" smtClean="0"/>
              <a:t>Исключаем необходимость введения релятивистских поправок - исключаем из рассмотрения случаи тесных сближений звезды с одной из черных дыр до расстояния 0,00002 </a:t>
            </a:r>
            <a:r>
              <a:rPr lang="ru-RU" dirty="0" err="1" smtClean="0"/>
              <a:t>пк</a:t>
            </a:r>
            <a:r>
              <a:rPr lang="ru-RU" dirty="0" smtClean="0"/>
              <a:t>.</a:t>
            </a:r>
          </a:p>
          <a:p>
            <a:pPr algn="just">
              <a:defRPr/>
            </a:pPr>
            <a:r>
              <a:rPr lang="ru-RU" dirty="0" smtClean="0"/>
              <a:t>Если модуль скорости звезды превышает критическое значение (1200 </a:t>
            </a:r>
            <a:r>
              <a:rPr lang="ru-RU" dirty="0" smtClean="0"/>
              <a:t>км/с на 50 </a:t>
            </a:r>
            <a:r>
              <a:rPr lang="ru-RU" dirty="0" err="1" smtClean="0"/>
              <a:t>пк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, </a:t>
            </a:r>
            <a:r>
              <a:rPr lang="ru-RU" dirty="0" smtClean="0"/>
              <a:t>то звезда становится сверхскоростной, она покидает галактику по гиперболической орбите.</a:t>
            </a:r>
          </a:p>
          <a:p>
            <a:pPr algn="just"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A700E84-D706-4DAA-A142-D52466A8F768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7544" y="393089"/>
            <a:ext cx="8229600" cy="792089"/>
          </a:xfrm>
        </p:spPr>
        <p:txBody>
          <a:bodyPr/>
          <a:lstStyle/>
          <a:p>
            <a:pPr algn="ctr"/>
            <a:r>
              <a:rPr lang="ru-RU" sz="4000" dirty="0" smtClean="0"/>
              <a:t>Численные эксперименты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3C44AA4-F464-48F0-BFD6-7B77B0A7396A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4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i="1" dirty="0" smtClean="0"/>
              <a:t>m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= 10</a:t>
            </a:r>
            <a:r>
              <a:rPr lang="en-US" sz="4000" baseline="30000" dirty="0" smtClean="0"/>
              <a:t>6</a:t>
            </a:r>
            <a:r>
              <a:rPr lang="ru-RU" sz="4000" dirty="0" smtClean="0"/>
              <a:t> </a:t>
            </a:r>
            <a:r>
              <a:rPr lang="en-US" sz="4000" dirty="0" err="1" smtClean="0"/>
              <a:t>M</a:t>
            </a:r>
            <a:r>
              <a:rPr lang="en-US" sz="4000" baseline="-25000" dirty="0" err="1" smtClean="0"/>
              <a:t>Sun</a:t>
            </a:r>
            <a:r>
              <a:rPr lang="ru-RU" sz="4000" dirty="0" smtClean="0"/>
              <a:t>, </a:t>
            </a:r>
            <a:r>
              <a:rPr lang="en-US" sz="4000" i="1" dirty="0" smtClean="0"/>
              <a:t>a</a:t>
            </a:r>
            <a:r>
              <a:rPr lang="ru-RU" sz="4000" dirty="0" smtClean="0"/>
              <a:t> </a:t>
            </a:r>
            <a:r>
              <a:rPr lang="en-US" sz="4000" dirty="0" smtClean="0"/>
              <a:t>=</a:t>
            </a:r>
            <a:r>
              <a:rPr lang="ru-RU" sz="4000" dirty="0" smtClean="0"/>
              <a:t> </a:t>
            </a:r>
            <a:r>
              <a:rPr lang="en-US" sz="4000" dirty="0" smtClean="0"/>
              <a:t>0,01 </a:t>
            </a:r>
            <a:r>
              <a:rPr lang="ru-RU" sz="4000" dirty="0" err="1" smtClean="0"/>
              <a:t>пк</a:t>
            </a:r>
            <a:r>
              <a:rPr lang="ru-RU" sz="4000" dirty="0" smtClean="0"/>
              <a:t>, </a:t>
            </a:r>
            <a:r>
              <a:rPr lang="en-US" sz="4000" i="1" dirty="0" smtClean="0"/>
              <a:t>e</a:t>
            </a:r>
            <a:r>
              <a:rPr lang="ru-RU" sz="4000" dirty="0" smtClean="0"/>
              <a:t> </a:t>
            </a:r>
            <a:r>
              <a:rPr lang="en-US" sz="4000" dirty="0" smtClean="0"/>
              <a:t>=</a:t>
            </a:r>
            <a:r>
              <a:rPr lang="ru-RU" sz="4000" dirty="0" smtClean="0"/>
              <a:t> </a:t>
            </a:r>
            <a:r>
              <a:rPr lang="en-US" sz="4000" dirty="0" smtClean="0"/>
              <a:t>0</a:t>
            </a:r>
            <a:endParaRPr lang="ru-RU" sz="4000" dirty="0" smtClean="0"/>
          </a:p>
        </p:txBody>
      </p:sp>
      <p:pic>
        <p:nvPicPr>
          <p:cNvPr id="16389" name="Рисунок 8" descr="xy_001_m-6_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071964" cy="45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C1B2CDC-C416-4AC9-BC5D-00D45E3BA38B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5613" y="347663"/>
            <a:ext cx="8229600" cy="993105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Результаты моделирования</a:t>
            </a:r>
          </a:p>
        </p:txBody>
      </p:sp>
      <p:pic>
        <p:nvPicPr>
          <p:cNvPr id="5" name="Рисунок 4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8624890" cy="390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676E85F-B2C5-4B4F-8C95-4003A6C1CC13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5969" y="269206"/>
            <a:ext cx="8229600" cy="1071562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Результаты моделирования</a:t>
            </a:r>
          </a:p>
        </p:txBody>
      </p:sp>
      <p:pic>
        <p:nvPicPr>
          <p:cNvPr id="5" name="Рисунок 4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72815"/>
            <a:ext cx="8640960" cy="3924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BBC31B3-AF18-4180-B5A5-46823EBFA89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46798"/>
            <a:ext cx="8229600" cy="10878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Эффективность образования сверхскоростных звезд</a:t>
            </a:r>
            <a:endParaRPr lang="ru-RU" sz="40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75656" y="1484784"/>
          <a:ext cx="61206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94468"/>
            <a:ext cx="8247859" cy="5126037"/>
          </a:xfrm>
        </p:spPr>
        <p:txBody>
          <a:bodyPr rtlCol="0">
            <a:normAutofit fontScale="92500" lnSpcReduction="10000"/>
          </a:bodyPr>
          <a:lstStyle/>
          <a:p>
            <a:pPr algn="just">
              <a:defRPr/>
            </a:pPr>
            <a:r>
              <a:rPr lang="ru-RU" dirty="0" smtClean="0"/>
              <a:t>Рассмотренный механизм допускает образование сверхскоростных звезд в результате взаимодействия с двойной черной дырой.</a:t>
            </a:r>
          </a:p>
          <a:p>
            <a:pPr algn="just">
              <a:defRPr/>
            </a:pPr>
            <a:r>
              <a:rPr lang="ru-RU" dirty="0" smtClean="0"/>
              <a:t>Вероятность образования сверхскоростных звезд сильно возрастает с увеличением массы второй черной дыры.</a:t>
            </a:r>
          </a:p>
          <a:p>
            <a:pPr algn="just">
              <a:defRPr/>
            </a:pPr>
            <a:r>
              <a:rPr lang="ru-RU" dirty="0" smtClean="0"/>
              <a:t>Доля звезд, достигающих пограничного значения расстояния в 50 </a:t>
            </a:r>
            <a:r>
              <a:rPr lang="ru-RU" dirty="0" err="1" smtClean="0"/>
              <a:t>пк</a:t>
            </a:r>
            <a:r>
              <a:rPr lang="ru-RU" dirty="0" smtClean="0"/>
              <a:t>, уменьшается с ростом тесноты системы, доля сверхскоростных звезд при этом увеличивается</a:t>
            </a:r>
          </a:p>
          <a:p>
            <a:pPr algn="just">
              <a:defRPr/>
            </a:pPr>
            <a:r>
              <a:rPr lang="ru-RU" dirty="0" smtClean="0"/>
              <a:t>В случае нашей Галактики рассмотренный механизм неприменим, т.к. при возможных для Галактики значениях параметров задачи формирования сверхскоростных звезд не происходит.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09CD83-2998-4ABE-8448-71FE287EE843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99325" y="439389"/>
            <a:ext cx="8229600" cy="73832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 smtClean="0"/>
              <a:t>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4501E4C-9F6F-4EC5-8CE6-787C83942677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353288"/>
            <a:ext cx="8229600" cy="928687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Литература</a:t>
            </a:r>
          </a:p>
        </p:txBody>
      </p:sp>
      <p:pic>
        <p:nvPicPr>
          <p:cNvPr id="5" name="Рисунок 4" descr="pic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8640960" cy="3607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DACD115-41C3-476C-8259-55A7995703DC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2500313"/>
            <a:ext cx="8229600" cy="1131887"/>
          </a:xfrm>
        </p:spPr>
        <p:txBody>
          <a:bodyPr/>
          <a:lstStyle/>
          <a:p>
            <a:pPr algn="ctr" eaLnBrk="1" hangingPunct="1"/>
            <a:r>
              <a:rPr lang="ru-RU" sz="4800" dirty="0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509120"/>
            <a:ext cx="2880320" cy="648072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0BDE"/>
                </a:solidFill>
              </a:rPr>
              <a:t>В.В. Орлов,</a:t>
            </a:r>
            <a:endParaRPr lang="ru-RU" sz="3600" dirty="0" smtClean="0">
              <a:solidFill>
                <a:srgbClr val="000BDE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300039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Двойные черные дыры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ядрах галактик как механизм формирования сверхскоростных звезд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420484-441C-4F79-864A-8807953FEBDC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259632" y="4509120"/>
            <a:ext cx="3096344" cy="648072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09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С.В. </a:t>
            </a:r>
            <a:r>
              <a:rPr kumimoji="0" lang="ru-RU" sz="3600" b="1" i="0" u="none" strike="noStrike" kern="1200" cap="none" spc="100" normalizeH="0" baseline="0" noProof="0" dirty="0" err="1" smtClean="0">
                <a:ln>
                  <a:noFill/>
                </a:ln>
                <a:solidFill>
                  <a:srgbClr val="0009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Жуйко</a:t>
            </a:r>
            <a:r>
              <a:rPr kumimoji="0" lang="ru-RU" sz="36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09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endParaRPr kumimoji="0" lang="ru-RU" sz="3600" b="0" i="0" u="none" strike="noStrike" kern="1200" cap="none" spc="100" normalizeH="0" baseline="0" noProof="0" dirty="0" smtClean="0">
              <a:ln>
                <a:noFill/>
              </a:ln>
              <a:solidFill>
                <a:srgbClr val="0009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411760" y="5229200"/>
            <a:ext cx="3816424" cy="576064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09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К.С. Широкова</a:t>
            </a:r>
            <a:endParaRPr kumimoji="0" lang="ru-RU" sz="3600" b="0" i="0" u="none" strike="noStrike" kern="1200" cap="none" spc="100" normalizeH="0" baseline="0" noProof="0" dirty="0" smtClean="0">
              <a:ln>
                <a:noFill/>
              </a:ln>
              <a:solidFill>
                <a:srgbClr val="0009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6EF566-8122-48A4-A3D8-662BD0E4B8D1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530579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effectLst/>
                <a:latin typeface="+mn-lt"/>
              </a:rPr>
              <a:t>В ядре Галактики находится сверхмассивная черная дыра (СМЧД) </a:t>
            </a:r>
            <a:r>
              <a:rPr lang="en-US" sz="2800" dirty="0" smtClean="0">
                <a:effectLst/>
                <a:latin typeface="+mn-lt"/>
              </a:rPr>
              <a:t>Sgr</a:t>
            </a:r>
            <a:r>
              <a:rPr lang="ru-RU" sz="2800" dirty="0" smtClean="0">
                <a:effectLst/>
                <a:latin typeface="+mn-lt"/>
              </a:rPr>
              <a:t> A* с массой (4,31±0,06)∙10</a:t>
            </a:r>
            <a:r>
              <a:rPr lang="ru-RU" sz="2800" baseline="30000" dirty="0" smtClean="0">
                <a:effectLst/>
                <a:latin typeface="+mn-lt"/>
              </a:rPr>
              <a:t>6</a:t>
            </a:r>
            <a:r>
              <a:rPr lang="ru-RU" sz="2800" dirty="0" smtClean="0">
                <a:effectLst/>
                <a:latin typeface="+mn-lt"/>
              </a:rPr>
              <a:t> солнечных масс. Несмотря на то, что присутствие второй черной дыры промежуточной массы (ЧДПМ) в центре Галактики вызывает некоторые сомнения, однозначно отбрасывать такую возможность нельзя. Двойная система, состоящая из двух массивных компактных объектов в центре Галактики, рассмотрена в некоторых работах.</a:t>
            </a:r>
            <a:br>
              <a:rPr lang="ru-RU" sz="2800" dirty="0" smtClean="0">
                <a:effectLst/>
                <a:latin typeface="+mn-lt"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en-US" sz="2400" dirty="0" smtClean="0">
                <a:solidFill>
                  <a:srgbClr val="FF0000"/>
                </a:solidFill>
                <a:effectLst/>
                <a:latin typeface="+mn-lt"/>
              </a:rPr>
              <a:t>Merritt D.,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+mn-lt"/>
              </a:rPr>
              <a:t>Gualandris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+mn-lt"/>
              </a:rPr>
              <a:t> A.,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+mn-lt"/>
              </a:rPr>
              <a:t>Mikkola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+mn-lt"/>
              </a:rPr>
              <a:t> S.,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+mn-lt"/>
              </a:rPr>
              <a:t>Astrophys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+mn-lt"/>
              </a:rPr>
              <a:t>. J.,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+mn-lt"/>
              </a:rPr>
              <a:t>693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+mn-lt"/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+mn-lt"/>
              </a:rPr>
              <a:t> L35 (2009)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en-US" sz="2400" dirty="0" smtClean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+mn-lt"/>
              </a:rPr>
              <a:t>Valtonen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+mn-lt"/>
              </a:rPr>
              <a:t>, M.,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+mn-lt"/>
              </a:rPr>
              <a:t>Ciprini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+mn-lt"/>
              </a:rPr>
              <a:t>, S.,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+mn-lt"/>
              </a:rPr>
              <a:t>MmSAI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+mn-lt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+mn-lt"/>
              </a:rPr>
              <a:t>83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+mn-lt"/>
              </a:rPr>
              <a:t>, 219 (2012)</a:t>
            </a:r>
            <a:endParaRPr lang="ru-RU" sz="2400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A144DD7-D92B-433E-8874-514C0245AF1F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544616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В ядрах галактик факт существования двойных черных дыр можно считать установленным. </a:t>
            </a:r>
            <a:r>
              <a:rPr lang="ru-RU" sz="2400" dirty="0" smtClean="0">
                <a:effectLst/>
                <a:latin typeface="+mn-lt"/>
              </a:rPr>
              <a:t>Звезды центрального  скопления будут взаимодействовать с двойной черной дырой.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smtClean="0">
                <a:effectLst/>
                <a:latin typeface="+mn-lt"/>
              </a:rPr>
              <a:t>В результате они могут приобретать скорости, превышающие скорость покидания галактики.</a:t>
            </a:r>
            <a:br>
              <a:rPr lang="ru-RU" sz="2400" dirty="0" smtClean="0">
                <a:effectLst/>
                <a:latin typeface="+mn-lt"/>
              </a:rPr>
            </a:br>
            <a:r>
              <a:rPr lang="ru-RU" sz="2400" dirty="0" smtClean="0">
                <a:effectLst/>
                <a:latin typeface="+mn-lt"/>
              </a:rPr>
              <a:t>Авторы доклада попытались ответить на вопрос: при каких условиях и до каких скоростей можно разогнать звезды с помощью такого "ускорителя"</a:t>
            </a:r>
            <a:r>
              <a:rPr lang="ru-RU" sz="2400" dirty="0" smtClean="0">
                <a:effectLst/>
              </a:rPr>
              <a:t>.</a:t>
            </a:r>
            <a:r>
              <a:rPr lang="ru-RU" sz="2400" dirty="0" smtClean="0">
                <a:effectLst/>
                <a:latin typeface="+mn-lt"/>
              </a:rPr>
              <a:t> Масса второй черной дыры </a:t>
            </a:r>
            <a:r>
              <a:rPr lang="en-US" sz="2400" i="1" dirty="0" smtClean="0">
                <a:latin typeface="+mn-lt"/>
              </a:rPr>
              <a:t>m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ru-RU" sz="2400" dirty="0" smtClean="0">
                <a:effectLst/>
                <a:latin typeface="+mn-lt"/>
              </a:rPr>
              <a:t>, расстояние между черными дырами </a:t>
            </a:r>
            <a:r>
              <a:rPr lang="en-US" sz="2400" i="1" dirty="0" smtClean="0">
                <a:latin typeface="+mn-lt"/>
              </a:rPr>
              <a:t>a</a:t>
            </a:r>
            <a:r>
              <a:rPr lang="ru-RU" sz="2400" dirty="0" smtClean="0">
                <a:effectLst/>
                <a:latin typeface="+mn-lt"/>
              </a:rPr>
              <a:t>, прицельное расстояние </a:t>
            </a:r>
            <a:r>
              <a:rPr lang="el-GR" sz="2400" i="1" dirty="0" smtClean="0">
                <a:latin typeface="+mn-lt"/>
                <a:cs typeface="Calibri" pitchFamily="34" charset="0"/>
              </a:rPr>
              <a:t>ρ</a:t>
            </a:r>
            <a:r>
              <a:rPr lang="ru-RU" sz="2400" dirty="0" smtClean="0">
                <a:effectLst/>
                <a:latin typeface="+mn-lt"/>
              </a:rPr>
              <a:t>, скорость подлета </a:t>
            </a:r>
            <a:r>
              <a:rPr lang="en-US" sz="2400" i="1" dirty="0" smtClean="0">
                <a:latin typeface="+mn-lt"/>
              </a:rPr>
              <a:t>v</a:t>
            </a:r>
            <a:r>
              <a:rPr lang="ru-RU" sz="2400" dirty="0" smtClean="0">
                <a:effectLst/>
                <a:latin typeface="+mn-lt"/>
              </a:rPr>
              <a:t> и углы прицельного движения </a:t>
            </a:r>
            <a:r>
              <a:rPr lang="el-GR" sz="2400" i="1" dirty="0" smtClean="0">
                <a:latin typeface="+mn-lt"/>
              </a:rPr>
              <a:t>α</a:t>
            </a:r>
            <a:r>
              <a:rPr lang="ru-RU" sz="2400" dirty="0" smtClean="0">
                <a:latin typeface="+mn-lt"/>
              </a:rPr>
              <a:t>, </a:t>
            </a:r>
            <a:r>
              <a:rPr lang="el-GR" sz="2400" i="1" dirty="0" smtClean="0">
                <a:latin typeface="+mn-lt"/>
              </a:rPr>
              <a:t>φ</a:t>
            </a:r>
            <a:r>
              <a:rPr lang="ru-RU" sz="2400" dirty="0" smtClean="0">
                <a:latin typeface="+mn-lt"/>
              </a:rPr>
              <a:t>, </a:t>
            </a:r>
            <a:r>
              <a:rPr lang="el-GR" sz="2400" i="1" dirty="0" smtClean="0">
                <a:latin typeface="+mn-lt"/>
                <a:cs typeface="Calibri" pitchFamily="34" charset="0"/>
              </a:rPr>
              <a:t>θ</a:t>
            </a:r>
            <a:r>
              <a:rPr lang="ru-RU" sz="2400" dirty="0" smtClean="0">
                <a:effectLst/>
                <a:latin typeface="+mn-lt"/>
              </a:rPr>
              <a:t> являются параметрами задачи. Начальные условия - характерные скорости звезд центрального скопления в окрестности двойной системы были взяты из статьи</a:t>
            </a:r>
            <a:br>
              <a:rPr lang="ru-RU" sz="2400" dirty="0" smtClean="0">
                <a:effectLst/>
                <a:latin typeface="+mn-lt"/>
              </a:rPr>
            </a:br>
            <a:r>
              <a:rPr lang="ru-RU" sz="2400" dirty="0" smtClean="0">
                <a:effectLst/>
                <a:latin typeface="+mn-lt"/>
              </a:rPr>
              <a:t/>
            </a:r>
            <a:br>
              <a:rPr lang="ru-RU" sz="2400" dirty="0" smtClean="0">
                <a:effectLst/>
                <a:latin typeface="+mn-lt"/>
              </a:rPr>
            </a:br>
            <a:r>
              <a:rPr lang="en-US" sz="2400" dirty="0" smtClean="0">
                <a:effectLst/>
                <a:latin typeface="+mn-lt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+mn-lt"/>
              </a:rPr>
              <a:t>Oh S., Kim S. S.,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+mn-lt"/>
              </a:rPr>
              <a:t>Figer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+mn-lt"/>
              </a:rPr>
              <a:t> D. F., J. Korean Astron. Soc.,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+mn-lt"/>
              </a:rPr>
              <a:t>42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+mn-lt"/>
              </a:rPr>
              <a:t>, 17 (2009)</a:t>
            </a:r>
            <a:endParaRPr lang="ru-RU" sz="2400" b="1" dirty="0">
              <a:solidFill>
                <a:srgbClr val="FF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BBC31B3-AF18-4180-B5A5-46823EBFA89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Наша Галактика. В пределах  0.005 &lt; </a:t>
            </a:r>
            <a:r>
              <a:rPr lang="en-US" sz="2800" i="1" dirty="0" smtClean="0"/>
              <a:t>a</a:t>
            </a:r>
            <a:r>
              <a:rPr lang="ru-RU" sz="2800" dirty="0" smtClean="0"/>
              <a:t> &lt; 0.5 </a:t>
            </a:r>
            <a:r>
              <a:rPr lang="ru-RU" sz="2800" dirty="0" err="1" smtClean="0"/>
              <a:t>пк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не может быть объекта с массой более 10</a:t>
            </a:r>
            <a:r>
              <a:rPr lang="en-US" sz="2800" baseline="30000" dirty="0" smtClean="0"/>
              <a:t>4</a:t>
            </a:r>
            <a:r>
              <a:rPr lang="ru-RU" sz="2800" dirty="0" smtClean="0"/>
              <a:t>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Sun</a:t>
            </a:r>
            <a:endParaRPr lang="ru-RU" sz="2800" baseline="-25000" dirty="0"/>
          </a:p>
        </p:txBody>
      </p:sp>
      <p:pic>
        <p:nvPicPr>
          <p:cNvPr id="5" name="Рисунок 4" descr="s-star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484784"/>
            <a:ext cx="4248472" cy="4248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573325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Mapelli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M.,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Gualandris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A., Astrophysical Black Holes, Lecture Notes in Physics,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905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, 205 (2016)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BBC31B3-AF18-4180-B5A5-46823EBFA89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5625" y="418796"/>
            <a:ext cx="8229600" cy="72008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Другие галактики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472608" cy="493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0F656B-CE7C-4319-A5E1-E0F3183E1828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836" y="485689"/>
            <a:ext cx="8229600" cy="64807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Постановка задачи</a:t>
            </a:r>
            <a:endParaRPr lang="ru-RU" sz="4000" dirty="0"/>
          </a:p>
        </p:txBody>
      </p:sp>
      <p:pic>
        <p:nvPicPr>
          <p:cNvPr id="6" name="Содержимое 5" descr="postanov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5510329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6119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dirty="0" smtClean="0"/>
              <a:t>Будем проводить численное интегрирование системы уравнений  для общей задачи трех тел методом Рунге-Кутты 4 порядка (компромисс между скоростью и точностью). Переменный шаг создает корректное поведение при сближениях.</a:t>
            </a:r>
          </a:p>
          <a:p>
            <a:pPr algn="just"/>
            <a:r>
              <a:rPr lang="ru-RU" sz="2800" dirty="0" smtClean="0"/>
              <a:t>Зададим начальные условия для звезды скопления, влетающей в сферу радиусом </a:t>
            </a:r>
            <a:r>
              <a:rPr lang="en-US" sz="2800" i="1" dirty="0" smtClean="0"/>
              <a:t>a</a:t>
            </a:r>
            <a:r>
              <a:rPr lang="ru-RU" sz="2800" dirty="0" smtClean="0"/>
              <a:t> с центром в барицентре двойной системы СМЧД+ЧДПМ. Для этого воспользуемся результатами работ, в которых моделировались сближения трех одиночных звезд.</a:t>
            </a:r>
          </a:p>
          <a:p>
            <a:pPr algn="just"/>
            <a:r>
              <a:rPr lang="ru-RU" sz="2800" dirty="0" smtClean="0"/>
              <a:t>Будем рассматривать прицельное движение звезды относительно центра масс двойной системы СМЧД+ЧДПМ (в таком случае удобно связать систему координат с центром масс двойной)</a:t>
            </a:r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</a:t>
            </a:r>
            <a:r>
              <a:rPr lang="ru-RU" sz="2800" dirty="0" err="1" smtClean="0">
                <a:solidFill>
                  <a:srgbClr val="FF0000"/>
                </a:solidFill>
              </a:rPr>
              <a:t>Агекян</a:t>
            </a:r>
            <a:r>
              <a:rPr lang="ru-RU" sz="2800" dirty="0" smtClean="0">
                <a:solidFill>
                  <a:srgbClr val="FF0000"/>
                </a:solidFill>
              </a:rPr>
              <a:t> Т. А., Аносова Ж. П., </a:t>
            </a:r>
            <a:r>
              <a:rPr lang="ru-RU" sz="2800" dirty="0" err="1" smtClean="0">
                <a:solidFill>
                  <a:srgbClr val="FF0000"/>
                </a:solidFill>
              </a:rPr>
              <a:t>Астрон</a:t>
            </a:r>
            <a:r>
              <a:rPr lang="ru-RU" sz="2800" dirty="0" smtClean="0">
                <a:solidFill>
                  <a:srgbClr val="FF0000"/>
                </a:solidFill>
              </a:rPr>
              <a:t>. журн., </a:t>
            </a:r>
            <a:r>
              <a:rPr lang="ru-RU" sz="2800" b="1" dirty="0" smtClean="0">
                <a:solidFill>
                  <a:srgbClr val="FF0000"/>
                </a:solidFill>
              </a:rPr>
              <a:t>48</a:t>
            </a:r>
            <a:r>
              <a:rPr lang="ru-RU" sz="2800" dirty="0" smtClean="0">
                <a:solidFill>
                  <a:srgbClr val="FF0000"/>
                </a:solidFill>
              </a:rPr>
              <a:t>, 524 (1971)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</a:t>
            </a:r>
            <a:r>
              <a:rPr lang="en-US" sz="2800" dirty="0" err="1" smtClean="0">
                <a:solidFill>
                  <a:srgbClr val="FF0000"/>
                </a:solidFill>
              </a:rPr>
              <a:t>Aarseth</a:t>
            </a:r>
            <a:r>
              <a:rPr lang="en-US" sz="2800" dirty="0" smtClean="0">
                <a:solidFill>
                  <a:srgbClr val="FF0000"/>
                </a:solidFill>
              </a:rPr>
              <a:t> S. J., </a:t>
            </a:r>
            <a:r>
              <a:rPr lang="en-US" sz="2800" dirty="0" err="1" smtClean="0">
                <a:solidFill>
                  <a:srgbClr val="FF0000"/>
                </a:solidFill>
              </a:rPr>
              <a:t>Heggie</a:t>
            </a:r>
            <a:r>
              <a:rPr lang="en-US" sz="2800" dirty="0" smtClean="0">
                <a:solidFill>
                  <a:srgbClr val="FF0000"/>
                </a:solidFill>
              </a:rPr>
              <a:t> D. C., Astron. </a:t>
            </a:r>
            <a:r>
              <a:rPr lang="en-US" sz="2800" dirty="0" err="1" smtClean="0">
                <a:solidFill>
                  <a:srgbClr val="FF0000"/>
                </a:solidFill>
              </a:rPr>
              <a:t>Astrophys</a:t>
            </a:r>
            <a:r>
              <a:rPr lang="en-US" sz="2800" dirty="0" smtClean="0">
                <a:solidFill>
                  <a:srgbClr val="FF0000"/>
                </a:solidFill>
              </a:rPr>
              <a:t>., </a:t>
            </a:r>
            <a:r>
              <a:rPr lang="en-US" sz="2800" b="1" dirty="0" smtClean="0">
                <a:solidFill>
                  <a:srgbClr val="FF0000"/>
                </a:solidFill>
              </a:rPr>
              <a:t>53</a:t>
            </a:r>
            <a:r>
              <a:rPr lang="en-US" sz="2800" dirty="0" smtClean="0">
                <a:solidFill>
                  <a:srgbClr val="FF0000"/>
                </a:solidFill>
              </a:rPr>
              <a:t>, 259 (1976)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0ED1619-128E-4CBF-81A1-7C1483893DC8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14348"/>
            <a:ext cx="8229600" cy="936104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Алгоритм вычислений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683569" y="1643063"/>
            <a:ext cx="7920880" cy="5214937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2800" dirty="0" smtClean="0"/>
              <a:t>единица массы </a:t>
            </a:r>
            <a:r>
              <a:rPr lang="el-GR" sz="2800" i="1" dirty="0" smtClean="0">
                <a:cs typeface="Calibri" pitchFamily="34" charset="0"/>
              </a:rPr>
              <a:t>μ</a:t>
            </a:r>
            <a:r>
              <a:rPr lang="ru-RU" sz="2800" dirty="0" smtClean="0"/>
              <a:t> =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Sun</a:t>
            </a:r>
            <a:r>
              <a:rPr lang="en-US" sz="2800" dirty="0" smtClean="0"/>
              <a:t>;</a:t>
            </a:r>
          </a:p>
          <a:p>
            <a:pPr algn="just" eaLnBrk="1" hangingPunct="1"/>
            <a:r>
              <a:rPr lang="ru-RU" sz="2800" dirty="0" smtClean="0"/>
              <a:t>единица расстояния</a:t>
            </a:r>
            <a:r>
              <a:rPr lang="en-US" sz="2800" dirty="0" smtClean="0"/>
              <a:t> </a:t>
            </a:r>
            <a:r>
              <a:rPr lang="en-US" sz="2800" i="1" dirty="0" smtClean="0"/>
              <a:t>d</a:t>
            </a:r>
            <a:r>
              <a:rPr lang="ru-RU" sz="2800" dirty="0" smtClean="0"/>
              <a:t> = </a:t>
            </a:r>
            <a:r>
              <a:rPr lang="en-US" sz="2800" dirty="0" smtClean="0"/>
              <a:t>0</a:t>
            </a:r>
            <a:r>
              <a:rPr lang="ru-RU" sz="2800" dirty="0" smtClean="0"/>
              <a:t>,</a:t>
            </a:r>
            <a:r>
              <a:rPr lang="en-US" sz="2800" dirty="0" smtClean="0"/>
              <a:t>01 </a:t>
            </a:r>
            <a:r>
              <a:rPr lang="ru-RU" sz="2800" dirty="0" err="1" smtClean="0"/>
              <a:t>пк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 algn="just" eaLnBrk="1" hangingPunct="1"/>
            <a:r>
              <a:rPr lang="ru-RU" sz="2800" dirty="0" smtClean="0"/>
              <a:t>единица времени </a:t>
            </a:r>
            <a:r>
              <a:rPr lang="el-GR" sz="2800" i="1" dirty="0" smtClean="0">
                <a:cs typeface="Calibri" pitchFamily="34" charset="0"/>
              </a:rPr>
              <a:t>τ</a:t>
            </a:r>
            <a:r>
              <a:rPr lang="ru-RU" sz="2800" dirty="0" smtClean="0">
                <a:cs typeface="Calibri" pitchFamily="34" charset="0"/>
              </a:rPr>
              <a:t> = 10</a:t>
            </a:r>
            <a:r>
              <a:rPr lang="ru-RU" sz="2800" baseline="30000" dirty="0" smtClean="0">
                <a:cs typeface="Calibri" pitchFamily="34" charset="0"/>
              </a:rPr>
              <a:t>4</a:t>
            </a:r>
            <a:r>
              <a:rPr lang="ru-RU" sz="2800" dirty="0" smtClean="0">
                <a:cs typeface="Calibri" pitchFamily="34" charset="0"/>
              </a:rPr>
              <a:t> лет;</a:t>
            </a:r>
            <a:endParaRPr lang="en-US" sz="2800" baseline="30000" dirty="0" smtClean="0"/>
          </a:p>
          <a:p>
            <a:pPr algn="just" eaLnBrk="1" hangingPunct="1"/>
            <a:r>
              <a:rPr lang="ru-RU" sz="2800" dirty="0" smtClean="0"/>
              <a:t>единица скорости</a:t>
            </a:r>
            <a:r>
              <a:rPr lang="en-US" sz="2800" dirty="0" smtClean="0"/>
              <a:t> </a:t>
            </a:r>
            <a:r>
              <a:rPr lang="en-US" sz="2800" i="1" dirty="0" smtClean="0"/>
              <a:t>d</a:t>
            </a:r>
            <a:r>
              <a:rPr lang="ru-RU" sz="2800" dirty="0" err="1" smtClean="0"/>
              <a:t>/</a:t>
            </a:r>
            <a:r>
              <a:rPr lang="ru-RU" sz="2800" i="1" dirty="0" err="1" smtClean="0"/>
              <a:t>τ</a:t>
            </a:r>
            <a:r>
              <a:rPr lang="ru-RU" sz="2800" dirty="0" err="1" smtClean="0"/>
              <a:t> </a:t>
            </a:r>
            <a:r>
              <a:rPr lang="ru-RU" sz="2800" dirty="0" smtClean="0"/>
              <a:t>= </a:t>
            </a:r>
            <a:r>
              <a:rPr lang="en-US" sz="2800" dirty="0" smtClean="0"/>
              <a:t>0</a:t>
            </a:r>
            <a:r>
              <a:rPr lang="ru-RU" sz="2800" i="1" dirty="0" smtClean="0"/>
              <a:t>,</a:t>
            </a:r>
            <a:r>
              <a:rPr lang="en-US" sz="2800" dirty="0" smtClean="0"/>
              <a:t>9778 </a:t>
            </a:r>
            <a:r>
              <a:rPr lang="ru-RU" sz="2800" dirty="0" smtClean="0"/>
              <a:t>км</a:t>
            </a:r>
            <a:r>
              <a:rPr lang="en-US" sz="2800" dirty="0" smtClean="0"/>
              <a:t>/</a:t>
            </a:r>
            <a:r>
              <a:rPr lang="ru-RU" sz="2800" dirty="0" smtClean="0"/>
              <a:t>с</a:t>
            </a:r>
            <a:r>
              <a:rPr lang="en-US" sz="2800" dirty="0" smtClean="0"/>
              <a:t>;</a:t>
            </a:r>
          </a:p>
          <a:p>
            <a:pPr algn="just" eaLnBrk="1" hangingPunct="1"/>
            <a:r>
              <a:rPr lang="ru-RU" sz="2800" dirty="0" smtClean="0"/>
              <a:t>гравитационная постоянная</a:t>
            </a:r>
            <a:r>
              <a:rPr lang="en-US" sz="2800" dirty="0" smtClean="0"/>
              <a:t> </a:t>
            </a:r>
            <a:r>
              <a:rPr lang="en-US" sz="2800" i="1" dirty="0" smtClean="0"/>
              <a:t>G </a:t>
            </a:r>
            <a:r>
              <a:rPr lang="en-US" sz="2800" dirty="0" smtClean="0"/>
              <a:t>= 0</a:t>
            </a:r>
            <a:r>
              <a:rPr lang="ru-RU" sz="2800" i="1" dirty="0" smtClean="0"/>
              <a:t>,</a:t>
            </a:r>
            <a:r>
              <a:rPr lang="en-US" sz="2800" dirty="0" smtClean="0"/>
              <a:t>4499</a:t>
            </a:r>
            <a:r>
              <a:rPr lang="en-US" sz="2800" dirty="0" smtClean="0">
                <a:cs typeface="Times New Roman" pitchFamily="18" charset="0"/>
              </a:rPr>
              <a:t>·10</a:t>
            </a:r>
            <a:r>
              <a:rPr lang="pt-BR" sz="2800" baseline="30000" dirty="0" smtClean="0"/>
              <a:t>6</a:t>
            </a:r>
            <a:r>
              <a:rPr lang="en-US" sz="2800" dirty="0" smtClean="0"/>
              <a:t>;</a:t>
            </a:r>
          </a:p>
          <a:p>
            <a:pPr algn="just"/>
            <a:r>
              <a:rPr lang="ru-RU" sz="2800" dirty="0" smtClean="0"/>
              <a:t>масса СМЧД </a:t>
            </a:r>
            <a:r>
              <a:rPr lang="pt-BR" sz="2800" i="1" dirty="0" smtClean="0"/>
              <a:t>m</a:t>
            </a:r>
            <a:r>
              <a:rPr lang="pt-BR" sz="2800" baseline="-25000" dirty="0" smtClean="0"/>
              <a:t>1</a:t>
            </a:r>
            <a:r>
              <a:rPr lang="pt-BR" sz="2800" dirty="0" smtClean="0"/>
              <a:t> = 4 </a:t>
            </a:r>
            <a:r>
              <a:rPr lang="pt-BR" sz="2800" i="1" dirty="0" smtClean="0"/>
              <a:t>· </a:t>
            </a:r>
            <a:r>
              <a:rPr lang="pt-BR" sz="2800" dirty="0" smtClean="0"/>
              <a:t>10</a:t>
            </a:r>
            <a:r>
              <a:rPr lang="pt-BR" sz="2800" baseline="30000" dirty="0" smtClean="0"/>
              <a:t>6</a:t>
            </a:r>
            <a:r>
              <a:rPr lang="pt-BR" sz="2800" dirty="0" smtClean="0"/>
              <a:t>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Sun</a:t>
            </a:r>
            <a:r>
              <a:rPr lang="pt-BR" sz="2800" dirty="0" smtClean="0"/>
              <a:t>;</a:t>
            </a:r>
            <a:endParaRPr lang="en-US" sz="2800" dirty="0" smtClean="0"/>
          </a:p>
          <a:p>
            <a:pPr algn="just"/>
            <a:r>
              <a:rPr lang="ru-RU" sz="2800" dirty="0" smtClean="0"/>
              <a:t>масса звезды </a:t>
            </a:r>
            <a:r>
              <a:rPr lang="pt-BR" sz="2800" i="1" dirty="0" smtClean="0"/>
              <a:t>m</a:t>
            </a:r>
            <a:r>
              <a:rPr lang="pt-BR" sz="2800" baseline="-25000" dirty="0" smtClean="0"/>
              <a:t>p</a:t>
            </a:r>
            <a:r>
              <a:rPr lang="pt-BR" sz="2800" dirty="0" smtClean="0"/>
              <a:t> = 10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Sun</a:t>
            </a:r>
            <a:r>
              <a:rPr lang="ru-RU" sz="2800" dirty="0" smtClean="0"/>
              <a:t>.</a:t>
            </a:r>
            <a:endParaRPr lang="en-US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4D8F188-B764-41E3-93F3-9B9A3E5C33DC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47675" y="330200"/>
            <a:ext cx="8229600" cy="857250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Система единиц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BF0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2015</TotalTime>
  <Words>569</Words>
  <Application>Microsoft Office PowerPoint</Application>
  <PresentationFormat>Экран (4:3)</PresentationFormat>
  <Paragraphs>77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Всероссийская конференция "Современная звездная астрономия-2016"</vt:lpstr>
      <vt:lpstr>Двойные черные дыры в ядрах галактик как механизм формирования сверхскоростных звезд</vt:lpstr>
      <vt:lpstr>В ядре Галактики находится сверхмассивная черная дыра (СМЧД) Sgr A* с массой (4,31±0,06)∙106 солнечных масс. Несмотря на то, что присутствие второй черной дыры промежуточной массы (ЧДПМ) в центре Галактики вызывает некоторые сомнения, однозначно отбрасывать такую возможность нельзя. Двойная система, состоящая из двух массивных компактных объектов в центре Галактики, рассмотрена в некоторых работах.  Merritt D., Gualandris A., Mikkola S., Astrophys. J., 693, L35 (2009)  Valtonen, M., Ciprini, S., MmSAI, 83, 219 (2012)</vt:lpstr>
      <vt:lpstr> В ядрах галактик факт существования двойных черных дыр можно считать установленным. Звезды центрального  скопления будут взаимодействовать с двойной черной дырой. В результате они могут приобретать скорости, превышающие скорость покидания галактики. Авторы доклада попытались ответить на вопрос: при каких условиях и до каких скоростей можно разогнать звезды с помощью такого "ускорителя". Масса второй черной дыры m2, расстояние между черными дырами a, прицельное расстояние ρ, скорость подлета v и углы прицельного движения α, φ, θ являются параметрами задачи. Начальные условия - характерные скорости звезд центрального скопления в окрестности двойной системы были взяты из статьи   Oh S., Kim S. S., Figer D. F., J. Korean Astron. Soc., 42, 17 (2009)</vt:lpstr>
      <vt:lpstr>Наша Галактика. В пределах  0.005 &lt; a &lt; 0.5 пк не может быть объекта с массой более 104 MSun</vt:lpstr>
      <vt:lpstr>Другие галактики</vt:lpstr>
      <vt:lpstr>  Постановка задачи</vt:lpstr>
      <vt:lpstr>Алгоритм вычислений</vt:lpstr>
      <vt:lpstr>Система единиц</vt:lpstr>
      <vt:lpstr>Параметры и начальные условия</vt:lpstr>
      <vt:lpstr>Численные эксперименты</vt:lpstr>
      <vt:lpstr>m2 = 106 MSun, a = 0,01 пк, e = 0</vt:lpstr>
      <vt:lpstr>Результаты моделирования</vt:lpstr>
      <vt:lpstr>Результаты моделирования</vt:lpstr>
      <vt:lpstr>Эффективность образования сверхскоростных звезд</vt:lpstr>
      <vt:lpstr>Выводы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Hypervelocity Stars and Binary Black Holes in Galactic Centers</dc:title>
  <dc:creator>*</dc:creator>
  <cp:lastModifiedBy>*</cp:lastModifiedBy>
  <cp:revision>197</cp:revision>
  <dcterms:created xsi:type="dcterms:W3CDTF">2015-07-23T20:38:21Z</dcterms:created>
  <dcterms:modified xsi:type="dcterms:W3CDTF">2016-06-10T06:50:49Z</dcterms:modified>
</cp:coreProperties>
</file>