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8" r:id="rId3"/>
    <p:sldId id="399" r:id="rId4"/>
    <p:sldId id="445" r:id="rId5"/>
    <p:sldId id="439" r:id="rId6"/>
    <p:sldId id="447" r:id="rId7"/>
    <p:sldId id="455" r:id="rId8"/>
    <p:sldId id="456" r:id="rId9"/>
    <p:sldId id="448" r:id="rId10"/>
    <p:sldId id="343" r:id="rId11"/>
    <p:sldId id="345" r:id="rId12"/>
    <p:sldId id="464" r:id="rId13"/>
    <p:sldId id="466" r:id="rId14"/>
    <p:sldId id="459" r:id="rId15"/>
    <p:sldId id="462" r:id="rId16"/>
    <p:sldId id="467" r:id="rId17"/>
    <p:sldId id="468" r:id="rId18"/>
    <p:sldId id="278" r:id="rId19"/>
    <p:sldId id="421" r:id="rId20"/>
    <p:sldId id="434" r:id="rId21"/>
    <p:sldId id="322" r:id="rId22"/>
    <p:sldId id="323" r:id="rId23"/>
    <p:sldId id="324" r:id="rId24"/>
    <p:sldId id="435" r:id="rId25"/>
    <p:sldId id="436" r:id="rId26"/>
    <p:sldId id="470" r:id="rId27"/>
    <p:sldId id="383" r:id="rId28"/>
    <p:sldId id="395" r:id="rId29"/>
    <p:sldId id="335" r:id="rId30"/>
    <p:sldId id="371" r:id="rId31"/>
    <p:sldId id="450" r:id="rId32"/>
    <p:sldId id="451" r:id="rId33"/>
    <p:sldId id="453" r:id="rId34"/>
    <p:sldId id="454" r:id="rId35"/>
    <p:sldId id="398" r:id="rId36"/>
    <p:sldId id="397" r:id="rId37"/>
    <p:sldId id="372" r:id="rId38"/>
    <p:sldId id="339" r:id="rId39"/>
    <p:sldId id="340"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8900" autoAdjust="0"/>
  </p:normalViewPr>
  <p:slideViewPr>
    <p:cSldViewPr>
      <p:cViewPr varScale="1">
        <p:scale>
          <a:sx n="39" d="100"/>
          <a:sy n="39" d="100"/>
        </p:scale>
        <p:origin x="43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2723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2723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2723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7A47262-1676-4509-9A7F-22D8BCBD458C}" type="slidenum">
              <a:rPr lang="ru-RU" altLang="ru-RU"/>
              <a:pPr/>
              <a:t>‹#›</a:t>
            </a:fld>
            <a:endParaRPr lang="ru-RU" altLang="ru-RU"/>
          </a:p>
        </p:txBody>
      </p:sp>
    </p:spTree>
    <p:extLst>
      <p:ext uri="{BB962C8B-B14F-4D97-AF65-F5344CB8AC3E}">
        <p14:creationId xmlns:p14="http://schemas.microsoft.com/office/powerpoint/2010/main" val="155635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A9268D-2B6B-4A5A-AC60-2913971F07EC}" type="slidenum">
              <a:rPr lang="ru-RU" altLang="ru-RU"/>
              <a:pPr/>
              <a:t>‹#›</a:t>
            </a:fld>
            <a:endParaRPr lang="ru-RU" altLang="ru-RU"/>
          </a:p>
        </p:txBody>
      </p:sp>
    </p:spTree>
    <p:extLst>
      <p:ext uri="{BB962C8B-B14F-4D97-AF65-F5344CB8AC3E}">
        <p14:creationId xmlns:p14="http://schemas.microsoft.com/office/powerpoint/2010/main" val="7096478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599DF-1801-4215-B699-EAAB6B85A59C}" type="slidenum">
              <a:rPr lang="ru-RU" altLang="ru-RU"/>
              <a:pPr/>
              <a:t>14</a:t>
            </a:fld>
            <a:endParaRPr lang="ru-RU" altLang="ru-RU"/>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a:xfrm>
            <a:off x="914400" y="4343400"/>
            <a:ext cx="5029200" cy="4114800"/>
          </a:xfrm>
        </p:spPr>
        <p:txBody>
          <a:bodyPr/>
          <a:lstStyle/>
          <a:p>
            <a:endParaRPr lang="en-GB" altLang="ru-RU"/>
          </a:p>
        </p:txBody>
      </p:sp>
    </p:spTree>
    <p:extLst>
      <p:ext uri="{BB962C8B-B14F-4D97-AF65-F5344CB8AC3E}">
        <p14:creationId xmlns:p14="http://schemas.microsoft.com/office/powerpoint/2010/main" val="19277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C2E04-44AE-4364-B35D-44DD0D40E063}" type="slidenum">
              <a:rPr lang="ru-RU" altLang="ru-RU"/>
              <a:pPr/>
              <a:t>15</a:t>
            </a:fld>
            <a:endParaRPr lang="ru-RU" altLang="ru-RU"/>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a:xfrm>
            <a:off x="914400" y="4343400"/>
            <a:ext cx="5029200" cy="4114800"/>
          </a:xfrm>
        </p:spPr>
        <p:txBody>
          <a:bodyPr/>
          <a:lstStyle/>
          <a:p>
            <a:endParaRPr lang="en-GB" altLang="ru-RU"/>
          </a:p>
        </p:txBody>
      </p:sp>
    </p:spTree>
    <p:extLst>
      <p:ext uri="{BB962C8B-B14F-4D97-AF65-F5344CB8AC3E}">
        <p14:creationId xmlns:p14="http://schemas.microsoft.com/office/powerpoint/2010/main" val="15584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2D103-DF51-422B-A4FD-CD1A8B134F1D}" type="slidenum">
              <a:rPr lang="ru-RU" altLang="ru-RU"/>
              <a:pPr/>
              <a:t>16</a:t>
            </a:fld>
            <a:endParaRPr lang="ru-RU" altLang="ru-RU"/>
          </a:p>
        </p:txBody>
      </p:sp>
      <p:sp>
        <p:nvSpPr>
          <p:cNvPr id="315394" name="Rectangle 2"/>
          <p:cNvSpPr>
            <a:spLocks noRot="1" noChangeArrowheads="1" noTextEdit="1"/>
          </p:cNvSpPr>
          <p:nvPr>
            <p:ph type="sldImg"/>
          </p:nvPr>
        </p:nvSpPr>
        <p:spPr>
          <a:ln/>
        </p:spPr>
      </p:sp>
      <p:sp>
        <p:nvSpPr>
          <p:cNvPr id="315395" name="Rectangle 3"/>
          <p:cNvSpPr>
            <a:spLocks noGrp="1" noChangeArrowheads="1"/>
          </p:cNvSpPr>
          <p:nvPr>
            <p:ph type="body" idx="1"/>
          </p:nvPr>
        </p:nvSpPr>
        <p:spPr>
          <a:xfrm>
            <a:off x="914400" y="4343400"/>
            <a:ext cx="5029200" cy="4114800"/>
          </a:xfrm>
        </p:spPr>
        <p:txBody>
          <a:bodyPr/>
          <a:lstStyle/>
          <a:p>
            <a:r>
              <a:rPr lang="en-US" altLang="ru-RU" b="1"/>
              <a:t>Pure Keplerian gaseous disks are stable for small enough perturbations</a:t>
            </a:r>
            <a:endParaRPr lang="ru-RU" altLang="ru-RU" b="1"/>
          </a:p>
        </p:txBody>
      </p:sp>
    </p:spTree>
    <p:extLst>
      <p:ext uri="{BB962C8B-B14F-4D97-AF65-F5344CB8AC3E}">
        <p14:creationId xmlns:p14="http://schemas.microsoft.com/office/powerpoint/2010/main" val="134491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A292BAB-8E6D-475E-BD13-BFBF2ADD68B4}" type="slidenum">
              <a:rPr lang="ru-RU" altLang="ru-RU"/>
              <a:pPr/>
              <a:t>‹#›</a:t>
            </a:fld>
            <a:endParaRPr lang="ru-RU" altLang="ru-RU"/>
          </a:p>
        </p:txBody>
      </p:sp>
    </p:spTree>
    <p:extLst>
      <p:ext uri="{BB962C8B-B14F-4D97-AF65-F5344CB8AC3E}">
        <p14:creationId xmlns:p14="http://schemas.microsoft.com/office/powerpoint/2010/main" val="322116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BBC2EF5D-16E3-4242-91EA-5E2C39C2D940}" type="slidenum">
              <a:rPr lang="ru-RU" altLang="ru-RU"/>
              <a:pPr/>
              <a:t>‹#›</a:t>
            </a:fld>
            <a:endParaRPr lang="ru-RU" altLang="ru-RU"/>
          </a:p>
        </p:txBody>
      </p:sp>
    </p:spTree>
    <p:extLst>
      <p:ext uri="{BB962C8B-B14F-4D97-AF65-F5344CB8AC3E}">
        <p14:creationId xmlns:p14="http://schemas.microsoft.com/office/powerpoint/2010/main" val="25500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538BC75-7CA3-41C8-AE45-B99F32CEAB79}" type="slidenum">
              <a:rPr lang="ru-RU" altLang="ru-RU"/>
              <a:pPr/>
              <a:t>‹#›</a:t>
            </a:fld>
            <a:endParaRPr lang="ru-RU" altLang="ru-RU"/>
          </a:p>
        </p:txBody>
      </p:sp>
    </p:spTree>
    <p:extLst>
      <p:ext uri="{BB962C8B-B14F-4D97-AF65-F5344CB8AC3E}">
        <p14:creationId xmlns:p14="http://schemas.microsoft.com/office/powerpoint/2010/main" val="422683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9BFE599-F38D-4827-A948-2D47FEA5B48A}" type="slidenum">
              <a:rPr lang="ru-RU" altLang="ru-RU"/>
              <a:pPr/>
              <a:t>‹#›</a:t>
            </a:fld>
            <a:endParaRPr lang="ru-RU" altLang="ru-RU"/>
          </a:p>
        </p:txBody>
      </p:sp>
    </p:spTree>
    <p:extLst>
      <p:ext uri="{BB962C8B-B14F-4D97-AF65-F5344CB8AC3E}">
        <p14:creationId xmlns:p14="http://schemas.microsoft.com/office/powerpoint/2010/main" val="396558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E749978-A8C0-4114-9653-11C2E82075EA}" type="slidenum">
              <a:rPr lang="ru-RU" altLang="ru-RU"/>
              <a:pPr/>
              <a:t>‹#›</a:t>
            </a:fld>
            <a:endParaRPr lang="ru-RU" altLang="ru-RU"/>
          </a:p>
        </p:txBody>
      </p:sp>
    </p:spTree>
    <p:extLst>
      <p:ext uri="{BB962C8B-B14F-4D97-AF65-F5344CB8AC3E}">
        <p14:creationId xmlns:p14="http://schemas.microsoft.com/office/powerpoint/2010/main" val="234973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05F4FEC4-EC23-4601-B52C-C190E173BC18}" type="slidenum">
              <a:rPr lang="ru-RU" altLang="ru-RU"/>
              <a:pPr/>
              <a:t>‹#›</a:t>
            </a:fld>
            <a:endParaRPr lang="ru-RU" altLang="ru-RU"/>
          </a:p>
        </p:txBody>
      </p:sp>
    </p:spTree>
    <p:extLst>
      <p:ext uri="{BB962C8B-B14F-4D97-AF65-F5344CB8AC3E}">
        <p14:creationId xmlns:p14="http://schemas.microsoft.com/office/powerpoint/2010/main" val="341426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D9E9EF5-A82F-4497-B8B3-83C66C0B8456}" type="slidenum">
              <a:rPr lang="ru-RU" altLang="ru-RU"/>
              <a:pPr/>
              <a:t>‹#›</a:t>
            </a:fld>
            <a:endParaRPr lang="ru-RU" altLang="ru-RU"/>
          </a:p>
        </p:txBody>
      </p:sp>
    </p:spTree>
    <p:extLst>
      <p:ext uri="{BB962C8B-B14F-4D97-AF65-F5344CB8AC3E}">
        <p14:creationId xmlns:p14="http://schemas.microsoft.com/office/powerpoint/2010/main" val="394413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2F9CA51-9B2A-4887-AEE5-E07E0EBDD354}" type="slidenum">
              <a:rPr lang="ru-RU" altLang="ru-RU"/>
              <a:pPr/>
              <a:t>‹#›</a:t>
            </a:fld>
            <a:endParaRPr lang="ru-RU" altLang="ru-RU"/>
          </a:p>
        </p:txBody>
      </p:sp>
    </p:spTree>
    <p:extLst>
      <p:ext uri="{BB962C8B-B14F-4D97-AF65-F5344CB8AC3E}">
        <p14:creationId xmlns:p14="http://schemas.microsoft.com/office/powerpoint/2010/main" val="142036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B7C6507-347F-4BA5-AB3E-EF980AB84098}" type="slidenum">
              <a:rPr lang="ru-RU" altLang="ru-RU"/>
              <a:pPr/>
              <a:t>‹#›</a:t>
            </a:fld>
            <a:endParaRPr lang="ru-RU" altLang="ru-RU"/>
          </a:p>
        </p:txBody>
      </p:sp>
    </p:spTree>
    <p:extLst>
      <p:ext uri="{BB962C8B-B14F-4D97-AF65-F5344CB8AC3E}">
        <p14:creationId xmlns:p14="http://schemas.microsoft.com/office/powerpoint/2010/main" val="18640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C46F902B-D08C-4D3E-8053-C0D41029D548}" type="slidenum">
              <a:rPr lang="ru-RU" altLang="ru-RU"/>
              <a:pPr/>
              <a:t>‹#›</a:t>
            </a:fld>
            <a:endParaRPr lang="ru-RU" altLang="ru-RU"/>
          </a:p>
        </p:txBody>
      </p:sp>
    </p:spTree>
    <p:extLst>
      <p:ext uri="{BB962C8B-B14F-4D97-AF65-F5344CB8AC3E}">
        <p14:creationId xmlns:p14="http://schemas.microsoft.com/office/powerpoint/2010/main" val="203364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8A5688C4-3C44-4AC2-ACD3-6BD6D4BF2947}" type="slidenum">
              <a:rPr lang="ru-RU" altLang="ru-RU"/>
              <a:pPr/>
              <a:t>‹#›</a:t>
            </a:fld>
            <a:endParaRPr lang="ru-RU" altLang="ru-RU"/>
          </a:p>
        </p:txBody>
      </p:sp>
    </p:spTree>
    <p:extLst>
      <p:ext uri="{BB962C8B-B14F-4D97-AF65-F5344CB8AC3E}">
        <p14:creationId xmlns:p14="http://schemas.microsoft.com/office/powerpoint/2010/main" val="347805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D51107A4-2ECF-4A2C-8592-051B8A41E96F}" type="slidenum">
              <a:rPr lang="ru-RU" altLang="ru-RU"/>
              <a:pPr/>
              <a:t>‹#›</a:t>
            </a:fld>
            <a:endParaRPr lang="ru-RU" altLang="ru-RU"/>
          </a:p>
        </p:txBody>
      </p:sp>
    </p:spTree>
    <p:extLst>
      <p:ext uri="{BB962C8B-B14F-4D97-AF65-F5344CB8AC3E}">
        <p14:creationId xmlns:p14="http://schemas.microsoft.com/office/powerpoint/2010/main" val="180918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6234725D-03B6-4B8D-B798-DD045B332429}" type="slidenum">
              <a:rPr lang="ru-RU" altLang="ru-RU"/>
              <a:pPr/>
              <a:t>‹#›</a:t>
            </a:fld>
            <a:endParaRPr lang="ru-RU" altLang="ru-RU"/>
          </a:p>
        </p:txBody>
      </p:sp>
    </p:spTree>
    <p:extLst>
      <p:ext uri="{BB962C8B-B14F-4D97-AF65-F5344CB8AC3E}">
        <p14:creationId xmlns:p14="http://schemas.microsoft.com/office/powerpoint/2010/main" val="34055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EF066F42-1B5D-4779-8D21-ED840BE51AE3}" type="slidenum">
              <a:rPr lang="ru-RU" altLang="ru-RU"/>
              <a:pPr/>
              <a:t>‹#›</a:t>
            </a:fld>
            <a:endParaRPr lang="ru-RU" altLang="ru-RU"/>
          </a:p>
        </p:txBody>
      </p:sp>
    </p:spTree>
    <p:extLst>
      <p:ext uri="{BB962C8B-B14F-4D97-AF65-F5344CB8AC3E}">
        <p14:creationId xmlns:p14="http://schemas.microsoft.com/office/powerpoint/2010/main" val="115893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371584-9F8E-4291-8986-125715F926A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18" Type="http://schemas.openxmlformats.org/officeDocument/2006/relationships/image" Target="../media/image14.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11.wmf"/><Relationship Id="rId17"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24" Type="http://schemas.openxmlformats.org/officeDocument/2006/relationships/image" Target="../media/image17.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10" Type="http://schemas.openxmlformats.org/officeDocument/2006/relationships/image" Target="../media/image10.wmf"/><Relationship Id="rId19" Type="http://schemas.openxmlformats.org/officeDocument/2006/relationships/oleObject" Target="../embeddings/oleObject10.bin"/><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 Id="rId22"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3.png"/><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dsabs.harvard.edu/cgi-bin/nph-data_query?bibcode=2013seg..book....1K&amp;link_type=PREPRINT&amp;db_key=AS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image" Target="../media/image45.wmf"/><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836613"/>
            <a:ext cx="7775575" cy="1439862"/>
          </a:xfrm>
        </p:spPr>
        <p:txBody>
          <a:bodyPr anchor="ctr"/>
          <a:lstStyle/>
          <a:p>
            <a:r>
              <a:rPr lang="ru-RU" altLang="ru-RU" sz="2400" b="1">
                <a:latin typeface="Times New Roman" panose="02020603050405020304" pitchFamily="18" charset="0"/>
              </a:rPr>
              <a:t>Механизмы формирования</a:t>
            </a:r>
            <a:br>
              <a:rPr lang="ru-RU" altLang="ru-RU" sz="2400" b="1">
                <a:latin typeface="Times New Roman" panose="02020603050405020304" pitchFamily="18" charset="0"/>
              </a:rPr>
            </a:br>
            <a:r>
              <a:rPr lang="ru-RU" altLang="ru-RU" sz="2400" b="1">
                <a:latin typeface="Times New Roman" panose="02020603050405020304" pitchFamily="18" charset="0"/>
              </a:rPr>
              <a:t> крупномасштабных ГД мод</a:t>
            </a:r>
            <a:br>
              <a:rPr lang="ru-RU" altLang="ru-RU" sz="2400" b="1">
                <a:latin typeface="Times New Roman" panose="02020603050405020304" pitchFamily="18" charset="0"/>
              </a:rPr>
            </a:br>
            <a:r>
              <a:rPr lang="ru-RU" altLang="ru-RU" sz="2400" b="1">
                <a:latin typeface="Times New Roman" panose="02020603050405020304" pitchFamily="18" charset="0"/>
              </a:rPr>
              <a:t>в газовых дисках плоских</a:t>
            </a:r>
            <a:r>
              <a:rPr lang="en-US" altLang="ru-RU" sz="2400" b="1">
                <a:latin typeface="Times New Roman" panose="02020603050405020304" pitchFamily="18" charset="0"/>
              </a:rPr>
              <a:t> </a:t>
            </a:r>
            <a:r>
              <a:rPr lang="ru-RU" altLang="ru-RU" sz="2400" b="1">
                <a:latin typeface="Times New Roman" panose="02020603050405020304" pitchFamily="18" charset="0"/>
              </a:rPr>
              <a:t>галактик</a:t>
            </a:r>
            <a:br>
              <a:rPr lang="ru-RU" altLang="ru-RU" sz="2400" b="1">
                <a:latin typeface="Times New Roman" panose="02020603050405020304" pitchFamily="18" charset="0"/>
              </a:rPr>
            </a:br>
            <a:r>
              <a:rPr lang="ru-RU" altLang="ru-RU" sz="2400" b="1">
                <a:latin typeface="Times New Roman" panose="02020603050405020304" pitchFamily="18" charset="0"/>
              </a:rPr>
              <a:t>с </a:t>
            </a:r>
            <a:r>
              <a:rPr lang="en-US" altLang="ru-RU" sz="2400" b="1">
                <a:latin typeface="Times New Roman" panose="02020603050405020304" pitchFamily="18" charset="0"/>
              </a:rPr>
              <a:t>“</a:t>
            </a:r>
            <a:r>
              <a:rPr lang="ru-RU" altLang="ru-RU" sz="2400" b="1">
                <a:latin typeface="Times New Roman" panose="02020603050405020304" pitchFamily="18" charset="0"/>
              </a:rPr>
              <a:t>двугорбой</a:t>
            </a:r>
            <a:r>
              <a:rPr lang="en-US" altLang="ru-RU" sz="2400" b="1">
                <a:latin typeface="Times New Roman" panose="02020603050405020304" pitchFamily="18" charset="0"/>
              </a:rPr>
              <a:t>”</a:t>
            </a:r>
            <a:r>
              <a:rPr lang="ru-RU" altLang="ru-RU" sz="2400" b="1">
                <a:latin typeface="Times New Roman" panose="02020603050405020304" pitchFamily="18" charset="0"/>
              </a:rPr>
              <a:t> кривой вращения</a:t>
            </a:r>
            <a:endParaRPr lang="ru-RU" altLang="ru-RU" sz="5400"/>
          </a:p>
        </p:txBody>
      </p:sp>
      <p:sp>
        <p:nvSpPr>
          <p:cNvPr id="2051" name="Rectangle 3"/>
          <p:cNvSpPr>
            <a:spLocks noGrp="1" noChangeArrowheads="1"/>
          </p:cNvSpPr>
          <p:nvPr>
            <p:ph type="subTitle" idx="1"/>
          </p:nvPr>
        </p:nvSpPr>
        <p:spPr>
          <a:xfrm>
            <a:off x="1042988" y="5013325"/>
            <a:ext cx="6769100" cy="936625"/>
          </a:xfrm>
        </p:spPr>
        <p:txBody>
          <a:bodyPr/>
          <a:lstStyle/>
          <a:p>
            <a:pPr>
              <a:lnSpc>
                <a:spcPct val="80000"/>
              </a:lnSpc>
            </a:pPr>
            <a:r>
              <a:rPr lang="ru-RU" altLang="ru-RU" sz="2000">
                <a:latin typeface="Times New Roman" panose="02020603050405020304" pitchFamily="18" charset="0"/>
              </a:rPr>
              <a:t>Ю.М. Торгашин</a:t>
            </a:r>
            <a:endParaRPr lang="en-US" altLang="ru-RU" sz="2000">
              <a:latin typeface="Times New Roman" panose="02020603050405020304" pitchFamily="18" charset="0"/>
            </a:endParaRPr>
          </a:p>
          <a:p>
            <a:pPr>
              <a:lnSpc>
                <a:spcPct val="80000"/>
              </a:lnSpc>
            </a:pPr>
            <a:r>
              <a:rPr lang="ru-RU" altLang="ru-RU" sz="1800">
                <a:latin typeface="Times New Roman" panose="02020603050405020304" pitchFamily="18" charset="0"/>
              </a:rPr>
              <a:t>Институт астрономии РАН</a:t>
            </a:r>
            <a:r>
              <a:rPr lang="en-US" altLang="ru-RU" sz="1800">
                <a:latin typeface="Times New Roman" panose="02020603050405020304" pitchFamily="18" charset="0"/>
              </a:rPr>
              <a:t>;</a:t>
            </a:r>
          </a:p>
          <a:p>
            <a:pPr>
              <a:lnSpc>
                <a:spcPct val="80000"/>
              </a:lnSpc>
            </a:pPr>
            <a:r>
              <a:rPr lang="ru-RU" altLang="ru-RU" sz="1800">
                <a:latin typeface="Times New Roman" panose="02020603050405020304" pitchFamily="18" charset="0"/>
              </a:rPr>
              <a:t>Московский физико-технический институт</a:t>
            </a:r>
          </a:p>
          <a:p>
            <a:pPr algn="r">
              <a:lnSpc>
                <a:spcPct val="80000"/>
              </a:lnSpc>
            </a:pPr>
            <a:endParaRPr lang="ru-RU" altLang="ru-RU" sz="1800">
              <a:latin typeface="Times New Roman" panose="02020603050405020304" pitchFamily="18" charset="0"/>
            </a:endParaRPr>
          </a:p>
        </p:txBody>
      </p:sp>
      <p:sp>
        <p:nvSpPr>
          <p:cNvPr id="2052" name="Rectangle 4"/>
          <p:cNvSpPr>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ru-RU" altLang="ru-RU" sz="2000"/>
              <a:t>КГО, ГАИШ, </a:t>
            </a:r>
            <a:r>
              <a:rPr lang="en-US" altLang="ru-RU" sz="2000"/>
              <a:t>(</a:t>
            </a:r>
            <a:r>
              <a:rPr lang="ru-RU" altLang="ru-RU" sz="2000"/>
              <a:t>08-10</a:t>
            </a:r>
            <a:r>
              <a:rPr lang="en-US" altLang="ru-RU" sz="2000"/>
              <a:t>)</a:t>
            </a:r>
            <a:r>
              <a:rPr lang="ru-RU" altLang="ru-RU" sz="2000"/>
              <a:t>.06.2016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Номер слайда 6"/>
          <p:cNvSpPr>
            <a:spLocks noGrp="1"/>
          </p:cNvSpPr>
          <p:nvPr>
            <p:ph type="sldNum" sz="quarter" idx="12"/>
          </p:nvPr>
        </p:nvSpPr>
        <p:spPr/>
        <p:txBody>
          <a:bodyPr/>
          <a:lstStyle/>
          <a:p>
            <a:fld id="{EA7AA4A0-77CE-405D-856A-2292D3255ED9}" type="slidenum">
              <a:rPr lang="ru-RU" altLang="ru-RU"/>
              <a:pPr/>
              <a:t>10</a:t>
            </a:fld>
            <a:endParaRPr lang="ru-RU" altLang="ru-RU"/>
          </a:p>
        </p:txBody>
      </p:sp>
      <p:sp>
        <p:nvSpPr>
          <p:cNvPr id="159746" name="Rectangle 2"/>
          <p:cNvSpPr>
            <a:spLocks noGrp="1" noChangeArrowheads="1"/>
          </p:cNvSpPr>
          <p:nvPr>
            <p:ph type="title"/>
          </p:nvPr>
        </p:nvSpPr>
        <p:spPr/>
        <p:txBody>
          <a:bodyPr/>
          <a:lstStyle/>
          <a:p>
            <a:pPr algn="l"/>
            <a:r>
              <a:rPr lang="ru-RU" altLang="ru-RU" sz="2000" u="sng">
                <a:latin typeface="Times New Roman" panose="02020603050405020304" pitchFamily="18" charset="0"/>
              </a:rPr>
              <a:t>Традиционная линеаризованная двумерная система уравнений газового галактического диска*   </a:t>
            </a:r>
          </a:p>
        </p:txBody>
      </p:sp>
      <p:sp>
        <p:nvSpPr>
          <p:cNvPr id="159747" name="Rectangle 3"/>
          <p:cNvSpPr>
            <a:spLocks noGrp="1" noChangeArrowheads="1"/>
          </p:cNvSpPr>
          <p:nvPr>
            <p:ph type="body" sz="half" idx="1"/>
          </p:nvPr>
        </p:nvSpPr>
        <p:spPr>
          <a:xfrm>
            <a:off x="250825" y="1628775"/>
            <a:ext cx="4681538" cy="4464050"/>
          </a:xfrm>
          <a:noFill/>
          <a:ln>
            <a:solidFill>
              <a:schemeClr val="tx1"/>
            </a:solidFill>
            <a:miter lim="800000"/>
            <a:headEnd/>
            <a:tailEnd/>
          </a:ln>
        </p:spPr>
        <p:txBody>
          <a:bodyPr/>
          <a:lstStyle/>
          <a:p>
            <a:pPr>
              <a:buFontTx/>
              <a:buNone/>
            </a:pPr>
            <a:r>
              <a:rPr lang="ru-RU" altLang="ru-RU" sz="2000"/>
              <a:t> </a:t>
            </a:r>
          </a:p>
        </p:txBody>
      </p:sp>
      <p:sp>
        <p:nvSpPr>
          <p:cNvPr id="159748" name="Rectangle 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49" name="Object 5"/>
          <p:cNvGraphicFramePr>
            <a:graphicFrameLocks noChangeAspect="1"/>
          </p:cNvGraphicFramePr>
          <p:nvPr/>
        </p:nvGraphicFramePr>
        <p:xfrm>
          <a:off x="395288" y="1773238"/>
          <a:ext cx="4511675" cy="774700"/>
        </p:xfrm>
        <a:graphic>
          <a:graphicData uri="http://schemas.openxmlformats.org/presentationml/2006/ole">
            <mc:AlternateContent xmlns:mc="http://schemas.openxmlformats.org/markup-compatibility/2006">
              <mc:Choice xmlns:v="urn:schemas-microsoft-com:vml" Requires="v">
                <p:oleObj spid="_x0000_s159771" name="Equation" r:id="rId3" imgW="2501640" imgH="431640" progId="Equation.DSMT4">
                  <p:embed/>
                </p:oleObj>
              </mc:Choice>
              <mc:Fallback>
                <p:oleObj name="Equation" r:id="rId3" imgW="2501640" imgH="4316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73238"/>
                        <a:ext cx="451167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51" name="Object 7"/>
          <p:cNvGraphicFramePr>
            <a:graphicFrameLocks noChangeAspect="1"/>
          </p:cNvGraphicFramePr>
          <p:nvPr/>
        </p:nvGraphicFramePr>
        <p:xfrm>
          <a:off x="395288" y="2565400"/>
          <a:ext cx="3670300" cy="817563"/>
        </p:xfrm>
        <a:graphic>
          <a:graphicData uri="http://schemas.openxmlformats.org/presentationml/2006/ole">
            <mc:AlternateContent xmlns:mc="http://schemas.openxmlformats.org/markup-compatibility/2006">
              <mc:Choice xmlns:v="urn:schemas-microsoft-com:vml" Requires="v">
                <p:oleObj spid="_x0000_s159772" name="Equation" r:id="rId5" imgW="2057400" imgH="457200" progId="Equation.DSMT4">
                  <p:embed/>
                </p:oleObj>
              </mc:Choice>
              <mc:Fallback>
                <p:oleObj name="Equation" r:id="rId5" imgW="2057400" imgH="457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565400"/>
                        <a:ext cx="36703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2" name="Rectangle 8"/>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53" name="Object 9"/>
          <p:cNvGraphicFramePr>
            <a:graphicFrameLocks noChangeAspect="1"/>
          </p:cNvGraphicFramePr>
          <p:nvPr/>
        </p:nvGraphicFramePr>
        <p:xfrm>
          <a:off x="395288" y="3429000"/>
          <a:ext cx="3656012" cy="795338"/>
        </p:xfrm>
        <a:graphic>
          <a:graphicData uri="http://schemas.openxmlformats.org/presentationml/2006/ole">
            <mc:AlternateContent xmlns:mc="http://schemas.openxmlformats.org/markup-compatibility/2006">
              <mc:Choice xmlns:v="urn:schemas-microsoft-com:vml" Requires="v">
                <p:oleObj spid="_x0000_s159773" name="Equation" r:id="rId7" imgW="2057400" imgH="444500" progId="Equation.DSMT4">
                  <p:embed/>
                </p:oleObj>
              </mc:Choice>
              <mc:Fallback>
                <p:oleObj name="Equation" r:id="rId7" imgW="2057400" imgH="4445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429000"/>
                        <a:ext cx="3656012"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4" name="Rectangle 10"/>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55" name="Object 11"/>
          <p:cNvGraphicFramePr>
            <a:graphicFrameLocks noChangeAspect="1"/>
          </p:cNvGraphicFramePr>
          <p:nvPr/>
        </p:nvGraphicFramePr>
        <p:xfrm>
          <a:off x="395288" y="4292600"/>
          <a:ext cx="3135312" cy="747713"/>
        </p:xfrm>
        <a:graphic>
          <a:graphicData uri="http://schemas.openxmlformats.org/presentationml/2006/ole">
            <mc:AlternateContent xmlns:mc="http://schemas.openxmlformats.org/markup-compatibility/2006">
              <mc:Choice xmlns:v="urn:schemas-microsoft-com:vml" Requires="v">
                <p:oleObj spid="_x0000_s159774" name="Equation" r:id="rId9" imgW="1752480" imgH="419040" progId="Equation.DSMT4">
                  <p:embed/>
                </p:oleObj>
              </mc:Choice>
              <mc:Fallback>
                <p:oleObj name="Equation" r:id="rId9" imgW="1752480" imgH="41904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4292600"/>
                        <a:ext cx="3135312"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6" name="Rectangle 1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57" name="Object 13"/>
          <p:cNvGraphicFramePr>
            <a:graphicFrameLocks noChangeAspect="1"/>
          </p:cNvGraphicFramePr>
          <p:nvPr/>
        </p:nvGraphicFramePr>
        <p:xfrm>
          <a:off x="395288" y="4941888"/>
          <a:ext cx="1266825" cy="841375"/>
        </p:xfrm>
        <a:graphic>
          <a:graphicData uri="http://schemas.openxmlformats.org/presentationml/2006/ole">
            <mc:AlternateContent xmlns:mc="http://schemas.openxmlformats.org/markup-compatibility/2006">
              <mc:Choice xmlns:v="urn:schemas-microsoft-com:vml" Requires="v">
                <p:oleObj spid="_x0000_s159775" name="Equation" r:id="rId11" imgW="698400" imgH="469800" progId="Equation.DSMT4">
                  <p:embed/>
                </p:oleObj>
              </mc:Choice>
              <mc:Fallback>
                <p:oleObj name="Equation" r:id="rId11" imgW="698400" imgH="46980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4941888"/>
                        <a:ext cx="126682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8" name="Text Box 14"/>
          <p:cNvSpPr txBox="1">
            <a:spLocks noChangeArrowheads="1"/>
          </p:cNvSpPr>
          <p:nvPr/>
        </p:nvSpPr>
        <p:spPr bwMode="auto">
          <a:xfrm>
            <a:off x="7164388" y="1916113"/>
            <a:ext cx="1979612"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600">
                <a:latin typeface="Times New Roman" panose="02020603050405020304" pitchFamily="18" charset="0"/>
              </a:rPr>
              <a:t>линейный оператор</a:t>
            </a:r>
          </a:p>
          <a:p>
            <a:pPr>
              <a:buFontTx/>
              <a:buChar char="-"/>
            </a:pPr>
            <a:endParaRPr lang="ru-RU" altLang="ru-RU" sz="1600">
              <a:latin typeface="Times New Roman" panose="02020603050405020304" pitchFamily="18" charset="0"/>
            </a:endParaRPr>
          </a:p>
          <a:p>
            <a:r>
              <a:rPr lang="ru-RU" altLang="ru-RU" sz="1600">
                <a:latin typeface="Times New Roman" panose="02020603050405020304" pitchFamily="18" charset="0"/>
              </a:rPr>
              <a:t>квадрат эпициклической частоты</a:t>
            </a:r>
          </a:p>
          <a:p>
            <a:endParaRPr lang="ru-RU" altLang="ru-RU" sz="1600">
              <a:latin typeface="Times New Roman" panose="02020603050405020304" pitchFamily="18" charset="0"/>
            </a:endParaRPr>
          </a:p>
          <a:p>
            <a:endParaRPr lang="ru-RU" altLang="ru-RU" sz="1600">
              <a:latin typeface="Times New Roman" panose="02020603050405020304" pitchFamily="18" charset="0"/>
            </a:endParaRPr>
          </a:p>
          <a:p>
            <a:r>
              <a:rPr lang="ru-RU" altLang="ru-RU" sz="1600">
                <a:latin typeface="Times New Roman" panose="02020603050405020304" pitchFamily="18" charset="0"/>
              </a:rPr>
              <a:t>угловая скорость</a:t>
            </a:r>
          </a:p>
          <a:p>
            <a:endParaRPr lang="ru-RU" altLang="ru-RU" sz="1600">
              <a:latin typeface="Times New Roman" panose="02020603050405020304" pitchFamily="18" charset="0"/>
            </a:endParaRPr>
          </a:p>
          <a:p>
            <a:r>
              <a:rPr lang="ru-RU" altLang="ru-RU" sz="1600">
                <a:latin typeface="Times New Roman" panose="02020603050405020304" pitchFamily="18" charset="0"/>
              </a:rPr>
              <a:t>«плоскостное» давление</a:t>
            </a:r>
          </a:p>
          <a:p>
            <a:endParaRPr lang="ru-RU" altLang="ru-RU" sz="1600">
              <a:latin typeface="Times New Roman" panose="02020603050405020304" pitchFamily="18" charset="0"/>
            </a:endParaRPr>
          </a:p>
          <a:p>
            <a:endParaRPr lang="ru-RU" altLang="ru-RU" sz="1600">
              <a:latin typeface="Times New Roman" panose="02020603050405020304" pitchFamily="18" charset="0"/>
            </a:endParaRPr>
          </a:p>
          <a:p>
            <a:r>
              <a:rPr lang="ru-RU" altLang="ru-RU" sz="1600">
                <a:latin typeface="Times New Roman" panose="02020603050405020304" pitchFamily="18" charset="0"/>
              </a:rPr>
              <a:t>поверхностная плотность</a:t>
            </a:r>
          </a:p>
        </p:txBody>
      </p:sp>
      <p:sp>
        <p:nvSpPr>
          <p:cNvPr id="15975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60" name="Object 16"/>
          <p:cNvGraphicFramePr>
            <a:graphicFrameLocks noChangeAspect="1"/>
          </p:cNvGraphicFramePr>
          <p:nvPr/>
        </p:nvGraphicFramePr>
        <p:xfrm>
          <a:off x="5026025" y="1773238"/>
          <a:ext cx="1570038" cy="673100"/>
        </p:xfrm>
        <a:graphic>
          <a:graphicData uri="http://schemas.openxmlformats.org/presentationml/2006/ole">
            <mc:AlternateContent xmlns:mc="http://schemas.openxmlformats.org/markup-compatibility/2006">
              <mc:Choice xmlns:v="urn:schemas-microsoft-com:vml" Requires="v">
                <p:oleObj spid="_x0000_s159776" name="Equation" r:id="rId13" imgW="977760" imgH="419040" progId="Equation.DSMT4">
                  <p:embed/>
                </p:oleObj>
              </mc:Choice>
              <mc:Fallback>
                <p:oleObj name="Equation" r:id="rId13" imgW="977760" imgH="41904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6025" y="1773238"/>
                        <a:ext cx="15700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1" name="Rectangle 1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62" name="Object 18"/>
          <p:cNvGraphicFramePr>
            <a:graphicFrameLocks noChangeAspect="1"/>
          </p:cNvGraphicFramePr>
          <p:nvPr/>
        </p:nvGraphicFramePr>
        <p:xfrm>
          <a:off x="5076825" y="2565400"/>
          <a:ext cx="1841500" cy="671513"/>
        </p:xfrm>
        <a:graphic>
          <a:graphicData uri="http://schemas.openxmlformats.org/presentationml/2006/ole">
            <mc:AlternateContent xmlns:mc="http://schemas.openxmlformats.org/markup-compatibility/2006">
              <mc:Choice xmlns:v="urn:schemas-microsoft-com:vml" Requires="v">
                <p:oleObj spid="_x0000_s159777" name="Equation" r:id="rId15" imgW="1143000" imgH="419040" progId="Equation.DSMT4">
                  <p:embed/>
                </p:oleObj>
              </mc:Choice>
              <mc:Fallback>
                <p:oleObj name="Equation" r:id="rId15" imgW="1143000" imgH="41904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6825" y="2565400"/>
                        <a:ext cx="18415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3" name="Rectangle 1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64" name="Object 20"/>
          <p:cNvGraphicFramePr>
            <a:graphicFrameLocks noChangeAspect="1"/>
          </p:cNvGraphicFramePr>
          <p:nvPr/>
        </p:nvGraphicFramePr>
        <p:xfrm>
          <a:off x="5076825" y="3429000"/>
          <a:ext cx="1282700" cy="687388"/>
        </p:xfrm>
        <a:graphic>
          <a:graphicData uri="http://schemas.openxmlformats.org/presentationml/2006/ole">
            <mc:AlternateContent xmlns:mc="http://schemas.openxmlformats.org/markup-compatibility/2006">
              <mc:Choice xmlns:v="urn:schemas-microsoft-com:vml" Requires="v">
                <p:oleObj spid="_x0000_s159778" name="Equation" r:id="rId17" imgW="799920" imgH="431640" progId="Equation.DSMT4">
                  <p:embed/>
                </p:oleObj>
              </mc:Choice>
              <mc:Fallback>
                <p:oleObj name="Equation" r:id="rId17" imgW="799920" imgH="431640" progId="Equation.DSMT4">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76825" y="3429000"/>
                        <a:ext cx="12827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5" name="Rectangle 21"/>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66" name="Object 22"/>
          <p:cNvGraphicFramePr>
            <a:graphicFrameLocks noChangeAspect="1"/>
          </p:cNvGraphicFramePr>
          <p:nvPr/>
        </p:nvGraphicFramePr>
        <p:xfrm>
          <a:off x="5003800" y="4149725"/>
          <a:ext cx="1903413" cy="730250"/>
        </p:xfrm>
        <a:graphic>
          <a:graphicData uri="http://schemas.openxmlformats.org/presentationml/2006/ole">
            <mc:AlternateContent xmlns:mc="http://schemas.openxmlformats.org/markup-compatibility/2006">
              <mc:Choice xmlns:v="urn:schemas-microsoft-com:vml" Requires="v">
                <p:oleObj spid="_x0000_s159779" name="Equation" r:id="rId19" imgW="1193760" imgH="457200" progId="Equation.DSMT4">
                  <p:embed/>
                </p:oleObj>
              </mc:Choice>
              <mc:Fallback>
                <p:oleObj name="Equation" r:id="rId19" imgW="1193760" imgH="457200" progId="Equation.DSMT4">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03800" y="4149725"/>
                        <a:ext cx="1903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7" name="Rectangle 2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59768" name="Object 24"/>
          <p:cNvGraphicFramePr>
            <a:graphicFrameLocks noChangeAspect="1"/>
          </p:cNvGraphicFramePr>
          <p:nvPr/>
        </p:nvGraphicFramePr>
        <p:xfrm>
          <a:off x="5003800" y="4941888"/>
          <a:ext cx="1908175" cy="730250"/>
        </p:xfrm>
        <a:graphic>
          <a:graphicData uri="http://schemas.openxmlformats.org/presentationml/2006/ole">
            <mc:AlternateContent xmlns:mc="http://schemas.openxmlformats.org/markup-compatibility/2006">
              <mc:Choice xmlns:v="urn:schemas-microsoft-com:vml" Requires="v">
                <p:oleObj spid="_x0000_s159780" name="Equation" r:id="rId21" imgW="1193760" imgH="457200" progId="Equation.DSMT4">
                  <p:embed/>
                </p:oleObj>
              </mc:Choice>
              <mc:Fallback>
                <p:oleObj name="Equation" r:id="rId21" imgW="1193760" imgH="457200" progId="Equation.DSMT4">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3800" y="4941888"/>
                        <a:ext cx="190817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9" name="Text Box 25"/>
          <p:cNvSpPr txBox="1">
            <a:spLocks noChangeArrowheads="1"/>
          </p:cNvSpPr>
          <p:nvPr/>
        </p:nvSpPr>
        <p:spPr bwMode="auto">
          <a:xfrm>
            <a:off x="179388" y="6256338"/>
            <a:ext cx="8785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400"/>
              <a:t>*Морозов, А.Г., Письма в АЖ, т.3, №5, 1977</a:t>
            </a:r>
          </a:p>
          <a:p>
            <a:r>
              <a:rPr lang="ru-RU" altLang="ru-RU" sz="1400"/>
              <a:t>Морозов, А.Г., Астрономический журнал, т. 56, 1979</a:t>
            </a:r>
          </a:p>
        </p:txBody>
      </p:sp>
      <p:graphicFrame>
        <p:nvGraphicFramePr>
          <p:cNvPr id="159770" name="Object 26"/>
          <p:cNvGraphicFramePr>
            <a:graphicFrameLocks noChangeAspect="1"/>
          </p:cNvGraphicFramePr>
          <p:nvPr>
            <p:ph sz="half" idx="2"/>
          </p:nvPr>
        </p:nvGraphicFramePr>
        <p:xfrm>
          <a:off x="4500563" y="908050"/>
          <a:ext cx="3311525" cy="463550"/>
        </p:xfrm>
        <a:graphic>
          <a:graphicData uri="http://schemas.openxmlformats.org/presentationml/2006/ole">
            <mc:AlternateContent xmlns:mc="http://schemas.openxmlformats.org/markup-compatibility/2006">
              <mc:Choice xmlns:v="urn:schemas-microsoft-com:vml" Requires="v">
                <p:oleObj spid="_x0000_s159781" name="Equation" r:id="rId23" imgW="1815840" imgH="253800" progId="Equation.DSMT4">
                  <p:embed/>
                </p:oleObj>
              </mc:Choice>
              <mc:Fallback>
                <p:oleObj name="Equation" r:id="rId23" imgW="1815840" imgH="253800" progId="Equation.DSMT4">
                  <p:embed/>
                  <p:pic>
                    <p:nvPicPr>
                      <p:cNvPr id="0" name="Object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00563" y="908050"/>
                        <a:ext cx="331152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7"/>
          <p:cNvSpPr>
            <a:spLocks noGrp="1"/>
          </p:cNvSpPr>
          <p:nvPr>
            <p:ph type="sldNum" sz="quarter" idx="12"/>
          </p:nvPr>
        </p:nvSpPr>
        <p:spPr/>
        <p:txBody>
          <a:bodyPr/>
          <a:lstStyle/>
          <a:p>
            <a:fld id="{CEF31664-0EE3-4F3D-BFFC-86EB78EFB554}" type="slidenum">
              <a:rPr lang="ru-RU" altLang="ru-RU"/>
              <a:pPr/>
              <a:t>11</a:t>
            </a:fld>
            <a:endParaRPr lang="ru-RU" altLang="ru-RU"/>
          </a:p>
        </p:txBody>
      </p:sp>
      <p:sp>
        <p:nvSpPr>
          <p:cNvPr id="161797"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798"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0"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2" name="Rectangle 10"/>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4" name="Rectangle 1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6"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7" name="Rectangle 15"/>
          <p:cNvSpPr>
            <a:spLocks noChangeArrowheads="1"/>
          </p:cNvSpPr>
          <p:nvPr/>
        </p:nvSpPr>
        <p:spPr bwMode="auto">
          <a:xfrm>
            <a:off x="0" y="414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1808" name="Rectangle 16"/>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61810" name="Object 18"/>
          <p:cNvGraphicFramePr>
            <a:graphicFrameLocks noChangeAspect="1"/>
          </p:cNvGraphicFramePr>
          <p:nvPr/>
        </p:nvGraphicFramePr>
        <p:xfrm>
          <a:off x="144463" y="549275"/>
          <a:ext cx="8999537" cy="5719763"/>
        </p:xfrm>
        <a:graphic>
          <a:graphicData uri="http://schemas.openxmlformats.org/presentationml/2006/ole">
            <mc:AlternateContent xmlns:mc="http://schemas.openxmlformats.org/markup-compatibility/2006">
              <mc:Choice xmlns:v="urn:schemas-microsoft-com:vml" Requires="v">
                <p:oleObj spid="_x0000_s161814" name="Equation" r:id="rId3" imgW="4851360" imgH="3073320" progId="Equation.DSMT4">
                  <p:embed/>
                </p:oleObj>
              </mc:Choice>
              <mc:Fallback>
                <p:oleObj name="Equation" r:id="rId3" imgW="4851360" imgH="307332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549275"/>
                        <a:ext cx="8999537"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7"/>
          <p:cNvSpPr>
            <a:spLocks noGrp="1"/>
          </p:cNvSpPr>
          <p:nvPr>
            <p:ph type="sldNum" sz="quarter" idx="12"/>
          </p:nvPr>
        </p:nvSpPr>
        <p:spPr/>
        <p:txBody>
          <a:bodyPr/>
          <a:lstStyle/>
          <a:p>
            <a:fld id="{630C2202-A454-4833-9511-955B82F8A730}" type="slidenum">
              <a:rPr lang="ru-RU" altLang="ru-RU"/>
              <a:pPr/>
              <a:t>12</a:t>
            </a:fld>
            <a:endParaRPr lang="ru-RU" altLang="ru-RU"/>
          </a:p>
        </p:txBody>
      </p:sp>
      <p:sp>
        <p:nvSpPr>
          <p:cNvPr id="310274" name="Rectangle 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75" name="Rectangle 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76" name="Rectangle 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77" name="Rectangle 5"/>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78" name="Rectangle 6"/>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79"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80" name="Rectangle 8"/>
          <p:cNvSpPr>
            <a:spLocks noChangeArrowheads="1"/>
          </p:cNvSpPr>
          <p:nvPr/>
        </p:nvSpPr>
        <p:spPr bwMode="auto">
          <a:xfrm>
            <a:off x="0" y="414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81" name="Rectangle 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0284" name="Rectangle 12"/>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10283" name="Object 11"/>
          <p:cNvGraphicFramePr>
            <a:graphicFrameLocks noChangeAspect="1"/>
          </p:cNvGraphicFramePr>
          <p:nvPr/>
        </p:nvGraphicFramePr>
        <p:xfrm>
          <a:off x="179388" y="908050"/>
          <a:ext cx="8964612" cy="4383088"/>
        </p:xfrm>
        <a:graphic>
          <a:graphicData uri="http://schemas.openxmlformats.org/presentationml/2006/ole">
            <mc:AlternateContent xmlns:mc="http://schemas.openxmlformats.org/markup-compatibility/2006">
              <mc:Choice xmlns:v="urn:schemas-microsoft-com:vml" Requires="v">
                <p:oleObj spid="_x0000_s310285" name="Equation" r:id="rId3" imgW="5143500" imgH="2514600" progId="Equation.DSMT4">
                  <p:embed/>
                </p:oleObj>
              </mc:Choice>
              <mc:Fallback>
                <p:oleObj name="Equation" r:id="rId3" imgW="5143500" imgH="25146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08050"/>
                        <a:ext cx="8964612"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6"/>
          <p:cNvSpPr>
            <a:spLocks noGrp="1"/>
          </p:cNvSpPr>
          <p:nvPr>
            <p:ph type="sldNum" sz="quarter" idx="12"/>
          </p:nvPr>
        </p:nvSpPr>
        <p:spPr/>
        <p:txBody>
          <a:bodyPr/>
          <a:lstStyle/>
          <a:p>
            <a:fld id="{AAFC2C54-2C5C-4E3D-815A-ADAF4F908015}" type="slidenum">
              <a:rPr lang="ru-RU" altLang="ru-RU"/>
              <a:pPr/>
              <a:t>13</a:t>
            </a:fld>
            <a:endParaRPr lang="ru-RU" altLang="ru-RU"/>
          </a:p>
        </p:txBody>
      </p:sp>
      <p:sp>
        <p:nvSpPr>
          <p:cNvPr id="313346" name="Rectangle 2"/>
          <p:cNvSpPr>
            <a:spLocks noGrp="1" noChangeArrowheads="1"/>
          </p:cNvSpPr>
          <p:nvPr>
            <p:ph type="title"/>
          </p:nvPr>
        </p:nvSpPr>
        <p:spPr>
          <a:xfrm>
            <a:off x="179388" y="404813"/>
            <a:ext cx="8569325" cy="576262"/>
          </a:xfrm>
        </p:spPr>
        <p:txBody>
          <a:bodyPr/>
          <a:lstStyle/>
          <a:p>
            <a:r>
              <a:rPr lang="ru-RU" altLang="ru-RU" sz="2000">
                <a:latin typeface="Times New Roman" panose="02020603050405020304" pitchFamily="18" charset="0"/>
              </a:rPr>
              <a:t>Анализ уравнения для  возмущенной нормированной энтальпии дает:</a:t>
            </a:r>
          </a:p>
        </p:txBody>
      </p:sp>
      <p:pic>
        <p:nvPicPr>
          <p:cNvPr id="313347" name="Picture 3" descr="delta_well_scheme_c"/>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3644900"/>
            <a:ext cx="3986212" cy="187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3348" name="Rectangle 4"/>
          <p:cNvSpPr>
            <a:spLocks noChangeArrowheads="1"/>
          </p:cNvSpPr>
          <p:nvPr/>
        </p:nvSpPr>
        <p:spPr bwMode="auto">
          <a:xfrm>
            <a:off x="179388" y="1700213"/>
            <a:ext cx="51482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ru-RU" altLang="ru-RU" sz="1600"/>
              <a:t>Когда угловая скорость имеет излом</a:t>
            </a:r>
            <a:br>
              <a:rPr lang="ru-RU" altLang="ru-RU" sz="1600"/>
            </a:br>
            <a:r>
              <a:rPr lang="en-US" altLang="ru-RU" sz="1600"/>
              <a:t> (</a:t>
            </a:r>
            <a:r>
              <a:rPr lang="ru-RU" altLang="ru-RU" sz="1600"/>
              <a:t>скачок производной</a:t>
            </a:r>
            <a:r>
              <a:rPr lang="en-US" altLang="ru-RU" sz="1600"/>
              <a:t>)</a:t>
            </a:r>
            <a:r>
              <a:rPr lang="ru-RU" altLang="ru-RU" sz="1600"/>
              <a:t> на радиусе  </a:t>
            </a:r>
            <a:r>
              <a:rPr lang="en-US" altLang="ru-RU" sz="1600"/>
              <a:t>r ~ R</a:t>
            </a:r>
            <a:r>
              <a:rPr lang="en-US" altLang="ru-RU" sz="1600" baseline="-25000"/>
              <a:t>0</a:t>
            </a:r>
            <a:r>
              <a:rPr lang="ru-RU" altLang="ru-RU" sz="1600"/>
              <a:t>:</a:t>
            </a:r>
          </a:p>
        </p:txBody>
      </p:sp>
      <p:sp>
        <p:nvSpPr>
          <p:cNvPr id="313349" name="Text Box 5"/>
          <p:cNvSpPr txBox="1">
            <a:spLocks noChangeArrowheads="1"/>
          </p:cNvSpPr>
          <p:nvPr/>
        </p:nvSpPr>
        <p:spPr bwMode="auto">
          <a:xfrm>
            <a:off x="3203575" y="6021388"/>
            <a:ext cx="57610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r>
              <a:rPr lang="ru-RU" altLang="ru-RU" sz="1400">
                <a:latin typeface="Times New Roman" panose="02020603050405020304" pitchFamily="18" charset="0"/>
              </a:rPr>
              <a:t>V.V. Lyakhovich, A.M. Fridman, O.V. Khoruzhii, In</a:t>
            </a:r>
            <a:r>
              <a:rPr lang="en-US" altLang="ru-RU" sz="1400">
                <a:latin typeface="Times New Roman" panose="02020603050405020304" pitchFamily="18" charset="0"/>
              </a:rPr>
              <a:t>:</a:t>
            </a:r>
            <a:r>
              <a:rPr lang="ru-RU" altLang="ru-RU" sz="1400">
                <a:latin typeface="Times New Roman" panose="02020603050405020304" pitchFamily="18" charset="0"/>
              </a:rPr>
              <a:t> Unstable</a:t>
            </a:r>
            <a:r>
              <a:rPr lang="en-US" altLang="ru-RU" sz="1400">
                <a:latin typeface="Times New Roman" panose="02020603050405020304" pitchFamily="18" charset="0"/>
              </a:rPr>
              <a:t> </a:t>
            </a:r>
            <a:r>
              <a:rPr lang="ru-RU" altLang="ru-RU" sz="1400">
                <a:latin typeface="Times New Roman" panose="02020603050405020304" pitchFamily="18" charset="0"/>
              </a:rPr>
              <a:t>Processes in Space, ed. A.G. Masevich, (Moscow, Kosmosinform,</a:t>
            </a:r>
            <a:r>
              <a:rPr lang="en-US" altLang="ru-RU" sz="1400">
                <a:latin typeface="Times New Roman" panose="02020603050405020304" pitchFamily="18" charset="0"/>
              </a:rPr>
              <a:t> </a:t>
            </a:r>
            <a:r>
              <a:rPr lang="ru-RU" altLang="ru-RU" sz="1400">
                <a:latin typeface="Times New Roman" panose="02020603050405020304" pitchFamily="18" charset="0"/>
              </a:rPr>
              <a:t>1997), 194 (in Russian)</a:t>
            </a:r>
            <a:r>
              <a:rPr lang="en-US" altLang="ru-RU" sz="1400">
                <a:latin typeface="Times New Roman" panose="02020603050405020304" pitchFamily="18" charset="0"/>
              </a:rPr>
              <a:t>;</a:t>
            </a:r>
            <a:endParaRPr lang="ru-RU" altLang="ru-RU" sz="1400">
              <a:latin typeface="Times New Roman" panose="02020603050405020304" pitchFamily="18" charset="0"/>
            </a:endParaRPr>
          </a:p>
        </p:txBody>
      </p:sp>
      <p:sp>
        <p:nvSpPr>
          <p:cNvPr id="31335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3351" name="Rectangle 7"/>
          <p:cNvSpPr>
            <a:spLocks noChangeArrowheads="1"/>
          </p:cNvSpPr>
          <p:nvPr/>
        </p:nvSpPr>
        <p:spPr bwMode="auto">
          <a:xfrm>
            <a:off x="0" y="2960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3353"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13354" name="Object 10"/>
          <p:cNvGraphicFramePr>
            <a:graphicFrameLocks noChangeAspect="1"/>
          </p:cNvGraphicFramePr>
          <p:nvPr/>
        </p:nvGraphicFramePr>
        <p:xfrm>
          <a:off x="5580063" y="1773238"/>
          <a:ext cx="3313112" cy="706437"/>
        </p:xfrm>
        <a:graphic>
          <a:graphicData uri="http://schemas.openxmlformats.org/presentationml/2006/ole">
            <mc:AlternateContent xmlns:mc="http://schemas.openxmlformats.org/markup-compatibility/2006">
              <mc:Choice xmlns:v="urn:schemas-microsoft-com:vml" Requires="v">
                <p:oleObj spid="_x0000_s313356" name="Equation" r:id="rId4" imgW="1968500" imgH="419100" progId="Equation.DSMT4">
                  <p:embed/>
                </p:oleObj>
              </mc:Choice>
              <mc:Fallback>
                <p:oleObj name="Equation" r:id="rId4" imgW="1968500" imgH="4191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773238"/>
                        <a:ext cx="3313112"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3355" name="Picture 11" descr="ori_scheme_c"/>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356100" y="3614738"/>
            <a:ext cx="4386263" cy="187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E4660CE6-D0B2-4249-98A0-0C49FCBDBB94}" type="slidenum">
              <a:rPr lang="ru-RU" altLang="ru-RU"/>
              <a:pPr/>
              <a:t>14</a:t>
            </a:fld>
            <a:endParaRPr lang="ru-RU" altLang="ru-RU"/>
          </a:p>
        </p:txBody>
      </p:sp>
      <p:pic>
        <p:nvPicPr>
          <p:cNvPr id="303106" name="Picture 2" descr="overrefl_s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5715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03107" name="Text Box 3"/>
          <p:cNvSpPr txBox="1">
            <a:spLocks noChangeArrowheads="1"/>
          </p:cNvSpPr>
          <p:nvPr/>
        </p:nvSpPr>
        <p:spPr bwMode="auto">
          <a:xfrm>
            <a:off x="6172200" y="1905000"/>
            <a:ext cx="259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2800" b="1">
                <a:latin typeface="Times New Roman" panose="02020603050405020304" pitchFamily="18" charset="0"/>
              </a:rPr>
              <a:t>If M&gt;2, then |R|&gt;1</a:t>
            </a:r>
            <a:endParaRPr lang="ru-RU" altLang="ru-RU" sz="2800" b="1">
              <a:latin typeface="Times New Roman" panose="02020603050405020304" pitchFamily="18" charset="0"/>
            </a:endParaRPr>
          </a:p>
        </p:txBody>
      </p:sp>
      <p:sp>
        <p:nvSpPr>
          <p:cNvPr id="303108" name="Text Box 4"/>
          <p:cNvSpPr txBox="1">
            <a:spLocks noChangeArrowheads="1"/>
          </p:cNvSpPr>
          <p:nvPr/>
        </p:nvSpPr>
        <p:spPr bwMode="auto">
          <a:xfrm>
            <a:off x="609600" y="304800"/>
            <a:ext cx="7620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altLang="ru-RU" sz="2000" b="1"/>
              <a:t>Over-Reflection Phenomenon </a:t>
            </a:r>
          </a:p>
          <a:p>
            <a:pPr algn="ctr">
              <a:lnSpc>
                <a:spcPct val="80000"/>
              </a:lnSpc>
              <a:spcBef>
                <a:spcPct val="50000"/>
              </a:spcBef>
            </a:pPr>
            <a:r>
              <a:rPr lang="en-US" altLang="ru-RU" sz="2000" b="1"/>
              <a:t>Miles-Ribner Problem</a:t>
            </a:r>
            <a:endParaRPr lang="ru-RU" altLang="ru-RU" sz="2000" b="1"/>
          </a:p>
        </p:txBody>
      </p:sp>
      <p:sp>
        <p:nvSpPr>
          <p:cNvPr id="303109" name="Text Box 5"/>
          <p:cNvSpPr txBox="1">
            <a:spLocks noChangeArrowheads="1"/>
          </p:cNvSpPr>
          <p:nvPr/>
        </p:nvSpPr>
        <p:spPr bwMode="auto">
          <a:xfrm>
            <a:off x="5622925" y="5570538"/>
            <a:ext cx="3187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i="1">
                <a:latin typeface="Times New Roman" panose="02020603050405020304" pitchFamily="18" charset="0"/>
              </a:rPr>
              <a:t>Miles J.W., J. Acoust. Soc. Am.,</a:t>
            </a:r>
          </a:p>
          <a:p>
            <a:r>
              <a:rPr lang="en-US" altLang="ru-RU" i="1">
                <a:latin typeface="Times New Roman" panose="02020603050405020304" pitchFamily="18" charset="0"/>
              </a:rPr>
              <a:t>v.29, p.226, 1957</a:t>
            </a:r>
          </a:p>
          <a:p>
            <a:r>
              <a:rPr lang="en-US" altLang="ru-RU" i="1">
                <a:latin typeface="Times New Roman" panose="02020603050405020304" pitchFamily="18" charset="0"/>
              </a:rPr>
              <a:t>Ribner H.S., J. Acoust. Soc. Am.,</a:t>
            </a:r>
          </a:p>
          <a:p>
            <a:r>
              <a:rPr lang="en-US" altLang="ru-RU" i="1">
                <a:latin typeface="Times New Roman" panose="02020603050405020304" pitchFamily="18" charset="0"/>
              </a:rPr>
              <a:t>v.29, p.435, 1957</a:t>
            </a:r>
            <a:endParaRPr lang="ru-RU" altLang="ru-RU" i="1">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1556563E-203C-4F8D-9B34-84DD9AD6BCE3}" type="slidenum">
              <a:rPr lang="ru-RU" altLang="ru-RU"/>
              <a:pPr/>
              <a:t>15</a:t>
            </a:fld>
            <a:endParaRPr lang="ru-RU" altLang="ru-RU"/>
          </a:p>
        </p:txBody>
      </p:sp>
      <p:pic>
        <p:nvPicPr>
          <p:cNvPr id="307202" name="Picture 2" descr="overrefl_sch_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553200" cy="4565650"/>
          </a:xfrm>
          <a:prstGeom prst="rect">
            <a:avLst/>
          </a:prstGeom>
          <a:noFill/>
          <a:extLst>
            <a:ext uri="{909E8E84-426E-40DD-AFC4-6F175D3DCCD1}">
              <a14:hiddenFill xmlns:a14="http://schemas.microsoft.com/office/drawing/2010/main">
                <a:solidFill>
                  <a:srgbClr val="FFFFFF"/>
                </a:solidFill>
              </a14:hiddenFill>
            </a:ext>
          </a:extLst>
        </p:spPr>
      </p:pic>
      <p:sp>
        <p:nvSpPr>
          <p:cNvPr id="307203" name="Text Box 3"/>
          <p:cNvSpPr txBox="1">
            <a:spLocks noChangeArrowheads="1"/>
          </p:cNvSpPr>
          <p:nvPr/>
        </p:nvSpPr>
        <p:spPr bwMode="auto">
          <a:xfrm>
            <a:off x="609600" y="304800"/>
            <a:ext cx="7620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altLang="ru-RU" sz="2400" b="1"/>
              <a:t>Over-Reflection Instability</a:t>
            </a:r>
          </a:p>
        </p:txBody>
      </p:sp>
      <p:sp>
        <p:nvSpPr>
          <p:cNvPr id="307204" name="Text Box 4"/>
          <p:cNvSpPr txBox="1">
            <a:spLocks noChangeArrowheads="1"/>
          </p:cNvSpPr>
          <p:nvPr/>
        </p:nvSpPr>
        <p:spPr bwMode="auto">
          <a:xfrm>
            <a:off x="5562600" y="5867400"/>
            <a:ext cx="3276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ru-RU" altLang="ru-RU" i="1">
                <a:latin typeface="Times New Roman" panose="02020603050405020304" pitchFamily="18" charset="0"/>
              </a:rPr>
              <a:t>Kolykhalov P.I., Mech. Zhid. i </a:t>
            </a:r>
            <a:endParaRPr lang="en-US" altLang="ru-RU" i="1">
              <a:latin typeface="Times New Roman" panose="02020603050405020304" pitchFamily="18" charset="0"/>
            </a:endParaRPr>
          </a:p>
          <a:p>
            <a:pPr>
              <a:lnSpc>
                <a:spcPct val="70000"/>
              </a:lnSpc>
              <a:spcBef>
                <a:spcPct val="50000"/>
              </a:spcBef>
            </a:pPr>
            <a:r>
              <a:rPr lang="ru-RU" altLang="ru-RU" i="1">
                <a:latin typeface="Times New Roman" panose="02020603050405020304" pitchFamily="18" charset="0"/>
              </a:rPr>
              <a:t>Gaza 3, 145-149</a:t>
            </a:r>
            <a:r>
              <a:rPr lang="en-US" altLang="ru-RU" i="1">
                <a:latin typeface="Times New Roman" panose="02020603050405020304" pitchFamily="18" charset="0"/>
              </a:rPr>
              <a:t>,</a:t>
            </a:r>
            <a:r>
              <a:rPr lang="ru-RU" altLang="ru-RU" i="1">
                <a:latin typeface="Times New Roman" panose="02020603050405020304" pitchFamily="18" charset="0"/>
              </a:rPr>
              <a:t> 1984</a:t>
            </a:r>
          </a:p>
        </p:txBody>
      </p:sp>
      <p:sp>
        <p:nvSpPr>
          <p:cNvPr id="307205" name="Text Box 5"/>
          <p:cNvSpPr txBox="1">
            <a:spLocks noChangeArrowheads="1"/>
          </p:cNvSpPr>
          <p:nvPr/>
        </p:nvSpPr>
        <p:spPr bwMode="auto">
          <a:xfrm>
            <a:off x="6659563" y="1125538"/>
            <a:ext cx="2089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latin typeface="Times New Roman" panose="02020603050405020304" pitchFamily="18" charset="0"/>
              </a:rPr>
              <a:t>Zeldovich Ya.B., JETP, , v. 62, №6, p. 2076, 1972</a:t>
            </a:r>
            <a:endParaRPr lang="ru-RU" altLang="ru-RU">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3CAA84A5-18AF-424C-BEA3-D8CB08130A9E}" type="slidenum">
              <a:rPr lang="ru-RU" altLang="ru-RU"/>
              <a:pPr/>
              <a:t>16</a:t>
            </a:fld>
            <a:endParaRPr lang="ru-RU" altLang="ru-RU"/>
          </a:p>
        </p:txBody>
      </p:sp>
      <p:sp>
        <p:nvSpPr>
          <p:cNvPr id="314370" name="Text Box 2"/>
          <p:cNvSpPr txBox="1">
            <a:spLocks noChangeArrowheads="1"/>
          </p:cNvSpPr>
          <p:nvPr/>
        </p:nvSpPr>
        <p:spPr bwMode="auto">
          <a:xfrm>
            <a:off x="1524000" y="228600"/>
            <a:ext cx="4919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400">
                <a:latin typeface="Times New Roman" panose="02020603050405020304" pitchFamily="18" charset="0"/>
              </a:rPr>
              <a:t>Mini-Spiral in the Galactic Center</a:t>
            </a:r>
            <a:endParaRPr lang="ru-RU" altLang="ru-RU" sz="2400">
              <a:latin typeface="Times New Roman" panose="02020603050405020304" pitchFamily="18" charset="0"/>
            </a:endParaRPr>
          </a:p>
        </p:txBody>
      </p:sp>
      <p:sp>
        <p:nvSpPr>
          <p:cNvPr id="314371" name="Text Box 3"/>
          <p:cNvSpPr txBox="1">
            <a:spLocks noChangeArrowheads="1"/>
          </p:cNvSpPr>
          <p:nvPr/>
        </p:nvSpPr>
        <p:spPr bwMode="auto">
          <a:xfrm>
            <a:off x="0" y="5516563"/>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200">
                <a:latin typeface="Times New Roman" panose="02020603050405020304" pitchFamily="18" charset="0"/>
              </a:rPr>
              <a:t>"Is the Mini-Spiral in the Innermost Center of the Galaxy Caused by a New Hydrodynamical Instability?" A.M.Fridman, O.V.Khoruzhii, V.V.Lyakhovich, L.Blitz, 1994, In "Physics of the Gaseous and Stellar Disks of the Galaxy", ASP Conference Series, 66, 284-304, I.R.King, ed.</a:t>
            </a:r>
            <a:r>
              <a:rPr lang="ru-RU" altLang="ru-RU" sz="1200">
                <a:latin typeface="Times New Roman" panose="02020603050405020304" pitchFamily="18" charset="0"/>
              </a:rPr>
              <a:t> </a:t>
            </a:r>
            <a:endParaRPr lang="en-US" altLang="ru-RU" sz="1200">
              <a:latin typeface="Times New Roman" panose="02020603050405020304" pitchFamily="18" charset="0"/>
            </a:endParaRPr>
          </a:p>
          <a:p>
            <a:pPr>
              <a:spcBef>
                <a:spcPct val="50000"/>
              </a:spcBef>
            </a:pPr>
            <a:r>
              <a:rPr lang="en-US" altLang="ru-RU" sz="1200">
                <a:latin typeface="Times New Roman" panose="02020603050405020304" pitchFamily="18" charset="0"/>
              </a:rPr>
              <a:t>Fridman A.M. et al., The Galactic Center, ASP Conf. Series, V. 102, p.333-344, 1996</a:t>
            </a:r>
            <a:r>
              <a:rPr lang="ru-RU" altLang="ru-RU" sz="1200">
                <a:latin typeface="Times New Roman" panose="02020603050405020304" pitchFamily="18" charset="0"/>
              </a:rPr>
              <a:t>.</a:t>
            </a:r>
          </a:p>
          <a:p>
            <a:pPr>
              <a:spcBef>
                <a:spcPct val="50000"/>
              </a:spcBef>
            </a:pPr>
            <a:r>
              <a:rPr lang="en-US" altLang="ru-RU" sz="1200">
                <a:latin typeface="Times New Roman" panose="02020603050405020304" pitchFamily="18" charset="0"/>
              </a:rPr>
              <a:t>Fridman A.M., Yanchenko S.G.</a:t>
            </a:r>
            <a:r>
              <a:rPr lang="ru-RU" altLang="ru-RU" sz="1200">
                <a:latin typeface="Times New Roman" panose="02020603050405020304" pitchFamily="18" charset="0"/>
              </a:rPr>
              <a:t> </a:t>
            </a:r>
            <a:r>
              <a:rPr lang="en-US" altLang="ru-RU" sz="1200">
                <a:latin typeface="Times New Roman" panose="02020603050405020304" pitchFamily="18" charset="0"/>
              </a:rPr>
              <a:t>Astron. report</a:t>
            </a:r>
            <a:r>
              <a:rPr lang="ru-RU" altLang="ru-RU" sz="1200">
                <a:latin typeface="Times New Roman" panose="02020603050405020304" pitchFamily="18" charset="0"/>
              </a:rPr>
              <a:t>, 2009, </a:t>
            </a:r>
            <a:r>
              <a:rPr lang="en-US" altLang="ru-RU" sz="1200">
                <a:latin typeface="Times New Roman" panose="02020603050405020304" pitchFamily="18" charset="0"/>
              </a:rPr>
              <a:t>v</a:t>
            </a:r>
            <a:r>
              <a:rPr lang="ru-RU" altLang="ru-RU" sz="1200">
                <a:latin typeface="Times New Roman" panose="02020603050405020304" pitchFamily="18" charset="0"/>
              </a:rPr>
              <a:t>. 86, №11, </a:t>
            </a:r>
            <a:r>
              <a:rPr lang="en-US" altLang="ru-RU" sz="1200">
                <a:latin typeface="Times New Roman" panose="02020603050405020304" pitchFamily="18" charset="0"/>
              </a:rPr>
              <a:t>p</a:t>
            </a:r>
            <a:r>
              <a:rPr lang="ru-RU" altLang="ru-RU" sz="1200">
                <a:latin typeface="Times New Roman" panose="02020603050405020304" pitchFamily="18" charset="0"/>
              </a:rPr>
              <a:t>.1043–1049. </a:t>
            </a:r>
          </a:p>
        </p:txBody>
      </p:sp>
      <p:pic>
        <p:nvPicPr>
          <p:cNvPr id="314372" name="Picture 4" descr="gal_cent_r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981075"/>
            <a:ext cx="2606675" cy="2203450"/>
          </a:xfrm>
          <a:prstGeom prst="rect">
            <a:avLst/>
          </a:prstGeom>
          <a:noFill/>
          <a:extLst>
            <a:ext uri="{909E8E84-426E-40DD-AFC4-6F175D3DCCD1}">
              <a14:hiddenFill xmlns:a14="http://schemas.microsoft.com/office/drawing/2010/main">
                <a:solidFill>
                  <a:srgbClr val="FFFFFF"/>
                </a:solidFill>
              </a14:hiddenFill>
            </a:ext>
          </a:extLst>
        </p:spPr>
      </p:pic>
      <p:pic>
        <p:nvPicPr>
          <p:cNvPr id="314373" name="Picture 5" descr="mini_spir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981075"/>
            <a:ext cx="3022600" cy="3455988"/>
          </a:xfrm>
          <a:prstGeom prst="rect">
            <a:avLst/>
          </a:prstGeom>
          <a:noFill/>
          <a:extLst>
            <a:ext uri="{909E8E84-426E-40DD-AFC4-6F175D3DCCD1}">
              <a14:hiddenFill xmlns:a14="http://schemas.microsoft.com/office/drawing/2010/main">
                <a:solidFill>
                  <a:srgbClr val="FFFFFF"/>
                </a:solidFill>
              </a14:hiddenFill>
            </a:ext>
          </a:extLst>
        </p:spPr>
      </p:pic>
      <p:sp>
        <p:nvSpPr>
          <p:cNvPr id="314374" name="Text Box 6"/>
          <p:cNvSpPr txBox="1">
            <a:spLocks noChangeArrowheads="1"/>
          </p:cNvSpPr>
          <p:nvPr/>
        </p:nvSpPr>
        <p:spPr bwMode="auto">
          <a:xfrm>
            <a:off x="179388" y="4581525"/>
            <a:ext cx="41052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400">
                <a:latin typeface="Times New Roman" panose="02020603050405020304" pitchFamily="18" charset="0"/>
              </a:rPr>
              <a:t>thin lines – isophotes of mini-spiral in the nuclear disk;  orange thick line – numerical simulation of one-armed spiral ORI mode</a:t>
            </a:r>
            <a:endParaRPr lang="ru-RU" altLang="ru-RU" sz="1400">
              <a:latin typeface="Times New Roman" panose="02020603050405020304" pitchFamily="18" charset="0"/>
            </a:endParaRPr>
          </a:p>
        </p:txBody>
      </p:sp>
      <p:sp>
        <p:nvSpPr>
          <p:cNvPr id="314375" name="Text Box 7"/>
          <p:cNvSpPr txBox="1">
            <a:spLocks noChangeArrowheads="1"/>
          </p:cNvSpPr>
          <p:nvPr/>
        </p:nvSpPr>
        <p:spPr bwMode="auto">
          <a:xfrm>
            <a:off x="4643438" y="3716338"/>
            <a:ext cx="4249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400">
                <a:latin typeface="Times New Roman" panose="02020603050405020304" pitchFamily="18" charset="0"/>
              </a:rPr>
              <a:t>The nuclear disk in the center of the Galaxy has massive black hole surrounded by isothermal stellar cluster</a:t>
            </a:r>
            <a:endParaRPr lang="ru-RU" altLang="ru-RU" sz="14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6"/>
          <p:cNvSpPr>
            <a:spLocks noGrp="1"/>
          </p:cNvSpPr>
          <p:nvPr>
            <p:ph type="sldNum" sz="quarter" idx="12"/>
          </p:nvPr>
        </p:nvSpPr>
        <p:spPr/>
        <p:txBody>
          <a:bodyPr/>
          <a:lstStyle/>
          <a:p>
            <a:fld id="{E4B1F020-4D94-49B2-AF54-928C8C787C1F}" type="slidenum">
              <a:rPr lang="ru-RU" altLang="ru-RU"/>
              <a:pPr/>
              <a:t>17</a:t>
            </a:fld>
            <a:endParaRPr lang="ru-RU" altLang="ru-RU"/>
          </a:p>
        </p:txBody>
      </p:sp>
      <p:sp>
        <p:nvSpPr>
          <p:cNvPr id="3164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6419" name="Rectangle 3"/>
          <p:cNvSpPr>
            <a:spLocks noChangeArrowheads="1"/>
          </p:cNvSpPr>
          <p:nvPr/>
        </p:nvSpPr>
        <p:spPr bwMode="auto">
          <a:xfrm>
            <a:off x="5508625" y="3544888"/>
            <a:ext cx="3527425"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ru-RU" altLang="ru-RU" sz="2000"/>
          </a:p>
        </p:txBody>
      </p:sp>
      <p:sp>
        <p:nvSpPr>
          <p:cNvPr id="316420" name="Rectangle 4"/>
          <p:cNvSpPr>
            <a:spLocks noChangeArrowheads="1"/>
          </p:cNvSpPr>
          <p:nvPr/>
        </p:nvSpPr>
        <p:spPr bwMode="auto">
          <a:xfrm>
            <a:off x="0" y="5589588"/>
            <a:ext cx="8893175"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ru-RU" altLang="ru-RU" sz="1400"/>
          </a:p>
          <a:p>
            <a:pPr>
              <a:buFontTx/>
              <a:buNone/>
            </a:pPr>
            <a:endParaRPr lang="ru-RU" altLang="ru-RU" sz="1400"/>
          </a:p>
        </p:txBody>
      </p:sp>
      <p:sp>
        <p:nvSpPr>
          <p:cNvPr id="3164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16422" name="Rectangle 6"/>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16423" name="Picture 7" descr="vfi_th_tail_M31_43_1_85_80_N4"/>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779838" y="331788"/>
            <a:ext cx="5364162" cy="536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16424" name="Object 8"/>
          <p:cNvGraphicFramePr>
            <a:graphicFrameLocks noChangeAspect="1"/>
          </p:cNvGraphicFramePr>
          <p:nvPr>
            <p:ph sz="half" idx="1"/>
          </p:nvPr>
        </p:nvGraphicFramePr>
        <p:xfrm>
          <a:off x="179388" y="1041400"/>
          <a:ext cx="3979862" cy="4989513"/>
        </p:xfrm>
        <a:graphic>
          <a:graphicData uri="http://schemas.openxmlformats.org/presentationml/2006/ole">
            <mc:AlternateContent xmlns:mc="http://schemas.openxmlformats.org/markup-compatibility/2006">
              <mc:Choice xmlns:v="urn:schemas-microsoft-com:vml" Requires="v">
                <p:oleObj spid="_x0000_s316425" name="Equation" r:id="rId4" imgW="3301920" imgH="4140000" progId="Equation.DSMT4">
                  <p:embed/>
                </p:oleObj>
              </mc:Choice>
              <mc:Fallback>
                <p:oleObj name="Equation" r:id="rId4" imgW="3301920" imgH="41400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41400"/>
                        <a:ext cx="3979862" cy="498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6"/>
          <p:cNvSpPr>
            <a:spLocks noGrp="1"/>
          </p:cNvSpPr>
          <p:nvPr>
            <p:ph type="sldNum" sz="quarter" idx="12"/>
          </p:nvPr>
        </p:nvSpPr>
        <p:spPr/>
        <p:txBody>
          <a:bodyPr/>
          <a:lstStyle/>
          <a:p>
            <a:fld id="{7E08BB8D-85E4-4695-A928-37291398D20F}" type="slidenum">
              <a:rPr lang="ru-RU" altLang="ru-RU"/>
              <a:pPr/>
              <a:t>18</a:t>
            </a:fld>
            <a:endParaRPr lang="ru-RU" altLang="ru-RU"/>
          </a:p>
        </p:txBody>
      </p:sp>
      <p:sp>
        <p:nvSpPr>
          <p:cNvPr id="51206" name="Text Box 6"/>
          <p:cNvSpPr txBox="1">
            <a:spLocks noChangeArrowheads="1"/>
          </p:cNvSpPr>
          <p:nvPr/>
        </p:nvSpPr>
        <p:spPr bwMode="auto">
          <a:xfrm>
            <a:off x="395288" y="3789363"/>
            <a:ext cx="20891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600">
                <a:latin typeface="Times New Roman" panose="02020603050405020304" pitchFamily="18" charset="0"/>
              </a:rPr>
              <a:t>Yu.M. Torgashin,       T.Z. Omurkanov   Astron. Nachr. 2013,     V. 334, </a:t>
            </a:r>
            <a:r>
              <a:rPr lang="ru-RU" altLang="ru-RU" sz="1600">
                <a:latin typeface="Times New Roman" panose="02020603050405020304" pitchFamily="18" charset="0"/>
              </a:rPr>
              <a:t>№</a:t>
            </a:r>
            <a:r>
              <a:rPr lang="en-US" altLang="ru-RU" sz="1600">
                <a:latin typeface="Times New Roman" panose="02020603050405020304" pitchFamily="18" charset="0"/>
              </a:rPr>
              <a:t>8, pp. 869-877.</a:t>
            </a:r>
          </a:p>
        </p:txBody>
      </p:sp>
      <p:pic>
        <p:nvPicPr>
          <p:cNvPr id="51212" name="Picture 12" descr="total_Figure_2"/>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987675" y="0"/>
            <a:ext cx="6156325" cy="6156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14" name="Object 14"/>
          <p:cNvGraphicFramePr>
            <a:graphicFrameLocks noChangeAspect="1"/>
          </p:cNvGraphicFramePr>
          <p:nvPr>
            <p:ph sz="half" idx="2"/>
          </p:nvPr>
        </p:nvGraphicFramePr>
        <p:xfrm>
          <a:off x="395288" y="1193800"/>
          <a:ext cx="2089150" cy="2249488"/>
        </p:xfrm>
        <a:graphic>
          <a:graphicData uri="http://schemas.openxmlformats.org/presentationml/2006/ole">
            <mc:AlternateContent xmlns:mc="http://schemas.openxmlformats.org/markup-compatibility/2006">
              <mc:Choice xmlns:v="urn:schemas-microsoft-com:vml" Requires="v">
                <p:oleObj spid="_x0000_s51217" name="Equation" r:id="rId4" imgW="1485720" imgH="1600200" progId="Equation.DSMT4">
                  <p:embed/>
                </p:oleObj>
              </mc:Choice>
              <mc:Fallback>
                <p:oleObj name="Equation" r:id="rId4" imgW="1485720" imgH="16002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93800"/>
                        <a:ext cx="2089150" cy="224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9B7D7DC-2598-487D-89BF-1008B65A96D1}" type="slidenum">
              <a:rPr lang="ru-RU" altLang="ru-RU"/>
              <a:pPr/>
              <a:t>19</a:t>
            </a:fld>
            <a:endParaRPr lang="ru-RU" altLang="ru-RU"/>
          </a:p>
        </p:txBody>
      </p:sp>
      <p:sp>
        <p:nvSpPr>
          <p:cNvPr id="249858" name="Text Box 2"/>
          <p:cNvSpPr txBox="1">
            <a:spLocks noChangeArrowheads="1"/>
          </p:cNvSpPr>
          <p:nvPr/>
        </p:nvSpPr>
        <p:spPr bwMode="auto">
          <a:xfrm>
            <a:off x="179388" y="549275"/>
            <a:ext cx="2592387"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000">
                <a:latin typeface="Times New Roman" panose="02020603050405020304" pitchFamily="18" charset="0"/>
              </a:rPr>
              <a:t>Расчитанные собственные частоты</a:t>
            </a:r>
            <a:r>
              <a:rPr lang="en-US" altLang="ru-RU" sz="2000">
                <a:latin typeface="Times New Roman" panose="02020603050405020304" pitchFamily="18" charset="0"/>
              </a:rPr>
              <a:t>,</a:t>
            </a:r>
          </a:p>
          <a:p>
            <a:r>
              <a:rPr lang="ru-RU" altLang="ru-RU" sz="2000">
                <a:latin typeface="Times New Roman" panose="02020603050405020304" pitchFamily="18" charset="0"/>
              </a:rPr>
              <a:t>гармоника  </a:t>
            </a:r>
            <a:r>
              <a:rPr lang="en-US" altLang="ru-RU" sz="2000">
                <a:latin typeface="Times New Roman" panose="02020603050405020304" pitchFamily="18" charset="0"/>
              </a:rPr>
              <a:t>m=1</a:t>
            </a:r>
            <a:r>
              <a:rPr lang="ru-RU" altLang="ru-RU" sz="2000">
                <a:latin typeface="Times New Roman" panose="02020603050405020304" pitchFamily="18" charset="0"/>
              </a:rPr>
              <a:t>.</a:t>
            </a:r>
            <a:endParaRPr lang="en-US" altLang="ru-RU" sz="2000">
              <a:latin typeface="Times New Roman" panose="02020603050405020304" pitchFamily="18" charset="0"/>
            </a:endParaRPr>
          </a:p>
          <a:p>
            <a:endParaRPr lang="en-US" altLang="ru-RU" sz="2000">
              <a:latin typeface="Times New Roman" panose="02020603050405020304" pitchFamily="18" charset="0"/>
            </a:endParaRPr>
          </a:p>
          <a:p>
            <a:endParaRPr lang="en-US" altLang="ru-RU" sz="2000">
              <a:latin typeface="Times New Roman" panose="02020603050405020304" pitchFamily="18" charset="0"/>
            </a:endParaRPr>
          </a:p>
          <a:p>
            <a:r>
              <a:rPr lang="en-US" altLang="ru-RU" sz="1600">
                <a:latin typeface="Times New Roman" panose="02020603050405020304" pitchFamily="18" charset="0"/>
              </a:rPr>
              <a:t>Yu.M. Torgashin,       T.Z. Omurkanov   Astron. Nachr. 2013,     V. 334, </a:t>
            </a:r>
            <a:r>
              <a:rPr lang="ru-RU" altLang="ru-RU" sz="1600">
                <a:latin typeface="Times New Roman" panose="02020603050405020304" pitchFamily="18" charset="0"/>
              </a:rPr>
              <a:t>№</a:t>
            </a:r>
            <a:r>
              <a:rPr lang="en-US" altLang="ru-RU" sz="1600">
                <a:latin typeface="Times New Roman" panose="02020603050405020304" pitchFamily="18" charset="0"/>
              </a:rPr>
              <a:t>8, pp. 869-877.</a:t>
            </a:r>
          </a:p>
        </p:txBody>
      </p:sp>
      <p:pic>
        <p:nvPicPr>
          <p:cNvPr id="249861" name="Picture 5" descr="ev_dv_alfom_43_2_0_g_50_m1"/>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001963" y="0"/>
            <a:ext cx="6142037" cy="613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12"/>
          </p:nvPr>
        </p:nvSpPr>
        <p:spPr/>
        <p:txBody>
          <a:bodyPr/>
          <a:lstStyle/>
          <a:p>
            <a:fld id="{07DCEE9B-27DC-46E9-8AB3-D52293F2A35E}" type="slidenum">
              <a:rPr lang="ru-RU" altLang="ru-RU"/>
              <a:pPr/>
              <a:t>2</a:t>
            </a:fld>
            <a:endParaRPr lang="ru-RU" altLang="ru-RU"/>
          </a:p>
        </p:txBody>
      </p:sp>
      <p:sp>
        <p:nvSpPr>
          <p:cNvPr id="4098" name="Rectangle 2"/>
          <p:cNvSpPr>
            <a:spLocks noGrp="1" noChangeArrowheads="1"/>
          </p:cNvSpPr>
          <p:nvPr>
            <p:ph type="title"/>
          </p:nvPr>
        </p:nvSpPr>
        <p:spPr/>
        <p:txBody>
          <a:bodyPr/>
          <a:lstStyle/>
          <a:p>
            <a:endParaRPr lang="ru-RU" altLang="ru-RU"/>
          </a:p>
        </p:txBody>
      </p:sp>
      <p:sp>
        <p:nvSpPr>
          <p:cNvPr id="4099" name="Rectangle 3"/>
          <p:cNvSpPr>
            <a:spLocks noGrp="1" noChangeArrowheads="1"/>
          </p:cNvSpPr>
          <p:nvPr>
            <p:ph type="body" idx="1"/>
          </p:nvPr>
        </p:nvSpPr>
        <p:spPr>
          <a:xfrm>
            <a:off x="0" y="3357563"/>
            <a:ext cx="4572000" cy="287337"/>
          </a:xfrm>
        </p:spPr>
        <p:txBody>
          <a:bodyPr/>
          <a:lstStyle/>
          <a:p>
            <a:pPr>
              <a:lnSpc>
                <a:spcPct val="80000"/>
              </a:lnSpc>
            </a:pPr>
            <a:r>
              <a:rPr lang="en-US" altLang="ru-RU" sz="1600"/>
              <a:t>M31</a:t>
            </a:r>
            <a:endParaRPr lang="ru-RU" altLang="ru-RU" sz="1600"/>
          </a:p>
        </p:txBody>
      </p:sp>
      <p:pic>
        <p:nvPicPr>
          <p:cNvPr id="4100" name="Picture 4" descr="M31_Lano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2845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767px-M101_hires_STScI-PRC2006-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28453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ChangeArrowheads="1"/>
          </p:cNvSpPr>
          <p:nvPr/>
        </p:nvSpPr>
        <p:spPr bwMode="auto">
          <a:xfrm>
            <a:off x="4572000" y="3357563"/>
            <a:ext cx="4572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ru-RU" sz="1600"/>
              <a:t>M101</a:t>
            </a:r>
            <a:endParaRPr lang="ru-RU" altLang="ru-RU" sz="1600"/>
          </a:p>
        </p:txBody>
      </p:sp>
      <p:pic>
        <p:nvPicPr>
          <p:cNvPr id="4103" name="Picture 7" descr="Messier81_high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44900"/>
            <a:ext cx="4572000" cy="2947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p:cNvSpPr>
            <a:spLocks noChangeArrowheads="1"/>
          </p:cNvSpPr>
          <p:nvPr/>
        </p:nvSpPr>
        <p:spPr bwMode="auto">
          <a:xfrm>
            <a:off x="0" y="6570663"/>
            <a:ext cx="45005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pPr>
            <a:r>
              <a:rPr lang="en-US" altLang="ru-RU" sz="1600"/>
              <a:t>M</a:t>
            </a:r>
            <a:r>
              <a:rPr lang="ru-RU" altLang="ru-RU" sz="1600"/>
              <a:t>81</a:t>
            </a:r>
          </a:p>
        </p:txBody>
      </p:sp>
      <p:pic>
        <p:nvPicPr>
          <p:cNvPr id="4105" name="Picture 9" descr="M74_NGC_6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41725"/>
            <a:ext cx="4572000" cy="295275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p:cNvSpPr>
            <a:spLocks noChangeArrowheads="1"/>
          </p:cNvSpPr>
          <p:nvPr/>
        </p:nvSpPr>
        <p:spPr bwMode="auto">
          <a:xfrm>
            <a:off x="4572000" y="6524625"/>
            <a:ext cx="4572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ru-RU" sz="1600"/>
              <a:t>M74</a:t>
            </a:r>
            <a:endParaRPr lang="ru-RU" altLang="ru-RU"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6"/>
          <p:cNvSpPr>
            <a:spLocks noGrp="1"/>
          </p:cNvSpPr>
          <p:nvPr>
            <p:ph type="sldNum" sz="quarter" idx="12"/>
          </p:nvPr>
        </p:nvSpPr>
        <p:spPr/>
        <p:txBody>
          <a:bodyPr/>
          <a:lstStyle/>
          <a:p>
            <a:fld id="{01D9B7AD-56BF-4FE1-B851-FAE1AC428743}" type="slidenum">
              <a:rPr lang="ru-RU" altLang="ru-RU"/>
              <a:pPr/>
              <a:t>20</a:t>
            </a:fld>
            <a:endParaRPr lang="ru-RU" altLang="ru-RU"/>
          </a:p>
        </p:txBody>
      </p:sp>
      <p:graphicFrame>
        <p:nvGraphicFramePr>
          <p:cNvPr id="269316" name="Object 4"/>
          <p:cNvGraphicFramePr>
            <a:graphicFrameLocks noChangeAspect="1"/>
          </p:cNvGraphicFramePr>
          <p:nvPr>
            <p:ph sz="half" idx="2"/>
          </p:nvPr>
        </p:nvGraphicFramePr>
        <p:xfrm>
          <a:off x="179388" y="1263650"/>
          <a:ext cx="2952750" cy="2471738"/>
        </p:xfrm>
        <a:graphic>
          <a:graphicData uri="http://schemas.openxmlformats.org/presentationml/2006/ole">
            <mc:AlternateContent xmlns:mc="http://schemas.openxmlformats.org/markup-compatibility/2006">
              <mc:Choice xmlns:v="urn:schemas-microsoft-com:vml" Requires="v">
                <p:oleObj spid="_x0000_s269321" name="Equation" r:id="rId3" imgW="1638000" imgH="1371600" progId="Equation.DSMT4">
                  <p:embed/>
                </p:oleObj>
              </mc:Choice>
              <mc:Fallback>
                <p:oleObj name="Equation" r:id="rId3" imgW="1638000" imgH="1371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63650"/>
                        <a:ext cx="2952750" cy="247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9318" name="Picture 6" descr="Fig_3_Compare_m_1234"/>
          <p:cNvPicPr>
            <a:picLocks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3563938" y="404813"/>
            <a:ext cx="5580062" cy="557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D7515C48-3961-4708-B51A-27F46A8B2607}" type="slidenum">
              <a:rPr lang="ru-RU" altLang="ru-RU"/>
              <a:pPr/>
              <a:t>21</a:t>
            </a:fld>
            <a:endParaRPr lang="ru-RU" altLang="ru-RU"/>
          </a:p>
        </p:txBody>
      </p:sp>
      <p:pic>
        <p:nvPicPr>
          <p:cNvPr id="118788" name="Picture 4" descr="sig1_dv_alfom_43_2_0_g_50_m2_M15_0_c_f"/>
          <p:cNvPicPr>
            <a:picLocks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419475" y="-171450"/>
            <a:ext cx="6646863" cy="6783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90" name="Text Box 6"/>
          <p:cNvSpPr txBox="1">
            <a:spLocks noChangeArrowheads="1"/>
          </p:cNvSpPr>
          <p:nvPr/>
        </p:nvSpPr>
        <p:spPr bwMode="auto">
          <a:xfrm>
            <a:off x="250825" y="908050"/>
            <a:ext cx="316865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t>m = 2;  perturbed surface density (colors);</a:t>
            </a:r>
          </a:p>
          <a:p>
            <a:pPr>
              <a:spcBef>
                <a:spcPct val="50000"/>
              </a:spcBef>
            </a:pPr>
            <a:r>
              <a:rPr lang="en-US" altLang="ru-RU"/>
              <a:t>phase curves (blue dashed lines);</a:t>
            </a:r>
          </a:p>
          <a:p>
            <a:pPr>
              <a:spcBef>
                <a:spcPct val="50000"/>
              </a:spcBef>
            </a:pPr>
            <a:r>
              <a:rPr lang="en-US" altLang="ru-RU"/>
              <a:t>vector velocity field in the frame, rotating with the wave – arrows;</a:t>
            </a:r>
          </a:p>
          <a:p>
            <a:pPr>
              <a:spcBef>
                <a:spcPct val="50000"/>
              </a:spcBef>
            </a:pPr>
            <a:r>
              <a:rPr lang="en-US" altLang="ru-RU"/>
              <a:t>corotation circle – black dashed line.</a:t>
            </a:r>
          </a:p>
          <a:p>
            <a:pPr>
              <a:spcBef>
                <a:spcPct val="50000"/>
              </a:spcBef>
            </a:pPr>
            <a:endParaRPr lang="en-US" altLang="ru-RU"/>
          </a:p>
          <a:p>
            <a:pPr>
              <a:spcBef>
                <a:spcPct val="50000"/>
              </a:spcBef>
            </a:pPr>
            <a:r>
              <a:rPr lang="en-US" altLang="ru-RU"/>
              <a:t>M = 15;  root - CF</a:t>
            </a:r>
            <a:endParaRPr lang="ru-RU" alt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747C399-85AE-417D-A3E4-63AC03B4574D}" type="slidenum">
              <a:rPr lang="ru-RU" altLang="ru-RU"/>
              <a:pPr/>
              <a:t>22</a:t>
            </a:fld>
            <a:endParaRPr lang="ru-RU" altLang="ru-RU"/>
          </a:p>
        </p:txBody>
      </p:sp>
      <p:pic>
        <p:nvPicPr>
          <p:cNvPr id="120836" name="Picture 4" descr="sig1_dv_alfom_43_2_0_g_50_m2_M15_0_r10"/>
          <p:cNvPicPr>
            <a:picLocks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419475" y="0"/>
            <a:ext cx="6650038" cy="665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38" name="Text Box 6"/>
          <p:cNvSpPr txBox="1">
            <a:spLocks noChangeArrowheads="1"/>
          </p:cNvSpPr>
          <p:nvPr/>
        </p:nvSpPr>
        <p:spPr bwMode="auto">
          <a:xfrm>
            <a:off x="323850" y="836613"/>
            <a:ext cx="33845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t>The same, as in the  previous slide,</a:t>
            </a:r>
          </a:p>
          <a:p>
            <a:pPr>
              <a:spcBef>
                <a:spcPct val="50000"/>
              </a:spcBef>
            </a:pPr>
            <a:endParaRPr lang="en-US" altLang="ru-RU"/>
          </a:p>
          <a:p>
            <a:pPr>
              <a:spcBef>
                <a:spcPct val="50000"/>
              </a:spcBef>
            </a:pPr>
            <a:r>
              <a:rPr lang="en-US" altLang="ru-RU"/>
              <a:t>root  ORI – r10</a:t>
            </a:r>
          </a:p>
          <a:p>
            <a:pPr>
              <a:spcBef>
                <a:spcPct val="50000"/>
              </a:spcBef>
            </a:pPr>
            <a:endParaRPr lang="en-US" altLang="ru-RU"/>
          </a:p>
          <a:p>
            <a:pPr>
              <a:spcBef>
                <a:spcPct val="50000"/>
              </a:spcBef>
            </a:pPr>
            <a:endParaRPr lang="ru-RU" alt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6"/>
          <p:cNvSpPr>
            <a:spLocks noGrp="1"/>
          </p:cNvSpPr>
          <p:nvPr>
            <p:ph type="sldNum" sz="quarter" idx="12"/>
          </p:nvPr>
        </p:nvSpPr>
        <p:spPr/>
        <p:txBody>
          <a:bodyPr/>
          <a:lstStyle/>
          <a:p>
            <a:fld id="{7CFDD571-823E-41B3-BC12-3AC2C7AC2529}" type="slidenum">
              <a:rPr lang="ru-RU" altLang="ru-RU"/>
              <a:pPr/>
              <a:t>23</a:t>
            </a:fld>
            <a:endParaRPr lang="ru-RU" altLang="ru-RU"/>
          </a:p>
        </p:txBody>
      </p:sp>
      <p:sp>
        <p:nvSpPr>
          <p:cNvPr id="122887" name="Rectangle 7"/>
          <p:cNvSpPr>
            <a:spLocks noGrp="1" noChangeArrowheads="1"/>
          </p:cNvSpPr>
          <p:nvPr>
            <p:ph type="title"/>
          </p:nvPr>
        </p:nvSpPr>
        <p:spPr/>
        <p:txBody>
          <a:bodyPr/>
          <a:lstStyle/>
          <a:p>
            <a:r>
              <a:rPr lang="en-US" altLang="ru-RU" sz="1800"/>
              <a:t>Radial eigen functions of perturbed surface density.</a:t>
            </a:r>
            <a:br>
              <a:rPr lang="en-US" altLang="ru-RU" sz="1800"/>
            </a:br>
            <a:r>
              <a:rPr lang="en-US" altLang="ru-RU" sz="1800"/>
              <a:t>Top – amplitude; bottom – phase.  Left – CF; Right – ORI, r10.</a:t>
            </a:r>
            <a:endParaRPr lang="ru-RU" altLang="ru-RU" sz="1800"/>
          </a:p>
        </p:txBody>
      </p:sp>
      <p:pic>
        <p:nvPicPr>
          <p:cNvPr id="122884" name="Picture 4" descr="sigma_dv_alfom_43_2_0_g_50_m2_M15_0_c_f"/>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50" y="1916113"/>
            <a:ext cx="4300538"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886" name="Picture 6" descr="sigma_dv_alfom_43_2_0_g_50_m2_M15_0_r10"/>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281488" y="1700213"/>
            <a:ext cx="4862512" cy="4860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5583DE79-C883-43DD-B581-CC016A8CB90B}" type="slidenum">
              <a:rPr lang="ru-RU" altLang="ru-RU"/>
              <a:pPr/>
              <a:t>24</a:t>
            </a:fld>
            <a:endParaRPr lang="ru-RU" altLang="ru-RU"/>
          </a:p>
        </p:txBody>
      </p:sp>
      <p:sp>
        <p:nvSpPr>
          <p:cNvPr id="270338" name="Rectangle 2"/>
          <p:cNvSpPr>
            <a:spLocks noGrp="1" noChangeArrowheads="1"/>
          </p:cNvSpPr>
          <p:nvPr>
            <p:ph type="title"/>
          </p:nvPr>
        </p:nvSpPr>
        <p:spPr>
          <a:xfrm>
            <a:off x="323850" y="0"/>
            <a:ext cx="8218488" cy="417513"/>
          </a:xfrm>
        </p:spPr>
        <p:txBody>
          <a:bodyPr/>
          <a:lstStyle/>
          <a:p>
            <a:r>
              <a:rPr lang="ru-RU" altLang="ru-RU" sz="2400">
                <a:latin typeface="Times New Roman" panose="02020603050405020304" pitchFamily="18" charset="0"/>
              </a:rPr>
              <a:t>Нелинейный численный эксперимент</a:t>
            </a:r>
          </a:p>
        </p:txBody>
      </p:sp>
      <p:sp>
        <p:nvSpPr>
          <p:cNvPr id="270339" name="Text Box 3"/>
          <p:cNvSpPr txBox="1">
            <a:spLocks noChangeArrowheads="1"/>
          </p:cNvSpPr>
          <p:nvPr/>
        </p:nvSpPr>
        <p:spPr bwMode="auto">
          <a:xfrm>
            <a:off x="250825" y="1196975"/>
            <a:ext cx="2665413"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1600">
                <a:latin typeface="Times New Roman" panose="02020603050405020304" pitchFamily="18" charset="0"/>
              </a:rPr>
              <a:t>Неустойчивая мода  </a:t>
            </a:r>
            <a:r>
              <a:rPr lang="en-US" altLang="ru-RU" sz="1600">
                <a:latin typeface="Times New Roman" panose="02020603050405020304" pitchFamily="18" charset="0"/>
              </a:rPr>
              <a:t>m=2</a:t>
            </a:r>
            <a:r>
              <a:rPr lang="ru-RU" altLang="ru-RU" sz="1600">
                <a:latin typeface="Times New Roman" panose="02020603050405020304" pitchFamily="18" charset="0"/>
              </a:rPr>
              <a:t>,  </a:t>
            </a:r>
            <a:r>
              <a:rPr lang="en-US" altLang="ru-RU" sz="1600">
                <a:latin typeface="Times New Roman" panose="02020603050405020304" pitchFamily="18" charset="0"/>
              </a:rPr>
              <a:t>M=16,  </a:t>
            </a:r>
            <a:r>
              <a:rPr lang="ru-RU" altLang="ru-RU" sz="1600">
                <a:latin typeface="Times New Roman" panose="02020603050405020304" pitchFamily="18" charset="0"/>
              </a:rPr>
              <a:t>корень </a:t>
            </a:r>
            <a:r>
              <a:rPr lang="en-US" altLang="ru-RU" sz="1600">
                <a:latin typeface="Times New Roman" panose="02020603050405020304" pitchFamily="18" charset="0"/>
              </a:rPr>
              <a:t>cf, </a:t>
            </a:r>
            <a:r>
              <a:rPr lang="ru-RU" altLang="ru-RU" sz="1600">
                <a:latin typeface="Times New Roman" panose="02020603050405020304" pitchFamily="18" charset="0"/>
              </a:rPr>
              <a:t>эволюция до времени</a:t>
            </a:r>
            <a:endParaRPr lang="en-US" altLang="ru-RU" sz="1600">
              <a:latin typeface="Times New Roman" panose="02020603050405020304" pitchFamily="18" charset="0"/>
            </a:endParaRPr>
          </a:p>
          <a:p>
            <a:pPr>
              <a:spcBef>
                <a:spcPct val="50000"/>
              </a:spcBef>
            </a:pPr>
            <a:r>
              <a:rPr lang="ru-RU" altLang="ru-RU" sz="1600">
                <a:latin typeface="Times New Roman" panose="02020603050405020304" pitchFamily="18" charset="0"/>
              </a:rPr>
              <a:t>  </a:t>
            </a:r>
            <a:r>
              <a:rPr lang="en-US" altLang="ru-RU" sz="1600">
                <a:latin typeface="Times New Roman" panose="02020603050405020304" pitchFamily="18" charset="0"/>
              </a:rPr>
              <a:t>t &lt;= </a:t>
            </a:r>
            <a:r>
              <a:rPr lang="ru-RU" altLang="ru-RU" sz="1600">
                <a:latin typeface="Times New Roman" panose="02020603050405020304" pitchFamily="18" charset="0"/>
              </a:rPr>
              <a:t>5</a:t>
            </a:r>
            <a:r>
              <a:rPr lang="en-US" altLang="ru-RU" sz="1600">
                <a:latin typeface="Times New Roman" panose="02020603050405020304" pitchFamily="18" charset="0"/>
              </a:rPr>
              <a:t>.</a:t>
            </a:r>
            <a:r>
              <a:rPr lang="ru-RU" altLang="ru-RU" sz="1600">
                <a:latin typeface="Times New Roman" panose="02020603050405020304" pitchFamily="18" charset="0"/>
              </a:rPr>
              <a:t>0</a:t>
            </a:r>
            <a:r>
              <a:rPr lang="en-US" altLang="ru-RU" sz="1600">
                <a:latin typeface="Times New Roman" panose="02020603050405020304" pitchFamily="18" charset="0"/>
              </a:rPr>
              <a:t>*T</a:t>
            </a:r>
            <a:endParaRPr lang="ru-RU" altLang="ru-RU" sz="1600">
              <a:latin typeface="Times New Roman" panose="02020603050405020304" pitchFamily="18" charset="0"/>
            </a:endParaRPr>
          </a:p>
        </p:txBody>
      </p:sp>
      <p:pic>
        <p:nvPicPr>
          <p:cNvPr id="270342" name="Picture 6" descr="Figure_6a"/>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3050" y="333375"/>
            <a:ext cx="6330950" cy="633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EB7F617C-8AFB-42A0-BDC8-C907DF1419A5}" type="slidenum">
              <a:rPr lang="ru-RU" altLang="ru-RU"/>
              <a:pPr/>
              <a:t>25</a:t>
            </a:fld>
            <a:endParaRPr lang="ru-RU" altLang="ru-RU"/>
          </a:p>
        </p:txBody>
      </p:sp>
      <p:sp>
        <p:nvSpPr>
          <p:cNvPr id="271362" name="Rectangle 2"/>
          <p:cNvSpPr>
            <a:spLocks noGrp="1" noChangeArrowheads="1"/>
          </p:cNvSpPr>
          <p:nvPr>
            <p:ph type="title"/>
          </p:nvPr>
        </p:nvSpPr>
        <p:spPr>
          <a:xfrm>
            <a:off x="395288" y="0"/>
            <a:ext cx="8218487" cy="490538"/>
          </a:xfrm>
        </p:spPr>
        <p:txBody>
          <a:bodyPr/>
          <a:lstStyle/>
          <a:p>
            <a:r>
              <a:rPr lang="ru-RU" altLang="ru-RU" sz="2000">
                <a:latin typeface="Times New Roman" panose="02020603050405020304" pitchFamily="18" charset="0"/>
              </a:rPr>
              <a:t>Нелинейный численный эксперимент</a:t>
            </a:r>
          </a:p>
        </p:txBody>
      </p:sp>
      <p:sp>
        <p:nvSpPr>
          <p:cNvPr id="271363" name="Text Box 3"/>
          <p:cNvSpPr txBox="1">
            <a:spLocks noChangeArrowheads="1"/>
          </p:cNvSpPr>
          <p:nvPr/>
        </p:nvSpPr>
        <p:spPr bwMode="auto">
          <a:xfrm>
            <a:off x="250825" y="1125538"/>
            <a:ext cx="1800225"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1600">
                <a:latin typeface="Times New Roman" panose="02020603050405020304" pitchFamily="18" charset="0"/>
              </a:rPr>
              <a:t>Эволюция амплитуды возмущенной поверхностной плотности.</a:t>
            </a:r>
          </a:p>
          <a:p>
            <a:pPr>
              <a:spcBef>
                <a:spcPct val="50000"/>
              </a:spcBef>
            </a:pPr>
            <a:r>
              <a:rPr lang="ru-RU" altLang="ru-RU" sz="1600">
                <a:latin typeface="Times New Roman" panose="02020603050405020304" pitchFamily="18" charset="0"/>
              </a:rPr>
              <a:t>Неустойчивая мода  </a:t>
            </a:r>
            <a:r>
              <a:rPr lang="en-US" altLang="ru-RU" sz="1600">
                <a:latin typeface="Times New Roman" panose="02020603050405020304" pitchFamily="18" charset="0"/>
              </a:rPr>
              <a:t>m=2</a:t>
            </a:r>
            <a:r>
              <a:rPr lang="ru-RU" altLang="ru-RU" sz="1600">
                <a:latin typeface="Times New Roman" panose="02020603050405020304" pitchFamily="18" charset="0"/>
              </a:rPr>
              <a:t>,  </a:t>
            </a:r>
            <a:r>
              <a:rPr lang="en-US" altLang="ru-RU" sz="1600">
                <a:latin typeface="Times New Roman" panose="02020603050405020304" pitchFamily="18" charset="0"/>
              </a:rPr>
              <a:t>M=16,  </a:t>
            </a:r>
            <a:r>
              <a:rPr lang="ru-RU" altLang="ru-RU" sz="1600">
                <a:latin typeface="Times New Roman" panose="02020603050405020304" pitchFamily="18" charset="0"/>
              </a:rPr>
              <a:t>корень </a:t>
            </a:r>
            <a:r>
              <a:rPr lang="en-US" altLang="ru-RU" sz="1600">
                <a:latin typeface="Times New Roman" panose="02020603050405020304" pitchFamily="18" charset="0"/>
              </a:rPr>
              <a:t>cf</a:t>
            </a:r>
            <a:endParaRPr lang="ru-RU" altLang="ru-RU" sz="1600">
              <a:latin typeface="Times New Roman" panose="02020603050405020304" pitchFamily="18" charset="0"/>
            </a:endParaRPr>
          </a:p>
        </p:txBody>
      </p:sp>
      <p:pic>
        <p:nvPicPr>
          <p:cNvPr id="271366" name="Picture 6" descr="Fig_7_ampl_sigma_on_t"/>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1050" y="479425"/>
            <a:ext cx="6121400" cy="611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33293157-53A9-418A-996C-A86A38427649}" type="slidenum">
              <a:rPr lang="ru-RU" altLang="ru-RU"/>
              <a:pPr/>
              <a:t>26</a:t>
            </a:fld>
            <a:endParaRPr lang="ru-RU" altLang="ru-RU"/>
          </a:p>
        </p:txBody>
      </p:sp>
      <p:sp>
        <p:nvSpPr>
          <p:cNvPr id="319490" name="Rectangle 2"/>
          <p:cNvSpPr>
            <a:spLocks noGrp="1" noChangeArrowheads="1"/>
          </p:cNvSpPr>
          <p:nvPr>
            <p:ph type="title"/>
          </p:nvPr>
        </p:nvSpPr>
        <p:spPr>
          <a:xfrm>
            <a:off x="107950" y="115888"/>
            <a:ext cx="2447925" cy="1125537"/>
          </a:xfrm>
        </p:spPr>
        <p:txBody>
          <a:bodyPr/>
          <a:lstStyle/>
          <a:p>
            <a:r>
              <a:rPr lang="ru-RU" altLang="ru-RU" sz="2000">
                <a:latin typeface="Times New Roman" panose="02020603050405020304" pitchFamily="18" charset="0"/>
              </a:rPr>
              <a:t>Нелинейный численный эксперимент</a:t>
            </a:r>
          </a:p>
        </p:txBody>
      </p:sp>
      <p:sp>
        <p:nvSpPr>
          <p:cNvPr id="319491" name="Text Box 3"/>
          <p:cNvSpPr txBox="1">
            <a:spLocks noChangeArrowheads="1"/>
          </p:cNvSpPr>
          <p:nvPr/>
        </p:nvSpPr>
        <p:spPr bwMode="auto">
          <a:xfrm>
            <a:off x="0" y="2133600"/>
            <a:ext cx="2232025"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1600">
                <a:latin typeface="Times New Roman" panose="02020603050405020304" pitchFamily="18" charset="0"/>
              </a:rPr>
              <a:t>Эволюция амплитуды возмущенной поверхностной плотности.</a:t>
            </a:r>
          </a:p>
          <a:p>
            <a:pPr>
              <a:spcBef>
                <a:spcPct val="50000"/>
              </a:spcBef>
            </a:pPr>
            <a:r>
              <a:rPr lang="ru-RU" altLang="ru-RU" sz="1600">
                <a:latin typeface="Times New Roman" panose="02020603050405020304" pitchFamily="18" charset="0"/>
              </a:rPr>
              <a:t>Неустойчивая мода  </a:t>
            </a:r>
            <a:r>
              <a:rPr lang="en-US" altLang="ru-RU" sz="1600">
                <a:latin typeface="Times New Roman" panose="02020603050405020304" pitchFamily="18" charset="0"/>
              </a:rPr>
              <a:t>m=2</a:t>
            </a:r>
            <a:r>
              <a:rPr lang="ru-RU" altLang="ru-RU" sz="1600">
                <a:latin typeface="Times New Roman" panose="02020603050405020304" pitchFamily="18" charset="0"/>
              </a:rPr>
              <a:t>,  </a:t>
            </a:r>
            <a:r>
              <a:rPr lang="en-US" altLang="ru-RU" sz="1600">
                <a:latin typeface="Times New Roman" panose="02020603050405020304" pitchFamily="18" charset="0"/>
              </a:rPr>
              <a:t>M=16,  </a:t>
            </a:r>
            <a:r>
              <a:rPr lang="ru-RU" altLang="ru-RU" sz="1600">
                <a:latin typeface="Times New Roman" panose="02020603050405020304" pitchFamily="18" charset="0"/>
              </a:rPr>
              <a:t>корень </a:t>
            </a:r>
            <a:r>
              <a:rPr lang="en-US" altLang="ru-RU" sz="1600">
                <a:latin typeface="Times New Roman" panose="02020603050405020304" pitchFamily="18" charset="0"/>
              </a:rPr>
              <a:t>cf</a:t>
            </a:r>
            <a:endParaRPr lang="ru-RU" altLang="ru-RU" sz="1600">
              <a:latin typeface="Times New Roman" panose="02020603050405020304" pitchFamily="18" charset="0"/>
            </a:endParaRPr>
          </a:p>
        </p:txBody>
      </p:sp>
      <p:pic>
        <p:nvPicPr>
          <p:cNvPr id="319494" name="Picture 6" descr="sigma_XY_m2_alfom_2_CF__t_0_1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5425" y="-4492625"/>
            <a:ext cx="3209925"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95" name="Picture 7" descr="sigma_XY_m2_alfom_2_CF__t_0_1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00" y="-674688"/>
            <a:ext cx="6062663" cy="7704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2776329-DEA0-4B7C-AD59-8296273C4309}" type="slidenum">
              <a:rPr lang="ru-RU" altLang="ru-RU"/>
              <a:pPr/>
              <a:t>27</a:t>
            </a:fld>
            <a:endParaRPr lang="ru-RU" altLang="ru-RU"/>
          </a:p>
        </p:txBody>
      </p:sp>
      <p:pic>
        <p:nvPicPr>
          <p:cNvPr id="210950" name="Picture 6" descr="Velocities_Rfi_5T0"/>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31913" y="333375"/>
            <a:ext cx="6407150" cy="640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1B610A4B-C4E6-4059-A78A-C447AA3C5705}" type="slidenum">
              <a:rPr lang="ru-RU" altLang="ru-RU"/>
              <a:pPr/>
              <a:t>28</a:t>
            </a:fld>
            <a:endParaRPr lang="ru-RU" altLang="ru-RU"/>
          </a:p>
        </p:txBody>
      </p:sp>
      <p:sp>
        <p:nvSpPr>
          <p:cNvPr id="223234" name="Rectangle 2"/>
          <p:cNvSpPr>
            <a:spLocks noGrp="1" noChangeArrowheads="1"/>
          </p:cNvSpPr>
          <p:nvPr>
            <p:ph type="title"/>
          </p:nvPr>
        </p:nvSpPr>
        <p:spPr>
          <a:xfrm>
            <a:off x="457200" y="274638"/>
            <a:ext cx="8291513" cy="346075"/>
          </a:xfrm>
        </p:spPr>
        <p:txBody>
          <a:bodyPr/>
          <a:lstStyle/>
          <a:p>
            <a:r>
              <a:rPr lang="ru-RU" altLang="ru-RU" sz="2400"/>
              <a:t>Выводы</a:t>
            </a:r>
          </a:p>
        </p:txBody>
      </p:sp>
      <p:sp>
        <p:nvSpPr>
          <p:cNvPr id="223235" name="Rectangle 3"/>
          <p:cNvSpPr>
            <a:spLocks noGrp="1" noChangeArrowheads="1"/>
          </p:cNvSpPr>
          <p:nvPr>
            <p:ph type="body" idx="1"/>
          </p:nvPr>
        </p:nvSpPr>
        <p:spPr>
          <a:xfrm>
            <a:off x="179388" y="765175"/>
            <a:ext cx="8640762" cy="5759450"/>
          </a:xfrm>
        </p:spPr>
        <p:txBody>
          <a:bodyPr/>
          <a:lstStyle/>
          <a:p>
            <a:pPr>
              <a:lnSpc>
                <a:spcPct val="80000"/>
              </a:lnSpc>
            </a:pPr>
            <a:r>
              <a:rPr lang="ru-RU" altLang="ru-RU" sz="1800"/>
              <a:t>Исследованы неустойчивые глобальные ГД моды колебаний в газовых галактических дисках с реалистичными профилями вращения </a:t>
            </a:r>
            <a:r>
              <a:rPr lang="en-US" altLang="ru-RU" sz="1800"/>
              <a:t>.</a:t>
            </a:r>
          </a:p>
          <a:p>
            <a:pPr>
              <a:lnSpc>
                <a:spcPct val="80000"/>
              </a:lnSpc>
            </a:pPr>
            <a:r>
              <a:rPr lang="ru-RU" altLang="ru-RU" sz="1800"/>
              <a:t>В процессе раскачки мод формируются спирально-вихревые структуры. Для этого необходимы относительные амплитуды скачка скорости  </a:t>
            </a:r>
            <a:r>
              <a:rPr lang="en-US" altLang="ru-RU" sz="1800"/>
              <a:t>&gt;~ 0.15;  min{alfa_{Omega}} ~ -1.8.</a:t>
            </a:r>
          </a:p>
          <a:p>
            <a:pPr>
              <a:lnSpc>
                <a:spcPct val="80000"/>
              </a:lnSpc>
            </a:pPr>
            <a:r>
              <a:rPr lang="ru-RU" altLang="ru-RU" sz="1800"/>
              <a:t>Форма спиральной волны плотности указывает на генерирующий механизм</a:t>
            </a:r>
            <a:r>
              <a:rPr lang="en-US" altLang="ru-RU" sz="1800"/>
              <a:t>. CF </a:t>
            </a:r>
            <a:r>
              <a:rPr lang="ru-RU" altLang="ru-RU" sz="1800"/>
              <a:t>корень – фазовая кривая снаружи от коротации проявляется в виде участка лидирующей</a:t>
            </a:r>
            <a:r>
              <a:rPr lang="en-US" altLang="ru-RU" sz="1800"/>
              <a:t> </a:t>
            </a:r>
            <a:r>
              <a:rPr lang="ru-RU" altLang="ru-RU" sz="1800"/>
              <a:t>спирали с раствором </a:t>
            </a:r>
            <a:r>
              <a:rPr lang="en-US" altLang="ru-RU" sz="1800"/>
              <a:t>~pi/4-pi/2. ORI </a:t>
            </a:r>
            <a:r>
              <a:rPr lang="ru-RU" altLang="ru-RU" sz="1800"/>
              <a:t>для гармоники </a:t>
            </a:r>
            <a:r>
              <a:rPr lang="en-US" altLang="ru-RU" sz="1800"/>
              <a:t>m=2 </a:t>
            </a:r>
            <a:r>
              <a:rPr lang="ru-RU" altLang="ru-RU" sz="1800"/>
              <a:t> формирует волну в виде двух туго закрученных полу-колец внутри коротационного радиуса </a:t>
            </a:r>
            <a:r>
              <a:rPr lang="en-US" altLang="ru-RU" sz="1800"/>
              <a:t>– </a:t>
            </a:r>
            <a:r>
              <a:rPr lang="ru-RU" altLang="ru-RU" sz="1800" i="1"/>
              <a:t>наблюдательный тест</a:t>
            </a:r>
            <a:r>
              <a:rPr lang="en-US" altLang="ru-RU" sz="1800" i="1"/>
              <a:t> </a:t>
            </a:r>
            <a:r>
              <a:rPr lang="ru-RU" altLang="ru-RU" sz="1800" i="1"/>
              <a:t>1</a:t>
            </a:r>
            <a:r>
              <a:rPr lang="en-US" altLang="ru-RU" sz="1800"/>
              <a:t>.</a:t>
            </a:r>
          </a:p>
          <a:p>
            <a:pPr>
              <a:lnSpc>
                <a:spcPct val="80000"/>
              </a:lnSpc>
            </a:pPr>
            <a:r>
              <a:rPr lang="ru-RU" altLang="ru-RU" sz="1800"/>
              <a:t>Антициклонические вихри формируются в области скачка скорости вращения. Центры вихрей по радиусу лежат на коротации, а по азимуту расположены ближе к максимуму поверхностной плотности.</a:t>
            </a:r>
          </a:p>
          <a:p>
            <a:pPr>
              <a:lnSpc>
                <a:spcPct val="80000"/>
              </a:lnSpc>
            </a:pPr>
            <a:r>
              <a:rPr lang="ru-RU" altLang="ru-RU" sz="1800"/>
              <a:t>В процессе развития СС в газовом диске в коротационной области возникает провал поверхностной плотности  </a:t>
            </a:r>
            <a:r>
              <a:rPr lang="en-US" altLang="ru-RU" sz="1800"/>
              <a:t>- </a:t>
            </a:r>
            <a:r>
              <a:rPr lang="en-US" altLang="ru-RU" sz="1800" i="1"/>
              <a:t> </a:t>
            </a:r>
            <a:r>
              <a:rPr lang="ru-RU" altLang="ru-RU" sz="1800" i="1"/>
              <a:t>наблюдательный тест</a:t>
            </a:r>
            <a:r>
              <a:rPr lang="en-US" altLang="ru-RU" sz="1800" i="1"/>
              <a:t> </a:t>
            </a:r>
            <a:r>
              <a:rPr lang="ru-RU" altLang="ru-RU" sz="1800" i="1"/>
              <a:t>2</a:t>
            </a:r>
            <a:r>
              <a:rPr lang="en-US" altLang="ru-RU" sz="1800"/>
              <a:t>.</a:t>
            </a:r>
          </a:p>
          <a:p>
            <a:pPr>
              <a:lnSpc>
                <a:spcPct val="80000"/>
              </a:lnSpc>
            </a:pPr>
            <a:r>
              <a:rPr lang="ru-RU" altLang="ru-RU" sz="1800"/>
              <a:t>Одновременно происходит частичное радиальное перераспределение газа как в сторону центра диска, так и на периферию (относительно коротационной окружности)</a:t>
            </a:r>
            <a:r>
              <a:rPr lang="en-US" altLang="ru-RU" sz="1800"/>
              <a:t>.</a:t>
            </a:r>
          </a:p>
          <a:p>
            <a:pPr>
              <a:lnSpc>
                <a:spcPct val="80000"/>
              </a:lnSpc>
            </a:pPr>
            <a:r>
              <a:rPr lang="ru-RU" altLang="ru-RU" sz="1800"/>
              <a:t>Оценки притока газа в сторону центра диска дают величины </a:t>
            </a:r>
            <a:r>
              <a:rPr lang="en-US" altLang="ru-RU" sz="1800"/>
              <a:t>              &gt;~</a:t>
            </a:r>
            <a:r>
              <a:rPr lang="ru-RU" altLang="ru-RU" sz="1800"/>
              <a:t>0</a:t>
            </a:r>
            <a:r>
              <a:rPr lang="en-US" altLang="ru-RU" sz="1800"/>
              <a:t>.</a:t>
            </a:r>
            <a:r>
              <a:rPr lang="ru-RU" altLang="ru-RU" sz="1800"/>
              <a:t>0</a:t>
            </a:r>
            <a:r>
              <a:rPr lang="en-US" altLang="ru-RU" sz="1800"/>
              <a:t>1– 0.5 Msun/yr (compare with 0.01-50 Ms/yr, see Chemin et al.,2009).</a:t>
            </a:r>
          </a:p>
          <a:p>
            <a:pPr>
              <a:lnSpc>
                <a:spcPct val="80000"/>
              </a:lnSpc>
            </a:pPr>
            <a:r>
              <a:rPr lang="ru-RU" altLang="ru-RU" sz="1800"/>
              <a:t>Исследованный ГД механизм может быть эффективен в галактиках со скачком скорости, в случае, когда звездный диск находится на границе гравитационной устойчивости.</a:t>
            </a:r>
            <a:endParaRPr lang="en-US" altLang="ru-RU"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782FE8D-F965-4440-AE5B-ED98072028BB}" type="slidenum">
              <a:rPr lang="ru-RU" altLang="ru-RU"/>
              <a:pPr/>
              <a:t>29</a:t>
            </a:fld>
            <a:endParaRPr lang="ru-RU" altLang="ru-RU"/>
          </a:p>
        </p:txBody>
      </p:sp>
      <p:sp>
        <p:nvSpPr>
          <p:cNvPr id="144386" name="Rectangle 2"/>
          <p:cNvSpPr>
            <a:spLocks noGrp="1" noChangeArrowheads="1"/>
          </p:cNvSpPr>
          <p:nvPr>
            <p:ph type="title"/>
          </p:nvPr>
        </p:nvSpPr>
        <p:spPr>
          <a:xfrm>
            <a:off x="468313" y="1844675"/>
            <a:ext cx="8229600" cy="1143000"/>
          </a:xfrm>
        </p:spPr>
        <p:txBody>
          <a:bodyPr/>
          <a:lstStyle/>
          <a:p>
            <a:r>
              <a:rPr lang="ru-RU" altLang="ru-RU"/>
              <a:t>Спасибо!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35D1253D-1022-44F8-A581-8B51893C0F4B}" type="slidenum">
              <a:rPr lang="ru-RU" altLang="ru-RU"/>
              <a:pPr/>
              <a:t>3</a:t>
            </a:fld>
            <a:endParaRPr lang="ru-RU" altLang="ru-RU"/>
          </a:p>
        </p:txBody>
      </p:sp>
      <p:sp>
        <p:nvSpPr>
          <p:cNvPr id="227331" name="Rectangle 3"/>
          <p:cNvSpPr>
            <a:spLocks noGrp="1" noChangeArrowheads="1"/>
          </p:cNvSpPr>
          <p:nvPr>
            <p:ph type="body" idx="1"/>
          </p:nvPr>
        </p:nvSpPr>
        <p:spPr>
          <a:xfrm>
            <a:off x="250825" y="260350"/>
            <a:ext cx="8642350" cy="5761038"/>
          </a:xfrm>
        </p:spPr>
        <p:txBody>
          <a:bodyPr/>
          <a:lstStyle/>
          <a:p>
            <a:pPr marL="0" indent="0">
              <a:lnSpc>
                <a:spcPts val="2000"/>
              </a:lnSpc>
              <a:spcBef>
                <a:spcPts val="800"/>
              </a:spcBef>
              <a:spcAft>
                <a:spcPts val="800"/>
              </a:spcAft>
              <a:buFontTx/>
              <a:buNone/>
            </a:pPr>
            <a:r>
              <a:rPr lang="ru-RU" altLang="ru-RU" sz="2000">
                <a:latin typeface="Times New Roman" panose="02020603050405020304" pitchFamily="18" charset="0"/>
              </a:rPr>
              <a:t>Динамика и эволюция современных уединенных дисковых галактик в существенной степени определяется крупномасштабными волнами плотности (спиралями и</a:t>
            </a:r>
            <a:r>
              <a:rPr lang="en-US" altLang="ru-RU" sz="2000">
                <a:latin typeface="Times New Roman" panose="02020603050405020304" pitchFamily="18" charset="0"/>
              </a:rPr>
              <a:t>/</a:t>
            </a:r>
            <a:r>
              <a:rPr lang="ru-RU" altLang="ru-RU" sz="2000">
                <a:latin typeface="Times New Roman" panose="02020603050405020304" pitchFamily="18" charset="0"/>
              </a:rPr>
              <a:t>или барами).</a:t>
            </a:r>
            <a:r>
              <a:rPr lang="ru-RU" altLang="ru-RU" sz="1800">
                <a:latin typeface="Times New Roman" panose="02020603050405020304" pitchFamily="18" charset="0"/>
              </a:rPr>
              <a:t> </a:t>
            </a:r>
            <a:r>
              <a:rPr lang="en-US" altLang="ru-RU" sz="1800">
                <a:latin typeface="Times New Roman" panose="02020603050405020304" pitchFamily="18" charset="0"/>
              </a:rPr>
              <a:t> (</a:t>
            </a:r>
            <a:r>
              <a:rPr lang="ru-RU" altLang="ru-RU" sz="1800">
                <a:latin typeface="Times New Roman" panose="02020603050405020304" pitchFamily="18" charset="0"/>
              </a:rPr>
              <a:t>быстрая и медленная эволюция </a:t>
            </a:r>
            <a:r>
              <a:rPr lang="en-US" altLang="ru-RU" sz="1800">
                <a:latin typeface="Times New Roman" panose="02020603050405020304" pitchFamily="18" charset="0"/>
              </a:rPr>
              <a:t>*)</a:t>
            </a:r>
          </a:p>
          <a:p>
            <a:pPr marL="0" indent="0">
              <a:lnSpc>
                <a:spcPts val="2000"/>
              </a:lnSpc>
              <a:spcBef>
                <a:spcPts val="800"/>
              </a:spcBef>
              <a:spcAft>
                <a:spcPts val="800"/>
              </a:spcAft>
              <a:buFontTx/>
              <a:buNone/>
            </a:pPr>
            <a:r>
              <a:rPr lang="en-US" altLang="ru-RU" sz="1800">
                <a:latin typeface="Times New Roman" panose="02020603050405020304" pitchFamily="18" charset="0"/>
              </a:rPr>
              <a:t>Zasov, A.V., &amp; Sil’chenko, O.K. 2010, Uspekhi Fizicheskih Nauk, 180, 434.</a:t>
            </a:r>
          </a:p>
          <a:p>
            <a:pPr marL="0" indent="0">
              <a:lnSpc>
                <a:spcPts val="2000"/>
              </a:lnSpc>
              <a:spcBef>
                <a:spcPts val="800"/>
              </a:spcBef>
              <a:spcAft>
                <a:spcPts val="800"/>
              </a:spcAft>
              <a:buFontTx/>
              <a:buNone/>
            </a:pPr>
            <a:r>
              <a:rPr lang="en-US" altLang="ru-RU" sz="1800">
                <a:latin typeface="Times New Roman" panose="02020603050405020304" pitchFamily="18" charset="0"/>
              </a:rPr>
              <a:t>van der Kruit P.C., Freeman K.C. 2011, Ann. Rev. Astron. Astrophys., 49, 301.</a:t>
            </a:r>
            <a:endParaRPr lang="ru-RU" altLang="ru-RU" sz="1800">
              <a:latin typeface="Times New Roman" panose="02020603050405020304" pitchFamily="18" charset="0"/>
            </a:endParaRPr>
          </a:p>
          <a:p>
            <a:pPr marL="0" indent="0">
              <a:lnSpc>
                <a:spcPts val="2000"/>
              </a:lnSpc>
              <a:spcBef>
                <a:spcPts val="800"/>
              </a:spcBef>
              <a:spcAft>
                <a:spcPts val="800"/>
              </a:spcAft>
              <a:buFontTx/>
              <a:buNone/>
            </a:pPr>
            <a:r>
              <a:rPr lang="en-US" altLang="ru-RU" sz="1800">
                <a:latin typeface="Times New Roman" panose="02020603050405020304" pitchFamily="18" charset="0"/>
              </a:rPr>
              <a:t>Freeman K.C. 2008, Formation and Evolution of Galaxy Disks: Overview, in Formation and Evolution of Galaxy Disks, ed. J.G. Funes, S.J., &amp; E.M. Corsini, ASPC 396 (ASP, San Francisco), 3.</a:t>
            </a:r>
            <a:endParaRPr lang="ru-RU" altLang="ru-RU" sz="1800">
              <a:latin typeface="Times New Roman" panose="02020603050405020304" pitchFamily="18" charset="0"/>
            </a:endParaRPr>
          </a:p>
          <a:p>
            <a:pPr marL="0" indent="0">
              <a:lnSpc>
                <a:spcPts val="2000"/>
              </a:lnSpc>
              <a:spcBef>
                <a:spcPts val="800"/>
              </a:spcBef>
              <a:spcAft>
                <a:spcPts val="800"/>
              </a:spcAft>
              <a:buFontTx/>
              <a:buNone/>
            </a:pPr>
            <a:r>
              <a:rPr lang="en-US" altLang="ru-RU" sz="1800">
                <a:latin typeface="Times New Roman" panose="02020603050405020304" pitchFamily="18" charset="0"/>
              </a:rPr>
              <a:t>Kormendy J. Secular evolution in disk galaxies. </a:t>
            </a:r>
            <a:r>
              <a:rPr lang="ru-RU" altLang="ru-RU" sz="1800">
                <a:latin typeface="Times New Roman" panose="02020603050405020304" pitchFamily="18" charset="0"/>
                <a:hlinkClick r:id="rId2"/>
              </a:rPr>
              <a:t>arXiv e-print</a:t>
            </a:r>
            <a:r>
              <a:rPr lang="ru-RU" altLang="ru-RU" sz="1800">
                <a:latin typeface="Times New Roman" panose="02020603050405020304" pitchFamily="18" charset="0"/>
              </a:rPr>
              <a:t> (arXiv:1311.2609)</a:t>
            </a:r>
            <a:r>
              <a:rPr lang="en-US" altLang="ru-RU" sz="1800">
                <a:latin typeface="Times New Roman" panose="02020603050405020304" pitchFamily="18" charset="0"/>
              </a:rPr>
              <a:t>, 10/2013.</a:t>
            </a:r>
          </a:p>
          <a:p>
            <a:pPr marL="0" indent="0">
              <a:lnSpc>
                <a:spcPts val="2000"/>
              </a:lnSpc>
              <a:spcBef>
                <a:spcPts val="800"/>
              </a:spcBef>
              <a:spcAft>
                <a:spcPts val="800"/>
              </a:spcAft>
              <a:buFontTx/>
              <a:buNone/>
            </a:pPr>
            <a:r>
              <a:rPr lang="en-US" altLang="ru-RU" sz="1800">
                <a:latin typeface="Times New Roman" panose="02020603050405020304" pitchFamily="18" charset="0"/>
              </a:rPr>
              <a:t>Kormendy J., Kennicutt R.C., Jr.  Secular evolution and formation of pseudobulges in disk galaxies. Ann. Rev. Astron. Astrophys., 2004, v.42, p. 603-683.</a:t>
            </a:r>
            <a:endParaRPr lang="ru-RU" altLang="ru-RU" sz="1800">
              <a:latin typeface="Times New Roman" panose="02020603050405020304" pitchFamily="18" charset="0"/>
            </a:endParaRPr>
          </a:p>
          <a:p>
            <a:pPr marL="0" indent="0">
              <a:lnSpc>
                <a:spcPts val="2000"/>
              </a:lnSpc>
              <a:spcBef>
                <a:spcPts val="800"/>
              </a:spcBef>
              <a:spcAft>
                <a:spcPts val="800"/>
              </a:spcAft>
              <a:buFontTx/>
              <a:buNone/>
            </a:pPr>
            <a:endParaRPr lang="en-US" altLang="ru-RU" sz="1800">
              <a:latin typeface="Times New Roman" panose="02020603050405020304" pitchFamily="18" charset="0"/>
            </a:endParaRPr>
          </a:p>
          <a:p>
            <a:pPr marL="0" indent="0">
              <a:lnSpc>
                <a:spcPts val="2000"/>
              </a:lnSpc>
              <a:spcBef>
                <a:spcPts val="800"/>
              </a:spcBef>
              <a:spcAft>
                <a:spcPts val="800"/>
              </a:spcAft>
              <a:buFontTx/>
              <a:buNone/>
            </a:pPr>
            <a:r>
              <a:rPr lang="ru-RU" altLang="ru-RU" sz="1800">
                <a:latin typeface="Times New Roman" panose="02020603050405020304" pitchFamily="18" charset="0"/>
              </a:rPr>
              <a:t>Эти волны, проявляющиеся в области промежуточных галактических радиусов, управляют процессами звездообразования и химической эволюции. Тем самым, создаются условия для образования все более тяжелых элементов, твердых планет, а впоследствии и нас с вами.</a:t>
            </a:r>
            <a:endParaRPr lang="en-US" altLang="ru-RU" sz="1800">
              <a:latin typeface="Times New Roman" panose="02020603050405020304" pitchFamily="18" charset="0"/>
            </a:endParaRPr>
          </a:p>
          <a:p>
            <a:pPr marL="0" indent="0">
              <a:lnSpc>
                <a:spcPts val="2000"/>
              </a:lnSpc>
              <a:spcBef>
                <a:spcPts val="800"/>
              </a:spcBef>
              <a:spcAft>
                <a:spcPts val="800"/>
              </a:spcAft>
              <a:buFontTx/>
              <a:buNone/>
            </a:pPr>
            <a:endParaRPr lang="en-US" altLang="ru-RU"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DC018760-9596-4A90-BAC2-BDE61257A5A0}" type="slidenum">
              <a:rPr lang="ru-RU" altLang="ru-RU"/>
              <a:pPr/>
              <a:t>30</a:t>
            </a:fld>
            <a:endParaRPr lang="ru-RU" alt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92947208-D0BC-4906-A8A4-9953B91CA9D1}" type="slidenum">
              <a:rPr lang="ru-RU" altLang="ru-RU"/>
              <a:pPr/>
              <a:t>31</a:t>
            </a:fld>
            <a:endParaRPr lang="ru-RU" altLang="ru-RU"/>
          </a:p>
        </p:txBody>
      </p:sp>
      <p:sp>
        <p:nvSpPr>
          <p:cNvPr id="293890" name="Rectangle 2"/>
          <p:cNvSpPr>
            <a:spLocks noGrp="1" noChangeArrowheads="1"/>
          </p:cNvSpPr>
          <p:nvPr>
            <p:ph type="title"/>
          </p:nvPr>
        </p:nvSpPr>
        <p:spPr>
          <a:xfrm>
            <a:off x="179388" y="274638"/>
            <a:ext cx="8785225" cy="490537"/>
          </a:xfrm>
        </p:spPr>
        <p:txBody>
          <a:bodyPr/>
          <a:lstStyle/>
          <a:p>
            <a:r>
              <a:rPr lang="ru-RU" altLang="ru-RU" sz="2400">
                <a:latin typeface="Times New Roman" panose="02020603050405020304" pitchFamily="18" charset="0"/>
              </a:rPr>
              <a:t>Гравитационный механизм, линейная модель.</a:t>
            </a:r>
            <a:endParaRPr lang="ru-RU" altLang="ru-RU" sz="2400"/>
          </a:p>
        </p:txBody>
      </p:sp>
      <p:sp>
        <p:nvSpPr>
          <p:cNvPr id="2938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93892" name="Object 4"/>
          <p:cNvGraphicFramePr>
            <a:graphicFrameLocks noChangeAspect="1"/>
          </p:cNvGraphicFramePr>
          <p:nvPr/>
        </p:nvGraphicFramePr>
        <p:xfrm>
          <a:off x="604838" y="1014413"/>
          <a:ext cx="7105650" cy="5646737"/>
        </p:xfrm>
        <a:graphic>
          <a:graphicData uri="http://schemas.openxmlformats.org/presentationml/2006/ole">
            <mc:AlternateContent xmlns:mc="http://schemas.openxmlformats.org/markup-compatibility/2006">
              <mc:Choice xmlns:v="urn:schemas-microsoft-com:vml" Requires="v">
                <p:oleObj spid="_x0000_s293893" name="Equation" r:id="rId3" imgW="4647960" imgH="3682800" progId="Equation.DSMT4">
                  <p:embed/>
                </p:oleObj>
              </mc:Choice>
              <mc:Fallback>
                <p:oleObj name="Equation" r:id="rId3" imgW="4647960" imgH="3682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014413"/>
                        <a:ext cx="7105650" cy="564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242D875D-170F-4F15-AA17-E8420B757160}" type="slidenum">
              <a:rPr lang="ru-RU" altLang="ru-RU"/>
              <a:pPr/>
              <a:t>32</a:t>
            </a:fld>
            <a:endParaRPr lang="ru-RU" altLang="ru-RU"/>
          </a:p>
        </p:txBody>
      </p:sp>
      <p:sp>
        <p:nvSpPr>
          <p:cNvPr id="294914" name="Rectangle 2"/>
          <p:cNvSpPr>
            <a:spLocks noGrp="1" noChangeArrowheads="1"/>
          </p:cNvSpPr>
          <p:nvPr>
            <p:ph type="title"/>
          </p:nvPr>
        </p:nvSpPr>
        <p:spPr>
          <a:xfrm>
            <a:off x="179388" y="274638"/>
            <a:ext cx="8964612" cy="417512"/>
          </a:xfrm>
        </p:spPr>
        <p:txBody>
          <a:bodyPr/>
          <a:lstStyle/>
          <a:p>
            <a:r>
              <a:rPr lang="ru-RU" altLang="ru-RU" sz="2000">
                <a:latin typeface="Times New Roman" panose="02020603050405020304" pitchFamily="18" charset="0"/>
              </a:rPr>
              <a:t>Гравитационный механизм</a:t>
            </a:r>
            <a:r>
              <a:rPr lang="en-US" altLang="ru-RU" sz="2000">
                <a:latin typeface="Times New Roman" panose="02020603050405020304" pitchFamily="18" charset="0"/>
              </a:rPr>
              <a:t> ...</a:t>
            </a:r>
            <a:endParaRPr lang="ru-RU" altLang="ru-RU" sz="2000"/>
          </a:p>
        </p:txBody>
      </p:sp>
      <p:sp>
        <p:nvSpPr>
          <p:cNvPr id="2949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4916" name="Text Box 4"/>
          <p:cNvSpPr txBox="1">
            <a:spLocks noChangeArrowheads="1"/>
          </p:cNvSpPr>
          <p:nvPr/>
        </p:nvSpPr>
        <p:spPr bwMode="auto">
          <a:xfrm>
            <a:off x="179388" y="908050"/>
            <a:ext cx="8964612"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ru-RU" altLang="ru-RU">
                <a:latin typeface="Times New Roman" panose="02020603050405020304" pitchFamily="18" charset="0"/>
              </a:rPr>
              <a:t>Однако, из наблюдений следует, что в массивных спиральных галактиках </a:t>
            </a:r>
            <a:r>
              <a:rPr lang="en-US" altLang="ru-RU">
                <a:latin typeface="Times New Roman" panose="02020603050405020304" pitchFamily="18" charset="0"/>
              </a:rPr>
              <a:t>Q</a:t>
            </a:r>
            <a:r>
              <a:rPr lang="en-US" altLang="ru-RU" sz="2000" baseline="-25000">
                <a:latin typeface="Times New Roman" panose="02020603050405020304" pitchFamily="18" charset="0"/>
              </a:rPr>
              <a:t>crit</a:t>
            </a:r>
            <a:r>
              <a:rPr lang="en-US" altLang="ru-RU">
                <a:latin typeface="Times New Roman" panose="02020603050405020304" pitchFamily="18" charset="0"/>
              </a:rPr>
              <a:t> ~ (1.3-1.5)</a:t>
            </a:r>
            <a:r>
              <a:rPr lang="ru-RU" altLang="ru-RU">
                <a:latin typeface="Times New Roman" panose="02020603050405020304" pitchFamily="18" charset="0"/>
              </a:rPr>
              <a:t>,</a:t>
            </a:r>
          </a:p>
          <a:p>
            <a:pPr>
              <a:spcBef>
                <a:spcPct val="15000"/>
              </a:spcBef>
            </a:pPr>
            <a:r>
              <a:rPr lang="ru-RU" altLang="ru-RU">
                <a:latin typeface="Times New Roman" panose="02020603050405020304" pitchFamily="18" charset="0"/>
              </a:rPr>
              <a:t>т.е.  звездные диски  </a:t>
            </a:r>
            <a:r>
              <a:rPr lang="en-US" altLang="ru-RU">
                <a:latin typeface="Times New Roman" panose="02020603050405020304" pitchFamily="18" charset="0"/>
              </a:rPr>
              <a:t>“</a:t>
            </a:r>
            <a:r>
              <a:rPr lang="ru-RU" altLang="ru-RU">
                <a:latin typeface="Times New Roman" panose="02020603050405020304" pitchFamily="18" charset="0"/>
              </a:rPr>
              <a:t>перегреты</a:t>
            </a:r>
            <a:r>
              <a:rPr lang="en-US" altLang="ru-RU">
                <a:latin typeface="Times New Roman" panose="02020603050405020304" pitchFamily="18" charset="0"/>
              </a:rPr>
              <a:t>”</a:t>
            </a:r>
            <a:r>
              <a:rPr lang="ru-RU" altLang="ru-RU">
                <a:latin typeface="Times New Roman" panose="02020603050405020304" pitchFamily="18" charset="0"/>
              </a:rPr>
              <a:t>  ?</a:t>
            </a:r>
            <a:r>
              <a:rPr lang="en-US" altLang="ru-RU">
                <a:latin typeface="Times New Roman" panose="02020603050405020304" pitchFamily="18" charset="0"/>
              </a:rPr>
              <a:t> </a:t>
            </a:r>
            <a:endParaRPr lang="ru-RU" altLang="ru-RU">
              <a:latin typeface="Times New Roman" panose="02020603050405020304" pitchFamily="18" charset="0"/>
            </a:endParaRPr>
          </a:p>
          <a:p>
            <a:pPr>
              <a:spcBef>
                <a:spcPct val="15000"/>
              </a:spcBef>
            </a:pPr>
            <a:r>
              <a:rPr lang="ru-RU" altLang="ru-RU">
                <a:latin typeface="Times New Roman" panose="02020603050405020304" pitchFamily="18" charset="0"/>
              </a:rPr>
              <a:t>Учет косых возмущений,                     показал, что </a:t>
            </a:r>
            <a:r>
              <a:rPr lang="en-US" altLang="ru-RU">
                <a:latin typeface="Times New Roman" panose="02020603050405020304" pitchFamily="18" charset="0"/>
              </a:rPr>
              <a:t>Q</a:t>
            </a:r>
            <a:r>
              <a:rPr lang="en-US" altLang="ru-RU" sz="2400" baseline="-25000">
                <a:latin typeface="Times New Roman" panose="02020603050405020304" pitchFamily="18" charset="0"/>
              </a:rPr>
              <a:t>crit</a:t>
            </a:r>
            <a:r>
              <a:rPr lang="en-US" altLang="ru-RU">
                <a:latin typeface="Times New Roman" panose="02020603050405020304" pitchFamily="18" charset="0"/>
              </a:rPr>
              <a:t> ~ (1.5-2.5)</a:t>
            </a:r>
            <a:r>
              <a:rPr lang="ru-RU" altLang="ru-RU">
                <a:latin typeface="Times New Roman" panose="02020603050405020304" pitchFamily="18" charset="0"/>
              </a:rPr>
              <a:t> </a:t>
            </a:r>
          </a:p>
          <a:p>
            <a:pPr>
              <a:spcBef>
                <a:spcPct val="15000"/>
              </a:spcBef>
            </a:pPr>
            <a:endParaRPr lang="ru-RU" altLang="ru-RU">
              <a:latin typeface="Times New Roman" panose="02020603050405020304" pitchFamily="18" charset="0"/>
            </a:endParaRPr>
          </a:p>
          <a:p>
            <a:pPr>
              <a:spcBef>
                <a:spcPct val="15000"/>
              </a:spcBef>
            </a:pPr>
            <a:r>
              <a:rPr lang="ru-RU" altLang="ru-RU">
                <a:latin typeface="Times New Roman" panose="02020603050405020304" pitchFamily="18" charset="0"/>
              </a:rPr>
              <a:t>Численные эксперименты с самограгравитирующим звездным диском подтверждают</a:t>
            </a:r>
          </a:p>
          <a:p>
            <a:pPr>
              <a:spcBef>
                <a:spcPct val="15000"/>
              </a:spcBef>
            </a:pPr>
            <a:r>
              <a:rPr lang="ru-RU" altLang="ru-RU">
                <a:latin typeface="Times New Roman" panose="02020603050405020304" pitchFamily="18" charset="0"/>
              </a:rPr>
              <a:t>эти результаты: диск греется, выходя на границу своей гравитационной (джинсовской) устойчивости.</a:t>
            </a:r>
            <a:endParaRPr lang="en-US" altLang="ru-RU">
              <a:latin typeface="Times New Roman" panose="02020603050405020304" pitchFamily="18" charset="0"/>
            </a:endParaRPr>
          </a:p>
          <a:p>
            <a:pPr>
              <a:spcBef>
                <a:spcPct val="15000"/>
              </a:spcBef>
            </a:pPr>
            <a:endParaRPr lang="ru-RU" altLang="ru-RU">
              <a:latin typeface="Times New Roman" panose="02020603050405020304" pitchFamily="18" charset="0"/>
            </a:endParaRPr>
          </a:p>
          <a:p>
            <a:r>
              <a:rPr lang="ru-RU" altLang="ru-RU">
                <a:latin typeface="Times New Roman" panose="02020603050405020304" pitchFamily="18" charset="0"/>
              </a:rPr>
              <a:t>Согласно современным представлениям, тонкий молодой звездный диск (диск </a:t>
            </a:r>
            <a:r>
              <a:rPr lang="en-US" altLang="ru-RU">
                <a:latin typeface="Times New Roman" panose="02020603050405020304" pitchFamily="18" charset="0"/>
              </a:rPr>
              <a:t>I</a:t>
            </a:r>
            <a:r>
              <a:rPr lang="ru-RU" altLang="ru-RU">
                <a:latin typeface="Times New Roman" panose="02020603050405020304" pitchFamily="18" charset="0"/>
              </a:rPr>
              <a:t>) в спиральных галактиках погружен в старый массивный горячий толстый диск (диск </a:t>
            </a:r>
            <a:r>
              <a:rPr lang="en-US" altLang="ru-RU">
                <a:latin typeface="Times New Roman" panose="02020603050405020304" pitchFamily="18" charset="0"/>
              </a:rPr>
              <a:t>II</a:t>
            </a:r>
            <a:r>
              <a:rPr lang="ru-RU" altLang="ru-RU">
                <a:latin typeface="Times New Roman" panose="02020603050405020304" pitchFamily="18" charset="0"/>
              </a:rPr>
              <a:t>) и довольно массивное квази-сфероидальное гало (</a:t>
            </a:r>
            <a:r>
              <a:rPr lang="en-US" altLang="ru-RU">
                <a:latin typeface="Times New Roman" panose="02020603050405020304" pitchFamily="18" charset="0"/>
              </a:rPr>
              <a:t>Zasov</a:t>
            </a:r>
            <a:r>
              <a:rPr lang="ru-RU" altLang="ru-RU">
                <a:latin typeface="Times New Roman" panose="02020603050405020304" pitchFamily="18" charset="0"/>
              </a:rPr>
              <a:t>, </a:t>
            </a:r>
            <a:r>
              <a:rPr lang="en-US" altLang="ru-RU">
                <a:latin typeface="Times New Roman" panose="02020603050405020304" pitchFamily="18" charset="0"/>
              </a:rPr>
              <a:t>A</a:t>
            </a:r>
            <a:r>
              <a:rPr lang="ru-RU" altLang="ru-RU">
                <a:latin typeface="Times New Roman" panose="02020603050405020304" pitchFamily="18" charset="0"/>
              </a:rPr>
              <a:t>.</a:t>
            </a:r>
            <a:r>
              <a:rPr lang="en-US" altLang="ru-RU">
                <a:latin typeface="Times New Roman" panose="02020603050405020304" pitchFamily="18" charset="0"/>
              </a:rPr>
              <a:t>V</a:t>
            </a:r>
            <a:r>
              <a:rPr lang="ru-RU" altLang="ru-RU">
                <a:latin typeface="Times New Roman" panose="02020603050405020304" pitchFamily="18" charset="0"/>
              </a:rPr>
              <a:t>., &amp; </a:t>
            </a:r>
            <a:r>
              <a:rPr lang="en-US" altLang="ru-RU">
                <a:latin typeface="Times New Roman" panose="02020603050405020304" pitchFamily="18" charset="0"/>
              </a:rPr>
              <a:t>Sil</a:t>
            </a:r>
            <a:r>
              <a:rPr lang="ru-RU" altLang="ru-RU">
                <a:latin typeface="Times New Roman" panose="02020603050405020304" pitchFamily="18" charset="0"/>
              </a:rPr>
              <a:t>’</a:t>
            </a:r>
            <a:r>
              <a:rPr lang="en-US" altLang="ru-RU">
                <a:latin typeface="Times New Roman" panose="02020603050405020304" pitchFamily="18" charset="0"/>
              </a:rPr>
              <a:t>chenko</a:t>
            </a:r>
            <a:r>
              <a:rPr lang="ru-RU" altLang="ru-RU">
                <a:latin typeface="Times New Roman" panose="02020603050405020304" pitchFamily="18" charset="0"/>
              </a:rPr>
              <a:t>, </a:t>
            </a:r>
            <a:r>
              <a:rPr lang="en-US" altLang="ru-RU">
                <a:latin typeface="Times New Roman" panose="02020603050405020304" pitchFamily="18" charset="0"/>
              </a:rPr>
              <a:t>O</a:t>
            </a:r>
            <a:r>
              <a:rPr lang="ru-RU" altLang="ru-RU">
                <a:latin typeface="Times New Roman" panose="02020603050405020304" pitchFamily="18" charset="0"/>
              </a:rPr>
              <a:t>.</a:t>
            </a:r>
            <a:r>
              <a:rPr lang="en-US" altLang="ru-RU">
                <a:latin typeface="Times New Roman" panose="02020603050405020304" pitchFamily="18" charset="0"/>
              </a:rPr>
              <a:t>K</a:t>
            </a:r>
            <a:r>
              <a:rPr lang="ru-RU" altLang="ru-RU">
                <a:latin typeface="Times New Roman" panose="02020603050405020304" pitchFamily="18" charset="0"/>
              </a:rPr>
              <a:t>. 2010; </a:t>
            </a:r>
            <a:r>
              <a:rPr lang="en-US" altLang="ru-RU">
                <a:latin typeface="Times New Roman" panose="02020603050405020304" pitchFamily="18" charset="0"/>
              </a:rPr>
              <a:t>Freeman K</a:t>
            </a:r>
            <a:r>
              <a:rPr lang="ru-RU" altLang="ru-RU">
                <a:latin typeface="Times New Roman" panose="02020603050405020304" pitchFamily="18" charset="0"/>
              </a:rPr>
              <a:t>.</a:t>
            </a:r>
            <a:r>
              <a:rPr lang="en-US" altLang="ru-RU">
                <a:latin typeface="Times New Roman" panose="02020603050405020304" pitchFamily="18" charset="0"/>
              </a:rPr>
              <a:t>C</a:t>
            </a:r>
            <a:r>
              <a:rPr lang="ru-RU" altLang="ru-RU">
                <a:latin typeface="Times New Roman" panose="02020603050405020304" pitchFamily="18" charset="0"/>
              </a:rPr>
              <a:t>. 2008; </a:t>
            </a:r>
            <a:r>
              <a:rPr lang="en-US" altLang="ru-RU">
                <a:latin typeface="Times New Roman" panose="02020603050405020304" pitchFamily="18" charset="0"/>
              </a:rPr>
              <a:t>van der Kruit P</a:t>
            </a:r>
            <a:r>
              <a:rPr lang="ru-RU" altLang="ru-RU">
                <a:latin typeface="Times New Roman" panose="02020603050405020304" pitchFamily="18" charset="0"/>
              </a:rPr>
              <a:t>.</a:t>
            </a:r>
            <a:r>
              <a:rPr lang="en-US" altLang="ru-RU">
                <a:latin typeface="Times New Roman" panose="02020603050405020304" pitchFamily="18" charset="0"/>
              </a:rPr>
              <a:t>C</a:t>
            </a:r>
            <a:r>
              <a:rPr lang="ru-RU" altLang="ru-RU">
                <a:latin typeface="Times New Roman" panose="02020603050405020304" pitchFamily="18" charset="0"/>
              </a:rPr>
              <a:t>., </a:t>
            </a:r>
            <a:r>
              <a:rPr lang="en-US" altLang="ru-RU">
                <a:latin typeface="Times New Roman" panose="02020603050405020304" pitchFamily="18" charset="0"/>
              </a:rPr>
              <a:t>Freeman K</a:t>
            </a:r>
            <a:r>
              <a:rPr lang="ru-RU" altLang="ru-RU">
                <a:latin typeface="Times New Roman" panose="02020603050405020304" pitchFamily="18" charset="0"/>
              </a:rPr>
              <a:t>.</a:t>
            </a:r>
            <a:r>
              <a:rPr lang="en-US" altLang="ru-RU">
                <a:latin typeface="Times New Roman" panose="02020603050405020304" pitchFamily="18" charset="0"/>
              </a:rPr>
              <a:t>C</a:t>
            </a:r>
            <a:r>
              <a:rPr lang="ru-RU" altLang="ru-RU">
                <a:latin typeface="Times New Roman" panose="02020603050405020304" pitchFamily="18" charset="0"/>
              </a:rPr>
              <a:t>. 2011).</a:t>
            </a:r>
          </a:p>
          <a:p>
            <a:endParaRPr lang="ru-RU" altLang="ru-RU">
              <a:latin typeface="Times New Roman" panose="02020603050405020304" pitchFamily="18" charset="0"/>
            </a:endParaRPr>
          </a:p>
          <a:p>
            <a:r>
              <a:rPr lang="ru-RU" altLang="ru-RU">
                <a:latin typeface="Times New Roman" panose="02020603050405020304" pitchFamily="18" charset="0"/>
              </a:rPr>
              <a:t>В этом случае диск </a:t>
            </a:r>
            <a:r>
              <a:rPr lang="en-US" altLang="ru-RU">
                <a:latin typeface="Times New Roman" panose="02020603050405020304" pitchFamily="18" charset="0"/>
              </a:rPr>
              <a:t>I </a:t>
            </a:r>
            <a:r>
              <a:rPr lang="ru-RU" altLang="ru-RU">
                <a:latin typeface="Times New Roman" panose="02020603050405020304" pitchFamily="18" charset="0"/>
              </a:rPr>
              <a:t>выходит на границу устойчивости уже при </a:t>
            </a:r>
            <a:r>
              <a:rPr lang="en-US" altLang="ru-RU">
                <a:latin typeface="Times New Roman" panose="02020603050405020304" pitchFamily="18" charset="0"/>
              </a:rPr>
              <a:t>Q</a:t>
            </a:r>
            <a:r>
              <a:rPr lang="en-US" altLang="ru-RU" baseline="-25000">
                <a:latin typeface="Times New Roman" panose="02020603050405020304" pitchFamily="18" charset="0"/>
              </a:rPr>
              <a:t>T</a:t>
            </a:r>
            <a:r>
              <a:rPr lang="en-US" altLang="ru-RU">
                <a:latin typeface="Times New Roman" panose="02020603050405020304" pitchFamily="18" charset="0"/>
              </a:rPr>
              <a:t>(r)&gt;Q</a:t>
            </a:r>
            <a:r>
              <a:rPr lang="en-US" altLang="ru-RU" sz="2400" baseline="-25000">
                <a:latin typeface="Times New Roman" panose="02020603050405020304" pitchFamily="18" charset="0"/>
              </a:rPr>
              <a:t>crit </a:t>
            </a:r>
            <a:r>
              <a:rPr lang="en-US" altLang="ru-RU">
                <a:latin typeface="Times New Roman" panose="02020603050405020304" pitchFamily="18" charset="0"/>
              </a:rPr>
              <a:t>~ 1.5</a:t>
            </a:r>
            <a:endParaRPr lang="ru-RU" altLang="ru-RU">
              <a:latin typeface="Times New Roman" panose="02020603050405020304" pitchFamily="18" charset="0"/>
            </a:endParaRPr>
          </a:p>
          <a:p>
            <a:r>
              <a:rPr lang="en-US" altLang="ru-RU">
                <a:latin typeface="Times New Roman" panose="02020603050405020304" pitchFamily="18" charset="0"/>
              </a:rPr>
              <a:t>Toomre, A. 1981,What Amplifies the Spirals, in The Structure and Evolution of Normal Galaxies (Cambridge University Press, Cambridge and New York), 111</a:t>
            </a:r>
            <a:r>
              <a:rPr lang="ru-RU" altLang="ru-RU">
                <a:latin typeface="Times New Roman" panose="02020603050405020304" pitchFamily="18" charset="0"/>
              </a:rPr>
              <a:t>.</a:t>
            </a:r>
          </a:p>
          <a:p>
            <a:endParaRPr lang="ru-RU" altLang="ru-RU">
              <a:latin typeface="Times New Roman" panose="02020603050405020304" pitchFamily="18" charset="0"/>
            </a:endParaRPr>
          </a:p>
        </p:txBody>
      </p:sp>
      <p:graphicFrame>
        <p:nvGraphicFramePr>
          <p:cNvPr id="294917" name="Object 5"/>
          <p:cNvGraphicFramePr>
            <a:graphicFrameLocks noChangeAspect="1"/>
          </p:cNvGraphicFramePr>
          <p:nvPr/>
        </p:nvGraphicFramePr>
        <p:xfrm>
          <a:off x="2874963" y="1557338"/>
          <a:ext cx="946150" cy="411162"/>
        </p:xfrm>
        <a:graphic>
          <a:graphicData uri="http://schemas.openxmlformats.org/presentationml/2006/ole">
            <mc:AlternateContent xmlns:mc="http://schemas.openxmlformats.org/markup-compatibility/2006">
              <mc:Choice xmlns:v="urn:schemas-microsoft-com:vml" Requires="v">
                <p:oleObj spid="_x0000_s294918" name="Equation" r:id="rId3" imgW="583920" imgH="253800" progId="Equation.DSMT4">
                  <p:embed/>
                </p:oleObj>
              </mc:Choice>
              <mc:Fallback>
                <p:oleObj name="Equation" r:id="rId3" imgW="5839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963" y="1557338"/>
                        <a:ext cx="9461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03C594A4-FC32-4CF5-869F-9E19EF2DA4FB}" type="slidenum">
              <a:rPr lang="ru-RU" altLang="ru-RU"/>
              <a:pPr/>
              <a:t>33</a:t>
            </a:fld>
            <a:endParaRPr lang="ru-RU" altLang="ru-RU"/>
          </a:p>
        </p:txBody>
      </p:sp>
      <p:sp>
        <p:nvSpPr>
          <p:cNvPr id="296962" name="Rectangle 2"/>
          <p:cNvSpPr>
            <a:spLocks noGrp="1" noChangeArrowheads="1"/>
          </p:cNvSpPr>
          <p:nvPr>
            <p:ph type="title"/>
          </p:nvPr>
        </p:nvSpPr>
        <p:spPr>
          <a:xfrm>
            <a:off x="179388" y="274638"/>
            <a:ext cx="8964612" cy="417512"/>
          </a:xfrm>
        </p:spPr>
        <p:txBody>
          <a:bodyPr/>
          <a:lstStyle/>
          <a:p>
            <a:r>
              <a:rPr lang="ru-RU" altLang="ru-RU" sz="2000">
                <a:latin typeface="Times New Roman" panose="02020603050405020304" pitchFamily="18" charset="0"/>
              </a:rPr>
              <a:t>Гравитационный механизм</a:t>
            </a:r>
            <a:r>
              <a:rPr lang="en-US" altLang="ru-RU" sz="2000">
                <a:latin typeface="Times New Roman" panose="02020603050405020304" pitchFamily="18" charset="0"/>
              </a:rPr>
              <a:t> ..</a:t>
            </a:r>
            <a:r>
              <a:rPr lang="ru-RU" altLang="ru-RU" sz="2000">
                <a:latin typeface="Times New Roman" panose="02020603050405020304" pitchFamily="18" charset="0"/>
              </a:rPr>
              <a:t>.</a:t>
            </a:r>
            <a:endParaRPr lang="ru-RU" altLang="ru-RU" sz="2000"/>
          </a:p>
        </p:txBody>
      </p:sp>
      <p:sp>
        <p:nvSpPr>
          <p:cNvPr id="29696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6964" name="Text Box 4"/>
          <p:cNvSpPr txBox="1">
            <a:spLocks noChangeArrowheads="1"/>
          </p:cNvSpPr>
          <p:nvPr/>
        </p:nvSpPr>
        <p:spPr bwMode="auto">
          <a:xfrm>
            <a:off x="179388" y="908050"/>
            <a:ext cx="8964612"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a:latin typeface="Times New Roman" panose="02020603050405020304" pitchFamily="18" charset="0"/>
              </a:rPr>
              <a:t>Согласно современным численным экспериментам, при задании реалистичного начального состояния  в звездном галактическом диске могут развиваться неустойчивые глобальные гравитационные моды, приводящие (за времена </a:t>
            </a:r>
            <a:r>
              <a:rPr lang="en-US" altLang="ru-RU">
                <a:latin typeface="Times New Roman" panose="02020603050405020304" pitchFamily="18" charset="0"/>
              </a:rPr>
              <a:t>~ 0.3-1 GY</a:t>
            </a:r>
            <a:r>
              <a:rPr lang="ru-RU" altLang="ru-RU">
                <a:latin typeface="Times New Roman" panose="02020603050405020304" pitchFamily="18" charset="0"/>
              </a:rPr>
              <a:t>) к формированию крупномасштабных спиральных или бароподобных структур.</a:t>
            </a:r>
            <a:endParaRPr lang="en-US" altLang="ru-RU">
              <a:latin typeface="Times New Roman" panose="02020603050405020304" pitchFamily="18" charset="0"/>
            </a:endParaRPr>
          </a:p>
          <a:p>
            <a:endParaRPr lang="en-US" altLang="ru-RU">
              <a:latin typeface="Times New Roman" panose="02020603050405020304" pitchFamily="18" charset="0"/>
            </a:endParaRPr>
          </a:p>
          <a:p>
            <a:r>
              <a:rPr lang="ru-RU" altLang="ru-RU">
                <a:latin typeface="Times New Roman" panose="02020603050405020304" pitchFamily="18" charset="0"/>
              </a:rPr>
              <a:t> При этом звездный диск заметно разогревается (возрастают дисперсии скоростей звезд) и приближается к границе своей гравитационной устойчивости (по линейным локальным критериям устойчивости).</a:t>
            </a:r>
            <a:endParaRPr lang="en-US" altLang="ru-RU">
              <a:latin typeface="Times New Roman" panose="02020603050405020304" pitchFamily="18" charset="0"/>
            </a:endParaRPr>
          </a:p>
          <a:p>
            <a:endParaRPr lang="en-US" altLang="ru-RU">
              <a:latin typeface="Times New Roman" panose="02020603050405020304" pitchFamily="18" charset="0"/>
            </a:endParaRPr>
          </a:p>
          <a:p>
            <a:r>
              <a:rPr lang="ru-RU" altLang="ru-RU">
                <a:latin typeface="Times New Roman" panose="02020603050405020304" pitchFamily="18" charset="0"/>
              </a:rPr>
              <a:t> Дальнейшая эволюция галактики в течение последующих </a:t>
            </a:r>
            <a:r>
              <a:rPr lang="en-US" altLang="ru-RU">
                <a:latin typeface="Times New Roman" panose="02020603050405020304" pitchFamily="18" charset="0"/>
              </a:rPr>
              <a:t> 1-3 GY</a:t>
            </a:r>
            <a:r>
              <a:rPr lang="ru-RU" altLang="ru-RU">
                <a:latin typeface="Times New Roman" panose="02020603050405020304" pitchFamily="18" charset="0"/>
              </a:rPr>
              <a:t> сопровождается медленным продолжением разогрева звездного диска и переходом его в область устойчивости (диск становится слегка</a:t>
            </a:r>
            <a:r>
              <a:rPr lang="en-US" altLang="ru-RU">
                <a:latin typeface="Times New Roman" panose="02020603050405020304" pitchFamily="18" charset="0"/>
              </a:rPr>
              <a:t> </a:t>
            </a:r>
            <a:r>
              <a:rPr lang="ru-RU" altLang="ru-RU">
                <a:latin typeface="Times New Roman" panose="02020603050405020304" pitchFamily="18" charset="0"/>
              </a:rPr>
              <a:t>перегретым). При этом регулярные структуры постепенно размываются.  [Combes 2004, 2005; Bournaud et.al 2005; Sellwood 2011].</a:t>
            </a:r>
          </a:p>
          <a:p>
            <a:r>
              <a:rPr lang="ru-RU" altLang="ru-RU">
                <a:latin typeface="Times New Roman" panose="02020603050405020304" pitchFamily="18" charset="0"/>
              </a:rPr>
              <a:t> </a:t>
            </a:r>
          </a:p>
          <a:p>
            <a:r>
              <a:rPr lang="ru-RU" altLang="ru-RU">
                <a:latin typeface="Times New Roman" panose="02020603050405020304" pitchFamily="18" charset="0"/>
              </a:rPr>
              <a:t>Анализ наблюдательных данных показывает, что многие уединенные близкие спиральные галактики находятся вблизи их границы гравитационной устойчивости (</a:t>
            </a:r>
            <a:r>
              <a:rPr lang="en-US" altLang="ru-RU">
                <a:latin typeface="Times New Roman" panose="02020603050405020304" pitchFamily="18" charset="0"/>
              </a:rPr>
              <a:t>Zasov</a:t>
            </a:r>
            <a:r>
              <a:rPr lang="ru-RU" altLang="ru-RU">
                <a:latin typeface="Times New Roman" panose="02020603050405020304" pitchFamily="18" charset="0"/>
              </a:rPr>
              <a:t>, </a:t>
            </a:r>
            <a:r>
              <a:rPr lang="en-US" altLang="ru-RU">
                <a:latin typeface="Times New Roman" panose="02020603050405020304" pitchFamily="18" charset="0"/>
              </a:rPr>
              <a:t>A</a:t>
            </a:r>
            <a:r>
              <a:rPr lang="ru-RU" altLang="ru-RU">
                <a:latin typeface="Times New Roman" panose="02020603050405020304" pitchFamily="18" charset="0"/>
              </a:rPr>
              <a:t>.</a:t>
            </a:r>
            <a:r>
              <a:rPr lang="en-US" altLang="ru-RU">
                <a:latin typeface="Times New Roman" panose="02020603050405020304" pitchFamily="18" charset="0"/>
              </a:rPr>
              <a:t>V</a:t>
            </a:r>
            <a:r>
              <a:rPr lang="ru-RU" altLang="ru-RU">
                <a:latin typeface="Times New Roman" panose="02020603050405020304" pitchFamily="18" charset="0"/>
              </a:rPr>
              <a:t>., </a:t>
            </a:r>
            <a:r>
              <a:rPr lang="en-US" altLang="ru-RU">
                <a:latin typeface="Times New Roman" panose="02020603050405020304" pitchFamily="18" charset="0"/>
              </a:rPr>
              <a:t>Khoperskov</a:t>
            </a:r>
            <a:r>
              <a:rPr lang="ru-RU" altLang="ru-RU">
                <a:latin typeface="Times New Roman" panose="02020603050405020304" pitchFamily="18" charset="0"/>
              </a:rPr>
              <a:t>, </a:t>
            </a:r>
            <a:r>
              <a:rPr lang="en-US" altLang="ru-RU">
                <a:latin typeface="Times New Roman" panose="02020603050405020304" pitchFamily="18" charset="0"/>
              </a:rPr>
              <a:t>A</a:t>
            </a:r>
            <a:r>
              <a:rPr lang="ru-RU" altLang="ru-RU">
                <a:latin typeface="Times New Roman" panose="02020603050405020304" pitchFamily="18" charset="0"/>
              </a:rPr>
              <a:t>.</a:t>
            </a:r>
            <a:r>
              <a:rPr lang="en-US" altLang="ru-RU">
                <a:latin typeface="Times New Roman" panose="02020603050405020304" pitchFamily="18" charset="0"/>
              </a:rPr>
              <a:t>V</a:t>
            </a:r>
            <a:r>
              <a:rPr lang="ru-RU" altLang="ru-RU">
                <a:latin typeface="Times New Roman" panose="02020603050405020304" pitchFamily="18" charset="0"/>
              </a:rPr>
              <a:t>., &amp; </a:t>
            </a:r>
            <a:r>
              <a:rPr lang="en-US" altLang="ru-RU">
                <a:latin typeface="Times New Roman" panose="02020603050405020304" pitchFamily="18" charset="0"/>
              </a:rPr>
              <a:t>Saburova</a:t>
            </a:r>
            <a:r>
              <a:rPr lang="ru-RU" altLang="ru-RU">
                <a:latin typeface="Times New Roman" panose="02020603050405020304" pitchFamily="18" charset="0"/>
              </a:rPr>
              <a:t>, </a:t>
            </a:r>
            <a:r>
              <a:rPr lang="en-US" altLang="ru-RU">
                <a:latin typeface="Times New Roman" panose="02020603050405020304" pitchFamily="18" charset="0"/>
              </a:rPr>
              <a:t>A</a:t>
            </a:r>
            <a:r>
              <a:rPr lang="ru-RU" altLang="ru-RU">
                <a:latin typeface="Times New Roman" panose="02020603050405020304" pitchFamily="18" charset="0"/>
              </a:rPr>
              <a:t>.</a:t>
            </a:r>
            <a:r>
              <a:rPr lang="en-US" altLang="ru-RU">
                <a:latin typeface="Times New Roman" panose="02020603050405020304" pitchFamily="18" charset="0"/>
              </a:rPr>
              <a:t>S</a:t>
            </a:r>
            <a:r>
              <a:rPr lang="ru-RU" altLang="ru-RU">
                <a:latin typeface="Times New Roman" panose="02020603050405020304" pitchFamily="18" charset="0"/>
              </a:rPr>
              <a:t>. 2011, </a:t>
            </a:r>
            <a:r>
              <a:rPr lang="en-US" altLang="ru-RU">
                <a:latin typeface="Times New Roman" panose="02020603050405020304" pitchFamily="18" charset="0"/>
              </a:rPr>
              <a:t>Astronomy Letters</a:t>
            </a:r>
            <a:r>
              <a:rPr lang="ru-RU" altLang="ru-RU">
                <a:latin typeface="Times New Roman" panose="02020603050405020304" pitchFamily="18" charset="0"/>
              </a:rPr>
              <a:t>, 37, 374; </a:t>
            </a:r>
            <a:endParaRPr lang="en-US" altLang="ru-RU">
              <a:latin typeface="Times New Roman" panose="02020603050405020304" pitchFamily="18" charset="0"/>
            </a:endParaRPr>
          </a:p>
          <a:p>
            <a:r>
              <a:rPr lang="en-US" altLang="ru-RU">
                <a:latin typeface="Times New Roman" panose="02020603050405020304" pitchFamily="18" charset="0"/>
              </a:rPr>
              <a:t>Leroy, A.K., Walter, F., Brinks, E., et al. 2008, AJ, 136, 2782).</a:t>
            </a:r>
            <a:endParaRPr lang="ru-RU" altLang="ru-RU">
              <a:latin typeface="Times New Roman" panose="02020603050405020304" pitchFamily="18" charset="0"/>
            </a:endParaRPr>
          </a:p>
          <a:p>
            <a:endParaRPr lang="ru-RU" altLang="ru-RU">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ACC234BC-0389-492C-8C0F-68DA7B793109}" type="slidenum">
              <a:rPr lang="ru-RU" altLang="ru-RU"/>
              <a:pPr/>
              <a:t>34</a:t>
            </a:fld>
            <a:endParaRPr lang="ru-RU" alt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C7A83067-5287-437B-800D-E51FBBCB9905}" type="slidenum">
              <a:rPr lang="ru-RU" altLang="ru-RU"/>
              <a:pPr/>
              <a:t>35</a:t>
            </a:fld>
            <a:endParaRPr lang="ru-RU" altLang="ru-RU"/>
          </a:p>
        </p:txBody>
      </p:sp>
      <p:sp>
        <p:nvSpPr>
          <p:cNvPr id="226306" name="Rectangle 2"/>
          <p:cNvSpPr>
            <a:spLocks noGrp="1" noChangeArrowheads="1"/>
          </p:cNvSpPr>
          <p:nvPr>
            <p:ph type="body" idx="1"/>
          </p:nvPr>
        </p:nvSpPr>
        <p:spPr>
          <a:xfrm>
            <a:off x="468313" y="620713"/>
            <a:ext cx="8218487" cy="5505450"/>
          </a:xfrm>
        </p:spPr>
        <p:txBody>
          <a:bodyPr/>
          <a:lstStyle/>
          <a:p>
            <a:pPr marL="0" indent="0">
              <a:buFontTx/>
              <a:buNone/>
            </a:pPr>
            <a:r>
              <a:rPr lang="en-US" altLang="ru-RU" sz="1800"/>
              <a:t>Some citation</a:t>
            </a:r>
          </a:p>
          <a:p>
            <a:pPr marL="0" indent="0">
              <a:buFontTx/>
              <a:buNone/>
            </a:pPr>
            <a:endParaRPr lang="en-US" altLang="ru-RU" sz="1800"/>
          </a:p>
          <a:p>
            <a:pPr marL="0" indent="0">
              <a:buFontTx/>
              <a:buNone/>
            </a:pPr>
            <a:r>
              <a:rPr lang="en-US" altLang="ru-RU" sz="1800"/>
              <a:t>“The study of gas inflow rates has long been recognized to be important for understanding the secular evolution of galaxies, star formation, and nuclear activity. Generally, gas inflow can be caused by two different dynamical mechanisms, gravitational and hydrodynamic mechanisms: galaxy interactions and asymmetries in galactic potentials remove angular momentum through torques, while hydrodynamic mechanisms, such as turbulence in the interstellar medium (ISM), remove angular momentum through gas dynamical effects (e.g., viscous torques or shocks).”</a:t>
            </a:r>
          </a:p>
          <a:p>
            <a:pPr marL="0" indent="0">
              <a:buFontTx/>
              <a:buNone/>
            </a:pPr>
            <a:endParaRPr lang="en-US" altLang="ru-RU" sz="1800"/>
          </a:p>
          <a:p>
            <a:pPr marL="0" indent="0">
              <a:buFontTx/>
              <a:buNone/>
            </a:pPr>
            <a:r>
              <a:rPr lang="en-US" altLang="ru-RU" sz="1800"/>
              <a:t>- </a:t>
            </a:r>
            <a:r>
              <a:rPr lang="en-US" altLang="ru-RU" sz="1600"/>
              <a:t>S. Haan, E. Schinnerer, E. Emsellem, S. Garc´ıa-Burillo, F. Combes, C. G. Mundell,  H.-W. Rix. Dynamical evolution of AGN host galaxies – gas in/out-flow rates in seven NUGA galaxies. ApJ, 2009, v. 692, pp. 1623–1661.</a:t>
            </a:r>
            <a:endParaRPr lang="ru-RU" altLang="ru-RU"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CD63853E-15D0-4C28-AA2E-2FB8D7CD1C45}" type="slidenum">
              <a:rPr lang="ru-RU" altLang="ru-RU"/>
              <a:pPr/>
              <a:t>36</a:t>
            </a:fld>
            <a:endParaRPr lang="ru-RU" altLang="ru-RU"/>
          </a:p>
        </p:txBody>
      </p:sp>
      <p:sp>
        <p:nvSpPr>
          <p:cNvPr id="225282" name="Rectangle 2"/>
          <p:cNvSpPr>
            <a:spLocks noGrp="1" noChangeArrowheads="1"/>
          </p:cNvSpPr>
          <p:nvPr>
            <p:ph type="title"/>
          </p:nvPr>
        </p:nvSpPr>
        <p:spPr>
          <a:xfrm>
            <a:off x="457200" y="274638"/>
            <a:ext cx="8291513" cy="633412"/>
          </a:xfrm>
        </p:spPr>
        <p:txBody>
          <a:bodyPr/>
          <a:lstStyle/>
          <a:p>
            <a:r>
              <a:rPr lang="en-US" altLang="ru-RU" sz="2400"/>
              <a:t>Conclutions</a:t>
            </a:r>
            <a:endParaRPr lang="ru-RU" altLang="ru-RU" sz="2400"/>
          </a:p>
        </p:txBody>
      </p:sp>
      <p:sp>
        <p:nvSpPr>
          <p:cNvPr id="225283" name="Rectangle 3"/>
          <p:cNvSpPr>
            <a:spLocks noGrp="1" noChangeArrowheads="1"/>
          </p:cNvSpPr>
          <p:nvPr>
            <p:ph type="body" idx="1"/>
          </p:nvPr>
        </p:nvSpPr>
        <p:spPr>
          <a:xfrm>
            <a:off x="468313" y="1125538"/>
            <a:ext cx="8218487" cy="5000625"/>
          </a:xfrm>
        </p:spPr>
        <p:txBody>
          <a:bodyPr/>
          <a:lstStyle/>
          <a:p>
            <a:pPr>
              <a:lnSpc>
                <a:spcPct val="80000"/>
              </a:lnSpc>
            </a:pPr>
            <a:r>
              <a:rPr lang="en-US" altLang="ru-RU" sz="1800"/>
              <a:t>New ORI modes can be generated in gaseous galactic disks with velocity-kink rotation curves.</a:t>
            </a:r>
          </a:p>
          <a:p>
            <a:pPr>
              <a:lnSpc>
                <a:spcPct val="80000"/>
              </a:lnSpc>
            </a:pPr>
            <a:r>
              <a:rPr lang="en-US" altLang="ru-RU" sz="1800"/>
              <a:t>Spiral-vortex structures can be generated (CF, or ORI modes) when relative azimuthal velocity jump &gt;~ 0.15;  min{alfa_{Omega}} ~ -(1.9 – 1.8).</a:t>
            </a:r>
          </a:p>
          <a:p>
            <a:pPr>
              <a:lnSpc>
                <a:spcPct val="80000"/>
              </a:lnSpc>
            </a:pPr>
            <a:r>
              <a:rPr lang="en-US" altLang="ru-RU" sz="1800"/>
              <a:t>The drop in radial distribution of perturbed surface density occurs at the corotation radius - </a:t>
            </a:r>
            <a:r>
              <a:rPr lang="en-US" altLang="ru-RU" sz="1800" i="1"/>
              <a:t>observational test 1</a:t>
            </a:r>
            <a:r>
              <a:rPr lang="en-US" altLang="ru-RU" sz="1800"/>
              <a:t>.</a:t>
            </a:r>
          </a:p>
          <a:p>
            <a:pPr>
              <a:lnSpc>
                <a:spcPct val="80000"/>
              </a:lnSpc>
            </a:pPr>
            <a:r>
              <a:rPr lang="en-US" altLang="ru-RU" sz="1800"/>
              <a:t>A shape of spiral wave denotes the mechanism generating the wave. CF mode sigma_1 phase curve just outside corotation reveals ~pi/4 leading part of spiral branch. ORI generate wave resembling (for m = 2) two half-rings within the  corotation circle - </a:t>
            </a:r>
            <a:r>
              <a:rPr lang="en-US" altLang="ru-RU" sz="1800" i="1"/>
              <a:t>observational test 2</a:t>
            </a:r>
            <a:r>
              <a:rPr lang="en-US" altLang="ru-RU" sz="1800"/>
              <a:t>.</a:t>
            </a:r>
          </a:p>
          <a:p>
            <a:pPr>
              <a:lnSpc>
                <a:spcPct val="80000"/>
              </a:lnSpc>
            </a:pPr>
            <a:r>
              <a:rPr lang="en-US" altLang="ru-RU" sz="1800"/>
              <a:t>Anticyclone vortexes with centers at the corotation circle (along the radius) and near the maximum of perturbed surface density (along the azimuth) can re-distribute a surface density in gaseous disk already in the linear model , moving the gas from corotation region to the center and to the periphery.</a:t>
            </a:r>
          </a:p>
          <a:p>
            <a:pPr>
              <a:lnSpc>
                <a:spcPct val="80000"/>
              </a:lnSpc>
            </a:pPr>
            <a:r>
              <a:rPr lang="en-US" altLang="ru-RU" sz="1800"/>
              <a:t>Estimations taken in the frame of  linear model give radial mass flux values &gt;~ 10^-3 – 5*10^-2 Ms/yr (compare with 0.01-50 Ms/yr, see Chemin et al.,2009).</a:t>
            </a:r>
          </a:p>
          <a:p>
            <a:pPr>
              <a:lnSpc>
                <a:spcPct val="80000"/>
              </a:lnSpc>
            </a:pPr>
            <a:r>
              <a:rPr lang="en-US" altLang="ru-RU" sz="1800"/>
              <a:t>Similarly, vortexes transfer angular momentum along the radius, smoothing (very gradually) the velocity jump.</a:t>
            </a:r>
            <a:endParaRPr lang="ru-RU" altLang="ru-RU"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fld id="{E2D2894E-A0C8-414B-A85F-FA1D7362692E}" type="slidenum">
              <a:rPr lang="ru-RU" altLang="ru-RU"/>
              <a:pPr/>
              <a:t>37</a:t>
            </a:fld>
            <a:endParaRPr lang="ru-RU" altLang="ru-RU"/>
          </a:p>
        </p:txBody>
      </p:sp>
      <p:sp>
        <p:nvSpPr>
          <p:cNvPr id="196610" name="Rectangle 2"/>
          <p:cNvSpPr>
            <a:spLocks noGrp="1" noChangeArrowheads="1"/>
          </p:cNvSpPr>
          <p:nvPr>
            <p:ph type="title"/>
          </p:nvPr>
        </p:nvSpPr>
        <p:spPr>
          <a:xfrm>
            <a:off x="395288" y="188913"/>
            <a:ext cx="8569325" cy="922337"/>
          </a:xfrm>
        </p:spPr>
        <p:txBody>
          <a:bodyPr/>
          <a:lstStyle/>
          <a:p>
            <a:pPr algn="l"/>
            <a:r>
              <a:rPr lang="en-US" altLang="ru-RU" sz="2000">
                <a:latin typeface="Times New Roman" panose="02020603050405020304" pitchFamily="18" charset="0"/>
              </a:rPr>
              <a:t>“Kink” on rotation curves in central regions of spiral galaxies disks</a:t>
            </a:r>
            <a:endParaRPr lang="ru-RU" altLang="ru-RU" sz="2000">
              <a:latin typeface="Times New Roman" panose="02020603050405020304" pitchFamily="18" charset="0"/>
            </a:endParaRPr>
          </a:p>
        </p:txBody>
      </p:sp>
      <p:sp>
        <p:nvSpPr>
          <p:cNvPr id="196611" name="Rectangle 3"/>
          <p:cNvSpPr>
            <a:spLocks noGrp="1" noChangeArrowheads="1"/>
          </p:cNvSpPr>
          <p:nvPr>
            <p:ph type="body" idx="1"/>
          </p:nvPr>
        </p:nvSpPr>
        <p:spPr>
          <a:xfrm>
            <a:off x="107950" y="3860800"/>
            <a:ext cx="8856663" cy="936625"/>
          </a:xfrm>
        </p:spPr>
        <p:txBody>
          <a:bodyPr/>
          <a:lstStyle/>
          <a:p>
            <a:pPr>
              <a:buFontTx/>
              <a:buNone/>
            </a:pPr>
            <a:r>
              <a:rPr lang="en-US" altLang="ru-RU" sz="1800">
                <a:latin typeface="Times New Roman" panose="02020603050405020304" pitchFamily="18" charset="0"/>
              </a:rPr>
              <a:t>Observed rotation curves of</a:t>
            </a:r>
            <a:r>
              <a:rPr lang="ru-RU" altLang="ru-RU" sz="1800">
                <a:latin typeface="Times New Roman" panose="02020603050405020304" pitchFamily="18" charset="0"/>
              </a:rPr>
              <a:t> </a:t>
            </a:r>
            <a:r>
              <a:rPr lang="en-US" altLang="ru-RU" sz="1800">
                <a:latin typeface="Times New Roman" panose="02020603050405020304" pitchFamily="18" charset="0"/>
              </a:rPr>
              <a:t>M31</a:t>
            </a:r>
            <a:r>
              <a:rPr lang="ru-RU" altLang="ru-RU" sz="1800">
                <a:latin typeface="Times New Roman" panose="02020603050405020304" pitchFamily="18" charset="0"/>
              </a:rPr>
              <a:t>(</a:t>
            </a:r>
            <a:r>
              <a:rPr lang="en-US" altLang="ru-RU" sz="1800">
                <a:latin typeface="Times New Roman" panose="02020603050405020304" pitchFamily="18" charset="0"/>
              </a:rPr>
              <a:t>left</a:t>
            </a:r>
            <a:r>
              <a:rPr lang="ru-RU" altLang="ru-RU" sz="1800">
                <a:latin typeface="Times New Roman" panose="02020603050405020304" pitchFamily="18" charset="0"/>
              </a:rPr>
              <a:t>)* </a:t>
            </a:r>
            <a:r>
              <a:rPr lang="en-US" altLang="ru-RU" sz="1800">
                <a:latin typeface="Times New Roman" panose="02020603050405020304" pitchFamily="18" charset="0"/>
              </a:rPr>
              <a:t>and the Galaxy</a:t>
            </a:r>
            <a:r>
              <a:rPr lang="ru-RU" altLang="ru-RU" sz="1800">
                <a:latin typeface="Times New Roman" panose="02020603050405020304" pitchFamily="18" charset="0"/>
              </a:rPr>
              <a:t> (</a:t>
            </a:r>
            <a:r>
              <a:rPr lang="en-US" altLang="ru-RU" sz="1800">
                <a:latin typeface="Times New Roman" panose="02020603050405020304" pitchFamily="18" charset="0"/>
              </a:rPr>
              <a:t>right</a:t>
            </a:r>
            <a:r>
              <a:rPr lang="ru-RU" altLang="ru-RU" sz="1800">
                <a:latin typeface="Times New Roman" panose="02020603050405020304" pitchFamily="18" charset="0"/>
              </a:rPr>
              <a:t>)**. </a:t>
            </a:r>
            <a:r>
              <a:rPr lang="en-US" altLang="ru-RU" sz="1800">
                <a:latin typeface="Times New Roman" panose="02020603050405020304" pitchFamily="18" charset="0"/>
              </a:rPr>
              <a:t>In jump-region </a:t>
            </a:r>
            <a:r>
              <a:rPr lang="ru-RU" altLang="ru-RU" sz="1800">
                <a:latin typeface="Times New Roman" panose="02020603050405020304" pitchFamily="18" charset="0"/>
              </a:rPr>
              <a:t>(</a:t>
            </a:r>
            <a:r>
              <a:rPr lang="en-US" altLang="ru-RU" sz="1800">
                <a:latin typeface="Times New Roman" panose="02020603050405020304" pitchFamily="18" charset="0"/>
              </a:rPr>
              <a:t>kink</a:t>
            </a:r>
            <a:r>
              <a:rPr lang="ru-RU" altLang="ru-RU" sz="1800">
                <a:latin typeface="Times New Roman" panose="02020603050405020304" pitchFamily="18" charset="0"/>
              </a:rPr>
              <a:t>) </a:t>
            </a:r>
            <a:r>
              <a:rPr lang="en-US" altLang="ru-RU" sz="1800">
                <a:latin typeface="Times New Roman" panose="02020603050405020304" pitchFamily="18" charset="0"/>
              </a:rPr>
              <a:t>velocity falls more rapid than by Keplerian low</a:t>
            </a:r>
            <a:r>
              <a:rPr lang="ru-RU" altLang="ru-RU" sz="1800">
                <a:latin typeface="Times New Roman" panose="02020603050405020304" pitchFamily="18" charset="0"/>
              </a:rPr>
              <a:t>.</a:t>
            </a:r>
          </a:p>
        </p:txBody>
      </p:sp>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47879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96614" name="Object 6"/>
          <p:cNvGraphicFramePr>
            <a:graphicFrameLocks noChangeAspect="1"/>
          </p:cNvGraphicFramePr>
          <p:nvPr/>
        </p:nvGraphicFramePr>
        <p:xfrm>
          <a:off x="2622550" y="4652963"/>
          <a:ext cx="3478213" cy="742950"/>
        </p:xfrm>
        <a:graphic>
          <a:graphicData uri="http://schemas.openxmlformats.org/presentationml/2006/ole">
            <mc:AlternateContent xmlns:mc="http://schemas.openxmlformats.org/markup-compatibility/2006">
              <mc:Choice xmlns:v="urn:schemas-microsoft-com:vml" Requires="v">
                <p:oleObj spid="_x0000_s196618" name="Equation" r:id="rId4" imgW="2044440" imgH="431640" progId="Equation.DSMT4">
                  <p:embed/>
                </p:oleObj>
              </mc:Choice>
              <mc:Fallback>
                <p:oleObj name="Equation" r:id="rId4" imgW="2044440" imgH="4316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4652963"/>
                        <a:ext cx="347821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15" name="Rectangle 7"/>
          <p:cNvSpPr>
            <a:spLocks noChangeArrowheads="1"/>
          </p:cNvSpPr>
          <p:nvPr/>
        </p:nvSpPr>
        <p:spPr bwMode="auto">
          <a:xfrm>
            <a:off x="5508625" y="3544888"/>
            <a:ext cx="3527425"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ru-RU" altLang="ru-RU" sz="2000"/>
          </a:p>
        </p:txBody>
      </p:sp>
      <p:pic>
        <p:nvPicPr>
          <p:cNvPr id="1966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052513"/>
            <a:ext cx="413543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7" name="Rectangle 9"/>
          <p:cNvSpPr>
            <a:spLocks noChangeArrowheads="1"/>
          </p:cNvSpPr>
          <p:nvPr/>
        </p:nvSpPr>
        <p:spPr bwMode="auto">
          <a:xfrm>
            <a:off x="0" y="5589588"/>
            <a:ext cx="8964613"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ru-RU" altLang="ru-RU" sz="1400"/>
              <a:t>*</a:t>
            </a:r>
            <a:r>
              <a:rPr lang="en-US" altLang="ru-RU" sz="1400">
                <a:latin typeface="Times New Roman" panose="02020603050405020304" pitchFamily="18" charset="0"/>
              </a:rPr>
              <a:t>Chemin L., Carignan C., Foster T. </a:t>
            </a:r>
            <a:r>
              <a:rPr lang="en-US" altLang="ru-RU" sz="1400" i="1">
                <a:latin typeface="Times New Roman" panose="02020603050405020304" pitchFamily="18" charset="0"/>
              </a:rPr>
              <a:t>HI kinematics and dynamics of Messier M31.</a:t>
            </a:r>
            <a:r>
              <a:rPr lang="en-US" altLang="ru-RU" sz="1400">
                <a:latin typeface="Times New Roman" panose="02020603050405020304" pitchFamily="18" charset="0"/>
              </a:rPr>
              <a:t> – Ap</a:t>
            </a:r>
            <a:r>
              <a:rPr lang="ru-RU" altLang="ru-RU" sz="1400">
                <a:latin typeface="Times New Roman" panose="02020603050405020304" pitchFamily="18" charset="0"/>
              </a:rPr>
              <a:t>.</a:t>
            </a:r>
            <a:r>
              <a:rPr lang="en-US" altLang="ru-RU" sz="1400">
                <a:latin typeface="Times New Roman" panose="02020603050405020304" pitchFamily="18" charset="0"/>
              </a:rPr>
              <a:t> J</a:t>
            </a:r>
            <a:r>
              <a:rPr lang="ru-RU" altLang="ru-RU" sz="1400">
                <a:latin typeface="Times New Roman" panose="02020603050405020304" pitchFamily="18" charset="0"/>
              </a:rPr>
              <a:t>.</a:t>
            </a:r>
            <a:r>
              <a:rPr lang="en-US" altLang="ru-RU" sz="1400">
                <a:latin typeface="Times New Roman" panose="02020603050405020304" pitchFamily="18" charset="0"/>
              </a:rPr>
              <a:t>, 2009, v.705, pp.1395–1415.</a:t>
            </a:r>
            <a:r>
              <a:rPr lang="ru-RU" altLang="ru-RU"/>
              <a:t> </a:t>
            </a:r>
            <a:endParaRPr lang="en-US" altLang="ru-RU" sz="1400"/>
          </a:p>
          <a:p>
            <a:pPr>
              <a:buFontTx/>
              <a:buNone/>
            </a:pPr>
            <a:r>
              <a:rPr lang="ru-RU" altLang="ru-RU" sz="1400"/>
              <a:t>**</a:t>
            </a:r>
            <a:r>
              <a:rPr lang="en-US" altLang="ru-RU" sz="1400">
                <a:latin typeface="Times New Roman" panose="02020603050405020304" pitchFamily="18" charset="0"/>
              </a:rPr>
              <a:t>Haud U., Einasto J. Galactic models with massive corona. – Astron. Astrophys., 1989, v. 223, pp. 95-106.</a:t>
            </a:r>
            <a:r>
              <a:rPr lang="ru-RU" altLang="ru-RU"/>
              <a:t> </a:t>
            </a:r>
            <a:endParaRPr lang="ru-RU" altLang="ru-RU" sz="1400"/>
          </a:p>
          <a:p>
            <a:pPr>
              <a:buFontTx/>
              <a:buNone/>
            </a:pPr>
            <a:endParaRPr lang="ru-RU" altLang="ru-RU"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36F78EF2-C023-4365-8309-4564E3897EDD}" type="slidenum">
              <a:rPr lang="ru-RU" altLang="ru-RU"/>
              <a:pPr/>
              <a:t>38</a:t>
            </a:fld>
            <a:endParaRPr lang="ru-RU" altLang="ru-RU"/>
          </a:p>
        </p:txBody>
      </p:sp>
      <p:sp>
        <p:nvSpPr>
          <p:cNvPr id="151554" name="Rectangle 2"/>
          <p:cNvSpPr>
            <a:spLocks noGrp="1" noChangeArrowheads="1"/>
          </p:cNvSpPr>
          <p:nvPr>
            <p:ph type="title"/>
          </p:nvPr>
        </p:nvSpPr>
        <p:spPr>
          <a:xfrm>
            <a:off x="395288" y="1341438"/>
            <a:ext cx="2746375" cy="3370262"/>
          </a:xfrm>
        </p:spPr>
        <p:txBody>
          <a:bodyPr/>
          <a:lstStyle/>
          <a:p>
            <a:pPr algn="l"/>
            <a:r>
              <a:rPr lang="ru-RU" altLang="ru-RU" sz="1400">
                <a:latin typeface="Times New Roman" panose="02020603050405020304" pitchFamily="18" charset="0"/>
              </a:rPr>
              <a:t>Кривые вращения для балджа, с распределением плотности по закону Серсика.</a:t>
            </a:r>
            <a:br>
              <a:rPr lang="ru-RU" altLang="ru-RU" sz="1400">
                <a:latin typeface="Times New Roman" panose="02020603050405020304" pitchFamily="18" charset="0"/>
              </a:rPr>
            </a:br>
            <a:r>
              <a:rPr lang="ru-RU" altLang="ru-RU" sz="1400">
                <a:latin typeface="Times New Roman" panose="02020603050405020304" pitchFamily="18" charset="0"/>
              </a:rPr>
              <a:t/>
            </a:r>
            <a:br>
              <a:rPr lang="ru-RU" altLang="ru-RU" sz="1400">
                <a:latin typeface="Times New Roman" panose="02020603050405020304" pitchFamily="18" charset="0"/>
              </a:rPr>
            </a:br>
            <a:r>
              <a:rPr lang="ru-RU" altLang="ru-RU" sz="1400">
                <a:latin typeface="Times New Roman" panose="02020603050405020304" pitchFamily="18" charset="0"/>
              </a:rPr>
              <a:t/>
            </a:r>
            <a:br>
              <a:rPr lang="ru-RU" altLang="ru-RU" sz="1400">
                <a:latin typeface="Times New Roman" panose="02020603050405020304" pitchFamily="18" charset="0"/>
              </a:rPr>
            </a:br>
            <a:r>
              <a:rPr lang="ru-RU" altLang="ru-RU" sz="1400">
                <a:latin typeface="Times New Roman" panose="02020603050405020304" pitchFamily="18" charset="0"/>
              </a:rPr>
              <a:t/>
            </a:r>
            <a:br>
              <a:rPr lang="ru-RU" altLang="ru-RU" sz="1400">
                <a:latin typeface="Times New Roman" panose="02020603050405020304" pitchFamily="18" charset="0"/>
              </a:rPr>
            </a:br>
            <a:r>
              <a:rPr lang="en-US" altLang="ru-RU" sz="1400">
                <a:latin typeface="Times New Roman" panose="02020603050405020304" pitchFamily="18" charset="0"/>
              </a:rPr>
              <a:t>Kormendy J., Cornell M.E., Block D.L., Knapen J.H., Allard E.L. Pseudobulges in the disk galaxies NGC 7690 and NGC 4593. – Ap. J.</a:t>
            </a:r>
            <a:r>
              <a:rPr lang="ru-RU" altLang="ru-RU" sz="1400">
                <a:latin typeface="Times New Roman" panose="02020603050405020304" pitchFamily="18" charset="0"/>
              </a:rPr>
              <a:t>,</a:t>
            </a:r>
            <a:r>
              <a:rPr lang="en-US" altLang="ru-RU" sz="1400">
                <a:latin typeface="Times New Roman" panose="02020603050405020304" pitchFamily="18" charset="0"/>
              </a:rPr>
              <a:t>  2006, v. 642, pp. 765–774.</a:t>
            </a:r>
            <a:r>
              <a:rPr lang="ru-RU" altLang="ru-RU" sz="1400">
                <a:latin typeface="Times New Roman" panose="02020603050405020304" pitchFamily="18" charset="0"/>
              </a:rPr>
              <a:t>  </a:t>
            </a:r>
            <a:br>
              <a:rPr lang="ru-RU" altLang="ru-RU" sz="1400">
                <a:latin typeface="Times New Roman" panose="02020603050405020304" pitchFamily="18" charset="0"/>
              </a:rPr>
            </a:br>
            <a:endParaRPr lang="ru-RU" altLang="ru-RU" sz="1400">
              <a:latin typeface="Times New Roman" panose="02020603050405020304" pitchFamily="18" charset="0"/>
            </a:endParaRPr>
          </a:p>
        </p:txBody>
      </p:sp>
      <p:pic>
        <p:nvPicPr>
          <p:cNvPr id="151556" name="Picture 4" descr="V_c_bulge_a_M_beta_30_34_4_0"/>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132138" y="549275"/>
            <a:ext cx="5751512" cy="574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C95A8B59-FB03-4CFD-97AF-6B42CE93BE6C}" type="slidenum">
              <a:rPr lang="ru-RU" altLang="ru-RU"/>
              <a:pPr/>
              <a:t>39</a:t>
            </a:fld>
            <a:endParaRPr lang="ru-RU" altLang="ru-RU"/>
          </a:p>
        </p:txBody>
      </p:sp>
      <p:sp>
        <p:nvSpPr>
          <p:cNvPr id="153605" name="Rectangle 5"/>
          <p:cNvSpPr>
            <a:spLocks noGrp="1" noChangeArrowheads="1"/>
          </p:cNvSpPr>
          <p:nvPr>
            <p:ph type="title"/>
          </p:nvPr>
        </p:nvSpPr>
        <p:spPr>
          <a:xfrm>
            <a:off x="457200" y="274638"/>
            <a:ext cx="2746375" cy="3370262"/>
          </a:xfrm>
        </p:spPr>
        <p:txBody>
          <a:bodyPr/>
          <a:lstStyle/>
          <a:p>
            <a:pPr algn="l"/>
            <a:r>
              <a:rPr lang="ru-RU" altLang="ru-RU" sz="1600">
                <a:latin typeface="Times New Roman" panose="02020603050405020304" pitchFamily="18" charset="0"/>
              </a:rPr>
              <a:t>Модельное распределение плотности в 6-ти компонентной модели Эйнасто-Хауда </a:t>
            </a:r>
            <a:br>
              <a:rPr lang="ru-RU" altLang="ru-RU" sz="1600">
                <a:latin typeface="Times New Roman" panose="02020603050405020304" pitchFamily="18" charset="0"/>
              </a:rPr>
            </a:br>
            <a:r>
              <a:rPr lang="ru-RU" altLang="ru-RU" sz="1600">
                <a:latin typeface="Times New Roman" panose="02020603050405020304" pitchFamily="18" charset="0"/>
              </a:rPr>
              <a:t/>
            </a:r>
            <a:br>
              <a:rPr lang="ru-RU" altLang="ru-RU" sz="1600">
                <a:latin typeface="Times New Roman" panose="02020603050405020304" pitchFamily="18" charset="0"/>
              </a:rPr>
            </a:br>
            <a:r>
              <a:rPr lang="ru-RU" altLang="ru-RU" sz="1600">
                <a:latin typeface="Times New Roman" panose="02020603050405020304" pitchFamily="18" charset="0"/>
              </a:rPr>
              <a:t>1. </a:t>
            </a:r>
            <a:r>
              <a:rPr lang="en-US" altLang="ru-RU" sz="1600">
                <a:latin typeface="Times New Roman" panose="02020603050405020304" pitchFamily="18" charset="0"/>
              </a:rPr>
              <a:t>Einasto J</a:t>
            </a:r>
            <a:r>
              <a:rPr lang="ru-RU" altLang="ru-RU" sz="1600">
                <a:latin typeface="Times New Roman" panose="02020603050405020304" pitchFamily="18" charset="0"/>
              </a:rPr>
              <a:t>., </a:t>
            </a:r>
            <a:r>
              <a:rPr lang="en-US" altLang="ru-RU" sz="1600">
                <a:latin typeface="Times New Roman" panose="02020603050405020304" pitchFamily="18" charset="0"/>
              </a:rPr>
              <a:t>Haud U</a:t>
            </a:r>
            <a:r>
              <a:rPr lang="ru-RU" altLang="ru-RU" sz="1600">
                <a:latin typeface="Times New Roman" panose="02020603050405020304" pitchFamily="18" charset="0"/>
              </a:rPr>
              <a:t>. </a:t>
            </a:r>
            <a:r>
              <a:rPr lang="en-US" altLang="ru-RU" sz="1600">
                <a:latin typeface="Times New Roman" panose="02020603050405020304" pitchFamily="18" charset="0"/>
              </a:rPr>
              <a:t>Galactic models with massive corona</a:t>
            </a:r>
            <a:r>
              <a:rPr lang="ru-RU" altLang="ru-RU" sz="1600">
                <a:latin typeface="Times New Roman" panose="02020603050405020304" pitchFamily="18" charset="0"/>
              </a:rPr>
              <a:t>. </a:t>
            </a:r>
            <a:r>
              <a:rPr lang="en-US" altLang="ru-RU" sz="1600">
                <a:latin typeface="Times New Roman" panose="02020603050405020304" pitchFamily="18" charset="0"/>
              </a:rPr>
              <a:t>I</a:t>
            </a:r>
            <a:r>
              <a:rPr lang="ru-RU" altLang="ru-RU" sz="1600">
                <a:latin typeface="Times New Roman" panose="02020603050405020304" pitchFamily="18" charset="0"/>
              </a:rPr>
              <a:t>. </a:t>
            </a:r>
            <a:r>
              <a:rPr lang="en-US" altLang="ru-RU" sz="1600">
                <a:latin typeface="Times New Roman" panose="02020603050405020304" pitchFamily="18" charset="0"/>
              </a:rPr>
              <a:t>Method</a:t>
            </a:r>
            <a:r>
              <a:rPr lang="ru-RU" altLang="ru-RU" sz="1600">
                <a:latin typeface="Times New Roman" panose="02020603050405020304" pitchFamily="18" charset="0"/>
              </a:rPr>
              <a:t>. – </a:t>
            </a:r>
            <a:r>
              <a:rPr lang="en-US" altLang="ru-RU" sz="1600">
                <a:latin typeface="Times New Roman" panose="02020603050405020304" pitchFamily="18" charset="0"/>
              </a:rPr>
              <a:t>Astron</a:t>
            </a:r>
            <a:r>
              <a:rPr lang="ru-RU" altLang="ru-RU" sz="1600">
                <a:latin typeface="Times New Roman" panose="02020603050405020304" pitchFamily="18" charset="0"/>
              </a:rPr>
              <a:t>. </a:t>
            </a:r>
            <a:r>
              <a:rPr lang="en-US" altLang="ru-RU" sz="1600">
                <a:latin typeface="Times New Roman" panose="02020603050405020304" pitchFamily="18" charset="0"/>
              </a:rPr>
              <a:t>Astrophys</a:t>
            </a:r>
            <a:r>
              <a:rPr lang="ru-RU" altLang="ru-RU" sz="1600">
                <a:latin typeface="Times New Roman" panose="02020603050405020304" pitchFamily="18" charset="0"/>
              </a:rPr>
              <a:t>., 1989, </a:t>
            </a:r>
            <a:r>
              <a:rPr lang="en-US" altLang="ru-RU" sz="1600">
                <a:latin typeface="Times New Roman" panose="02020603050405020304" pitchFamily="18" charset="0"/>
              </a:rPr>
              <a:t>v. 223, pp. 89-94.</a:t>
            </a:r>
            <a:br>
              <a:rPr lang="en-US" altLang="ru-RU" sz="1600">
                <a:latin typeface="Times New Roman" panose="02020603050405020304" pitchFamily="18" charset="0"/>
              </a:rPr>
            </a:br>
            <a:r>
              <a:rPr lang="en-US" altLang="ru-RU" sz="1600">
                <a:latin typeface="Times New Roman" panose="02020603050405020304" pitchFamily="18" charset="0"/>
              </a:rPr>
              <a:t>2. Haud U., Einasto J. Galactic models with massive corona. II. Galaxy. – Astron. Astrophys., 1989, v. 223, pp. 95-106.</a:t>
            </a:r>
            <a:endParaRPr lang="ru-RU" altLang="ru-RU" sz="1600">
              <a:latin typeface="Times New Roman" panose="02020603050405020304" pitchFamily="18" charset="0"/>
            </a:endParaRPr>
          </a:p>
        </p:txBody>
      </p:sp>
      <p:pic>
        <p:nvPicPr>
          <p:cNvPr id="153604" name="Picture 4" descr="V_c_haud"/>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59113" y="333375"/>
            <a:ext cx="6084887" cy="608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D44EA4C6-00BA-4739-9E36-15043E476398}" type="slidenum">
              <a:rPr lang="ru-RU" altLang="ru-RU"/>
              <a:pPr/>
              <a:t>4</a:t>
            </a:fld>
            <a:endParaRPr lang="ru-RU" altLang="ru-RU"/>
          </a:p>
        </p:txBody>
      </p:sp>
      <p:sp>
        <p:nvSpPr>
          <p:cNvPr id="288770" name="Rectangle 2"/>
          <p:cNvSpPr>
            <a:spLocks noGrp="1" noChangeArrowheads="1"/>
          </p:cNvSpPr>
          <p:nvPr>
            <p:ph type="title"/>
          </p:nvPr>
        </p:nvSpPr>
        <p:spPr>
          <a:xfrm>
            <a:off x="250825" y="260350"/>
            <a:ext cx="8785225" cy="5903913"/>
          </a:xfrm>
        </p:spPr>
        <p:txBody>
          <a:bodyPr/>
          <a:lstStyle/>
          <a:p>
            <a:pPr algn="l"/>
            <a:r>
              <a:rPr lang="ru-RU" altLang="ru-RU" sz="2000" u="sng">
                <a:latin typeface="Times New Roman" panose="02020603050405020304" pitchFamily="18" charset="0"/>
              </a:rPr>
              <a:t>Механизмы формирования крупномасштабных структур в уединенных дисковых галактиках – различные неустойчивости.</a:t>
            </a: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1800">
                <a:latin typeface="Times New Roman" panose="02020603050405020304" pitchFamily="18" charset="0"/>
              </a:rPr>
              <a:t>Исследования – в линейной модели и численные эксперименты.</a:t>
            </a: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1800">
                <a:latin typeface="Times New Roman" panose="02020603050405020304" pitchFamily="18" charset="0"/>
              </a:rPr>
              <a:t>Как в линейной модели, так и в нелинейных численных экспериментах</a:t>
            </a:r>
            <a:br>
              <a:rPr lang="ru-RU" altLang="ru-RU" sz="1800">
                <a:latin typeface="Times New Roman" panose="02020603050405020304" pitchFamily="18" charset="0"/>
              </a:rPr>
            </a:br>
            <a:r>
              <a:rPr lang="ru-RU" altLang="ru-RU" sz="1800">
                <a:latin typeface="Times New Roman" panose="02020603050405020304" pitchFamily="18" charset="0"/>
              </a:rPr>
              <a:t>задают некоторое равновесное (как правило - осесимметричное и симметричное  относительно плоскости </a:t>
            </a:r>
            <a:r>
              <a:rPr lang="en-US" altLang="ru-RU" sz="1800">
                <a:latin typeface="Times New Roman" panose="02020603050405020304" pitchFamily="18" charset="0"/>
              </a:rPr>
              <a:t>z=0)</a:t>
            </a:r>
            <a:r>
              <a:rPr lang="ru-RU" altLang="ru-RU" sz="1800">
                <a:latin typeface="Times New Roman" panose="02020603050405020304" pitchFamily="18" charset="0"/>
              </a:rPr>
              <a:t>, </a:t>
            </a:r>
            <a:r>
              <a:rPr lang="en-US" altLang="ru-RU" sz="1800">
                <a:latin typeface="Times New Roman" panose="02020603050405020304" pitchFamily="18" charset="0"/>
              </a:rPr>
              <a:t>~</a:t>
            </a:r>
            <a:r>
              <a:rPr lang="ru-RU" altLang="ru-RU" sz="1800">
                <a:latin typeface="Times New Roman" panose="02020603050405020304" pitchFamily="18" charset="0"/>
              </a:rPr>
              <a:t> стационарное состояние модельной галактики, затем исследуют эволюцию этого состояния.</a:t>
            </a:r>
            <a:br>
              <a:rPr lang="ru-RU" altLang="ru-RU" sz="1800">
                <a:latin typeface="Times New Roman" panose="02020603050405020304" pitchFamily="18" charset="0"/>
              </a:rPr>
            </a:br>
            <a:r>
              <a:rPr lang="ru-RU" altLang="ru-RU" sz="1800">
                <a:latin typeface="Times New Roman" panose="02020603050405020304" pitchFamily="18" charset="0"/>
              </a:rPr>
              <a:t>В линейной модели ищутся неустойчивые линейные моды колебаний (глобальные моды), либо, в упрощенном описании, проводят локальный анализ коротковолновых гармоник возмущений. </a:t>
            </a:r>
            <a:br>
              <a:rPr lang="ru-RU" altLang="ru-RU" sz="1800">
                <a:latin typeface="Times New Roman" panose="02020603050405020304" pitchFamily="18" charset="0"/>
              </a:rPr>
            </a:br>
            <a:r>
              <a:rPr lang="ru-RU" altLang="ru-RU" sz="1800">
                <a:latin typeface="Times New Roman" panose="02020603050405020304" pitchFamily="18" charset="0"/>
              </a:rPr>
              <a:t/>
            </a:r>
            <a:br>
              <a:rPr lang="ru-RU" altLang="ru-RU" sz="1800">
                <a:latin typeface="Times New Roman" panose="02020603050405020304" pitchFamily="18" charset="0"/>
              </a:rPr>
            </a:br>
            <a:r>
              <a:rPr lang="ru-RU" altLang="ru-RU" sz="1800">
                <a:latin typeface="Times New Roman" panose="02020603050405020304" pitchFamily="18" charset="0"/>
              </a:rPr>
              <a:t>Ясно, что, как поведение модельной галактики в численном эксперименте,</a:t>
            </a:r>
            <a:br>
              <a:rPr lang="ru-RU" altLang="ru-RU" sz="1800">
                <a:latin typeface="Times New Roman" panose="02020603050405020304" pitchFamily="18" charset="0"/>
              </a:rPr>
            </a:br>
            <a:r>
              <a:rPr lang="ru-RU" altLang="ru-RU" sz="1800">
                <a:latin typeface="Times New Roman" panose="02020603050405020304" pitchFamily="18" charset="0"/>
              </a:rPr>
              <a:t>так и свойства линейных мод колебаний в галактическом диске, определяются заданным начальным равновесным состоянием модельной галактики.</a:t>
            </a:r>
            <a:br>
              <a:rPr lang="ru-RU" altLang="ru-RU" sz="1800">
                <a:latin typeface="Times New Roman" panose="02020603050405020304" pitchFamily="18" charset="0"/>
              </a:rPr>
            </a:b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2000">
                <a:latin typeface="Times New Roman" panose="02020603050405020304" pitchFamily="18" charset="0"/>
              </a:rPr>
              <a:t>Выбор этого (весьма неоднозначного) состояния основывается на:</a:t>
            </a:r>
            <a:br>
              <a:rPr lang="ru-RU" altLang="ru-RU" sz="2000">
                <a:latin typeface="Times New Roman" panose="02020603050405020304" pitchFamily="18" charset="0"/>
              </a:rPr>
            </a:br>
            <a:r>
              <a:rPr lang="ru-RU" altLang="ru-RU" sz="2000">
                <a:latin typeface="Times New Roman" panose="02020603050405020304" pitchFamily="18" charset="0"/>
              </a:rPr>
              <a:t>анализе наблюдений;  современных теоретических представлениях и моделях;</a:t>
            </a:r>
            <a:br>
              <a:rPr lang="ru-RU" altLang="ru-RU" sz="2000">
                <a:latin typeface="Times New Roman" panose="02020603050405020304" pitchFamily="18" charset="0"/>
              </a:rPr>
            </a:br>
            <a:r>
              <a:rPr lang="ru-RU" altLang="ru-RU" sz="2000">
                <a:latin typeface="Times New Roman" panose="02020603050405020304" pitchFamily="18" charset="0"/>
              </a:rPr>
              <a:t>примерном представлении авторов о тех картинах, которые они должны получить в своих модельных расчетах ...</a:t>
            </a:r>
            <a:endParaRPr lang="ru-RU" altLang="ru-RU" sz="2000"/>
          </a:p>
        </p:txBody>
      </p:sp>
      <p:sp>
        <p:nvSpPr>
          <p:cNvPr id="28877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DC303F9F-D99E-4E7F-932D-8219E6AF8C0E}" type="slidenum">
              <a:rPr lang="ru-RU" altLang="ru-RU"/>
              <a:pPr/>
              <a:t>5</a:t>
            </a:fld>
            <a:endParaRPr lang="ru-RU" altLang="ru-RU"/>
          </a:p>
        </p:txBody>
      </p:sp>
      <p:sp>
        <p:nvSpPr>
          <p:cNvPr id="281602" name="Rectangle 2"/>
          <p:cNvSpPr>
            <a:spLocks noGrp="1" noChangeArrowheads="1"/>
          </p:cNvSpPr>
          <p:nvPr>
            <p:ph type="title"/>
          </p:nvPr>
        </p:nvSpPr>
        <p:spPr>
          <a:xfrm>
            <a:off x="0" y="115888"/>
            <a:ext cx="9144000" cy="1009650"/>
          </a:xfrm>
        </p:spPr>
        <p:txBody>
          <a:bodyPr/>
          <a:lstStyle/>
          <a:p>
            <a:r>
              <a:rPr lang="ru-RU" altLang="ru-RU" sz="2000">
                <a:latin typeface="Times New Roman" panose="02020603050405020304" pitchFamily="18" charset="0"/>
              </a:rPr>
              <a:t>Известны несколько механизмов неустойчивостей, способных приводить к формированию крупномасштабных структур в уединенных дисковых галактиках</a:t>
            </a:r>
            <a:r>
              <a:rPr lang="en-US" altLang="ru-RU" sz="2000">
                <a:latin typeface="Times New Roman" panose="02020603050405020304" pitchFamily="18" charset="0"/>
              </a:rPr>
              <a:t>. </a:t>
            </a:r>
            <a:endParaRPr lang="ru-RU" altLang="ru-RU" sz="2000"/>
          </a:p>
        </p:txBody>
      </p:sp>
      <p:sp>
        <p:nvSpPr>
          <p:cNvPr id="28160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1605" name="Rectangle 5"/>
          <p:cNvSpPr>
            <a:spLocks noChangeArrowheads="1"/>
          </p:cNvSpPr>
          <p:nvPr/>
        </p:nvSpPr>
        <p:spPr bwMode="auto">
          <a:xfrm>
            <a:off x="179388" y="1125538"/>
            <a:ext cx="8785225"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ru-RU" altLang="ru-RU" sz="1800">
                <a:latin typeface="Times New Roman" panose="02020603050405020304" pitchFamily="18" charset="0"/>
              </a:rPr>
              <a:t>В звездных бесстолкновительных дисках - различные кинетические неустойчивости (анизотропия, особенности в распределениях </a:t>
            </a:r>
            <a:r>
              <a:rPr lang="en-US" altLang="ru-RU" sz="1800">
                <a:latin typeface="Times New Roman" panose="02020603050405020304" pitchFamily="18" charset="0"/>
              </a:rPr>
              <a:t>L  </a:t>
            </a:r>
            <a:r>
              <a:rPr lang="ru-RU" altLang="ru-RU" sz="1800">
                <a:latin typeface="Times New Roman" panose="02020603050405020304" pitchFamily="18" charset="0"/>
              </a:rPr>
              <a:t>и  </a:t>
            </a:r>
            <a:r>
              <a:rPr lang="en-US" altLang="ru-RU" sz="1800">
                <a:latin typeface="Times New Roman" panose="02020603050405020304" pitchFamily="18" charset="0"/>
              </a:rPr>
              <a:t>E</a:t>
            </a:r>
            <a:r>
              <a:rPr lang="ru-RU" altLang="ru-RU" sz="1800">
                <a:latin typeface="Times New Roman" panose="02020603050405020304" pitchFamily="18" charset="0"/>
              </a:rPr>
              <a:t>, переохлажденность системы) .</a:t>
            </a:r>
            <a:r>
              <a:rPr lang="en-US" altLang="ru-RU" sz="1800">
                <a:latin typeface="Times New Roman" panose="02020603050405020304" pitchFamily="18" charset="0"/>
              </a:rPr>
              <a:t/>
            </a:r>
            <a:br>
              <a:rPr lang="en-US" altLang="ru-RU" sz="1800">
                <a:latin typeface="Times New Roman" panose="02020603050405020304" pitchFamily="18" charset="0"/>
              </a:rPr>
            </a:br>
            <a:r>
              <a:rPr lang="ru-RU" altLang="ru-RU" sz="1800">
                <a:latin typeface="Times New Roman" panose="02020603050405020304" pitchFamily="18" charset="0"/>
              </a:rPr>
              <a:t/>
            </a:r>
            <a:br>
              <a:rPr lang="ru-RU" altLang="ru-RU" sz="1800">
                <a:latin typeface="Times New Roman" panose="02020603050405020304" pitchFamily="18" charset="0"/>
              </a:rPr>
            </a:br>
            <a:r>
              <a:rPr lang="ru-RU" altLang="ru-RU" sz="1800">
                <a:latin typeface="Times New Roman" panose="02020603050405020304" pitchFamily="18" charset="0"/>
              </a:rPr>
              <a:t>В газовом диске (и, в приближении звездной гидродинамики, в звездном диске) - гравитационные и гидродинамические неустойчивости.</a:t>
            </a:r>
            <a:br>
              <a:rPr lang="ru-RU" altLang="ru-RU" sz="1800">
                <a:latin typeface="Times New Roman" panose="02020603050405020304" pitchFamily="18" charset="0"/>
              </a:rPr>
            </a:br>
            <a:r>
              <a:rPr lang="ru-RU" altLang="ru-RU" sz="2000" u="sng">
                <a:latin typeface="Times New Roman" panose="02020603050405020304" pitchFamily="18" charset="0"/>
              </a:rPr>
              <a:t>Здесь интересуемся неустойчивостями в газовом галактическом диске.</a:t>
            </a: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2000">
                <a:latin typeface="Times New Roman" panose="02020603050405020304" pitchFamily="18" charset="0"/>
              </a:rPr>
              <a:t/>
            </a:r>
            <a:br>
              <a:rPr lang="ru-RU" altLang="ru-RU" sz="2000">
                <a:latin typeface="Times New Roman" panose="02020603050405020304" pitchFamily="18" charset="0"/>
              </a:rPr>
            </a:br>
            <a:r>
              <a:rPr lang="ru-RU" altLang="ru-RU" sz="1800">
                <a:latin typeface="Times New Roman" panose="02020603050405020304" pitchFamily="18" charset="0"/>
              </a:rPr>
              <a:t>На самом деле, в различных ситуациях в галактике в той или иной степени</a:t>
            </a:r>
            <a:br>
              <a:rPr lang="ru-RU" altLang="ru-RU" sz="1800">
                <a:latin typeface="Times New Roman" panose="02020603050405020304" pitchFamily="18" charset="0"/>
              </a:rPr>
            </a:br>
            <a:r>
              <a:rPr lang="ru-RU" altLang="ru-RU" sz="1800">
                <a:latin typeface="Times New Roman" panose="02020603050405020304" pitchFamily="18" charset="0"/>
              </a:rPr>
              <a:t>проявляются оба механизма. Формальные определения могут быть связаны с б</a:t>
            </a:r>
            <a:r>
              <a:rPr lang="en-US" altLang="ru-RU" sz="1800">
                <a:latin typeface="Times New Roman" panose="02020603050405020304" pitchFamily="18" charset="0"/>
              </a:rPr>
              <a:t>`</a:t>
            </a:r>
            <a:r>
              <a:rPr lang="ru-RU" altLang="ru-RU" sz="1800">
                <a:latin typeface="Times New Roman" panose="02020603050405020304" pitchFamily="18" charset="0"/>
              </a:rPr>
              <a:t>ольшим</a:t>
            </a:r>
            <a:r>
              <a:rPr lang="en-US" altLang="ru-RU" sz="1800">
                <a:latin typeface="Times New Roman" panose="02020603050405020304" pitchFamily="18" charset="0"/>
              </a:rPr>
              <a:t> </a:t>
            </a:r>
            <a:r>
              <a:rPr lang="ru-RU" altLang="ru-RU" sz="1800">
                <a:latin typeface="Times New Roman" panose="02020603050405020304" pitchFamily="18" charset="0"/>
              </a:rPr>
              <a:t>или меньшим проявлением определенных свойств неустойчивостей, соответствующих идеальным, упрощенным случаям.</a:t>
            </a:r>
            <a:br>
              <a:rPr lang="ru-RU" altLang="ru-RU" sz="1800">
                <a:latin typeface="Times New Roman" panose="02020603050405020304" pitchFamily="18" charset="0"/>
              </a:rPr>
            </a:br>
            <a:r>
              <a:rPr lang="ru-RU" altLang="ru-RU" sz="1800">
                <a:latin typeface="Times New Roman" panose="02020603050405020304" pitchFamily="18" charset="0"/>
              </a:rPr>
              <a:t/>
            </a:r>
            <a:br>
              <a:rPr lang="ru-RU" altLang="ru-RU" sz="1800">
                <a:latin typeface="Times New Roman" panose="02020603050405020304" pitchFamily="18" charset="0"/>
              </a:rPr>
            </a:br>
            <a:r>
              <a:rPr lang="ru-RU" altLang="ru-RU" sz="1800">
                <a:latin typeface="Times New Roman" panose="02020603050405020304" pitchFamily="18" charset="0"/>
              </a:rPr>
              <a:t>Можем называть </a:t>
            </a:r>
            <a:r>
              <a:rPr lang="en-US" altLang="ru-RU" sz="1800">
                <a:latin typeface="Times New Roman" panose="02020603050405020304" pitchFamily="18" charset="0"/>
              </a:rPr>
              <a:t>“</a:t>
            </a:r>
            <a:r>
              <a:rPr lang="ru-RU" altLang="ru-RU" sz="1800">
                <a:latin typeface="Times New Roman" panose="02020603050405020304" pitchFamily="18" charset="0"/>
              </a:rPr>
              <a:t>гравитационным</a:t>
            </a:r>
            <a:r>
              <a:rPr lang="en-US" altLang="ru-RU" sz="1800">
                <a:latin typeface="Times New Roman" panose="02020603050405020304" pitchFamily="18" charset="0"/>
              </a:rPr>
              <a:t>”</a:t>
            </a:r>
            <a:r>
              <a:rPr lang="ru-RU" altLang="ru-RU" sz="1800">
                <a:latin typeface="Times New Roman" panose="02020603050405020304" pitchFamily="18" charset="0"/>
              </a:rPr>
              <a:t> механизмом такой, в котором роль членов с самогравитацией в уравнениях (градиенты возмущений грав. потенциала) - является доминирующей в сравнении с ролью соответствующих членов с градиентами возмущенного давления.</a:t>
            </a:r>
            <a:br>
              <a:rPr lang="ru-RU" altLang="ru-RU" sz="1800">
                <a:latin typeface="Times New Roman" panose="02020603050405020304" pitchFamily="18" charset="0"/>
              </a:rPr>
            </a:br>
            <a:r>
              <a:rPr lang="ru-RU" altLang="ru-RU" sz="1800">
                <a:latin typeface="Times New Roman" panose="02020603050405020304" pitchFamily="18" charset="0"/>
              </a:rPr>
              <a:t/>
            </a:r>
            <a:br>
              <a:rPr lang="ru-RU" altLang="ru-RU" sz="1800">
                <a:latin typeface="Times New Roman" panose="02020603050405020304" pitchFamily="18" charset="0"/>
              </a:rPr>
            </a:br>
            <a:r>
              <a:rPr lang="ru-RU" altLang="ru-RU" sz="1800">
                <a:latin typeface="Times New Roman" panose="02020603050405020304" pitchFamily="18" charset="0"/>
              </a:rPr>
              <a:t> В обратном случае можно говорить о </a:t>
            </a:r>
            <a:r>
              <a:rPr lang="en-US" altLang="ru-RU" sz="1800">
                <a:latin typeface="Times New Roman" panose="02020603050405020304" pitchFamily="18" charset="0"/>
              </a:rPr>
              <a:t>“</a:t>
            </a:r>
            <a:r>
              <a:rPr lang="ru-RU" altLang="ru-RU" sz="1800">
                <a:latin typeface="Times New Roman" panose="02020603050405020304" pitchFamily="18" charset="0"/>
              </a:rPr>
              <a:t>гидродинамической</a:t>
            </a:r>
            <a:r>
              <a:rPr lang="en-US" altLang="ru-RU" sz="1800">
                <a:latin typeface="Times New Roman" panose="02020603050405020304" pitchFamily="18" charset="0"/>
              </a:rPr>
              <a:t>”</a:t>
            </a:r>
            <a:r>
              <a:rPr lang="ru-RU" altLang="ru-RU" sz="1800">
                <a:latin typeface="Times New Roman" panose="02020603050405020304" pitchFamily="18" charset="0"/>
              </a:rPr>
              <a:t> неустойчивости.</a:t>
            </a:r>
            <a:endParaRPr lang="ru-RU" altLang="ru-RU"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6"/>
          <p:cNvSpPr>
            <a:spLocks noGrp="1"/>
          </p:cNvSpPr>
          <p:nvPr>
            <p:ph type="sldNum" sz="quarter" idx="12"/>
          </p:nvPr>
        </p:nvSpPr>
        <p:spPr/>
        <p:txBody>
          <a:bodyPr/>
          <a:lstStyle/>
          <a:p>
            <a:fld id="{9500A58E-CD12-4AE6-B728-26E04226AE64}" type="slidenum">
              <a:rPr lang="ru-RU" altLang="ru-RU"/>
              <a:pPr/>
              <a:t>6</a:t>
            </a:fld>
            <a:endParaRPr lang="ru-RU" altLang="ru-RU"/>
          </a:p>
        </p:txBody>
      </p:sp>
      <p:sp>
        <p:nvSpPr>
          <p:cNvPr id="290818" name="Rectangle 2"/>
          <p:cNvSpPr>
            <a:spLocks noGrp="1" noChangeArrowheads="1"/>
          </p:cNvSpPr>
          <p:nvPr>
            <p:ph type="title"/>
          </p:nvPr>
        </p:nvSpPr>
        <p:spPr>
          <a:xfrm>
            <a:off x="468313" y="115888"/>
            <a:ext cx="8207375" cy="360362"/>
          </a:xfrm>
        </p:spPr>
        <p:txBody>
          <a:bodyPr/>
          <a:lstStyle/>
          <a:p>
            <a:r>
              <a:rPr lang="ru-RU" altLang="ru-RU" sz="2400">
                <a:latin typeface="Times New Roman" panose="02020603050405020304" pitchFamily="18" charset="0"/>
              </a:rPr>
              <a:t>Гидродинамический механизм. Основные предположения</a:t>
            </a:r>
            <a:r>
              <a:rPr lang="ru-RU" altLang="ru-RU"/>
              <a:t> </a:t>
            </a:r>
          </a:p>
        </p:txBody>
      </p:sp>
      <p:sp>
        <p:nvSpPr>
          <p:cNvPr id="290819" name="Rectangle 3"/>
          <p:cNvSpPr>
            <a:spLocks noGrp="1" noChangeArrowheads="1"/>
          </p:cNvSpPr>
          <p:nvPr>
            <p:ph type="body" sz="half" idx="1"/>
          </p:nvPr>
        </p:nvSpPr>
        <p:spPr>
          <a:xfrm>
            <a:off x="0" y="836613"/>
            <a:ext cx="4067175" cy="5040312"/>
          </a:xfrm>
        </p:spPr>
        <p:txBody>
          <a:bodyPr/>
          <a:lstStyle/>
          <a:p>
            <a:pPr marL="0" indent="0">
              <a:buFontTx/>
              <a:buNone/>
            </a:pPr>
            <a:r>
              <a:rPr lang="ru-RU" altLang="ru-RU" sz="1800">
                <a:latin typeface="Times New Roman" panose="02020603050405020304" pitchFamily="18" charset="0"/>
              </a:rPr>
              <a:t>Считаем, что в процессе предыдущей эволюции галактики (</a:t>
            </a:r>
            <a:r>
              <a:rPr lang="en-US" altLang="ru-RU" sz="1800">
                <a:latin typeface="Times New Roman" panose="02020603050405020304" pitchFamily="18" charset="0"/>
              </a:rPr>
              <a:t>&gt;~ 3 GY</a:t>
            </a:r>
            <a:r>
              <a:rPr lang="ru-RU" altLang="ru-RU" sz="1800">
                <a:latin typeface="Times New Roman" panose="02020603050405020304" pitchFamily="18" charset="0"/>
              </a:rPr>
              <a:t>) сформировалось приближенно осесимметричное равновесное,</a:t>
            </a:r>
          </a:p>
          <a:p>
            <a:pPr marL="0" indent="0">
              <a:buFontTx/>
              <a:buNone/>
            </a:pPr>
            <a:r>
              <a:rPr lang="ru-RU" altLang="ru-RU" sz="1800">
                <a:latin typeface="Times New Roman" panose="02020603050405020304" pitchFamily="18" charset="0"/>
              </a:rPr>
              <a:t>гравитационно-устойчивое</a:t>
            </a:r>
          </a:p>
          <a:p>
            <a:pPr marL="0" indent="0">
              <a:buFontTx/>
              <a:buNone/>
            </a:pPr>
            <a:r>
              <a:rPr lang="ru-RU" altLang="ru-RU" sz="1800">
                <a:latin typeface="Times New Roman" panose="02020603050405020304" pitchFamily="18" charset="0"/>
              </a:rPr>
              <a:t>состояние диска</a:t>
            </a:r>
            <a:r>
              <a:rPr lang="en-US" altLang="ru-RU" sz="1800">
                <a:latin typeface="Times New Roman" panose="02020603050405020304" pitchFamily="18" charset="0"/>
              </a:rPr>
              <a:t> </a:t>
            </a:r>
            <a:r>
              <a:rPr lang="ru-RU" altLang="ru-RU" sz="1800">
                <a:latin typeface="Times New Roman" panose="02020603050405020304" pitchFamily="18" charset="0"/>
              </a:rPr>
              <a:t>с кривой вращения, имеющей заметный скачок скорости</a:t>
            </a:r>
          </a:p>
          <a:p>
            <a:pPr marL="0" indent="0">
              <a:buFontTx/>
              <a:buNone/>
            </a:pPr>
            <a:r>
              <a:rPr lang="ru-RU" altLang="ru-RU" sz="1800">
                <a:latin typeface="Times New Roman" panose="02020603050405020304" pitchFamily="18" charset="0"/>
              </a:rPr>
              <a:t>в центральной области диска,</a:t>
            </a:r>
          </a:p>
          <a:p>
            <a:pPr marL="0" indent="0">
              <a:buFontTx/>
              <a:buNone/>
            </a:pPr>
            <a:r>
              <a:rPr lang="ru-RU" altLang="ru-RU" sz="1800">
                <a:latin typeface="Times New Roman" panose="02020603050405020304" pitchFamily="18" charset="0"/>
              </a:rPr>
              <a:t>см., напр.,  </a:t>
            </a:r>
            <a:r>
              <a:rPr lang="en-US" altLang="ru-RU" sz="1800">
                <a:latin typeface="Times New Roman" panose="02020603050405020304" pitchFamily="18" charset="0"/>
              </a:rPr>
              <a:t>M31, M81.</a:t>
            </a:r>
            <a:endParaRPr lang="ru-RU" altLang="ru-RU" sz="1800">
              <a:latin typeface="Times New Roman" panose="02020603050405020304" pitchFamily="18" charset="0"/>
            </a:endParaRPr>
          </a:p>
          <a:p>
            <a:pPr marL="0" indent="0">
              <a:buFontTx/>
              <a:buNone/>
            </a:pPr>
            <a:endParaRPr lang="ru-RU" altLang="ru-RU" sz="1800">
              <a:latin typeface="Times New Roman" panose="02020603050405020304" pitchFamily="18" charset="0"/>
            </a:endParaRPr>
          </a:p>
          <a:p>
            <a:pPr marL="0" indent="0">
              <a:buFontTx/>
              <a:buNone/>
            </a:pPr>
            <a:r>
              <a:rPr lang="en-US" altLang="ru-RU" sz="1600">
                <a:latin typeface="Times New Roman" panose="02020603050405020304" pitchFamily="18" charset="0"/>
              </a:rPr>
              <a:t>Chemin L., Carignan C., Foster T.</a:t>
            </a:r>
            <a:endParaRPr lang="ru-RU" altLang="ru-RU" sz="1600">
              <a:latin typeface="Times New Roman" panose="02020603050405020304" pitchFamily="18" charset="0"/>
            </a:endParaRPr>
          </a:p>
          <a:p>
            <a:pPr marL="0" indent="0">
              <a:buFontTx/>
              <a:buNone/>
            </a:pPr>
            <a:r>
              <a:rPr lang="en-US" altLang="ru-RU" sz="1600">
                <a:latin typeface="Times New Roman" panose="02020603050405020304" pitchFamily="18" charset="0"/>
              </a:rPr>
              <a:t>HI kinematics and dynamics of Messier M31. Astrophys. Journal  2009, v. 705, p. 1395.</a:t>
            </a:r>
            <a:r>
              <a:rPr lang="ru-RU" altLang="ru-RU" sz="1600">
                <a:latin typeface="Times New Roman" panose="02020603050405020304" pitchFamily="18" charset="0"/>
              </a:rPr>
              <a:t> </a:t>
            </a:r>
            <a:endParaRPr lang="en-US" altLang="ru-RU" sz="1600">
              <a:latin typeface="Times New Roman" panose="02020603050405020304" pitchFamily="18" charset="0"/>
            </a:endParaRPr>
          </a:p>
          <a:p>
            <a:pPr marL="0" indent="0">
              <a:buFontTx/>
              <a:buNone/>
            </a:pPr>
            <a:r>
              <a:rPr lang="en-US" altLang="ru-RU" sz="1600">
                <a:latin typeface="Times New Roman" panose="02020603050405020304" pitchFamily="18" charset="0"/>
              </a:rPr>
              <a:t>Tenjes P., Haud U., Einasto J. Galactic models with massive coronae. V. The spiral Sab galaxy M81. // Astron. Astrophys., 1998, v.335, pp. 449.</a:t>
            </a:r>
            <a:r>
              <a:rPr lang="ru-RU" altLang="ru-RU" sz="1600">
                <a:latin typeface="Times New Roman" panose="02020603050405020304" pitchFamily="18" charset="0"/>
              </a:rPr>
              <a:t> </a:t>
            </a:r>
            <a:endParaRPr lang="en-US" altLang="ru-RU" sz="1600">
              <a:latin typeface="Times New Roman" panose="02020603050405020304" pitchFamily="18" charset="0"/>
            </a:endParaRPr>
          </a:p>
          <a:p>
            <a:pPr marL="0" indent="0">
              <a:buFontTx/>
              <a:buNone/>
            </a:pPr>
            <a:endParaRPr lang="en-US" altLang="ru-RU" sz="1600">
              <a:latin typeface="Times New Roman" panose="02020603050405020304" pitchFamily="18" charset="0"/>
            </a:endParaRPr>
          </a:p>
          <a:p>
            <a:pPr marL="0" indent="0">
              <a:buFontTx/>
              <a:buNone/>
            </a:pPr>
            <a:endParaRPr lang="en-US" altLang="ru-RU" sz="1600">
              <a:latin typeface="Times New Roman" panose="02020603050405020304" pitchFamily="18" charset="0"/>
            </a:endParaRPr>
          </a:p>
          <a:p>
            <a:pPr marL="0" indent="0">
              <a:buFontTx/>
              <a:buNone/>
            </a:pPr>
            <a:endParaRPr lang="en-US" altLang="ru-RU" sz="1600">
              <a:latin typeface="Times New Roman" panose="02020603050405020304" pitchFamily="18" charset="0"/>
            </a:endParaRPr>
          </a:p>
        </p:txBody>
      </p:sp>
      <p:pic>
        <p:nvPicPr>
          <p:cNvPr id="290820" name="Picture 4" descr="Fig_1_V2_curve_M31_M81"/>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211638" y="908050"/>
            <a:ext cx="4932362" cy="493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4FFA7E5-F4AE-432A-BFAF-DEE1AB18ED92}" type="slidenum">
              <a:rPr lang="ru-RU" altLang="ru-RU"/>
              <a:pPr/>
              <a:t>7</a:t>
            </a:fld>
            <a:endParaRPr lang="ru-RU" altLang="ru-RU"/>
          </a:p>
        </p:txBody>
      </p:sp>
      <p:sp>
        <p:nvSpPr>
          <p:cNvPr id="299011" name="Rectangle 3"/>
          <p:cNvSpPr>
            <a:spLocks noGrp="1" noChangeArrowheads="1"/>
          </p:cNvSpPr>
          <p:nvPr>
            <p:ph type="body" idx="1"/>
          </p:nvPr>
        </p:nvSpPr>
        <p:spPr/>
        <p:txBody>
          <a:bodyPr/>
          <a:lstStyle/>
          <a:p>
            <a:pPr algn="ctr">
              <a:buFontTx/>
              <a:buNone/>
            </a:pPr>
            <a:r>
              <a:rPr lang="ru-RU" altLang="ru-RU" sz="2800">
                <a:latin typeface="Times New Roman" panose="02020603050405020304" pitchFamily="18" charset="0"/>
              </a:rPr>
              <a:t>Краткая предыстория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5B2BCCBE-23D7-420C-A68B-BA0AC68A0782}" type="slidenum">
              <a:rPr lang="ru-RU" altLang="ru-RU"/>
              <a:pPr/>
              <a:t>8</a:t>
            </a:fld>
            <a:endParaRPr lang="ru-RU" altLang="ru-RU"/>
          </a:p>
        </p:txBody>
      </p:sp>
      <p:sp>
        <p:nvSpPr>
          <p:cNvPr id="300034" name="Rectangle 2"/>
          <p:cNvSpPr>
            <a:spLocks noGrp="1" noChangeArrowheads="1"/>
          </p:cNvSpPr>
          <p:nvPr>
            <p:ph type="body" idx="1"/>
          </p:nvPr>
        </p:nvSpPr>
        <p:spPr>
          <a:xfrm>
            <a:off x="0" y="188913"/>
            <a:ext cx="9144000" cy="6408737"/>
          </a:xfrm>
        </p:spPr>
        <p:txBody>
          <a:bodyPr/>
          <a:lstStyle/>
          <a:p>
            <a:r>
              <a:rPr lang="en-US" altLang="ru-RU" sz="1600"/>
              <a:t>1972 – </a:t>
            </a:r>
            <a:r>
              <a:rPr lang="ru-RU" altLang="ru-RU" sz="1600"/>
              <a:t>предположение А.М. Фридмана о ГД неустойчивости газовых галактических дисков</a:t>
            </a:r>
            <a:r>
              <a:rPr lang="en-US" altLang="ru-RU" sz="1600"/>
              <a:t>;</a:t>
            </a:r>
            <a:r>
              <a:rPr lang="ru-RU" altLang="ru-RU" sz="1600"/>
              <a:t> А.В. Засов сообщает А.Г. Морозову о наблюдаемых скачках скорости на кривых вращения галактик.</a:t>
            </a:r>
            <a:endParaRPr lang="en-US" altLang="ru-RU" sz="1600"/>
          </a:p>
          <a:p>
            <a:r>
              <a:rPr lang="en-US" altLang="ru-RU" sz="1600" b="1"/>
              <a:t>1977,1979 – </a:t>
            </a:r>
            <a:r>
              <a:rPr lang="ru-RU" altLang="ru-RU" sz="1600" b="1"/>
              <a:t>Морозов разрабатывает основы линейной теории центробежной неустойчивости (ЦБН) в газовых галактических дисках</a:t>
            </a:r>
            <a:r>
              <a:rPr lang="en-US" altLang="ru-RU" sz="1600" b="1"/>
              <a:t>.</a:t>
            </a:r>
          </a:p>
          <a:p>
            <a:r>
              <a:rPr lang="en-US" altLang="ru-RU" sz="1600"/>
              <a:t>1985 – </a:t>
            </a:r>
            <a:r>
              <a:rPr lang="ru-RU" altLang="ru-RU" sz="1600"/>
              <a:t>Морозов, Торгашин, Фридман  - проводят численное исследование ЦБН и НКГ в дисках с кривыми вращения, имеющими не слишком крутые</a:t>
            </a:r>
            <a:r>
              <a:rPr lang="en-US" altLang="ru-RU" sz="1600"/>
              <a:t> </a:t>
            </a:r>
            <a:r>
              <a:rPr lang="ru-RU" altLang="ru-RU" sz="1600"/>
              <a:t>скачки скорости</a:t>
            </a:r>
            <a:r>
              <a:rPr lang="en-US" altLang="ru-RU" sz="1600"/>
              <a:t>. </a:t>
            </a:r>
            <a:r>
              <a:rPr lang="ru-RU" altLang="ru-RU" sz="1600"/>
              <a:t>Проводятся первые </a:t>
            </a:r>
            <a:r>
              <a:rPr lang="en-US" altLang="ru-RU" sz="1600"/>
              <a:t>2-D</a:t>
            </a:r>
            <a:r>
              <a:rPr lang="ru-RU" altLang="ru-RU" sz="1600"/>
              <a:t> численные газодинамические эксперименты по моделированию спиральных структур, возбуждаемых в газовом галактическом диске центробежной неустойчивостью.</a:t>
            </a:r>
          </a:p>
          <a:p>
            <a:r>
              <a:rPr lang="en-US" altLang="ru-RU" sz="1600"/>
              <a:t>1994 – </a:t>
            </a:r>
            <a:r>
              <a:rPr lang="ru-RU" altLang="ru-RU" sz="1600"/>
              <a:t>Фридман, Хоружий - разрабатывают приближённую (ВКБ)</a:t>
            </a:r>
            <a:r>
              <a:rPr lang="en-US" altLang="ru-RU" sz="1600"/>
              <a:t> </a:t>
            </a:r>
            <a:r>
              <a:rPr lang="ru-RU" altLang="ru-RU" sz="1600"/>
              <a:t>линейную теорию мод сверхотражения. Первые численные расчёты неустойчивости сверхотражения (НСО) - для отдельных мод в квази-кеплеровском ядерном газовом галактическом диске в центре Галактики</a:t>
            </a:r>
            <a:r>
              <a:rPr lang="en-US" altLang="ru-RU" sz="1600"/>
              <a:t>.</a:t>
            </a:r>
          </a:p>
          <a:p>
            <a:r>
              <a:rPr lang="en-US" altLang="ru-RU" sz="1600"/>
              <a:t>2003 – Fridman et al (, ..., and Torgashin) </a:t>
            </a:r>
            <a:r>
              <a:rPr lang="ru-RU" altLang="ru-RU" sz="1600"/>
              <a:t>численно найдены неустойчивые моды СО в квази-кеплеровском аккреционном диске в тесной двойной системе звёзд. </a:t>
            </a:r>
          </a:p>
          <a:p>
            <a:r>
              <a:rPr lang="en-US" altLang="ru-RU" sz="1600"/>
              <a:t>2006-2008 – Fridman, Snezhkin, Polyachenko, Torgashin – </a:t>
            </a:r>
            <a:r>
              <a:rPr lang="ru-RU" altLang="ru-RU" sz="1600"/>
              <a:t>теоретически рассчитаны параметры лабораторного эксперимента на установке с вращающейся мелкой водой для обнаружения  неустойчивых мод СО; выполнен лаб. эксперимент, подтвердивший теор. модель.</a:t>
            </a:r>
            <a:endParaRPr lang="en-US" altLang="ru-RU" sz="1600"/>
          </a:p>
          <a:p>
            <a:r>
              <a:rPr lang="en-US" altLang="ru-RU" sz="1600"/>
              <a:t>2010-2013 – </a:t>
            </a:r>
            <a:r>
              <a:rPr lang="ru-RU" altLang="ru-RU" sz="1600"/>
              <a:t>Торгашин, Омурканов – исследование ГД неустойчивостей в дисках с более реалистичными кривыми вращения, согласующимися с моделями распределения масс в галактиках; обнаружение дополнительных неустойчивых ГД мод СО</a:t>
            </a:r>
            <a:endParaRPr lang="en-US" altLang="ru-RU" sz="1600"/>
          </a:p>
          <a:p>
            <a:pPr>
              <a:buFontTx/>
              <a:buNone/>
            </a:pPr>
            <a:r>
              <a:rPr lang="en-US" altLang="ru-RU" sz="1600"/>
              <a:t> [Torgashin Yu.M., Omurkanov T.Z. Spiral-vortex structures generation in gaseous galactic disks with a two-hump rotation curve. // Astron. Nachr</a:t>
            </a:r>
            <a:r>
              <a:rPr lang="ru-RU" altLang="ru-RU" sz="1600"/>
              <a:t>., 2013, </a:t>
            </a:r>
            <a:r>
              <a:rPr lang="en-US" altLang="ru-RU" sz="1600"/>
              <a:t>v</a:t>
            </a:r>
            <a:r>
              <a:rPr lang="ru-RU" altLang="ru-RU" sz="1600"/>
              <a:t>.334, </a:t>
            </a:r>
            <a:r>
              <a:rPr lang="en-US" altLang="ru-RU" sz="1600"/>
              <a:t>Issue</a:t>
            </a:r>
            <a:r>
              <a:rPr lang="ru-RU" altLang="ru-RU" sz="1600"/>
              <a:t>8, </a:t>
            </a:r>
            <a:r>
              <a:rPr lang="en-US" altLang="ru-RU" sz="1600"/>
              <a:t>p</a:t>
            </a:r>
            <a:r>
              <a:rPr lang="ru-RU" altLang="ru-RU" sz="1600"/>
              <a:t>.870</a:t>
            </a:r>
            <a:r>
              <a:rPr lang="en-US" altLang="ru-RU" sz="1600"/>
              <a:t>]</a:t>
            </a:r>
            <a:r>
              <a:rPr lang="ru-RU" altLang="ru-RU" sz="16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76F165E0-1384-4317-82A2-B30F1E885B6A}" type="slidenum">
              <a:rPr lang="ru-RU" altLang="ru-RU"/>
              <a:pPr/>
              <a:t>9</a:t>
            </a:fld>
            <a:endParaRPr lang="ru-RU" altLang="ru-RU"/>
          </a:p>
        </p:txBody>
      </p:sp>
      <p:sp>
        <p:nvSpPr>
          <p:cNvPr id="291842" name="Rectangle 2"/>
          <p:cNvSpPr>
            <a:spLocks noGrp="1" noChangeArrowheads="1"/>
          </p:cNvSpPr>
          <p:nvPr>
            <p:ph type="title"/>
          </p:nvPr>
        </p:nvSpPr>
        <p:spPr>
          <a:xfrm>
            <a:off x="179388" y="274638"/>
            <a:ext cx="8785225" cy="417512"/>
          </a:xfrm>
        </p:spPr>
        <p:txBody>
          <a:bodyPr/>
          <a:lstStyle/>
          <a:p>
            <a:r>
              <a:rPr lang="ru-RU" altLang="ru-RU" sz="2000">
                <a:latin typeface="Times New Roman" panose="02020603050405020304" pitchFamily="18" charset="0"/>
              </a:rPr>
              <a:t>Линейная модель.</a:t>
            </a:r>
            <a:endParaRPr lang="ru-RU" altLang="ru-RU" sz="2000"/>
          </a:p>
        </p:txBody>
      </p:sp>
      <p:sp>
        <p:nvSpPr>
          <p:cNvPr id="2918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91844" name="Object 4"/>
          <p:cNvGraphicFramePr>
            <a:graphicFrameLocks noChangeAspect="1"/>
          </p:cNvGraphicFramePr>
          <p:nvPr/>
        </p:nvGraphicFramePr>
        <p:xfrm>
          <a:off x="228600" y="817563"/>
          <a:ext cx="7918450" cy="5181600"/>
        </p:xfrm>
        <a:graphic>
          <a:graphicData uri="http://schemas.openxmlformats.org/presentationml/2006/ole">
            <mc:AlternateContent xmlns:mc="http://schemas.openxmlformats.org/markup-compatibility/2006">
              <mc:Choice xmlns:v="urn:schemas-microsoft-com:vml" Requires="v">
                <p:oleObj spid="_x0000_s291845" name="Equation" r:id="rId3" imgW="5181480" imgH="3377880" progId="Equation.DSMT4">
                  <p:embed/>
                </p:oleObj>
              </mc:Choice>
              <mc:Fallback>
                <p:oleObj name="Equation" r:id="rId3" imgW="5181480" imgH="33778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17563"/>
                        <a:ext cx="791845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3098</TotalTime>
  <Words>2283</Words>
  <Application>Microsoft Office PowerPoint</Application>
  <PresentationFormat>Экран (4:3)</PresentationFormat>
  <Paragraphs>194</Paragraphs>
  <Slides>39</Slides>
  <Notes>3</Notes>
  <HiddenSlides>0</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3" baseType="lpstr">
      <vt:lpstr>Arial</vt:lpstr>
      <vt:lpstr>Times New Roman</vt:lpstr>
      <vt:lpstr>Оформление по умолчанию</vt:lpstr>
      <vt:lpstr>MathType 5.0 Equation</vt:lpstr>
      <vt:lpstr>Механизмы формирования  крупномасштабных ГД мод в газовых дисках плоских галактик с “двугорбой” кривой вращения</vt:lpstr>
      <vt:lpstr>Презентация PowerPoint</vt:lpstr>
      <vt:lpstr>Презентация PowerPoint</vt:lpstr>
      <vt:lpstr>Механизмы формирования крупномасштабных структур в уединенных дисковых галактиках – различные неустойчивости. Исследования – в линейной модели и численные эксперименты.  Как в линейной модели, так и в нелинейных численных экспериментах задают некоторое равновесное (как правило - осесимметричное и симметричное  относительно плоскости z=0), ~ стационарное состояние модельной галактики, затем исследуют эволюцию этого состояния. В линейной модели ищутся неустойчивые линейные моды колебаний (глобальные моды), либо, в упрощенном описании, проводят локальный анализ коротковолновых гармоник возмущений.   Ясно, что, как поведение модельной галактики в численном эксперименте, так и свойства линейных мод колебаний в галактическом диске, определяются заданным начальным равновесным состоянием модельной галактики.  Выбор этого (весьма неоднозначного) состояния основывается на: анализе наблюдений;  современных теоретических представлениях и моделях; примерном представлении авторов о тех картинах, которые они должны получить в своих модельных расчетах ...</vt:lpstr>
      <vt:lpstr>Известны несколько механизмов неустойчивостей, способных приводить к формированию крупномасштабных структур в уединенных дисковых галактиках. </vt:lpstr>
      <vt:lpstr>Гидродинамический механизм. Основные предположения </vt:lpstr>
      <vt:lpstr>Презентация PowerPoint</vt:lpstr>
      <vt:lpstr>Презентация PowerPoint</vt:lpstr>
      <vt:lpstr>Линейная модель.</vt:lpstr>
      <vt:lpstr>Традиционная линеаризованная двумерная система уравнений газового галактического диска*   </vt:lpstr>
      <vt:lpstr>Презентация PowerPoint</vt:lpstr>
      <vt:lpstr>Презентация PowerPoint</vt:lpstr>
      <vt:lpstr>Анализ уравнения для  возмущенной нормированной энтальпии дает: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Radial eigen functions of perturbed surface density. Top – amplitude; bottom – phase.  Left – CF; Right – ORI, r10.</vt:lpstr>
      <vt:lpstr>Нелинейный численный эксперимент</vt:lpstr>
      <vt:lpstr>Нелинейный численный эксперимент</vt:lpstr>
      <vt:lpstr>Нелинейный численный эксперимент</vt:lpstr>
      <vt:lpstr>Презентация PowerPoint</vt:lpstr>
      <vt:lpstr>Выводы</vt:lpstr>
      <vt:lpstr>Спасибо!</vt:lpstr>
      <vt:lpstr>Презентация PowerPoint</vt:lpstr>
      <vt:lpstr>Гравитационный механизм, линейная модель.</vt:lpstr>
      <vt:lpstr>Гравитационный механизм ...</vt:lpstr>
      <vt:lpstr>Гравитационный механизм ...</vt:lpstr>
      <vt:lpstr>Презентация PowerPoint</vt:lpstr>
      <vt:lpstr>Презентация PowerPoint</vt:lpstr>
      <vt:lpstr>Conclutions</vt:lpstr>
      <vt:lpstr>“Kink” on rotation curves in central regions of spiral galaxies disks</vt:lpstr>
      <vt:lpstr>Кривые вращения для балджа, с распределением плотности по закону Серсика.    Kormendy J., Cornell M.E., Block D.L., Knapen J.H., Allard E.L. Pseudobulges in the disk galaxies NGC 7690 and NGC 4593. – Ap. J.,  2006, v. 642, pp. 765–774.   </vt:lpstr>
      <vt:lpstr>Модельное распределение плотности в 6-ти компонентной модели Эйнасто-Хауда   1. Einasto J., Haud U. Galactic models with massive corona. I. Method. – Astron. Astrophys., 1989, v. 223, pp. 89-94. 2. Haud U., Einasto J. Galactic models with massive corona. II. Galaxy. – Astron. Astrophys., 1989, v. 223, pp. 95-106.</vt:lpstr>
    </vt:vector>
  </TitlesOfParts>
  <Company>MIPT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Возбуждение спирально-вихревых структур в галактиках со скачком скорости вращения</dc:title>
  <dc:creator>ARFIK</dc:creator>
  <cp:lastModifiedBy>user</cp:lastModifiedBy>
  <cp:revision>246</cp:revision>
  <dcterms:created xsi:type="dcterms:W3CDTF">2010-11-24T11:58:38Z</dcterms:created>
  <dcterms:modified xsi:type="dcterms:W3CDTF">2016-06-09T06:53:04Z</dcterms:modified>
</cp:coreProperties>
</file>