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412" r:id="rId3"/>
    <p:sldId id="413" r:id="rId4"/>
    <p:sldId id="417" r:id="rId5"/>
    <p:sldId id="423" r:id="rId6"/>
    <p:sldId id="422" r:id="rId7"/>
    <p:sldId id="421" r:id="rId8"/>
    <p:sldId id="420" r:id="rId9"/>
    <p:sldId id="418" r:id="rId10"/>
    <p:sldId id="419" r:id="rId11"/>
    <p:sldId id="400" r:id="rId12"/>
    <p:sldId id="403" r:id="rId13"/>
    <p:sldId id="402" r:id="rId14"/>
    <p:sldId id="424" r:id="rId15"/>
    <p:sldId id="409" r:id="rId16"/>
    <p:sldId id="406" r:id="rId17"/>
    <p:sldId id="425" r:id="rId18"/>
    <p:sldId id="375" r:id="rId19"/>
    <p:sldId id="426" r:id="rId20"/>
    <p:sldId id="429" r:id="rId21"/>
    <p:sldId id="430" r:id="rId22"/>
    <p:sldId id="433" r:id="rId23"/>
    <p:sldId id="436" r:id="rId24"/>
    <p:sldId id="437" r:id="rId25"/>
    <p:sldId id="431" r:id="rId26"/>
    <p:sldId id="432" r:id="rId27"/>
    <p:sldId id="427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186741-81F7-4219-B91B-9B29C07EB51F}">
          <p14:sldIdLst>
            <p14:sldId id="256"/>
            <p14:sldId id="412"/>
            <p14:sldId id="413"/>
            <p14:sldId id="417"/>
            <p14:sldId id="423"/>
            <p14:sldId id="422"/>
            <p14:sldId id="421"/>
            <p14:sldId id="420"/>
            <p14:sldId id="418"/>
            <p14:sldId id="419"/>
            <p14:sldId id="400"/>
            <p14:sldId id="403"/>
            <p14:sldId id="402"/>
            <p14:sldId id="424"/>
            <p14:sldId id="409"/>
            <p14:sldId id="406"/>
            <p14:sldId id="425"/>
            <p14:sldId id="375"/>
            <p14:sldId id="426"/>
            <p14:sldId id="429"/>
            <p14:sldId id="430"/>
            <p14:sldId id="433"/>
            <p14:sldId id="436"/>
            <p14:sldId id="437"/>
            <p14:sldId id="431"/>
            <p14:sldId id="432"/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F94"/>
    <a:srgbClr val="FFFFFF"/>
    <a:srgbClr val="000000"/>
    <a:srgbClr val="0033CC"/>
    <a:srgbClr val="FF3300"/>
    <a:srgbClr val="FF9900"/>
    <a:srgbClr val="74E2E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/>
    <p:restoredTop sz="94600"/>
  </p:normalViewPr>
  <p:slideViewPr>
    <p:cSldViewPr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notesViewPr>
    <p:cSldViewPr>
      <p:cViewPr varScale="1">
        <p:scale>
          <a:sx n="61" d="100"/>
          <a:sy n="61" d="100"/>
        </p:scale>
        <p:origin x="-18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83E2A0-380F-45CA-8C9F-92E285B9A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5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706D7-45C7-4475-B876-B736FA0245EE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6" name="Picture 5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86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457200"/>
            <a:ext cx="77724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1030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1031" name="Picture 5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11" name="Rectangle 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70866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200" b="1" i="1" dirty="0">
                <a:solidFill>
                  <a:srgbClr val="663300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7772400" cy="23622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Математические задачи поиска и устранения ошибок в больших высокоточных каталогах звезд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495800"/>
            <a:ext cx="64008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/>
              <a:t>М.Е. Прохоров, </a:t>
            </a:r>
            <a:r>
              <a:rPr lang="en-US" sz="2400" dirty="0" smtClean="0"/>
              <a:t> </a:t>
            </a:r>
            <a:r>
              <a:rPr lang="ru-RU" sz="2400" dirty="0" smtClean="0"/>
              <a:t>А.И. </a:t>
            </a:r>
            <a:r>
              <a:rPr lang="ru-RU" sz="2400" dirty="0" smtClean="0"/>
              <a:t>Захаров</a:t>
            </a:r>
            <a:r>
              <a:rPr lang="en-US" sz="2400" dirty="0" smtClean="0"/>
              <a:t>, </a:t>
            </a:r>
            <a:r>
              <a:rPr lang="ru-RU" sz="2400" smtClean="0"/>
              <a:t>П.В. Кортунов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ГАИШ</a:t>
            </a:r>
            <a:r>
              <a:rPr lang="en-US" sz="2400" dirty="0" smtClean="0"/>
              <a:t> </a:t>
            </a:r>
            <a:r>
              <a:rPr lang="ru-RU" sz="2400" dirty="0" smtClean="0"/>
              <a:t>МГУ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лаборатория космических проектов</a:t>
            </a:r>
            <a:endParaRPr lang="ru-RU" sz="2400" dirty="0" smtClean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09600" y="6629400"/>
            <a:ext cx="7086600" cy="2286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</a:t>
            </a:r>
            <a:r>
              <a:rPr lang="ru-RU" dirty="0"/>
              <a:t>, «Современная звёздная </a:t>
            </a:r>
            <a:r>
              <a:rPr lang="ru-RU" dirty="0" smtClean="0"/>
              <a:t>астрономия-2016»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Какие уравнения решаются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(для построения каталога)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ru-RU" dirty="0" smtClean="0"/>
              <a:t>Прямые измерения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(0-</a:t>
            </a:r>
            <a:r>
              <a:rPr lang="ru-RU" dirty="0" smtClean="0"/>
              <a:t>е приближение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76800" y="1341438"/>
            <a:ext cx="4191000" cy="4830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ru-RU" sz="2800" dirty="0" smtClean="0"/>
              <a:t>Для «Лиры»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 системе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/>
              <a:t>число</a:t>
            </a:r>
            <a:r>
              <a:rPr lang="en-US" sz="2400" dirty="0" smtClean="0"/>
              <a:t> </a:t>
            </a:r>
            <a:r>
              <a:rPr lang="ru-RU" sz="2400" dirty="0" smtClean="0"/>
              <a:t>столбцов = число звезд; число </a:t>
            </a:r>
            <a:r>
              <a:rPr lang="ru-RU" sz="2400" dirty="0" err="1" smtClean="0"/>
              <a:t>ур</a:t>
            </a:r>
            <a:r>
              <a:rPr lang="ru-RU" sz="2400" dirty="0" smtClean="0"/>
              <a:t>-й = число измерений</a:t>
            </a:r>
            <a:br>
              <a:rPr lang="ru-RU" sz="2400" dirty="0" smtClean="0"/>
            </a:br>
            <a:r>
              <a:rPr lang="ru-RU" sz="2400" dirty="0" smtClean="0"/>
              <a:t>(больше числа звезд)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Система распадается </a:t>
            </a:r>
            <a:br>
              <a:rPr lang="ru-RU" sz="2400" dirty="0" smtClean="0"/>
            </a:br>
            <a:r>
              <a:rPr lang="ru-RU" sz="2400" dirty="0" smtClean="0"/>
              <a:t>на подсистемы для каждой звезды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Решение в 0-м приближении – среднее (средневзвешенное) по всем наблюдениям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для каждой звезды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Group 60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19338871"/>
              </p:ext>
            </p:extLst>
          </p:nvPr>
        </p:nvGraphicFramePr>
        <p:xfrm>
          <a:off x="106363" y="1341438"/>
          <a:ext cx="4770436" cy="4830760"/>
        </p:xfrm>
        <a:graphic>
          <a:graphicData uri="http://schemas.openxmlformats.org/drawingml/2006/table">
            <a:tbl>
              <a:tblPr/>
              <a:tblGrid>
                <a:gridCol w="606961"/>
                <a:gridCol w="608992"/>
                <a:gridCol w="606962"/>
                <a:gridCol w="608992"/>
                <a:gridCol w="606962"/>
                <a:gridCol w="1731567"/>
              </a:tblGrid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3916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 так далее: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09600" y="6629400"/>
            <a:ext cx="7086600" cy="2286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 bwMode="auto">
          <a:xfrm>
            <a:off x="76200" y="6172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2400" b="1" kern="0" dirty="0" smtClean="0">
                <a:latin typeface="Arial Narrow" panose="020B0606020202030204" pitchFamily="34" charset="0"/>
              </a:rPr>
              <a:t>(матрица плана)</a:t>
            </a:r>
            <a:endParaRPr lang="ru-RU" sz="2400" b="1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95" name="Group 58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5306088"/>
              </p:ext>
            </p:extLst>
          </p:nvPr>
        </p:nvGraphicFramePr>
        <p:xfrm>
          <a:off x="-1524000" y="1484313"/>
          <a:ext cx="11017250" cy="4114804"/>
        </p:xfrm>
        <a:graphic>
          <a:graphicData uri="http://schemas.openxmlformats.org/drawingml/2006/table">
            <a:tbl>
              <a:tblPr/>
              <a:tblGrid>
                <a:gridCol w="1096962"/>
                <a:gridCol w="1108076"/>
                <a:gridCol w="1100137"/>
                <a:gridCol w="1100138"/>
                <a:gridCol w="1104900"/>
                <a:gridCol w="1101725"/>
                <a:gridCol w="1100137"/>
                <a:gridCol w="1100138"/>
                <a:gridCol w="2205037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1,K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2,1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2,K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3,1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0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3,K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k,1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k,2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k,K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...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i,1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i,2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0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j,1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j,2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j,K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=F(S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0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n,2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n,K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=F(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552" name="Group 54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5013124"/>
              </p:ext>
            </p:extLst>
          </p:nvPr>
        </p:nvGraphicFramePr>
        <p:xfrm>
          <a:off x="250826" y="1484313"/>
          <a:ext cx="4397373" cy="4114804"/>
        </p:xfrm>
        <a:graphic>
          <a:graphicData uri="http://schemas.openxmlformats.org/drawingml/2006/table">
            <a:tbl>
              <a:tblPr/>
              <a:tblGrid>
                <a:gridCol w="489186"/>
                <a:gridCol w="489185"/>
                <a:gridCol w="599603"/>
                <a:gridCol w="377002"/>
                <a:gridCol w="537398"/>
                <a:gridCol w="439207"/>
                <a:gridCol w="487419"/>
                <a:gridCol w="978373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Прямые измерения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е, 2-е и … приближения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457200" y="6019800"/>
            <a:ext cx="2209800" cy="576232"/>
          </a:xfrm>
          <a:prstGeom prst="wedgeEllipseCallout">
            <a:avLst>
              <a:gd name="adj1" fmla="val -22357"/>
              <a:gd name="adj2" fmla="val -307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dirty="0" smtClean="0"/>
              <a:t>звезды: </a:t>
            </a:r>
            <a:r>
              <a:rPr lang="en-US" sz="2000" dirty="0"/>
              <a:t>n</a:t>
            </a:r>
            <a:endParaRPr lang="ru-RU" baseline="30000" dirty="0"/>
          </a:p>
          <a:p>
            <a:pPr algn="ctr"/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2819400" y="6019800"/>
            <a:ext cx="3224213" cy="576232"/>
          </a:xfrm>
          <a:prstGeom prst="wedgeEllipseCallout">
            <a:avLst>
              <a:gd name="adj1" fmla="val 41926"/>
              <a:gd name="adj2" fmla="val -256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dirty="0" smtClean="0"/>
              <a:t>параметры: </a:t>
            </a:r>
            <a:r>
              <a:rPr lang="en-US" sz="2000" dirty="0" smtClean="0"/>
              <a:t>&lt;n</a:t>
            </a:r>
            <a:r>
              <a:rPr lang="en-US" sz="2000" baseline="30000" dirty="0" smtClean="0"/>
              <a:t>1/2</a:t>
            </a:r>
            <a:endParaRPr lang="ru-RU" baseline="30000" dirty="0"/>
          </a:p>
          <a:p>
            <a:pPr algn="ctr"/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6934200" y="228599"/>
            <a:ext cx="2514600" cy="784225"/>
          </a:xfrm>
          <a:prstGeom prst="wedgeEllipseCallout">
            <a:avLst>
              <a:gd name="adj1" fmla="val 18855"/>
              <a:gd name="adj2" fmla="val 179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ru-RU" dirty="0" smtClean="0"/>
              <a:t>правая часть</a:t>
            </a:r>
            <a:r>
              <a:rPr lang="en-US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N </a:t>
            </a:r>
            <a:r>
              <a:rPr lang="ru-RU" dirty="0" smtClean="0"/>
              <a:t>измерений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09600" y="6629400"/>
            <a:ext cx="7086600" cy="2286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848600" cy="11430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Дифференциальные измерения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dirty="0"/>
              <a:t>(0-</a:t>
            </a:r>
            <a:r>
              <a:rPr lang="ru-RU" dirty="0"/>
              <a:t>е приближение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72200" y="1341438"/>
            <a:ext cx="2819400" cy="4906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400" dirty="0" smtClean="0"/>
              <a:t>Система </a:t>
            </a:r>
            <a:r>
              <a:rPr lang="ru-RU" sz="2400" dirty="0" err="1" smtClean="0"/>
              <a:t>недоопределена</a:t>
            </a:r>
            <a:r>
              <a:rPr lang="ru-RU" sz="2400" dirty="0"/>
              <a:t>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т.к. в нее </a:t>
            </a:r>
            <a:r>
              <a:rPr lang="ru-RU" sz="2400" dirty="0"/>
              <a:t>входят </a:t>
            </a:r>
            <a:r>
              <a:rPr lang="ru-RU" sz="2400" dirty="0" smtClean="0"/>
              <a:t>только разности </a:t>
            </a:r>
            <a:r>
              <a:rPr lang="ru-RU" sz="2400" dirty="0" err="1" smtClean="0"/>
              <a:t>зв</a:t>
            </a:r>
            <a:r>
              <a:rPr lang="ru-RU" sz="2400" dirty="0" smtClean="0"/>
              <a:t>. величин.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Ранг системы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– 1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Решается добавление еще 1 «формального» уравнения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Group 60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5345253"/>
              </p:ext>
            </p:extLst>
          </p:nvPr>
        </p:nvGraphicFramePr>
        <p:xfrm>
          <a:off x="106363" y="1341438"/>
          <a:ext cx="6065837" cy="4470400"/>
        </p:xfrm>
        <a:graphic>
          <a:graphicData uri="http://schemas.openxmlformats.org/drawingml/2006/table">
            <a:tbl>
              <a:tblPr/>
              <a:tblGrid>
                <a:gridCol w="655637"/>
                <a:gridCol w="685800"/>
                <a:gridCol w="838200"/>
                <a:gridCol w="304800"/>
                <a:gridCol w="609600"/>
                <a:gridCol w="609600"/>
                <a:gridCol w="152400"/>
                <a:gridCol w="2209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k1,1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k2,1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k3,1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kn,1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k1,2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k2,2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k3,2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kn,3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4064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 так далее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…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oup 60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43092263"/>
              </p:ext>
            </p:extLst>
          </p:nvPr>
        </p:nvGraphicFramePr>
        <p:xfrm>
          <a:off x="106363" y="5791200"/>
          <a:ext cx="6065837" cy="457200"/>
        </p:xfrm>
        <a:graphic>
          <a:graphicData uri="http://schemas.openxmlformats.org/drawingml/2006/table">
            <a:tbl>
              <a:tblPr/>
              <a:tblGrid>
                <a:gridCol w="681313"/>
                <a:gridCol w="712658"/>
                <a:gridCol w="871026"/>
                <a:gridCol w="554289"/>
                <a:gridCol w="633473"/>
                <a:gridCol w="395921"/>
                <a:gridCol w="395921"/>
                <a:gridCol w="25400"/>
                <a:gridCol w="1795836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m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i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const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трелка влево 2"/>
          <p:cNvSpPr/>
          <p:nvPr/>
        </p:nvSpPr>
        <p:spPr>
          <a:xfrm>
            <a:off x="5943600" y="5867400"/>
            <a:ext cx="2819400" cy="3048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09600" y="6629400"/>
            <a:ext cx="7086600" cy="2286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6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848600" cy="11430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Дифференциальные измерения</a:t>
            </a:r>
            <a:r>
              <a:rPr lang="en-US" b="1" dirty="0">
                <a:latin typeface="Arial Narrow" panose="020B0606020202030204" pitchFamily="34" charset="0"/>
              </a:rPr>
              <a:t/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ru-RU" dirty="0">
                <a:latin typeface="Arial Narrow" panose="020B0606020202030204" pitchFamily="34" charset="0"/>
              </a:rPr>
              <a:t>1</a:t>
            </a:r>
            <a:r>
              <a:rPr lang="en-US" dirty="0">
                <a:latin typeface="Arial Narrow" panose="020B0606020202030204" pitchFamily="34" charset="0"/>
              </a:rPr>
              <a:t>-</a:t>
            </a:r>
            <a:r>
              <a:rPr lang="ru-RU" dirty="0" smtClean="0">
                <a:latin typeface="Arial Narrow" panose="020B0606020202030204" pitchFamily="34" charset="0"/>
              </a:rPr>
              <a:t>е и последующие </a:t>
            </a:r>
            <a:r>
              <a:rPr lang="ru-RU" dirty="0">
                <a:latin typeface="Arial Narrow" panose="020B0606020202030204" pitchFamily="34" charset="0"/>
              </a:rPr>
              <a:t>приближения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Group 60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9234576"/>
              </p:ext>
            </p:extLst>
          </p:nvPr>
        </p:nvGraphicFramePr>
        <p:xfrm>
          <a:off x="106363" y="1295400"/>
          <a:ext cx="3703637" cy="4470400"/>
        </p:xfrm>
        <a:graphic>
          <a:graphicData uri="http://schemas.openxmlformats.org/drawingml/2006/table">
            <a:tbl>
              <a:tblPr/>
              <a:tblGrid>
                <a:gridCol w="655637"/>
                <a:gridCol w="685800"/>
                <a:gridCol w="838200"/>
                <a:gridCol w="304800"/>
                <a:gridCol w="609600"/>
                <a:gridCol w="609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k1,1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k2,1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k3,1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kn,1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k1,2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k2,2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k3,2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kn,3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 так далее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…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oup 60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92211684"/>
              </p:ext>
            </p:extLst>
          </p:nvPr>
        </p:nvGraphicFramePr>
        <p:xfrm>
          <a:off x="106363" y="5715000"/>
          <a:ext cx="8809036" cy="457200"/>
        </p:xfrm>
        <a:graphic>
          <a:graphicData uri="http://schemas.openxmlformats.org/drawingml/2006/table">
            <a:tbl>
              <a:tblPr/>
              <a:tblGrid>
                <a:gridCol w="989428"/>
                <a:gridCol w="1034949"/>
                <a:gridCol w="383860"/>
                <a:gridCol w="685800"/>
                <a:gridCol w="1920189"/>
                <a:gridCol w="574971"/>
                <a:gridCol w="574971"/>
                <a:gridCol w="435069"/>
                <a:gridCol w="2209799"/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m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i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const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60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84652975"/>
              </p:ext>
            </p:extLst>
          </p:nvPr>
        </p:nvGraphicFramePr>
        <p:xfrm>
          <a:off x="6705600" y="1295400"/>
          <a:ext cx="2209800" cy="447040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(1)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k3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=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Δ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F(S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k2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(2)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kumimoji="0" lang="ru-RU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 так далее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…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8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1038240"/>
              </p:ext>
            </p:extLst>
          </p:nvPr>
        </p:nvGraphicFramePr>
        <p:xfrm>
          <a:off x="3810000" y="1295400"/>
          <a:ext cx="2924175" cy="4525967"/>
        </p:xfrm>
        <a:graphic>
          <a:graphicData uri="http://schemas.openxmlformats.org/drawingml/2006/table">
            <a:tbl>
              <a:tblPr/>
              <a:tblGrid>
                <a:gridCol w="1171575"/>
                <a:gridCol w="609600"/>
                <a:gridCol w="11430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1,1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1,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1,K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2,1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2,K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3,1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3,K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k,1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k,K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...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i,1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 0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j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j,1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j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j,K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 0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+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n,K</a:t>
                      </a: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3870000" y="1295400"/>
            <a:ext cx="0" cy="487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09600" y="6629400"/>
            <a:ext cx="7086600" cy="2286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2819400" y="6248400"/>
            <a:ext cx="3224213" cy="576232"/>
          </a:xfrm>
          <a:prstGeom prst="wedgeEllipseCallout">
            <a:avLst>
              <a:gd name="adj1" fmla="val 17725"/>
              <a:gd name="adj2" fmla="val -408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dirty="0" smtClean="0"/>
              <a:t>параметры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6754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«</a:t>
            </a:r>
            <a:r>
              <a:rPr lang="ru-RU" dirty="0" err="1" smtClean="0"/>
              <a:t>Сирус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>
                <a:latin typeface="Arial Narrow" panose="020B0606020202030204" pitchFamily="34" charset="0"/>
              </a:rPr>
              <a:t>(как пример данных и параметров)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+mn-lt"/>
              </a:rPr>
              <a:t>Звезд:              </a:t>
            </a:r>
            <a:r>
              <a:rPr lang="en-US" dirty="0" smtClean="0">
                <a:latin typeface="+mn-lt"/>
              </a:rPr>
              <a:t>~</a:t>
            </a:r>
            <a:r>
              <a:rPr lang="ru-RU" dirty="0" smtClean="0"/>
              <a:t>8000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ru-RU" dirty="0"/>
              <a:t>Измерений: </a:t>
            </a:r>
            <a:r>
              <a:rPr lang="en-US" dirty="0" smtClean="0">
                <a:latin typeface="+mn-lt"/>
              </a:rPr>
              <a:t>~</a:t>
            </a:r>
            <a:r>
              <a:rPr lang="ru-RU" dirty="0" smtClean="0">
                <a:latin typeface="+mn-lt"/>
              </a:rPr>
              <a:t>70 000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Длительность эксперимента:  5 лет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Наблюдательных ночей:         436</a:t>
            </a:r>
          </a:p>
          <a:p>
            <a:pPr>
              <a:lnSpc>
                <a:spcPct val="90000"/>
              </a:lnSpc>
            </a:pPr>
            <a:endParaRPr lang="ru-RU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Проведен на Алма-Атинской обсерватории ГАИШ МГУ во 2-й половине 1980-х годов.</a:t>
            </a:r>
            <a:endParaRPr lang="ru-RU" dirty="0" smtClean="0"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создания астрон.каталогов, 20</a:t>
            </a:r>
            <a:r>
              <a:rPr lang="en-US" smtClean="0"/>
              <a:t>.</a:t>
            </a:r>
            <a:r>
              <a:rPr lang="ru-RU" smtClean="0"/>
              <a:t>09</a:t>
            </a:r>
            <a:r>
              <a:rPr lang="en-US" smtClean="0"/>
              <a:t>.</a:t>
            </a:r>
            <a:r>
              <a:rPr lang="ru-RU" smtClean="0"/>
              <a:t>2012, «Абрау-2012»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1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коэффициентов</a:t>
            </a:r>
            <a:br>
              <a:rPr lang="ru-RU" dirty="0" smtClean="0"/>
            </a:br>
            <a:r>
              <a:rPr lang="ru-RU" dirty="0" smtClean="0"/>
              <a:t>(на примере «Сириуса»)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905000"/>
            <a:ext cx="7772400" cy="4648200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/>
              <a:t>Температура – 1 столбец (переменная), плотный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/>
              <a:t>Пропускание атмосферы:</a:t>
            </a:r>
          </a:p>
          <a:p>
            <a:pPr marL="914400" lvl="1" indent="-514350">
              <a:lnSpc>
                <a:spcPct val="80000"/>
              </a:lnSpc>
            </a:pPr>
            <a:r>
              <a:rPr lang="ru-RU" dirty="0"/>
              <a:t>н</a:t>
            </a:r>
            <a:r>
              <a:rPr lang="ru-RU" dirty="0" smtClean="0"/>
              <a:t>аблюдения делятся на </a:t>
            </a:r>
            <a:r>
              <a:rPr lang="ru-RU" i="1" dirty="0" smtClean="0"/>
              <a:t>группы</a:t>
            </a:r>
            <a:r>
              <a:rPr lang="ru-RU" dirty="0" smtClean="0"/>
              <a:t>, </a:t>
            </a:r>
            <a:r>
              <a:rPr lang="en-US" dirty="0" smtClean="0"/>
              <a:t>~20 </a:t>
            </a:r>
            <a:r>
              <a:rPr lang="ru-RU" dirty="0" smtClean="0"/>
              <a:t>мин,</a:t>
            </a:r>
            <a:br>
              <a:rPr lang="ru-RU" dirty="0" smtClean="0"/>
            </a:br>
            <a:r>
              <a:rPr lang="ru-RU" dirty="0" smtClean="0"/>
              <a:t>4–10 групп за ночь;</a:t>
            </a:r>
          </a:p>
          <a:p>
            <a:pPr marL="914400" lvl="1" indent="-514350">
              <a:lnSpc>
                <a:spcPct val="80000"/>
              </a:lnSpc>
            </a:pPr>
            <a:r>
              <a:rPr lang="en-US" dirty="0" smtClean="0"/>
              <a:t>B-</a:t>
            </a:r>
            <a:r>
              <a:rPr lang="ru-RU" dirty="0" smtClean="0"/>
              <a:t>сплайн</a:t>
            </a:r>
            <a:r>
              <a:rPr lang="en-US" dirty="0" smtClean="0"/>
              <a:t> </a:t>
            </a:r>
            <a:r>
              <a:rPr lang="ru-RU" dirty="0" smtClean="0"/>
              <a:t>аппроксимация гладкая на соседних группах – 4 коэффициента/группа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dirty="0" smtClean="0"/>
              <a:t>Деградация аппаратуры – В-сплайн аппроксимация на интервалах </a:t>
            </a:r>
            <a:r>
              <a:rPr lang="en-US" dirty="0" smtClean="0"/>
              <a:t>~1 </a:t>
            </a:r>
            <a:r>
              <a:rPr lang="ru-RU" dirty="0" smtClean="0"/>
              <a:t>месяца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выбор интервалов почти произволен, возможны разрывы</a:t>
            </a:r>
            <a:r>
              <a:rPr lang="ru-RU" dirty="0" smtClean="0"/>
              <a:t>). 4 </a:t>
            </a:r>
            <a:r>
              <a:rPr lang="ru-RU" dirty="0" err="1" smtClean="0"/>
              <a:t>коэфф</a:t>
            </a:r>
            <a:r>
              <a:rPr lang="ru-RU" dirty="0" smtClean="0"/>
              <a:t>./интервал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создания астрон.каталогов, 20</a:t>
            </a:r>
            <a:r>
              <a:rPr lang="en-US" smtClean="0"/>
              <a:t>.</a:t>
            </a:r>
            <a:r>
              <a:rPr lang="ru-RU" smtClean="0"/>
              <a:t>09</a:t>
            </a:r>
            <a:r>
              <a:rPr lang="en-US" smtClean="0"/>
              <a:t>.</a:t>
            </a:r>
            <a:r>
              <a:rPr lang="ru-RU" smtClean="0"/>
              <a:t>2012, «Абрау-2012»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9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ru-RU" dirty="0" smtClean="0"/>
              <a:t>Характеристики </a:t>
            </a:r>
            <a:br>
              <a:rPr lang="ru-RU" dirty="0" smtClean="0"/>
            </a:br>
            <a:r>
              <a:rPr lang="ru-RU" dirty="0" smtClean="0"/>
              <a:t>матриц плана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663597"/>
              </p:ext>
            </p:extLst>
          </p:nvPr>
        </p:nvGraphicFramePr>
        <p:xfrm>
          <a:off x="152400" y="1676400"/>
          <a:ext cx="883920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19200"/>
                <a:gridCol w="1468120"/>
                <a:gridCol w="1325880"/>
                <a:gridCol w="1178560"/>
                <a:gridCol w="1252220"/>
                <a:gridCol w="1252220"/>
              </a:tblGrid>
              <a:tr h="10808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Обзор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Звезд</a:t>
                      </a:r>
                      <a:br>
                        <a:rPr lang="ru-RU" dirty="0" smtClean="0"/>
                      </a:br>
                      <a:r>
                        <a:rPr lang="ru-RU" sz="1800" b="0" dirty="0" smtClean="0"/>
                        <a:t>(</a:t>
                      </a:r>
                      <a:r>
                        <a:rPr lang="ru-RU" sz="1800" b="0" dirty="0" err="1" smtClean="0"/>
                        <a:t>столбц</a:t>
                      </a:r>
                      <a:r>
                        <a:rPr lang="ru-RU" sz="1800" b="0" dirty="0" smtClean="0"/>
                        <a:t>.)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Измерений</a:t>
                      </a:r>
                    </a:p>
                    <a:p>
                      <a:pPr algn="ctr"/>
                      <a:r>
                        <a:rPr lang="ru-RU" b="0" dirty="0" smtClean="0"/>
                        <a:t>(уравнений</a:t>
                      </a:r>
                      <a:br>
                        <a:rPr lang="ru-RU" b="0" dirty="0" smtClean="0"/>
                      </a:br>
                      <a:r>
                        <a:rPr lang="ru-RU" b="0" dirty="0" smtClean="0"/>
                        <a:t>=строк)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Элементов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Прям.</a:t>
                      </a:r>
                    </a:p>
                    <a:p>
                      <a:pPr algn="ctr"/>
                      <a:r>
                        <a:rPr lang="ru-RU" dirty="0" smtClean="0"/>
                        <a:t>0-е</a:t>
                      </a:r>
                      <a:r>
                        <a:rPr lang="ru-RU" baseline="0" dirty="0" smtClean="0"/>
                        <a:t> прибл.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Дифф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algn="ctr"/>
                      <a:r>
                        <a:rPr lang="ru-RU" dirty="0" smtClean="0"/>
                        <a:t>0-е</a:t>
                      </a:r>
                      <a:r>
                        <a:rPr lang="ru-RU" baseline="0" dirty="0" smtClean="0"/>
                        <a:t> прибл.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Послед.</a:t>
                      </a:r>
                    </a:p>
                    <a:p>
                      <a:pPr algn="ctr"/>
                      <a:r>
                        <a:rPr lang="ru-RU" dirty="0" smtClean="0"/>
                        <a:t>прибл.</a:t>
                      </a:r>
                      <a:endParaRPr lang="ru-RU" dirty="0"/>
                    </a:p>
                  </a:txBody>
                  <a:tcPr/>
                </a:tc>
              </a:tr>
              <a:tr h="9907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«Сириус»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WBVR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8 </a:t>
                      </a:r>
                      <a:r>
                        <a:rPr lang="en-US" dirty="0" smtClean="0"/>
                        <a:t>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70 000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ym typeface="Symbol"/>
                        </a:rPr>
                        <a:t></a:t>
                      </a:r>
                      <a:r>
                        <a:rPr lang="ru-RU" dirty="0" smtClean="0">
                          <a:sym typeface="Symbol"/>
                        </a:rPr>
                        <a:t>9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560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∙</a:t>
                      </a:r>
                      <a:r>
                        <a:rPr lang="ru-RU" dirty="0" smtClean="0"/>
                        <a:t>10</a:t>
                      </a:r>
                      <a:r>
                        <a:rPr lang="ru-RU" baseline="30000" dirty="0" smtClean="0"/>
                        <a:t>6</a:t>
                      </a:r>
                      <a:endParaRPr lang="ru-RU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–––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16 000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(1/35</a:t>
                      </a:r>
                      <a:r>
                        <a:rPr lang="ru-RU" baseline="0" dirty="0" smtClean="0"/>
                        <a:t> 000)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770 000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~1/1500)</a:t>
                      </a:r>
                      <a:endParaRPr lang="ru-RU" dirty="0"/>
                    </a:p>
                  </a:txBody>
                  <a:tcPr anchor="ctr"/>
                </a:tc>
              </a:tr>
              <a:tr h="792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Лира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</a:t>
                      </a:r>
                      <a:r>
                        <a:rPr lang="ru-RU" dirty="0" smtClean="0"/>
                        <a:t>млн.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 </a:t>
                      </a:r>
                      <a:r>
                        <a:rPr lang="ru-RU" dirty="0" smtClean="0"/>
                        <a:t>млрд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ym typeface="Symbol"/>
                        </a:rPr>
                        <a:t></a:t>
                      </a:r>
                      <a:r>
                        <a:rPr lang="en-US" dirty="0" smtClean="0"/>
                        <a:t>110)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+mn-cs"/>
                        </a:rPr>
                        <a:t>9.9</a:t>
                      </a:r>
                      <a:r>
                        <a:rPr lang="ru-RU" dirty="0" smtClean="0">
                          <a:latin typeface="+mn-lt"/>
                          <a:cs typeface="Times New Roman"/>
                        </a:rPr>
                        <a:t>∙</a:t>
                      </a:r>
                      <a:r>
                        <a:rPr lang="ru-RU" dirty="0" smtClean="0"/>
                        <a:t>10</a:t>
                      </a:r>
                      <a:r>
                        <a:rPr lang="ru-RU" baseline="30000" dirty="0" smtClean="0"/>
                        <a:t>1</a:t>
                      </a:r>
                      <a:r>
                        <a:rPr lang="en-US" baseline="30000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33</a:t>
                      </a:r>
                      <a:r>
                        <a:rPr lang="ru-RU" dirty="0" smtClean="0">
                          <a:latin typeface="+mn-lt"/>
                          <a:cs typeface="Times New Roman"/>
                        </a:rPr>
                        <a:t>∙</a:t>
                      </a:r>
                      <a:r>
                        <a:rPr lang="ru-RU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</a:p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(1/3</a:t>
                      </a:r>
                      <a:r>
                        <a:rPr lang="ru-RU" dirty="0" smtClean="0">
                          <a:latin typeface="+mn-lt"/>
                          <a:cs typeface="Times New Roman"/>
                        </a:rPr>
                        <a:t>∙</a:t>
                      </a:r>
                      <a:r>
                        <a:rPr lang="ru-RU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r>
                        <a:rPr lang="en-US" dirty="0" smtClean="0">
                          <a:latin typeface="+mn-lt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66</a:t>
                      </a:r>
                      <a:r>
                        <a:rPr lang="ru-RU" dirty="0" smtClean="0">
                          <a:latin typeface="+mn-lt"/>
                          <a:cs typeface="Times New Roman"/>
                        </a:rPr>
                        <a:t>∙</a:t>
                      </a:r>
                      <a:r>
                        <a:rPr lang="ru-RU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</a:p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(2/3</a:t>
                      </a:r>
                      <a:r>
                        <a:rPr lang="ru-RU" dirty="0" smtClean="0">
                          <a:latin typeface="+mn-lt"/>
                          <a:cs typeface="Times New Roman"/>
                        </a:rPr>
                        <a:t>∙</a:t>
                      </a:r>
                      <a:r>
                        <a:rPr lang="ru-RU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r>
                        <a:rPr lang="en-US" dirty="0" smtClean="0">
                          <a:latin typeface="+mn-lt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570</a:t>
                      </a:r>
                      <a:r>
                        <a:rPr lang="ru-RU" dirty="0" smtClean="0">
                          <a:latin typeface="+mn-lt"/>
                          <a:cs typeface="Times New Roman"/>
                        </a:rPr>
                        <a:t>∙</a:t>
                      </a:r>
                      <a:r>
                        <a:rPr lang="ru-RU" dirty="0" smtClean="0"/>
                        <a:t>10</a:t>
                      </a:r>
                      <a:r>
                        <a:rPr lang="en-US" baseline="30000" dirty="0" smtClean="0"/>
                        <a:t>12</a:t>
                      </a:r>
                    </a:p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(1/17 000)</a:t>
                      </a:r>
                      <a:endParaRPr lang="ru-RU" dirty="0"/>
                    </a:p>
                  </a:txBody>
                  <a:tcPr anchor="ctr"/>
                </a:tc>
              </a:tr>
              <a:tr h="7929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GAIA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ru-RU" dirty="0" smtClean="0"/>
                        <a:t>млрд.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млрд.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ym typeface="Symbol"/>
                        </a:rPr>
                        <a:t></a:t>
                      </a:r>
                      <a:r>
                        <a:rPr lang="ru-RU" dirty="0" smtClean="0"/>
                        <a:t>7</a:t>
                      </a:r>
                      <a:r>
                        <a:rPr lang="en-US" dirty="0" smtClean="0"/>
                        <a:t>0)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Times New Roman"/>
                        </a:rPr>
                        <a:t>70∙</a:t>
                      </a:r>
                      <a:r>
                        <a:rPr lang="ru-RU" dirty="0" smtClean="0"/>
                        <a:t>10</a:t>
                      </a:r>
                      <a:r>
                        <a:rPr lang="ru-RU" baseline="30000" dirty="0" smtClean="0"/>
                        <a:t>1</a:t>
                      </a:r>
                      <a:r>
                        <a:rPr lang="en-US" baseline="30000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70</a:t>
                      </a:r>
                      <a:r>
                        <a:rPr lang="ru-RU" dirty="0" smtClean="0">
                          <a:latin typeface="+mn-lt"/>
                          <a:cs typeface="Times New Roman"/>
                        </a:rPr>
                        <a:t>∙</a:t>
                      </a:r>
                      <a:r>
                        <a:rPr lang="ru-RU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</a:p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(1/</a:t>
                      </a:r>
                      <a:r>
                        <a:rPr lang="ru-RU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dirty="0" smtClean="0">
                          <a:latin typeface="+mn-lt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–––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2.2</a:t>
                      </a:r>
                      <a:r>
                        <a:rPr lang="ru-RU" dirty="0" smtClean="0">
                          <a:latin typeface="+mn-lt"/>
                          <a:cs typeface="Times New Roman"/>
                        </a:rPr>
                        <a:t>∙</a:t>
                      </a:r>
                      <a:r>
                        <a:rPr lang="ru-RU" dirty="0" smtClean="0"/>
                        <a:t>10</a:t>
                      </a:r>
                      <a:r>
                        <a:rPr lang="en-US" baseline="30000" dirty="0" smtClean="0"/>
                        <a:t>15</a:t>
                      </a:r>
                    </a:p>
                    <a:p>
                      <a:pPr algn="ctr"/>
                      <a:r>
                        <a:rPr lang="en-US" dirty="0" smtClean="0">
                          <a:latin typeface="+mn-lt"/>
                          <a:cs typeface="+mn-cs"/>
                        </a:rPr>
                        <a:t>(1/30 000)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4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Arial" charset="0"/>
                <a:cs typeface="Arial" charset="0"/>
              </a:rPr>
              <a:t>Проблема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33400" y="2057400"/>
            <a:ext cx="77724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Как решать задачи  </a:t>
            </a:r>
            <a:r>
              <a:rPr lang="ru-RU" sz="3600" i="1" dirty="0" smtClean="0">
                <a:solidFill>
                  <a:srgbClr val="FF0000"/>
                </a:solidFill>
              </a:rPr>
              <a:t>линейного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МНК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sz="3600" i="1" dirty="0" smtClean="0">
                <a:solidFill>
                  <a:srgbClr val="FF0000"/>
                </a:solidFill>
              </a:rPr>
              <a:t>плохо обусловленной </a:t>
            </a:r>
            <a:r>
              <a:rPr lang="ru-RU" dirty="0" smtClean="0"/>
              <a:t>системы </a:t>
            </a:r>
            <a:r>
              <a:rPr lang="ru-RU" dirty="0"/>
              <a:t>уравнений </a:t>
            </a:r>
            <a:r>
              <a:rPr lang="ru-RU" sz="3600" i="1" dirty="0" smtClean="0">
                <a:solidFill>
                  <a:srgbClr val="FF0000"/>
                </a:solidFill>
              </a:rPr>
              <a:t>большого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размера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sz="3600" i="1" dirty="0" smtClean="0">
                <a:solidFill>
                  <a:srgbClr val="FF0000"/>
                </a:solidFill>
              </a:rPr>
              <a:t>сильной </a:t>
            </a:r>
            <a:r>
              <a:rPr lang="ru-RU" dirty="0" smtClean="0"/>
              <a:t>разреженностью</a:t>
            </a:r>
            <a:endParaRPr lang="ru-RU" dirty="0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09600" y="6629400"/>
            <a:ext cx="7086600" cy="2286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Мат.задачи</a:t>
            </a:r>
            <a:r>
              <a:rPr lang="ru-RU" dirty="0" smtClean="0"/>
              <a:t> больших каталогов, 09</a:t>
            </a:r>
            <a:r>
              <a:rPr lang="en-US" dirty="0" smtClean="0"/>
              <a:t>.</a:t>
            </a:r>
            <a:r>
              <a:rPr lang="ru-RU" dirty="0" smtClean="0"/>
              <a:t>06</a:t>
            </a:r>
            <a:r>
              <a:rPr lang="en-US" dirty="0" smtClean="0"/>
              <a:t>.</a:t>
            </a:r>
            <a:r>
              <a:rPr lang="ru-RU" dirty="0" smtClean="0"/>
              <a:t>2016, «Современная звёздная астрономия-2016»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решать систему ?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93148"/>
              </p:ext>
            </p:extLst>
          </p:nvPr>
        </p:nvGraphicFramePr>
        <p:xfrm>
          <a:off x="228600" y="1905000"/>
          <a:ext cx="8001000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819400"/>
                <a:gridCol w="3200400"/>
              </a:tblGrid>
              <a:tr h="609600">
                <a:tc>
                  <a:txBody>
                    <a:bodyPr/>
                    <a:lstStyle/>
                    <a:p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Напрямую</a:t>
                      </a:r>
                      <a:r>
                        <a:rPr lang="ru-RU" sz="2400" baseline="0" dirty="0" smtClean="0">
                          <a:latin typeface="Arial Narrow" panose="020B0606020202030204" pitchFamily="34" charset="0"/>
                        </a:rPr>
                        <a:t> р</a:t>
                      </a:r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ешаем </a:t>
                      </a:r>
                      <a:br>
                        <a:rPr lang="ru-RU" sz="2400" dirty="0" smtClean="0">
                          <a:latin typeface="Arial Narrow" panose="020B0606020202030204" pitchFamily="34" charset="0"/>
                        </a:rPr>
                      </a:br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матрицу плана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Преобразуем </a:t>
                      </a:r>
                      <a:br>
                        <a:rPr lang="ru-RU" sz="2400" dirty="0" smtClean="0">
                          <a:latin typeface="Arial Narrow" panose="020B0606020202030204" pitchFamily="34" charset="0"/>
                        </a:rPr>
                      </a:br>
                      <a:r>
                        <a:rPr lang="ru-RU" sz="2400" dirty="0" smtClean="0">
                          <a:latin typeface="Arial Narrow" panose="020B0606020202030204" pitchFamily="34" charset="0"/>
                        </a:rPr>
                        <a:t>в нормальную систему уравнений</a:t>
                      </a:r>
                      <a:endParaRPr lang="ru-RU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Малый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размер матрицы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Narrow" panose="020B0606020202030204" pitchFamily="34" charset="0"/>
                        </a:rPr>
                        <a:t>SVD</a:t>
                      </a:r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Narrow" panose="020B0606020202030204" pitchFamily="34" charset="0"/>
                        </a:rPr>
                        <a:t>Любые «обычные» методы</a:t>
                      </a:r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Большая</a:t>
                      </a:r>
                      <a:b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матрица</a:t>
                      </a:r>
                      <a:b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(разреженная)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Narrow" panose="020B0606020202030204" pitchFamily="34" charset="0"/>
                        </a:rPr>
                        <a:t>???</a:t>
                      </a:r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Narrow" panose="020B0606020202030204" pitchFamily="34" charset="0"/>
                        </a:rPr>
                        <a:t>Методы</a:t>
                      </a:r>
                      <a:r>
                        <a:rPr lang="ru-RU" sz="2400" b="1" baseline="0" dirty="0" smtClean="0">
                          <a:latin typeface="Arial Narrow" panose="020B0606020202030204" pitchFamily="34" charset="0"/>
                        </a:rPr>
                        <a:t> с сохранением разреженности</a:t>
                      </a:r>
                      <a:endParaRPr lang="ru-RU" sz="2400" b="1" dirty="0" smtClean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1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«Сырые данные» </a:t>
            </a:r>
            <a:r>
              <a:rPr lang="en-US" b="1" dirty="0" smtClean="0">
                <a:latin typeface="Arial Narrow" panose="020B0606020202030204" pitchFamily="34" charset="0"/>
              </a:rPr>
              <a:t>VS </a:t>
            </a:r>
            <a:r>
              <a:rPr lang="ru-RU" b="1" dirty="0" smtClean="0">
                <a:latin typeface="Arial Narrow" panose="020B0606020202030204" pitchFamily="34" charset="0"/>
              </a:rPr>
              <a:t>«Каталог»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Каталог это: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Чистка (исключаем переменные звезды)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Большой объем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Учет систематических ошибок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5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295400"/>
            <a:ext cx="451924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ru-RU" dirty="0" smtClean="0"/>
              <a:t>Матрица плана, мал. размер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813" y="1447800"/>
            <a:ext cx="225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/>
              <a:t>Матрица плана </a:t>
            </a:r>
            <a:endParaRPr lang="en-US" sz="2400" dirty="0"/>
          </a:p>
          <a:p>
            <a:pPr algn="r"/>
            <a:r>
              <a:rPr lang="ru-RU" sz="2000" dirty="0" smtClean="0"/>
              <a:t>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b="1" dirty="0" smtClean="0">
                <a:latin typeface="Arial Narrow" panose="020B0606020202030204" pitchFamily="34" charset="0"/>
              </a:rPr>
              <a:t>P  =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481" y="3657600"/>
            <a:ext cx="5300810" cy="3083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SVD </a:t>
            </a:r>
            <a:r>
              <a:rPr lang="en-US" sz="2400" b="1" dirty="0">
                <a:latin typeface="Arial Narrow" panose="020B0606020202030204" pitchFamily="34" charset="0"/>
              </a:rPr>
              <a:t>– </a:t>
            </a:r>
            <a:r>
              <a:rPr lang="ru-RU" sz="2400" dirty="0" smtClean="0"/>
              <a:t>«</a:t>
            </a:r>
            <a:r>
              <a:rPr lang="en-US" sz="2400" dirty="0" smtClean="0"/>
              <a:t>Singular Value Decomposition</a:t>
            </a:r>
            <a:r>
              <a:rPr lang="ru-RU" sz="2400" dirty="0" smtClean="0"/>
              <a:t>»</a:t>
            </a:r>
          </a:p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N – </a:t>
            </a:r>
            <a:r>
              <a:rPr lang="ru-RU" sz="2400" b="1" dirty="0" smtClean="0">
                <a:latin typeface="Arial Narrow" panose="020B0606020202030204" pitchFamily="34" charset="0"/>
              </a:rPr>
              <a:t>число звезд, </a:t>
            </a:r>
            <a:r>
              <a:rPr lang="en-US" sz="2400" b="1" dirty="0" smtClean="0">
                <a:latin typeface="Arial Narrow" panose="020B0606020202030204" pitchFamily="34" charset="0"/>
              </a:rPr>
              <a:t>M – </a:t>
            </a:r>
            <a:r>
              <a:rPr lang="ru-RU" sz="2400" b="1" dirty="0" smtClean="0">
                <a:latin typeface="Arial Narrow" panose="020B0606020202030204" pitchFamily="34" charset="0"/>
              </a:rPr>
              <a:t>число наблюдений</a:t>
            </a:r>
          </a:p>
          <a:p>
            <a:pPr algn="ctr"/>
            <a:endParaRPr lang="ru-RU" sz="3600" b="1" dirty="0">
              <a:latin typeface="Arial Narrow" panose="020B0606020202030204" pitchFamily="34" charset="0"/>
            </a:endParaRPr>
          </a:p>
          <a:p>
            <a:r>
              <a:rPr lang="ru-RU" sz="2400" dirty="0" smtClean="0"/>
              <a:t>       </a:t>
            </a:r>
            <a:r>
              <a:rPr lang="ru-RU" sz="2400" b="1" dirty="0" smtClean="0">
                <a:latin typeface="Arial Narrow" panose="020B0606020202030204" pitchFamily="34" charset="0"/>
              </a:rPr>
              <a:t>=</a:t>
            </a:r>
            <a:r>
              <a:rPr lang="en-US" sz="2400" b="1" dirty="0" smtClean="0">
                <a:latin typeface="Arial Narrow" panose="020B0606020202030204" pitchFamily="34" charset="0"/>
              </a:rPr>
              <a:t>                          x                        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x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endParaRPr lang="ru-RU" sz="2400" b="1" dirty="0">
              <a:latin typeface="Arial Narrow" panose="020B0606020202030204" pitchFamily="34" charset="0"/>
            </a:endParaRPr>
          </a:p>
          <a:p>
            <a:endParaRPr lang="ru-RU" sz="2400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                                     сингулярные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atin typeface="Arial Narrow" panose="020B0606020202030204" pitchFamily="34" charset="0"/>
              </a:rPr>
              <a:t>                                            числа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495800"/>
            <a:ext cx="1440000" cy="1836000"/>
          </a:xfrm>
          <a:prstGeom prst="rect">
            <a:avLst/>
          </a:prstGeom>
          <a:solidFill>
            <a:srgbClr val="E5D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</a:t>
            </a:r>
            <a:b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NxM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3000" y="4495800"/>
            <a:ext cx="1440000" cy="18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NxM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b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ортогон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6248400" y="4495800"/>
            <a:ext cx="144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V</a:t>
            </a:r>
            <a:b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NxN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ортогон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.)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11800" y="4495800"/>
            <a:ext cx="1440000" cy="1440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4411800" y="4495800"/>
            <a:ext cx="144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Arial Narrow"/>
              </a:rPr>
              <a:t>Σ</a:t>
            </a:r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NxN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(диагональ)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924800" cy="1143000"/>
          </a:xfrm>
        </p:spPr>
        <p:txBody>
          <a:bodyPr/>
          <a:lstStyle/>
          <a:p>
            <a:r>
              <a:rPr lang="ru-RU" dirty="0" smtClean="0"/>
              <a:t>Нормальные </a:t>
            </a:r>
            <a:r>
              <a:rPr lang="ru-RU" dirty="0" err="1" smtClean="0"/>
              <a:t>ур</a:t>
            </a:r>
            <a:r>
              <a:rPr lang="ru-RU" dirty="0" smtClean="0"/>
              <a:t>., </a:t>
            </a:r>
            <a:r>
              <a:rPr lang="ru-RU" dirty="0" err="1" smtClean="0"/>
              <a:t>мал.размер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813" y="1828800"/>
            <a:ext cx="2256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/>
              <a:t>Матрица плана </a:t>
            </a:r>
            <a:endParaRPr lang="en-US" sz="2400" dirty="0"/>
          </a:p>
          <a:p>
            <a:pPr algn="r"/>
            <a:r>
              <a:rPr lang="ru-RU" sz="2000" dirty="0" smtClean="0"/>
              <a:t>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b="1" dirty="0" smtClean="0">
                <a:latin typeface="Arial Narrow" panose="020B0606020202030204" pitchFamily="34" charset="0"/>
              </a:rPr>
              <a:t>P  =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4499" y="4267200"/>
            <a:ext cx="593963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Матрица</a:t>
            </a:r>
            <a:r>
              <a:rPr lang="en-US" sz="2400" dirty="0" smtClean="0"/>
              <a:t> </a:t>
            </a:r>
            <a:r>
              <a:rPr lang="ru-RU" sz="2400" dirty="0"/>
              <a:t>нормальных </a:t>
            </a:r>
            <a:r>
              <a:rPr lang="ru-RU" sz="2400" dirty="0" smtClean="0"/>
              <a:t>уравнений</a:t>
            </a:r>
            <a:r>
              <a:rPr lang="en-US" sz="2400" dirty="0" smtClean="0"/>
              <a:t>   </a:t>
            </a:r>
            <a:r>
              <a:rPr lang="en-US" sz="2400" b="1" dirty="0" smtClean="0">
                <a:latin typeface="Arial Narrow" panose="020B0606020202030204" pitchFamily="34" charset="0"/>
              </a:rPr>
              <a:t>N  = P </a:t>
            </a:r>
            <a:r>
              <a:rPr lang="en-US" sz="2400" b="1" dirty="0" smtClean="0">
                <a:latin typeface="Times New Roman"/>
                <a:cs typeface="Times New Roman"/>
              </a:rPr>
              <a:t>∙ </a:t>
            </a:r>
            <a:r>
              <a:rPr lang="en-US" sz="2400" b="1" dirty="0" smtClean="0">
                <a:latin typeface="Arial Narrow" panose="020B0606020202030204" pitchFamily="34" charset="0"/>
              </a:rPr>
              <a:t>P</a:t>
            </a:r>
            <a:r>
              <a:rPr lang="en-US" sz="2400" b="1" baseline="30000" dirty="0" smtClean="0">
                <a:latin typeface="Arial Narrow" panose="020B0606020202030204" pitchFamily="34" charset="0"/>
              </a:rPr>
              <a:t>T</a:t>
            </a:r>
            <a:endParaRPr lang="ru-RU" sz="2400" b="1" baseline="30000" dirty="0" smtClean="0">
              <a:latin typeface="Arial Narrow" panose="020B0606020202030204" pitchFamily="34" charset="0"/>
            </a:endParaRPr>
          </a:p>
          <a:p>
            <a:pPr algn="ctr"/>
            <a:endParaRPr lang="ru-RU" sz="2400" b="1" baseline="30000" dirty="0"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Сингулярные числа возводятся в квадрат.</a:t>
            </a: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Обусловленность системы ухудшается.</a:t>
            </a:r>
          </a:p>
          <a:p>
            <a:pPr algn="ctr"/>
            <a:endParaRPr lang="ru-RU" sz="2400" b="1" dirty="0">
              <a:latin typeface="Arial Narrow" panose="020B0606020202030204" pitchFamily="34" charset="0"/>
            </a:endParaRPr>
          </a:p>
          <a:p>
            <a:pPr algn="ctr"/>
            <a:r>
              <a:rPr lang="ru-RU" sz="2400" dirty="0" smtClean="0"/>
              <a:t>Методы – любые.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9"/>
          <a:stretch/>
        </p:blipFill>
        <p:spPr bwMode="auto">
          <a:xfrm>
            <a:off x="2819400" y="1676400"/>
            <a:ext cx="3505200" cy="241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0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8600"/>
            <a:ext cx="3894345" cy="228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5800" y="2362200"/>
            <a:ext cx="3960000" cy="39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Матрица </a:t>
            </a:r>
            <a:br>
              <a:rPr lang="ru-RU" dirty="0" smtClean="0"/>
            </a:br>
            <a:r>
              <a:rPr lang="ru-RU" dirty="0" smtClean="0"/>
              <a:t>Нормальных уравнений</a:t>
            </a:r>
            <a:br>
              <a:rPr lang="ru-RU" dirty="0" smtClean="0"/>
            </a:br>
            <a:r>
              <a:rPr lang="ru-RU" sz="3600" dirty="0" smtClean="0"/>
              <a:t>(прямые измерения)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231855" cy="32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9"/>
          <a:stretch/>
        </p:blipFill>
        <p:spPr bwMode="auto">
          <a:xfrm>
            <a:off x="152400" y="1905000"/>
            <a:ext cx="40956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5800" y="2362200"/>
            <a:ext cx="3960000" cy="39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Матрица </a:t>
            </a:r>
            <a:br>
              <a:rPr lang="ru-RU" dirty="0" smtClean="0"/>
            </a:br>
            <a:r>
              <a:rPr lang="ru-RU" dirty="0" smtClean="0"/>
              <a:t>Нормальных уравнений</a:t>
            </a:r>
            <a:br>
              <a:rPr lang="ru-RU" dirty="0" smtClean="0"/>
            </a:br>
            <a:r>
              <a:rPr lang="ru-RU" sz="3600" dirty="0" smtClean="0"/>
              <a:t>(дифференциальные измерения)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231855" cy="32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ru-RU" sz="4000" dirty="0" smtClean="0"/>
              <a:t>Нормальные </a:t>
            </a:r>
            <a:r>
              <a:rPr lang="ru-RU" sz="4000" dirty="0" err="1" smtClean="0"/>
              <a:t>ур</a:t>
            </a:r>
            <a:r>
              <a:rPr lang="ru-RU" sz="4000" dirty="0" smtClean="0"/>
              <a:t>., разреженная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8381" y="4267200"/>
            <a:ext cx="6171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Методы: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Сопряженных градиентов </a:t>
            </a:r>
            <a:r>
              <a:rPr lang="ru-RU" sz="2400" dirty="0" smtClean="0">
                <a:latin typeface="Arial Narrow" panose="020B0606020202030204" pitchFamily="34" charset="0"/>
              </a:rPr>
              <a:t>(поиск </a:t>
            </a:r>
            <a:r>
              <a:rPr lang="ru-RU" sz="2400" dirty="0" err="1" smtClean="0">
                <a:latin typeface="Arial Narrow" panose="020B0606020202030204" pitchFamily="34" charset="0"/>
              </a:rPr>
              <a:t>минмимума</a:t>
            </a:r>
            <a:r>
              <a:rPr lang="ru-RU" sz="2400" dirty="0" smtClean="0">
                <a:latin typeface="Arial Narrow" panose="020B0606020202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Регуляризации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Холецкого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др.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1447800" y="1433280"/>
            <a:ext cx="2376000" cy="23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3281"/>
            <a:ext cx="1939113" cy="19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4584912" y="1434000"/>
            <a:ext cx="2376000" cy="23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12" y="1434001"/>
            <a:ext cx="1939113" cy="19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924800" cy="1143000"/>
          </a:xfrm>
        </p:spPr>
        <p:txBody>
          <a:bodyPr/>
          <a:lstStyle/>
          <a:p>
            <a:r>
              <a:rPr lang="ru-RU" dirty="0"/>
              <a:t>Матрица плана, </a:t>
            </a:r>
            <a:r>
              <a:rPr lang="ru-RU" dirty="0" smtClean="0"/>
              <a:t>разреженная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SVD </a:t>
            </a:r>
            <a:r>
              <a:rPr lang="ru-RU" dirty="0" smtClean="0"/>
              <a:t>для таких матриц нет.</a:t>
            </a:r>
          </a:p>
          <a:p>
            <a:r>
              <a:rPr lang="ru-RU" dirty="0" smtClean="0"/>
              <a:t>Модифицированный метод сопряженных градиентов ???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9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Уменьшение размера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1905000"/>
            <a:ext cx="4876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Отбор звезд:</a:t>
            </a:r>
          </a:p>
          <a:p>
            <a:r>
              <a:rPr lang="ru-RU" dirty="0" smtClean="0"/>
              <a:t>Яркие 		– все	</a:t>
            </a:r>
          </a:p>
          <a:p>
            <a:r>
              <a:rPr lang="ru-RU" dirty="0" smtClean="0"/>
              <a:t>«Средние»	– 1%</a:t>
            </a:r>
          </a:p>
          <a:p>
            <a:r>
              <a:rPr lang="ru-RU" dirty="0" smtClean="0"/>
              <a:t>Слабые		– 0,01</a:t>
            </a:r>
            <a:r>
              <a:rPr lang="ru-RU" dirty="0"/>
              <a:t>%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6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Существующие 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WBVR </a:t>
            </a:r>
            <a:r>
              <a:rPr lang="ru-RU" dirty="0" smtClean="0"/>
              <a:t>(Алма-Ата) – </a:t>
            </a:r>
            <a:r>
              <a:rPr lang="en-US" smtClean="0"/>
              <a:t>8</a:t>
            </a:r>
            <a:r>
              <a:rPr lang="ru-RU" smtClean="0"/>
              <a:t> </a:t>
            </a:r>
            <a:r>
              <a:rPr lang="ru-RU" dirty="0" smtClean="0"/>
              <a:t>тыс. звезд</a:t>
            </a:r>
          </a:p>
          <a:p>
            <a:r>
              <a:rPr lang="ru-RU" dirty="0" smtClean="0"/>
              <a:t>2</a:t>
            </a:r>
            <a:r>
              <a:rPr lang="en-US" dirty="0" smtClean="0"/>
              <a:t>MASS – JHK, 471 </a:t>
            </a:r>
            <a:r>
              <a:rPr lang="ru-RU" dirty="0" smtClean="0"/>
              <a:t>млн. </a:t>
            </a:r>
            <a:r>
              <a:rPr lang="ru-RU" dirty="0" err="1" smtClean="0"/>
              <a:t>точечн</a:t>
            </a:r>
            <a:r>
              <a:rPr lang="ru-RU" dirty="0" smtClean="0"/>
              <a:t>. </a:t>
            </a:r>
            <a:r>
              <a:rPr lang="ru-RU" dirty="0" err="1" smtClean="0"/>
              <a:t>источн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SDSS – </a:t>
            </a:r>
            <a:r>
              <a:rPr lang="en-US" dirty="0" err="1" smtClean="0"/>
              <a:t>ugriz</a:t>
            </a:r>
            <a:r>
              <a:rPr lang="en-US" dirty="0" smtClean="0"/>
              <a:t>, 800 </a:t>
            </a:r>
            <a:r>
              <a:rPr lang="ru-RU" dirty="0" smtClean="0"/>
              <a:t>млн., но </a:t>
            </a:r>
            <a:r>
              <a:rPr lang="ru-RU" b="1" dirty="0" smtClean="0"/>
              <a:t>не каталог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мало повторных наблюдений (</a:t>
            </a:r>
            <a:r>
              <a:rPr lang="en-US" dirty="0" smtClean="0"/>
              <a:t>&lt;2 </a:t>
            </a:r>
            <a:r>
              <a:rPr lang="ru-RU" dirty="0" smtClean="0"/>
              <a:t>раза</a:t>
            </a:r>
            <a:r>
              <a:rPr lang="en-US" dirty="0" smtClean="0"/>
              <a:t>&gt;)</a:t>
            </a:r>
          </a:p>
          <a:p>
            <a:pPr lvl="1"/>
            <a:r>
              <a:rPr lang="ru-RU" dirty="0" smtClean="0"/>
              <a:t>плохой вынос за атмосферу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5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Будущие примеры</a:t>
            </a:r>
            <a:endParaRPr lang="ru-RU" dirty="0"/>
          </a:p>
        </p:txBody>
      </p:sp>
      <p:sp>
        <p:nvSpPr>
          <p:cNvPr id="6" name="Текст 4"/>
          <p:cNvSpPr txBox="1">
            <a:spLocks/>
          </p:cNvSpPr>
          <p:nvPr/>
        </p:nvSpPr>
        <p:spPr bwMode="auto">
          <a:xfrm>
            <a:off x="457200" y="1535113"/>
            <a:ext cx="3733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3600" kern="0" smtClean="0"/>
              <a:t>GAIA</a:t>
            </a:r>
            <a:endParaRPr lang="ru-RU" kern="0" dirty="0"/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4343401" y="1535113"/>
            <a:ext cx="3657600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3600" kern="0" smtClean="0"/>
              <a:t>LSST</a:t>
            </a:r>
            <a:endParaRPr lang="ru-RU" kern="0" dirty="0"/>
          </a:p>
        </p:txBody>
      </p:sp>
      <p:pic>
        <p:nvPicPr>
          <p:cNvPr id="8" name="Picture 6" descr="https://newsline.llnl.gov/_rev02/articles/2010/aug/images/082010_images/lsst500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"/>
          <a:stretch/>
        </p:blipFill>
        <p:spPr bwMode="auto">
          <a:xfrm>
            <a:off x="4114801" y="2362200"/>
            <a:ext cx="3931919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GAIA-black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/>
          <a:stretch/>
        </p:blipFill>
        <p:spPr bwMode="auto">
          <a:xfrm>
            <a:off x="685800" y="2362199"/>
            <a:ext cx="339682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228600" y="6019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 lvl="1" algn="ctr"/>
            <a:r>
              <a:rPr lang="ru-RU" kern="0" dirty="0"/>
              <a:t>б</a:t>
            </a:r>
            <a:r>
              <a:rPr lang="ru-RU" kern="0" dirty="0" smtClean="0"/>
              <a:t>ез атмосферы                           с атмосферой</a:t>
            </a:r>
          </a:p>
          <a:p>
            <a:pPr marL="0" lvl="1" algn="r">
              <a:spcBef>
                <a:spcPts val="0"/>
              </a:spcBef>
            </a:pPr>
            <a:r>
              <a:rPr lang="ru-RU" b="0" kern="0" dirty="0" smtClean="0"/>
              <a:t>(необходим вынос за атмосферу)</a:t>
            </a: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2801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3" name="Заголовок 7"/>
          <p:cNvSpPr txBox="1">
            <a:spLocks/>
          </p:cNvSpPr>
          <p:nvPr/>
        </p:nvSpPr>
        <p:spPr>
          <a:xfrm>
            <a:off x="228600" y="457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kern="0" smtClean="0"/>
              <a:t>Как мерили раньше</a:t>
            </a:r>
            <a:endParaRPr lang="ru-RU" kern="0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228600" y="1905000"/>
            <a:ext cx="77724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kern="0" smtClean="0"/>
              <a:t>Фотоэлектрический фотометр на ФЭУ</a:t>
            </a:r>
          </a:p>
          <a:p>
            <a:pPr marL="0" indent="0">
              <a:buFontTx/>
              <a:buNone/>
            </a:pPr>
            <a:endParaRPr lang="ru-RU" kern="0" smtClean="0"/>
          </a:p>
          <a:p>
            <a:pPr marL="0" indent="0">
              <a:buFontTx/>
              <a:buNone/>
            </a:pPr>
            <a:endParaRPr lang="ru-RU" kern="0" smtClean="0"/>
          </a:p>
          <a:p>
            <a:pPr marL="0" indent="0">
              <a:buFontTx/>
              <a:buNone/>
            </a:pPr>
            <a:endParaRPr lang="ru-RU" kern="0" smtClean="0"/>
          </a:p>
          <a:p>
            <a:pPr marL="0" indent="0">
              <a:buFontTx/>
              <a:buNone/>
            </a:pPr>
            <a:endParaRPr lang="ru-RU" kern="0" smtClean="0"/>
          </a:p>
          <a:p>
            <a:pPr marL="0" indent="0">
              <a:buFontTx/>
              <a:buNone/>
            </a:pPr>
            <a:endParaRPr lang="ru-RU" kern="0" smtClean="0"/>
          </a:p>
          <a:p>
            <a:pPr marL="0" indent="0" algn="ctr">
              <a:buFontTx/>
              <a:buNone/>
            </a:pPr>
            <a:r>
              <a:rPr lang="ru-RU" sz="2800" kern="0" smtClean="0"/>
              <a:t>О – окулярный подсмотр, Г – глаз, Ф – фильтр, </a:t>
            </a:r>
            <a:br>
              <a:rPr lang="ru-RU" sz="2800" kern="0" smtClean="0"/>
            </a:br>
            <a:r>
              <a:rPr lang="ru-RU" sz="2800" kern="0" smtClean="0"/>
              <a:t>Д – диафрагма, ЛФ – линза Фабри</a:t>
            </a:r>
          </a:p>
          <a:p>
            <a:pPr marL="0" indent="0">
              <a:buFontTx/>
              <a:buNone/>
            </a:pPr>
            <a:endParaRPr lang="ru-RU" kern="0" dirty="0"/>
          </a:p>
        </p:txBody>
      </p:sp>
      <p:pic>
        <p:nvPicPr>
          <p:cNvPr id="5" name="Picture 2" descr="http://images.astronet.ru/pubd/2003/04/21/0001189236/f4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953000" cy="26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3" name="Заголовок 7"/>
          <p:cNvSpPr txBox="1">
            <a:spLocks/>
          </p:cNvSpPr>
          <p:nvPr/>
        </p:nvSpPr>
        <p:spPr>
          <a:xfrm>
            <a:off x="228600" y="457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kern="0" smtClean="0"/>
              <a:t>Как измеряют сегодня</a:t>
            </a:r>
            <a:endParaRPr lang="ru-RU" kern="0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228600" y="1905000"/>
            <a:ext cx="77724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kern="0" dirty="0" smtClean="0"/>
              <a:t>Матричное (ПЗС/КМОП) изображение</a:t>
            </a:r>
          </a:p>
          <a:p>
            <a:pPr marL="0" indent="0">
              <a:buFontTx/>
              <a:buNone/>
            </a:pPr>
            <a:endParaRPr lang="ru-RU" kern="0" dirty="0" smtClean="0"/>
          </a:p>
          <a:p>
            <a:pPr marL="0" indent="0">
              <a:buFontTx/>
              <a:buNone/>
            </a:pPr>
            <a:endParaRPr lang="ru-RU" kern="0" dirty="0" smtClean="0"/>
          </a:p>
          <a:p>
            <a:pPr marL="0" indent="0">
              <a:buFontTx/>
              <a:buNone/>
            </a:pPr>
            <a:endParaRPr lang="ru-RU" kern="0" dirty="0" smtClean="0"/>
          </a:p>
          <a:p>
            <a:pPr marL="0" indent="0">
              <a:buFontTx/>
              <a:buNone/>
            </a:pPr>
            <a:endParaRPr lang="ru-RU" kern="0" dirty="0" smtClean="0"/>
          </a:p>
          <a:p>
            <a:pPr marL="0" indent="0">
              <a:buFontTx/>
              <a:buNone/>
            </a:pPr>
            <a:endParaRPr lang="ru-RU" kern="0" dirty="0"/>
          </a:p>
        </p:txBody>
      </p:sp>
      <p:pic>
        <p:nvPicPr>
          <p:cNvPr id="1026" name="Picture 2" descr="http://images.astronet.ru/pubd/2004/03/18/0001197181/00042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t="8826" r="23392" b="23788"/>
          <a:stretch/>
        </p:blipFill>
        <p:spPr bwMode="auto">
          <a:xfrm>
            <a:off x="228600" y="2895600"/>
            <a:ext cx="374031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35" y="2895599"/>
            <a:ext cx="3840265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9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86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kern="0" dirty="0" smtClean="0"/>
              <a:t>Виды измерений: </a:t>
            </a:r>
            <a:r>
              <a:rPr lang="ru-RU" b="1" kern="0" dirty="0" smtClean="0"/>
              <a:t>дифференциальные</a:t>
            </a:r>
            <a:endParaRPr lang="ru-RU" b="1" kern="0" dirty="0"/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5029200" y="1447800"/>
            <a:ext cx="32766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kern="0" dirty="0" smtClean="0"/>
              <a:t>1 – стандарт</a:t>
            </a:r>
          </a:p>
          <a:p>
            <a:pPr>
              <a:spcBef>
                <a:spcPts val="0"/>
              </a:spcBef>
            </a:pPr>
            <a:r>
              <a:rPr lang="ru-RU" kern="0" dirty="0" smtClean="0"/>
              <a:t>2 – фон </a:t>
            </a:r>
            <a:r>
              <a:rPr lang="ru-RU" kern="0" dirty="0" err="1" smtClean="0"/>
              <a:t>станд</a:t>
            </a:r>
            <a:r>
              <a:rPr lang="ru-RU" kern="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kern="0" dirty="0" smtClean="0"/>
              <a:t>3 – звезда 1</a:t>
            </a:r>
          </a:p>
          <a:p>
            <a:pPr>
              <a:spcBef>
                <a:spcPts val="0"/>
              </a:spcBef>
            </a:pPr>
            <a:r>
              <a:rPr lang="ru-RU" kern="0" dirty="0" smtClean="0"/>
              <a:t>4 – фон </a:t>
            </a:r>
            <a:r>
              <a:rPr lang="ru-RU" kern="0" dirty="0" err="1" smtClean="0"/>
              <a:t>зв</a:t>
            </a:r>
            <a:r>
              <a:rPr lang="ru-RU" kern="0" dirty="0" smtClean="0"/>
              <a:t>. 1</a:t>
            </a:r>
          </a:p>
          <a:p>
            <a:pPr>
              <a:spcBef>
                <a:spcPts val="0"/>
              </a:spcBef>
            </a:pPr>
            <a:r>
              <a:rPr lang="ru-RU" kern="0" dirty="0" smtClean="0"/>
              <a:t>1 – стандарт</a:t>
            </a:r>
          </a:p>
          <a:p>
            <a:pPr>
              <a:spcBef>
                <a:spcPts val="0"/>
              </a:spcBef>
            </a:pPr>
            <a:r>
              <a:rPr lang="ru-RU" kern="0" dirty="0" smtClean="0"/>
              <a:t>2 – фон </a:t>
            </a:r>
            <a:r>
              <a:rPr lang="ru-RU" kern="0" dirty="0" err="1" smtClean="0"/>
              <a:t>станд</a:t>
            </a:r>
            <a:r>
              <a:rPr lang="ru-RU" kern="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kern="0" dirty="0" smtClean="0"/>
              <a:t>5 – звезда 2</a:t>
            </a:r>
          </a:p>
          <a:p>
            <a:pPr>
              <a:spcBef>
                <a:spcPts val="0"/>
              </a:spcBef>
            </a:pPr>
            <a:r>
              <a:rPr lang="ru-RU" kern="0" dirty="0" smtClean="0"/>
              <a:t>6 – фон </a:t>
            </a:r>
            <a:r>
              <a:rPr lang="ru-RU" kern="0" dirty="0" err="1" smtClean="0"/>
              <a:t>зв</a:t>
            </a:r>
            <a:r>
              <a:rPr lang="ru-RU" kern="0" dirty="0" smtClean="0"/>
              <a:t>. 2</a:t>
            </a:r>
          </a:p>
          <a:p>
            <a:pPr>
              <a:spcBef>
                <a:spcPts val="0"/>
              </a:spcBef>
            </a:pPr>
            <a:r>
              <a:rPr lang="ru-RU" kern="0" dirty="0" smtClean="0"/>
              <a:t>1 – стандарт</a:t>
            </a:r>
          </a:p>
          <a:p>
            <a:pPr>
              <a:spcBef>
                <a:spcPts val="0"/>
              </a:spcBef>
            </a:pPr>
            <a:r>
              <a:rPr lang="ru-RU" kern="0" dirty="0" smtClean="0"/>
              <a:t>…</a:t>
            </a:r>
            <a:endParaRPr lang="ru-RU" b="1" kern="0" dirty="0"/>
          </a:p>
        </p:txBody>
      </p:sp>
      <p:sp>
        <p:nvSpPr>
          <p:cNvPr id="6" name="Овал 5"/>
          <p:cNvSpPr>
            <a:spLocks noChangeAspect="1"/>
          </p:cNvSpPr>
          <p:nvPr/>
        </p:nvSpPr>
        <p:spPr>
          <a:xfrm>
            <a:off x="3962400" y="2788920"/>
            <a:ext cx="182880" cy="1828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3810000" y="2590800"/>
            <a:ext cx="182880" cy="1828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endParaRPr lang="ru-RU" sz="1050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2331720" y="2971800"/>
            <a:ext cx="182880" cy="1828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255520" y="3169920"/>
            <a:ext cx="182880" cy="1828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4648200" y="4800600"/>
            <a:ext cx="182880" cy="1828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FF0000"/>
                </a:solidFill>
              </a:rPr>
              <a:t>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4419600" y="4617720"/>
            <a:ext cx="182880" cy="1828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      </a:t>
            </a:r>
          </a:p>
          <a:p>
            <a:pPr algn="ctr"/>
            <a:endParaRPr lang="ru-RU" sz="1050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343400" y="1524000"/>
            <a:ext cx="3581400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sz="2800" kern="0" smtClean="0"/>
              <a:t>В каждом пикселе есть</a:t>
            </a:r>
          </a:p>
          <a:p>
            <a:pPr>
              <a:lnSpc>
                <a:spcPct val="80000"/>
              </a:lnSpc>
            </a:pPr>
            <a:r>
              <a:rPr lang="ru-RU" sz="2800" kern="0" smtClean="0"/>
              <a:t>Сигнал от звезды</a:t>
            </a:r>
          </a:p>
          <a:p>
            <a:pPr>
              <a:lnSpc>
                <a:spcPct val="80000"/>
              </a:lnSpc>
            </a:pPr>
            <a:r>
              <a:rPr lang="ru-RU" sz="2800" kern="0" smtClean="0"/>
              <a:t>Фон:</a:t>
            </a:r>
          </a:p>
          <a:p>
            <a:pPr lvl="1">
              <a:lnSpc>
                <a:spcPct val="80000"/>
              </a:lnSpc>
            </a:pPr>
            <a:r>
              <a:rPr lang="ru-RU" sz="2400" kern="0" smtClean="0"/>
              <a:t>фон неба (</a:t>
            </a:r>
            <a:r>
              <a:rPr lang="en-US" sz="2400" kern="0" smtClean="0">
                <a:solidFill>
                  <a:srgbClr val="FF0000"/>
                </a:solidFill>
              </a:rPr>
              <a:t>~22</a:t>
            </a:r>
            <a:r>
              <a:rPr lang="en-US" sz="2400" kern="0" baseline="30000" smtClean="0">
                <a:solidFill>
                  <a:srgbClr val="FF0000"/>
                </a:solidFill>
              </a:rPr>
              <a:t>m</a:t>
            </a:r>
            <a:r>
              <a:rPr lang="en-US" sz="2400" kern="0" smtClean="0">
                <a:solidFill>
                  <a:srgbClr val="FF0000"/>
                </a:solidFill>
              </a:rPr>
              <a:t>/</a:t>
            </a:r>
            <a:r>
              <a:rPr lang="ru-RU" sz="2400" kern="0" smtClean="0">
                <a:solidFill>
                  <a:srgbClr val="FF0000"/>
                </a:solidFill>
              </a:rPr>
              <a:t>кв.сек</a:t>
            </a:r>
            <a:r>
              <a:rPr lang="ru-RU" sz="2400" kern="0" smtClean="0"/>
              <a:t>);</a:t>
            </a:r>
          </a:p>
          <a:p>
            <a:pPr lvl="1">
              <a:lnSpc>
                <a:spcPct val="80000"/>
              </a:lnSpc>
            </a:pPr>
            <a:r>
              <a:rPr lang="ru-RU" sz="2400" kern="0" smtClean="0"/>
              <a:t>тепловой (темновой) фон;</a:t>
            </a:r>
          </a:p>
          <a:p>
            <a:pPr lvl="1">
              <a:lnSpc>
                <a:spcPct val="80000"/>
              </a:lnSpc>
            </a:pPr>
            <a:r>
              <a:rPr lang="ru-RU" sz="2400" kern="0" smtClean="0"/>
              <a:t>шум считывания.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kern="0" smtClean="0"/>
              <a:t>Все они флуктуируют </a:t>
            </a:r>
            <a:br>
              <a:rPr lang="ru-RU" sz="2800" kern="0" smtClean="0"/>
            </a:br>
            <a:r>
              <a:rPr lang="ru-RU" sz="2800" kern="0" smtClean="0"/>
              <a:t>(</a:t>
            </a:r>
            <a:r>
              <a:rPr lang="ru-RU" sz="2800" kern="0" smtClean="0">
                <a:solidFill>
                  <a:srgbClr val="FF0000"/>
                </a:solidFill>
              </a:rPr>
              <a:t>по Пуассону</a:t>
            </a:r>
            <a:r>
              <a:rPr lang="ru-RU" sz="2800" kern="0" smtClean="0"/>
              <a:t>)</a:t>
            </a:r>
            <a:endParaRPr lang="ru-RU" sz="2800" kern="0" dirty="0"/>
          </a:p>
        </p:txBody>
      </p:sp>
      <p:pic>
        <p:nvPicPr>
          <p:cNvPr id="4" name="Picture 4" descr="http://www.lens.unifi.it/bio/cms/research_immagine/19.Schermata_2010_06_03_a_15.59.5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43827" r="51175" b="-81"/>
          <a:stretch/>
        </p:blipFill>
        <p:spPr bwMode="auto">
          <a:xfrm>
            <a:off x="381000" y="1743457"/>
            <a:ext cx="3946525" cy="37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304800" y="5562600"/>
            <a:ext cx="7315200" cy="11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   Набор отсчетов в пикселях пересчитывается в блеск звезды по стандартным моделям прибора и атмосферы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86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kern="0" dirty="0" smtClean="0"/>
              <a:t>Виды измерений: </a:t>
            </a:r>
            <a:br>
              <a:rPr lang="ru-RU" kern="0" dirty="0" smtClean="0"/>
            </a:br>
            <a:r>
              <a:rPr lang="ru-RU" b="1" kern="0" dirty="0" smtClean="0"/>
              <a:t>прямые </a:t>
            </a:r>
            <a:r>
              <a:rPr lang="ru-RU" kern="0" dirty="0" smtClean="0"/>
              <a:t>(ПЗС)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3649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Мат.задачи больших каталогов, 09</a:t>
            </a:r>
            <a:r>
              <a:rPr lang="en-US" smtClean="0"/>
              <a:t>.</a:t>
            </a:r>
            <a:r>
              <a:rPr lang="ru-RU" smtClean="0"/>
              <a:t>06</a:t>
            </a:r>
            <a:r>
              <a:rPr lang="en-US" smtClean="0"/>
              <a:t>.</a:t>
            </a:r>
            <a:r>
              <a:rPr lang="ru-RU" smtClean="0"/>
              <a:t>2016, «Современная звёздная астрономия-2016»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28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kern="0" dirty="0" smtClean="0"/>
              <a:t>Прямые измерения можно сделать дифференциальными</a:t>
            </a:r>
            <a:endParaRPr lang="ru-RU" kern="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8600" y="19050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ru-RU" kern="0" dirty="0"/>
              <a:t>На ПЗС-кадре (или ПЗС-скане) обычно много звезд</a:t>
            </a:r>
          </a:p>
          <a:p>
            <a:pPr>
              <a:lnSpc>
                <a:spcPct val="80000"/>
              </a:lnSpc>
            </a:pPr>
            <a:r>
              <a:rPr lang="ru-RU" kern="0" dirty="0" smtClean="0"/>
              <a:t>Измерения </a:t>
            </a:r>
            <a:r>
              <a:rPr lang="ru-RU" sz="3600" i="1" kern="0" dirty="0" smtClean="0">
                <a:solidFill>
                  <a:srgbClr val="FF0000"/>
                </a:solidFill>
              </a:rPr>
              <a:t>одной</a:t>
            </a:r>
            <a:r>
              <a:rPr lang="ru-RU" sz="3600" kern="0" dirty="0" smtClean="0">
                <a:solidFill>
                  <a:srgbClr val="FF0000"/>
                </a:solidFill>
              </a:rPr>
              <a:t> </a:t>
            </a:r>
            <a:r>
              <a:rPr lang="ru-RU" kern="0" dirty="0" smtClean="0"/>
              <a:t>звезды заменяются на разность измерений </a:t>
            </a:r>
            <a:r>
              <a:rPr lang="ru-RU" sz="3600" i="1" kern="0" dirty="0" smtClean="0">
                <a:solidFill>
                  <a:srgbClr val="FF0000"/>
                </a:solidFill>
              </a:rPr>
              <a:t>двух близких</a:t>
            </a:r>
            <a:r>
              <a:rPr lang="ru-RU" kern="0" dirty="0" smtClean="0"/>
              <a:t> звезд </a:t>
            </a:r>
            <a:br>
              <a:rPr lang="ru-RU" kern="0" dirty="0" smtClean="0"/>
            </a:br>
            <a:r>
              <a:rPr lang="ru-RU" kern="0" dirty="0" smtClean="0"/>
              <a:t>(</a:t>
            </a:r>
            <a:r>
              <a:rPr lang="ru-RU" i="1" kern="0" dirty="0" smtClean="0"/>
              <a:t>близких по каким-то параметрам</a:t>
            </a:r>
            <a:r>
              <a:rPr lang="ru-RU" kern="0" dirty="0" smtClean="0"/>
              <a:t>)</a:t>
            </a:r>
          </a:p>
          <a:p>
            <a:pPr marL="0" indent="0" algn="ctr">
              <a:buFontTx/>
              <a:buNone/>
            </a:pPr>
            <a:r>
              <a:rPr lang="ru-RU" sz="4000" kern="0" dirty="0" smtClean="0"/>
              <a:t>Δ</a:t>
            </a:r>
            <a:r>
              <a:rPr lang="en-US" sz="4000" b="1" i="1" kern="0" dirty="0" smtClean="0"/>
              <a:t>m</a:t>
            </a:r>
            <a:r>
              <a:rPr lang="en-US" sz="4000" kern="0" dirty="0" smtClean="0"/>
              <a:t> = </a:t>
            </a:r>
            <a:r>
              <a:rPr lang="en-US" sz="4000" b="1" i="1" kern="0" dirty="0" smtClean="0"/>
              <a:t>m</a:t>
            </a:r>
            <a:r>
              <a:rPr lang="en-US" sz="4000" kern="0" baseline="-25000" dirty="0" smtClean="0"/>
              <a:t>1</a:t>
            </a:r>
            <a:r>
              <a:rPr lang="en-US" sz="4000" kern="0" dirty="0" smtClean="0"/>
              <a:t> – </a:t>
            </a:r>
            <a:r>
              <a:rPr lang="en-US" sz="4000" b="1" i="1" kern="0" dirty="0" smtClean="0"/>
              <a:t>m</a:t>
            </a:r>
            <a:r>
              <a:rPr lang="en-US" sz="4000" kern="0" baseline="-25000" dirty="0" smtClean="0"/>
              <a:t>2</a:t>
            </a:r>
            <a:endParaRPr lang="ru-RU" sz="4000" kern="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3250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11130</TotalTime>
  <Words>1423</Words>
  <Application>Microsoft Office PowerPoint</Application>
  <PresentationFormat>Экран (4:3)</PresentationFormat>
  <Paragraphs>377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Математические задачи поиска и устранения ошибок в больших высокоточных каталогах звезд</vt:lpstr>
      <vt:lpstr>«Сырые данные» VS «Каталог»</vt:lpstr>
      <vt:lpstr>Существующие примеры</vt:lpstr>
      <vt:lpstr>Будущие примеры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уравнения решаются</vt:lpstr>
      <vt:lpstr>Прямые измерения (0-е приближение)</vt:lpstr>
      <vt:lpstr>Прямые измерения (1-е, 2-е и … приближения) </vt:lpstr>
      <vt:lpstr>Дифференциальные измерения (0-е приближение)</vt:lpstr>
      <vt:lpstr>Дифференциальные измерения (1-е и последующие приближения)</vt:lpstr>
      <vt:lpstr>Эксперимент «Сирус» (как пример данных и параметров)</vt:lpstr>
      <vt:lpstr>Структура коэффициентов (на примере «Сириуса»)</vt:lpstr>
      <vt:lpstr>Характеристики  матриц плана</vt:lpstr>
      <vt:lpstr>Проблема</vt:lpstr>
      <vt:lpstr>Как решать систему ?</vt:lpstr>
      <vt:lpstr>Матрица плана, мал. размер</vt:lpstr>
      <vt:lpstr>Нормальные ур., мал.размер</vt:lpstr>
      <vt:lpstr>Матрица  Нормальных уравнений (прямые измерения)</vt:lpstr>
      <vt:lpstr>Матрица  Нормальных уравнений (дифференциальные измерения)</vt:lpstr>
      <vt:lpstr>Нормальные ур., разреженная</vt:lpstr>
      <vt:lpstr>Матрица плана, разреженная</vt:lpstr>
      <vt:lpstr>Уменьшение размера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design template</dc:title>
  <dc:creator/>
  <cp:lastModifiedBy>Прохоров</cp:lastModifiedBy>
  <cp:revision>210</cp:revision>
  <dcterms:created xsi:type="dcterms:W3CDTF">2006-03-14T12:25:53Z</dcterms:created>
  <dcterms:modified xsi:type="dcterms:W3CDTF">2016-06-09T09:15:56Z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1049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PrimaryImageGen">
    <vt:lpwstr>1</vt:lpwstr>
  </property>
  <property fmtid="{D5CDD505-2E9C-101B-9397-08002B2CF9AE}" pid="9" name="UANotes">
    <vt:lpwstr>LEGACY PPTDT. 421488L. June 2003 retrofit</vt:lpwstr>
  </property>
  <property fmtid="{D5CDD505-2E9C-101B-9397-08002B2CF9AE}" pid="10" name="ContentTypeId">
    <vt:lpwstr>0x0101006025706CF4CD034688BEBAE97A2E701D0202001F9DE411C1B38343BE78B0080F632418</vt:lpwstr>
  </property>
  <property fmtid="{D5CDD505-2E9C-101B-9397-08002B2CF9AE}" pid="11" name="display_urn:schemas-microsoft-com:office:office#APAuthor">
    <vt:lpwstr>REDMOND\cynvey</vt:lpwstr>
  </property>
  <property fmtid="{D5CDD505-2E9C-101B-9397-08002B2CF9AE}" pid="12" name="APAuthor">
    <vt:lpwstr>241</vt:lpwstr>
  </property>
  <property fmtid="{D5CDD505-2E9C-101B-9397-08002B2CF9AE}" pid="13" name="CHMName">
    <vt:lpwstr/>
  </property>
  <property fmtid="{D5CDD505-2E9C-101B-9397-08002B2CF9AE}" pid="14" name="IsDeleted">
    <vt:lpwstr>0</vt:lpwstr>
  </property>
  <property fmtid="{D5CDD505-2E9C-101B-9397-08002B2CF9AE}" pid="15" name="Milestone">
    <vt:lpwstr>Continuous</vt:lpwstr>
  </property>
  <property fmtid="{D5CDD505-2E9C-101B-9397-08002B2CF9AE}" pid="16" name="ParentAssetId">
    <vt:lpwstr/>
  </property>
  <property fmtid="{D5CDD505-2E9C-101B-9397-08002B2CF9AE}" pid="17" name="ShowIn">
    <vt:lpwstr>Show everywhere</vt:lpwstr>
  </property>
  <property fmtid="{D5CDD505-2E9C-101B-9397-08002B2CF9AE}" pid="18" name="AssetId">
    <vt:lpwstr>TS001069064</vt:lpwstr>
  </property>
  <property fmtid="{D5CDD505-2E9C-101B-9397-08002B2CF9AE}" pid="19" name="IsSearchable">
    <vt:lpwstr>0</vt:lpwstr>
  </property>
  <property fmtid="{D5CDD505-2E9C-101B-9397-08002B2CF9AE}" pid="20" name="EditorialStatus">
    <vt:lpwstr/>
  </property>
  <property fmtid="{D5CDD505-2E9C-101B-9397-08002B2CF9AE}" pid="21" name="NumericId">
    <vt:lpwstr>-1.00000000000000</vt:lpwstr>
  </property>
  <property fmtid="{D5CDD505-2E9C-101B-9397-08002B2CF9AE}" pid="22" name="PublishTargets">
    <vt:lpwstr>OfficeOnline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103</vt:lpwstr>
  </property>
  <property fmtid="{D5CDD505-2E9C-101B-9397-08002B2CF9AE}" pid="25" name="SourceTitle">
    <vt:lpwstr>Rules design template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UALocComments">
    <vt:lpwstr/>
  </property>
  <property fmtid="{D5CDD505-2E9C-101B-9397-08002B2CF9AE}" pid="29" name="Applications">
    <vt:lpwstr>172;#Office 2000;#-1;#TBD;#-1;#TBD;#-1;#TBD;#-1;#TBD;#-1;#TBD;#-1;#TBD</vt:lpwstr>
  </property>
  <property fmtid="{D5CDD505-2E9C-101B-9397-08002B2CF9AE}" pid="30" name="Content Type">
    <vt:lpwstr>OOFile</vt:lpwstr>
  </property>
  <property fmtid="{D5CDD505-2E9C-101B-9397-08002B2CF9AE}" pid="31" name="AuthoringAssetId">
    <vt:lpwstr>TP001069064</vt:lpwstr>
  </property>
</Properties>
</file>