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5" r:id="rId3"/>
    <p:sldId id="279" r:id="rId4"/>
    <p:sldId id="286" r:id="rId5"/>
    <p:sldId id="287" r:id="rId6"/>
    <p:sldId id="266" r:id="rId7"/>
    <p:sldId id="294" r:id="rId8"/>
    <p:sldId id="269" r:id="rId9"/>
    <p:sldId id="270" r:id="rId10"/>
    <p:sldId id="271" r:id="rId11"/>
    <p:sldId id="291" r:id="rId12"/>
    <p:sldId id="292" r:id="rId13"/>
    <p:sldId id="288" r:id="rId14"/>
    <p:sldId id="261" r:id="rId15"/>
    <p:sldId id="262" r:id="rId16"/>
    <p:sldId id="272" r:id="rId17"/>
    <p:sldId id="276" r:id="rId18"/>
    <p:sldId id="274" r:id="rId19"/>
    <p:sldId id="275" r:id="rId20"/>
    <p:sldId id="293" r:id="rId21"/>
    <p:sldId id="280" r:id="rId22"/>
    <p:sldId id="281" r:id="rId23"/>
    <p:sldId id="282" r:id="rId24"/>
    <p:sldId id="278" r:id="rId25"/>
    <p:sldId id="277" r:id="rId26"/>
    <p:sldId id="283" r:id="rId27"/>
    <p:sldId id="284" r:id="rId28"/>
    <p:sldId id="289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2AF5F-9529-4126-9E9E-794A67267B93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C48C5-FFE9-4E54-9238-29ABF7303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46FE1-79E9-413C-ABC2-F808FF23E68F}" type="datetime1">
              <a:rPr lang="ru-RU" smtClean="0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C61D8-64D1-41E8-8E8D-6BA71B4F1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D9E1F-8724-4B96-B0DB-10217694D822}" type="datetime1">
              <a:rPr lang="ru-RU" smtClean="0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C311C-B171-4632-A3E3-3516ACBA8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A478C-30CD-4B68-9B7F-E80B6E08F9E9}" type="datetime1">
              <a:rPr lang="ru-RU" smtClean="0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44CC3-58CD-4CD1-80BD-DD3B0C44B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D4482-E5E2-4C9F-A339-EE728D32D4D3}" type="datetime1">
              <a:rPr lang="ru-RU" smtClean="0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A5E79-8EA4-4FDF-9B5B-A047A4E84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EDD67-A431-49FE-8CC7-B5D60E90AAE6}" type="datetime1">
              <a:rPr lang="ru-RU" smtClean="0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D30B3-64BE-4B20-B019-32F6E0A4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4C868-8567-4194-B121-05F643EFF91C}" type="datetime1">
              <a:rPr lang="ru-RU" smtClean="0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047A7-FC23-4F24-A5AE-F09878C2C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33CA3-88AC-4070-BF80-BF01B3B7B008}" type="datetime1">
              <a:rPr lang="ru-RU" smtClean="0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6ADF7-86D7-4E68-880C-FA8D153AF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534E1-F9F8-47F1-856A-315DBC356E41}" type="datetime1">
              <a:rPr lang="ru-RU" smtClean="0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A79A0-B309-4788-B646-B1CC22CB6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70509-CFC4-46CF-A14E-B531F2F46947}" type="datetime1">
              <a:rPr lang="ru-RU" smtClean="0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A04CE-3DAE-4094-956F-E236F5D11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D7A2-2B22-46AD-89BB-23CF78F2F3E2}" type="datetime1">
              <a:rPr lang="ru-RU" smtClean="0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2C7A8-BEF8-4171-812F-52D688D61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B632B-EE8C-46BC-8E98-03A7DA457DD6}" type="datetime1">
              <a:rPr lang="ru-RU" smtClean="0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4A82E-BF14-4BA9-A9A1-CFF3A632F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368F7D-65A5-4B4B-A8D5-A4939DCC5744}" type="datetime1">
              <a:rPr lang="ru-RU" smtClean="0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72260B-81A4-4A59-9545-6CBC14EC2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3096344"/>
          </a:xfrm>
        </p:spPr>
        <p:txBody>
          <a:bodyPr/>
          <a:lstStyle/>
          <a:p>
            <a:pPr eaLnBrk="1" hangingPunct="1"/>
            <a:r>
              <a:rPr lang="ru-RU" sz="4000" dirty="0" smtClean="0"/>
              <a:t>Статистика звезд различных классов светимости и</a:t>
            </a:r>
            <a:br>
              <a:rPr lang="ru-RU" sz="4000" dirty="0" smtClean="0"/>
            </a:br>
            <a:r>
              <a:rPr lang="ru-RU" sz="4000" dirty="0" err="1" smtClean="0"/>
              <a:t>фотометрически</a:t>
            </a:r>
            <a:r>
              <a:rPr lang="ru-RU" sz="4000" dirty="0" smtClean="0"/>
              <a:t> неразрешенные взаимодействующие двойные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373216"/>
            <a:ext cx="6480720" cy="576064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О.Малков (</a:t>
            </a:r>
            <a:r>
              <a:rPr lang="en-US" dirty="0" smtClean="0"/>
              <a:t>malkov@inasan.ru</a:t>
            </a:r>
            <a:r>
              <a:rPr lang="ru-RU" dirty="0" smtClean="0"/>
              <a:t>) и соавторы</a:t>
            </a:r>
          </a:p>
        </p:txBody>
      </p:sp>
      <p:pic>
        <p:nvPicPr>
          <p:cNvPr id="4" name="Рисунок 5" descr="inas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37112"/>
            <a:ext cx="132715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C61D8-64D1-41E8-8E8D-6BA71B4F1D9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Моделирование ансамбля </a:t>
            </a:r>
            <a:r>
              <a:rPr lang="ru-RU" dirty="0" err="1" smtClean="0"/>
              <a:t>алголей</a:t>
            </a:r>
            <a:endParaRPr lang="ru-RU" dirty="0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r>
              <a:rPr lang="ru-RU" dirty="0" smtClean="0"/>
              <a:t>Вычисление радиусов: предполагается, что главный компонент лежит на ГП, а вторичный заполняет полость </a:t>
            </a:r>
            <a:r>
              <a:rPr lang="ru-RU" dirty="0" err="1" smtClean="0"/>
              <a:t>Роша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Определяется, является ли система </a:t>
            </a:r>
            <a:r>
              <a:rPr lang="ru-RU" dirty="0" err="1" smtClean="0"/>
              <a:t>затменной</a:t>
            </a:r>
            <a:r>
              <a:rPr lang="ru-RU" dirty="0" smtClean="0"/>
              <a:t> и, если да, вычисляются блеск в максимуме (температура, радиус, расстояние, поглощение), глубина главного минимума, период.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A5E79-8EA4-4FDF-9B5B-A047A4E84CB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s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42" y="1454989"/>
            <a:ext cx="6650815" cy="5320652"/>
          </a:xfrm>
          <a:prstGeom prst="rect">
            <a:avLst/>
          </a:prstGeom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Моделирование ансамбля </a:t>
            </a:r>
            <a:r>
              <a:rPr lang="ru-RU" dirty="0" err="1" smtClean="0"/>
              <a:t>алголей</a:t>
            </a:r>
            <a:endParaRPr lang="ru-RU" dirty="0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187624" y="2132856"/>
            <a:ext cx="2952328" cy="2520280"/>
          </a:xfrm>
        </p:spPr>
        <p:txBody>
          <a:bodyPr/>
          <a:lstStyle/>
          <a:p>
            <a:r>
              <a:rPr lang="ru-RU" sz="2800" dirty="0" smtClean="0"/>
              <a:t>Зависимость глубины затмения</a:t>
            </a:r>
            <a:r>
              <a:rPr lang="en-US" sz="2800" dirty="0" smtClean="0"/>
              <a:t> (</a:t>
            </a:r>
            <a:r>
              <a:rPr lang="en-US" sz="2800" dirty="0" err="1" smtClean="0"/>
              <a:t>mag</a:t>
            </a:r>
            <a:r>
              <a:rPr lang="en-US" sz="2800" dirty="0" smtClean="0"/>
              <a:t>)</a:t>
            </a:r>
            <a:r>
              <a:rPr lang="ru-RU" sz="2800" dirty="0" smtClean="0"/>
              <a:t> от угла наклона орбиты </a:t>
            </a:r>
            <a:r>
              <a:rPr lang="en-US" sz="2800" dirty="0" smtClean="0"/>
              <a:t>I (deg)</a:t>
            </a:r>
            <a:endParaRPr lang="ru-RU" sz="2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A5E79-8EA4-4FDF-9B5B-A047A4E84CB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Моделирование ансамбля </a:t>
            </a:r>
            <a:r>
              <a:rPr lang="ru-RU" dirty="0" err="1" smtClean="0"/>
              <a:t>алголей</a:t>
            </a:r>
            <a:endParaRPr lang="ru-RU" dirty="0" smtClean="0"/>
          </a:p>
          <a:p>
            <a:r>
              <a:rPr lang="ru-RU" dirty="0" smtClean="0"/>
              <a:t>Сравнение с наблюдательными (каталогизированными) данными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Оценка доли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полуразделенных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систем без затмений, выводы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A5E79-8EA4-4FDF-9B5B-A047A4E84CB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dirty="0" smtClean="0"/>
              <a:t>Каталог </a:t>
            </a:r>
            <a:r>
              <a:rPr lang="ru-RU" dirty="0" err="1" smtClean="0"/>
              <a:t>затменных</a:t>
            </a:r>
            <a:r>
              <a:rPr lang="ru-RU" dirty="0" smtClean="0"/>
              <a:t> переменных звезд </a:t>
            </a:r>
            <a:r>
              <a:rPr lang="en-US" dirty="0" smtClean="0"/>
              <a:t>CEV</a:t>
            </a:r>
            <a:r>
              <a:rPr lang="ru-RU" dirty="0" smtClean="0"/>
              <a:t>: 7200 объектов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60851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Базируется на ОКПЗ (</a:t>
            </a:r>
            <a:r>
              <a:rPr lang="en-US" sz="2400" dirty="0" smtClean="0"/>
              <a:t>~</a:t>
            </a:r>
            <a:r>
              <a:rPr lang="ru-RU" sz="2400" dirty="0" smtClean="0"/>
              <a:t>15 параметров</a:t>
            </a:r>
            <a:r>
              <a:rPr lang="en-US" sz="2400" dirty="0" smtClean="0"/>
              <a:t>: m, A1, A2, P, </a:t>
            </a:r>
            <a:r>
              <a:rPr lang="en-US" sz="2400" dirty="0" err="1" smtClean="0"/>
              <a:t>SpT</a:t>
            </a:r>
            <a:r>
              <a:rPr lang="en-US" sz="2400" dirty="0" smtClean="0"/>
              <a:t>, </a:t>
            </a:r>
            <a:r>
              <a:rPr lang="en-US" sz="2400" dirty="0" err="1" smtClean="0"/>
              <a:t>MinII</a:t>
            </a:r>
            <a:r>
              <a:rPr lang="en-US" sz="2400" dirty="0" smtClean="0"/>
              <a:t>-</a:t>
            </a:r>
            <a:r>
              <a:rPr lang="en-US" sz="2400" dirty="0" err="1" smtClean="0"/>
              <a:t>MinI</a:t>
            </a:r>
            <a:r>
              <a:rPr lang="en-US" sz="2400" dirty="0" smtClean="0"/>
              <a:t>, DI, …</a:t>
            </a:r>
            <a:r>
              <a:rPr lang="ru-RU" sz="2400" dirty="0" smtClean="0"/>
              <a:t>), но содержит обновленные данные </a:t>
            </a:r>
            <a:r>
              <a:rPr lang="en-US" sz="2400" dirty="0" smtClean="0"/>
              <a:t>[</a:t>
            </a:r>
            <a:r>
              <a:rPr lang="en-US" sz="2400" dirty="0" err="1" smtClean="0"/>
              <a:t>Malkov</a:t>
            </a:r>
            <a:r>
              <a:rPr lang="en-US" sz="2400" dirty="0" smtClean="0"/>
              <a:t> et al. 2006, A&amp;A 446, 785; </a:t>
            </a:r>
            <a:r>
              <a:rPr lang="en-US" sz="2400" dirty="0" err="1" smtClean="0"/>
              <a:t>Avvakumova</a:t>
            </a:r>
            <a:r>
              <a:rPr lang="en-US" sz="2400" dirty="0" smtClean="0"/>
              <a:t> et al. 2013, AN 334, 860]</a:t>
            </a:r>
            <a:r>
              <a:rPr lang="ru-RU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Включает эволюционный класс системы </a:t>
            </a:r>
            <a:r>
              <a:rPr lang="en-US" sz="2400" dirty="0" smtClean="0"/>
              <a:t>(DM, DG, SA, SC, CW, …)</a:t>
            </a:r>
            <a:r>
              <a:rPr lang="ru-RU" sz="2400" dirty="0" smtClean="0"/>
              <a:t>, он</a:t>
            </a:r>
            <a:r>
              <a:rPr lang="en-US" sz="2400" dirty="0" smtClean="0"/>
              <a:t> </a:t>
            </a:r>
            <a:r>
              <a:rPr lang="ru-RU" sz="2400" dirty="0" smtClean="0"/>
              <a:t>известен для </a:t>
            </a:r>
            <a:r>
              <a:rPr lang="en-US" sz="2400" dirty="0" smtClean="0"/>
              <a:t>~</a:t>
            </a:r>
            <a:r>
              <a:rPr lang="ru-RU" sz="2400" dirty="0" smtClean="0"/>
              <a:t>1000 систем.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Системы, не имевшие эволюционного класса, классифицированы (</a:t>
            </a:r>
            <a:r>
              <a:rPr lang="en-US" sz="2400" dirty="0" smtClean="0"/>
              <a:t>~</a:t>
            </a:r>
            <a:r>
              <a:rPr lang="ru-RU" sz="2400" dirty="0" smtClean="0"/>
              <a:t>4700 систем) на основе наблюдательных параметров </a:t>
            </a:r>
            <a:r>
              <a:rPr lang="en-US" sz="2400" dirty="0" smtClean="0"/>
              <a:t>[</a:t>
            </a:r>
            <a:r>
              <a:rPr lang="en-US" sz="2400" dirty="0" err="1" smtClean="0"/>
              <a:t>Avvakumova</a:t>
            </a:r>
            <a:r>
              <a:rPr lang="en-US" sz="2400" dirty="0" smtClean="0"/>
              <a:t> and </a:t>
            </a:r>
            <a:r>
              <a:rPr lang="en-US" sz="2400" dirty="0" err="1" smtClean="0"/>
              <a:t>Malkov</a:t>
            </a:r>
            <a:r>
              <a:rPr lang="ru-RU" sz="2400" dirty="0" smtClean="0"/>
              <a:t> 2014</a:t>
            </a:r>
            <a:r>
              <a:rPr lang="en-US" sz="2400" dirty="0" smtClean="0"/>
              <a:t>, MNRAS 444, 1982]</a:t>
            </a:r>
            <a:r>
              <a:rPr lang="ru-RU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На трех следующих слайдах на рисунках </a:t>
            </a:r>
            <a:r>
              <a:rPr lang="ru-RU" sz="2400" dirty="0" smtClean="0">
                <a:solidFill>
                  <a:schemeClr val="tx2"/>
                </a:solidFill>
              </a:rPr>
              <a:t>синим</a:t>
            </a:r>
            <a:r>
              <a:rPr lang="ru-RU" sz="2400" dirty="0" smtClean="0"/>
              <a:t> помечены системы из п.2, а </a:t>
            </a:r>
            <a:r>
              <a:rPr lang="ru-RU" sz="2400" dirty="0" smtClean="0">
                <a:solidFill>
                  <a:srgbClr val="FF0000"/>
                </a:solidFill>
              </a:rPr>
              <a:t>красным</a:t>
            </a:r>
            <a:r>
              <a:rPr lang="ru-RU" sz="2400" dirty="0" smtClean="0"/>
              <a:t> – системы из п.п. 2 и3.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A5E79-8EA4-4FDF-9B5B-A047A4E84CB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o_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7275" y="4040188"/>
            <a:ext cx="5449888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507412" cy="1282700"/>
          </a:xfrm>
        </p:spPr>
        <p:txBody>
          <a:bodyPr/>
          <a:lstStyle/>
          <a:p>
            <a:pPr eaLnBrk="1" hangingPunct="1"/>
            <a:r>
              <a:rPr lang="ru-RU" dirty="0" smtClean="0"/>
              <a:t>Каталогизированные </a:t>
            </a:r>
            <a:r>
              <a:rPr lang="ru-RU" dirty="0" err="1" smtClean="0"/>
              <a:t>алголи</a:t>
            </a:r>
            <a:r>
              <a:rPr lang="ru-RU" dirty="0" smtClean="0"/>
              <a:t>: блеск, глубина минимума, период</a:t>
            </a:r>
          </a:p>
        </p:txBody>
      </p:sp>
      <p:pic>
        <p:nvPicPr>
          <p:cNvPr id="6" name="Рисунок 5" descr="o_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8" y="3573463"/>
            <a:ext cx="5286375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o_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2938" y="1722438"/>
            <a:ext cx="5332412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7248525" y="2232025"/>
            <a:ext cx="18335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Оригинальные</a:t>
            </a:r>
            <a:r>
              <a:rPr lang="ru-RU"/>
              <a:t> и </a:t>
            </a:r>
            <a:r>
              <a:rPr lang="ru-RU">
                <a:solidFill>
                  <a:srgbClr val="C00000"/>
                </a:solidFill>
              </a:rPr>
              <a:t>все</a:t>
            </a:r>
            <a:r>
              <a:rPr lang="ru-RU"/>
              <a:t> звезды, классифици-рованные как Алголи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A79A0-B309-4788-B646-B1CC22CB6BB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488832" cy="1282700"/>
          </a:xfrm>
        </p:spPr>
        <p:txBody>
          <a:bodyPr/>
          <a:lstStyle/>
          <a:p>
            <a:pPr eaLnBrk="1" hangingPunct="1"/>
            <a:r>
              <a:rPr lang="ru-RU" dirty="0" smtClean="0"/>
              <a:t>Каталогизированные </a:t>
            </a:r>
            <a:r>
              <a:rPr lang="ru-RU" dirty="0" err="1" smtClean="0"/>
              <a:t>алголи</a:t>
            </a:r>
            <a:r>
              <a:rPr lang="ru-RU" dirty="0" smtClean="0"/>
              <a:t>: о полноте выборки</a:t>
            </a:r>
          </a:p>
        </p:txBody>
      </p:sp>
      <p:pic>
        <p:nvPicPr>
          <p:cNvPr id="6" name="Рисунок 5" descr="o_m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666" y="2410691"/>
            <a:ext cx="8431086" cy="42869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104" y="1916832"/>
            <a:ext cx="122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ru-RU" sz="2400" dirty="0" smtClean="0"/>
              <a:t>=10</a:t>
            </a:r>
            <a:r>
              <a:rPr lang="en-US" sz="2400" dirty="0" smtClean="0"/>
              <a:t>.</a:t>
            </a:r>
            <a:r>
              <a:rPr lang="ru-RU" sz="2400" dirty="0" smtClean="0"/>
              <a:t>5</a:t>
            </a:r>
            <a:endParaRPr lang="ru-RU" sz="2400" dirty="0"/>
          </a:p>
        </p:txBody>
      </p:sp>
      <p:cxnSp>
        <p:nvCxnSpPr>
          <p:cNvPr id="9" name="Прямая со стрелкой 8"/>
          <p:cNvCxnSpPr>
            <a:stCxn id="7" idx="1"/>
          </p:cNvCxnSpPr>
          <p:nvPr/>
        </p:nvCxnSpPr>
        <p:spPr>
          <a:xfrm flipH="1">
            <a:off x="4860032" y="2147665"/>
            <a:ext cx="648072" cy="561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A79A0-B309-4788-B646-B1CC22CB6BB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/>
          <a:lstStyle/>
          <a:p>
            <a:pPr eaLnBrk="1" hangingPunct="1"/>
            <a:r>
              <a:rPr lang="ru-RU" dirty="0" smtClean="0"/>
              <a:t>Каталогизированные </a:t>
            </a:r>
            <a:r>
              <a:rPr lang="ru-RU" dirty="0" err="1" smtClean="0"/>
              <a:t>алголи</a:t>
            </a:r>
            <a:r>
              <a:rPr lang="ru-RU" dirty="0" smtClean="0"/>
              <a:t>: блеск – глубина минимума</a:t>
            </a:r>
          </a:p>
        </p:txBody>
      </p:sp>
      <p:pic>
        <p:nvPicPr>
          <p:cNvPr id="12291" name="Рисунок 2" descr="o_m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11350"/>
            <a:ext cx="5976938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2051050" y="4508500"/>
            <a:ext cx="4681538" cy="2016125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 rot="2984712">
            <a:off x="3920010" y="2300133"/>
            <a:ext cx="1994520" cy="914400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A79A0-B309-4788-B646-B1CC22CB6BB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/>
          <a:lstStyle/>
          <a:p>
            <a:r>
              <a:rPr lang="ru-RU" dirty="0" smtClean="0"/>
              <a:t>Учет эффектов селекции (резюме)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Отсекаются звезды слабее </a:t>
            </a:r>
            <a:r>
              <a:rPr lang="en-US" dirty="0" smtClean="0"/>
              <a:t>10.5 </a:t>
            </a:r>
            <a:r>
              <a:rPr lang="en-US" dirty="0" err="1" smtClean="0"/>
              <a:t>mag</a:t>
            </a:r>
            <a:endParaRPr lang="en-US" dirty="0" smtClean="0"/>
          </a:p>
          <a:p>
            <a:r>
              <a:rPr lang="ru-RU" dirty="0" smtClean="0"/>
              <a:t>Учитывается увеличение предельной (минимальной) глубины минимума с ослаблением блеска</a:t>
            </a:r>
          </a:p>
          <a:p>
            <a:r>
              <a:rPr lang="ru-RU" dirty="0" smtClean="0"/>
              <a:t>Отсекаются звезды со слишком «мелкими» минимумами (</a:t>
            </a:r>
            <a:r>
              <a:rPr lang="en-US" dirty="0" smtClean="0"/>
              <a:t>&lt;0.05 </a:t>
            </a:r>
            <a:r>
              <a:rPr lang="en-US" dirty="0" err="1" smtClean="0"/>
              <a:t>mag</a:t>
            </a:r>
            <a:r>
              <a:rPr lang="ru-RU" dirty="0" smtClean="0"/>
              <a:t>)</a:t>
            </a:r>
            <a:r>
              <a:rPr lang="en-US" dirty="0" smtClean="0"/>
              <a:t> – </a:t>
            </a:r>
            <a:r>
              <a:rPr lang="ru-RU" dirty="0" smtClean="0"/>
              <a:t>в каталоге их нет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A5E79-8EA4-4FDF-9B5B-A047A4E84CB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ru-RU" sz="4000" dirty="0" smtClean="0"/>
              <a:t>Сравнение </a:t>
            </a:r>
            <a:r>
              <a:rPr lang="ru-RU" sz="4000" dirty="0" smtClean="0">
                <a:solidFill>
                  <a:srgbClr val="0070C0"/>
                </a:solidFill>
              </a:rPr>
              <a:t>модели</a:t>
            </a:r>
            <a:r>
              <a:rPr lang="ru-RU" sz="4000" dirty="0" smtClean="0"/>
              <a:t> с </a:t>
            </a:r>
            <a:r>
              <a:rPr lang="ru-RU" sz="4000" dirty="0" smtClean="0">
                <a:solidFill>
                  <a:srgbClr val="FF0000"/>
                </a:solidFill>
              </a:rPr>
              <a:t>наблюдениями</a:t>
            </a:r>
            <a:r>
              <a:rPr lang="ru-RU" sz="4000" dirty="0" smtClean="0"/>
              <a:t>: распределение по глубине главного минимума</a:t>
            </a:r>
            <a:endParaRPr lang="ru-RU" sz="4000" dirty="0"/>
          </a:p>
        </p:txBody>
      </p:sp>
      <p:pic>
        <p:nvPicPr>
          <p:cNvPr id="4" name="Содержимое 3" descr="bh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304" y="2305849"/>
            <a:ext cx="8638563" cy="439248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A5E79-8EA4-4FDF-9B5B-A047A4E84CB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ru-RU" sz="4000" dirty="0" smtClean="0"/>
              <a:t>Сравнение </a:t>
            </a:r>
            <a:r>
              <a:rPr lang="ru-RU" sz="4000" dirty="0" smtClean="0">
                <a:solidFill>
                  <a:srgbClr val="0070C0"/>
                </a:solidFill>
              </a:rPr>
              <a:t>модели</a:t>
            </a:r>
            <a:r>
              <a:rPr lang="ru-RU" sz="4000" dirty="0" smtClean="0"/>
              <a:t> с </a:t>
            </a:r>
            <a:r>
              <a:rPr lang="ru-RU" sz="4000" dirty="0" smtClean="0">
                <a:solidFill>
                  <a:srgbClr val="FF0000"/>
                </a:solidFill>
              </a:rPr>
              <a:t>наблюдениями</a:t>
            </a:r>
            <a:r>
              <a:rPr lang="ru-RU" sz="4000" dirty="0" smtClean="0"/>
              <a:t>: распределение по периоду</a:t>
            </a:r>
            <a:endParaRPr lang="ru-RU" sz="4000" dirty="0"/>
          </a:p>
        </p:txBody>
      </p:sp>
      <p:pic>
        <p:nvPicPr>
          <p:cNvPr id="6" name="Рисунок 5" descr="bh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866" y="2276521"/>
            <a:ext cx="8627752" cy="4386993"/>
          </a:xfrm>
          <a:prstGeom prst="rect">
            <a:avLst/>
          </a:prstGeom>
        </p:spPr>
      </p:pic>
      <p:sp>
        <p:nvSpPr>
          <p:cNvPr id="7" name="Стрелка влево 6"/>
          <p:cNvSpPr/>
          <p:nvPr/>
        </p:nvSpPr>
        <p:spPr>
          <a:xfrm rot="19447044">
            <a:off x="3541065" y="2013565"/>
            <a:ext cx="978408" cy="48463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19447044">
            <a:off x="5197251" y="2805653"/>
            <a:ext cx="978408" cy="48463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444208" y="5157192"/>
            <a:ext cx="2138536" cy="914400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A5E79-8EA4-4FDF-9B5B-A047A4E84CB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3816423"/>
          </a:xfrm>
        </p:spPr>
        <p:txBody>
          <a:bodyPr/>
          <a:lstStyle/>
          <a:p>
            <a:pPr eaLnBrk="1" hangingPunct="1"/>
            <a:r>
              <a:rPr lang="ru-RU" sz="4000" dirty="0" smtClean="0"/>
              <a:t>Статистика звезд </a:t>
            </a:r>
            <a:r>
              <a:rPr lang="ru-RU" sz="4000" strike="sngStrike" dirty="0" smtClean="0"/>
              <a:t>различных классов светимости</a:t>
            </a:r>
            <a:r>
              <a:rPr lang="ru-RU" sz="4000" dirty="0" smtClean="0"/>
              <a:t> </a:t>
            </a:r>
            <a:r>
              <a:rPr lang="ru-RU" sz="4000" b="1" dirty="0" smtClean="0"/>
              <a:t>Главной последовательности </a:t>
            </a:r>
            <a:r>
              <a:rPr lang="ru-RU" sz="4000" dirty="0" smtClean="0"/>
              <a:t>и</a:t>
            </a:r>
            <a:br>
              <a:rPr lang="ru-RU" sz="4000" dirty="0" smtClean="0"/>
            </a:br>
            <a:r>
              <a:rPr lang="ru-RU" sz="4000" dirty="0" err="1" smtClean="0"/>
              <a:t>фотометрически</a:t>
            </a:r>
            <a:r>
              <a:rPr lang="ru-RU" sz="4000" dirty="0" smtClean="0"/>
              <a:t> неразрешенные </a:t>
            </a:r>
            <a:r>
              <a:rPr lang="ru-RU" sz="4000" strike="sngStrike" dirty="0" smtClean="0"/>
              <a:t>взаимодействующие</a:t>
            </a:r>
            <a:r>
              <a:rPr lang="ru-RU" sz="4000" dirty="0" smtClean="0"/>
              <a:t> </a:t>
            </a:r>
            <a:r>
              <a:rPr lang="ru-RU" sz="4000" b="1" dirty="0" err="1" smtClean="0"/>
              <a:t>полуразделенные</a:t>
            </a:r>
            <a:r>
              <a:rPr lang="ru-RU" sz="4000" dirty="0" smtClean="0"/>
              <a:t> двойные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373216"/>
            <a:ext cx="6480720" cy="576064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О.Малков (</a:t>
            </a:r>
            <a:r>
              <a:rPr lang="en-US" dirty="0" smtClean="0"/>
              <a:t>malkov@inasan.ru</a:t>
            </a:r>
            <a:r>
              <a:rPr lang="ru-RU" dirty="0" smtClean="0"/>
              <a:t>) и соавторы</a:t>
            </a:r>
          </a:p>
        </p:txBody>
      </p:sp>
      <p:pic>
        <p:nvPicPr>
          <p:cNvPr id="4" name="Рисунок 5" descr="inas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37112"/>
            <a:ext cx="132715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C61D8-64D1-41E8-8E8D-6BA71B4F1D9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Моделирование ансамбля </a:t>
            </a:r>
            <a:r>
              <a:rPr lang="ru-RU" dirty="0" err="1" smtClean="0"/>
              <a:t>алголей</a:t>
            </a:r>
            <a:endParaRPr lang="ru-RU" dirty="0" smtClean="0"/>
          </a:p>
          <a:p>
            <a:r>
              <a:rPr lang="ru-RU" dirty="0" smtClean="0"/>
              <a:t>Сравнение с наблюдательными (каталогизированными) данными</a:t>
            </a:r>
          </a:p>
          <a:p>
            <a:r>
              <a:rPr lang="ru-RU" dirty="0" smtClean="0"/>
              <a:t>Оценка доли </a:t>
            </a:r>
            <a:r>
              <a:rPr lang="ru-RU" dirty="0" err="1" smtClean="0"/>
              <a:t>полуразделенных</a:t>
            </a:r>
            <a:r>
              <a:rPr lang="ru-RU" dirty="0" smtClean="0"/>
              <a:t> систем без затмений, выводы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A5E79-8EA4-4FDF-9B5B-A047A4E84CB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61248"/>
            <a:ext cx="8435280" cy="994122"/>
          </a:xfrm>
        </p:spPr>
        <p:txBody>
          <a:bodyPr/>
          <a:lstStyle/>
          <a:p>
            <a:r>
              <a:rPr lang="ru-RU" sz="3600" dirty="0" smtClean="0"/>
              <a:t>Модель, </a:t>
            </a:r>
            <a:r>
              <a:rPr lang="ru-RU" sz="3600" dirty="0" err="1" smtClean="0"/>
              <a:t>алголи</a:t>
            </a:r>
            <a:r>
              <a:rPr lang="ru-RU" sz="3600" dirty="0" smtClean="0"/>
              <a:t>: </a:t>
            </a:r>
            <a:r>
              <a:rPr lang="ru-RU" sz="3600" dirty="0" smtClean="0">
                <a:solidFill>
                  <a:srgbClr val="0070C0"/>
                </a:solidFill>
              </a:rPr>
              <a:t>все</a:t>
            </a:r>
            <a:r>
              <a:rPr lang="ru-RU" sz="3600" dirty="0" smtClean="0"/>
              <a:t> и </a:t>
            </a:r>
            <a:r>
              <a:rPr lang="ru-RU" sz="3600" dirty="0" err="1" smtClean="0">
                <a:solidFill>
                  <a:srgbClr val="FF0000"/>
                </a:solidFill>
              </a:rPr>
              <a:t>затменные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chml-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771164"/>
            <a:ext cx="5647928" cy="287182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3528" y="476672"/>
            <a:ext cx="820891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Наблюдения: 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CEV-</a:t>
            </a:r>
            <a:r>
              <a:rPr kumimoji="0" lang="ru-RU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алголи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звезды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Tycho</a:t>
            </a:r>
            <a:endParaRPr kumimoji="0" lang="ru-RU" sz="3600" b="0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ohml-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629" y="1695222"/>
            <a:ext cx="5533999" cy="281389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A79A0-B309-4788-B646-B1CC22CB6BBC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35" y="274638"/>
            <a:ext cx="4301837" cy="1354162"/>
          </a:xfrm>
        </p:spPr>
        <p:txBody>
          <a:bodyPr/>
          <a:lstStyle/>
          <a:p>
            <a:r>
              <a:rPr lang="ru-RU" dirty="0" smtClean="0"/>
              <a:t>Доля неучтенных </a:t>
            </a:r>
            <a:r>
              <a:rPr lang="ru-RU" dirty="0" err="1" smtClean="0"/>
              <a:t>алголей</a:t>
            </a:r>
            <a:endParaRPr lang="ru-RU" dirty="0"/>
          </a:p>
        </p:txBody>
      </p:sp>
      <p:pic>
        <p:nvPicPr>
          <p:cNvPr id="3" name="Рисунок 2" descr="chml1-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503" y="4344788"/>
            <a:ext cx="3709417" cy="1886144"/>
          </a:xfrm>
          <a:prstGeom prst="rect">
            <a:avLst/>
          </a:prstGeom>
        </p:spPr>
      </p:pic>
      <p:pic>
        <p:nvPicPr>
          <p:cNvPr id="4" name="Рисунок 3" descr="ohml1-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381" y="2031079"/>
            <a:ext cx="3621531" cy="1841456"/>
          </a:xfrm>
          <a:prstGeom prst="rect">
            <a:avLst/>
          </a:prstGeom>
        </p:spPr>
      </p:pic>
      <p:pic>
        <p:nvPicPr>
          <p:cNvPr id="5" name="Рисунок 4" descr="coefm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8021" y="3669060"/>
            <a:ext cx="3480344" cy="2784275"/>
          </a:xfrm>
          <a:prstGeom prst="rect">
            <a:avLst/>
          </a:prstGeom>
        </p:spPr>
      </p:pic>
      <p:pic>
        <p:nvPicPr>
          <p:cNvPr id="6" name="Рисунок 5" descr="coefm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74238"/>
            <a:ext cx="4176464" cy="33411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0152" y="249289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Наблюдаемые: все </a:t>
            </a:r>
            <a:r>
              <a:rPr lang="en-US" dirty="0" smtClean="0"/>
              <a:t>/</a:t>
            </a:r>
            <a:r>
              <a:rPr lang="ru-RU" dirty="0" smtClean="0"/>
              <a:t> </a:t>
            </a:r>
            <a:r>
              <a:rPr lang="ru-RU" dirty="0" err="1" smtClean="0"/>
              <a:t>алголи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386104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Полуразделенные</a:t>
            </a:r>
            <a:r>
              <a:rPr lang="ru-RU" dirty="0" smtClean="0"/>
              <a:t>: все</a:t>
            </a:r>
            <a:r>
              <a:rPr lang="en-US" dirty="0" smtClean="0"/>
              <a:t> /</a:t>
            </a:r>
            <a:r>
              <a:rPr lang="ru-RU" dirty="0" smtClean="0"/>
              <a:t> переменные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508104" y="260648"/>
            <a:ext cx="0" cy="187220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804248" y="260648"/>
            <a:ext cx="0" cy="100811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547664" y="1700808"/>
            <a:ext cx="0" cy="57606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699792" y="1556792"/>
            <a:ext cx="0" cy="57606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A79A0-B309-4788-B646-B1CC22CB6BBC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dirty="0" smtClean="0"/>
              <a:t>Можно ли пренебречь этим эффектом?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A79A0-B309-4788-B646-B1CC22CB6BB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dirty="0" smtClean="0"/>
              <a:t>Яркие (</a:t>
            </a:r>
            <a:r>
              <a:rPr lang="en-US" dirty="0" smtClean="0"/>
              <a:t>V&lt;5m</a:t>
            </a:r>
            <a:r>
              <a:rPr lang="ru-RU" dirty="0" smtClean="0"/>
              <a:t>) </a:t>
            </a:r>
            <a:r>
              <a:rPr lang="en-US" dirty="0" smtClean="0"/>
              <a:t>SD-</a:t>
            </a:r>
            <a:r>
              <a:rPr lang="ru-RU" dirty="0" smtClean="0"/>
              <a:t>системы: спектральные классы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3248" t="28280" r="21260" b="13863"/>
          <a:stretch>
            <a:fillRect/>
          </a:stretch>
        </p:blipFill>
        <p:spPr bwMode="auto">
          <a:xfrm>
            <a:off x="267932" y="2707575"/>
            <a:ext cx="8708316" cy="355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A79A0-B309-4788-B646-B1CC22CB6BBC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54" y="1814490"/>
            <a:ext cx="8892480" cy="473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SIMBAD: </a:t>
            </a:r>
            <a:r>
              <a:rPr lang="ru-RU" dirty="0" smtClean="0"/>
              <a:t>запрос </a:t>
            </a:r>
            <a:r>
              <a:rPr lang="en-US" dirty="0" smtClean="0"/>
              <a:t>“beta Per”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890019" y="4461342"/>
            <a:ext cx="1368152" cy="554360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A79A0-B309-4788-B646-B1CC22CB6BBC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ll-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4149080"/>
            <a:ext cx="4999856" cy="2542300"/>
          </a:xfrm>
          <a:prstGeom prst="rect">
            <a:avLst/>
          </a:prstGeom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КГО, 8-10 июня 2016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ru-RU" sz="3200" dirty="0" smtClean="0"/>
              <a:t>Распределения по </a:t>
            </a:r>
            <a:r>
              <a:rPr lang="en-US" sz="3200" dirty="0" smtClean="0"/>
              <a:t>log </a:t>
            </a:r>
            <a:r>
              <a:rPr lang="en-US" sz="3200" dirty="0" err="1" smtClean="0"/>
              <a:t>T</a:t>
            </a:r>
            <a:r>
              <a:rPr lang="en-US" sz="3200" baseline="-25000" dirty="0" err="1" smtClean="0"/>
              <a:t>eff</a:t>
            </a:r>
            <a:r>
              <a:rPr lang="en-US" sz="3200" dirty="0" smtClean="0"/>
              <a:t>,</a:t>
            </a:r>
            <a:r>
              <a:rPr lang="ru-RU" sz="3200" dirty="0" smtClean="0"/>
              <a:t>(горячего компонента)</a:t>
            </a:r>
            <a:r>
              <a:rPr lang="en-US" sz="3200" dirty="0" smtClean="0"/>
              <a:t>, log </a:t>
            </a:r>
            <a:r>
              <a:rPr lang="en-US" sz="3200" dirty="0" err="1" smtClean="0"/>
              <a:t>L</a:t>
            </a:r>
            <a:r>
              <a:rPr lang="en-US" sz="3200" baseline="-25000" dirty="0" err="1" smtClean="0"/>
              <a:t>bol</a:t>
            </a:r>
            <a:r>
              <a:rPr lang="en-US" sz="3200" baseline="-25000" dirty="0" smtClean="0"/>
              <a:t> </a:t>
            </a:r>
            <a:r>
              <a:rPr lang="ru-RU" sz="3200" dirty="0" smtClean="0"/>
              <a:t>(системы</a:t>
            </a:r>
            <a:r>
              <a:rPr lang="en-US" sz="3200" dirty="0" smtClean="0"/>
              <a:t> </a:t>
            </a:r>
            <a:r>
              <a:rPr lang="ru-RU" sz="3200" dirty="0" smtClean="0"/>
              <a:t>в максимуме блеска)</a:t>
            </a:r>
            <a:endParaRPr lang="ru-RU" sz="3200" baseline="-25000" dirty="0"/>
          </a:p>
        </p:txBody>
      </p:sp>
      <p:pic>
        <p:nvPicPr>
          <p:cNvPr id="3" name="Рисунок 2" descr="chtl-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97040"/>
            <a:ext cx="4896544" cy="2489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5567" y="381819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A0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1932" y="376647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G0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35928" y="414566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A0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422108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G0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A79A0-B309-4788-B646-B1CC22CB6BBC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Можно ли пренебречь этим эффектом?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r>
              <a:rPr lang="ru-RU" sz="2800" dirty="0" smtClean="0"/>
              <a:t>Основной удар наносится по Главной последовательности (а на распределении звезд </a:t>
            </a:r>
            <a:r>
              <a:rPr lang="en-US" sz="2800" b="1" dirty="0" err="1" smtClean="0"/>
              <a:t>Tycho</a:t>
            </a:r>
            <a:r>
              <a:rPr lang="en-US" sz="2800" dirty="0" smtClean="0"/>
              <a:t> </a:t>
            </a:r>
            <a:r>
              <a:rPr lang="ru-RU" sz="2800" dirty="0" smtClean="0"/>
              <a:t>по яркости были показаны </a:t>
            </a:r>
            <a:r>
              <a:rPr lang="ru-RU" sz="2800" b="1" dirty="0" smtClean="0"/>
              <a:t>все</a:t>
            </a:r>
            <a:r>
              <a:rPr lang="ru-RU" sz="2800" dirty="0" smtClean="0"/>
              <a:t> звезды).</a:t>
            </a:r>
          </a:p>
          <a:p>
            <a:r>
              <a:rPr lang="ru-RU" sz="2800" dirty="0" smtClean="0"/>
              <a:t>Эффект сильнее для холодных звезд.</a:t>
            </a:r>
          </a:p>
          <a:p>
            <a:r>
              <a:rPr lang="ru-RU" sz="2800" dirty="0" smtClean="0"/>
              <a:t>Исследован </a:t>
            </a:r>
            <a:r>
              <a:rPr lang="ru-RU" sz="2800" b="1" dirty="0" smtClean="0"/>
              <a:t>только один </a:t>
            </a:r>
            <a:r>
              <a:rPr lang="ru-RU" sz="2800" dirty="0" smtClean="0"/>
              <a:t>наблюдательный тип – </a:t>
            </a:r>
            <a:r>
              <a:rPr lang="ru-RU" sz="2800" dirty="0" err="1" smtClean="0"/>
              <a:t>алголи</a:t>
            </a:r>
            <a:r>
              <a:rPr lang="ru-RU" sz="2800" dirty="0" smtClean="0"/>
              <a:t> (2200 из 7200 каталогизированных систем).</a:t>
            </a:r>
          </a:p>
          <a:p>
            <a:r>
              <a:rPr lang="ru-RU" sz="2800" dirty="0" smtClean="0"/>
              <a:t>Здесь предполагалось, что </a:t>
            </a:r>
            <a:r>
              <a:rPr lang="ru-RU" sz="2800" dirty="0" err="1" smtClean="0"/>
              <a:t>затменная</a:t>
            </a:r>
            <a:r>
              <a:rPr lang="ru-RU" sz="2800" dirty="0" smtClean="0"/>
              <a:t> с глубиной минимума </a:t>
            </a:r>
            <a:r>
              <a:rPr lang="en-US" sz="2800" dirty="0" smtClean="0"/>
              <a:t>&gt; 0.05 </a:t>
            </a:r>
            <a:r>
              <a:rPr lang="en-US" sz="2800" dirty="0" err="1" smtClean="0"/>
              <a:t>mag</a:t>
            </a:r>
            <a:r>
              <a:rPr lang="en-US" sz="2800" dirty="0" smtClean="0"/>
              <a:t> </a:t>
            </a:r>
            <a:r>
              <a:rPr lang="ru-RU" sz="2800" dirty="0" smtClean="0"/>
              <a:t>обнаруживается с вероятностью </a:t>
            </a:r>
            <a:r>
              <a:rPr lang="en-US" sz="2800" b="1" dirty="0" smtClean="0"/>
              <a:t>P </a:t>
            </a:r>
            <a:r>
              <a:rPr lang="ru-RU" sz="2800" b="1" dirty="0" smtClean="0"/>
              <a:t>= 1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A5E79-8EA4-4FDF-9B5B-A047A4E84CB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Благодарности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РФФИ: 15-02-04053, 16-07-01162</a:t>
            </a:r>
          </a:p>
          <a:p>
            <a:pPr eaLnBrk="1" hangingPunct="1"/>
            <a:r>
              <a:rPr lang="ru-RU" dirty="0" smtClean="0"/>
              <a:t>Научная школа НШ-9951.2016.2</a:t>
            </a:r>
          </a:p>
          <a:p>
            <a:r>
              <a:rPr lang="ru-RU" dirty="0" smtClean="0"/>
              <a:t>Местный оргкомитет – за прекрасную организацию конференции</a:t>
            </a:r>
          </a:p>
          <a:p>
            <a:r>
              <a:rPr lang="ru-RU" dirty="0" smtClean="0"/>
              <a:t>Аудиторию – за внимание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A5E79-8EA4-4FDF-9B5B-A047A4E84CB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Algols</a:t>
            </a:r>
            <a:r>
              <a:rPr lang="en-US" dirty="0" smtClean="0"/>
              <a:t>: edge-on/pole-on</a:t>
            </a:r>
            <a:endParaRPr lang="ru-RU" dirty="0"/>
          </a:p>
        </p:txBody>
      </p:sp>
      <p:pic>
        <p:nvPicPr>
          <p:cNvPr id="3074" name="Picture 2" descr="http://otvet.imgsmail.ru/download/0fbbddf2a861a52a02c99e02d32e6515_i-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40" y="3056808"/>
            <a:ext cx="5715000" cy="3714751"/>
          </a:xfrm>
          <a:prstGeom prst="rect">
            <a:avLst/>
          </a:prstGeom>
          <a:noFill/>
        </p:spPr>
      </p:pic>
      <p:pic>
        <p:nvPicPr>
          <p:cNvPr id="3076" name="Picture 4" descr="http://cs622117.vk.me/v622117306/3754b/BaoMRp9T5Z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622948"/>
            <a:ext cx="5949133" cy="477703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A79A0-B309-4788-B646-B1CC22CB6BB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039" y="97117"/>
            <a:ext cx="8640960" cy="6583362"/>
          </a:xfrm>
        </p:spPr>
        <p:txBody>
          <a:bodyPr/>
          <a:lstStyle/>
          <a:p>
            <a:r>
              <a:rPr lang="ru-RU" sz="3200" dirty="0" smtClean="0"/>
              <a:t>Цель работы: </a:t>
            </a:r>
            <a:r>
              <a:rPr lang="en-US" sz="3200" dirty="0" smtClean="0"/>
              <a:t>c</a:t>
            </a:r>
            <a:r>
              <a:rPr lang="ru-RU" sz="3200" dirty="0" err="1" smtClean="0"/>
              <a:t>опоставить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 </a:t>
            </a:r>
            <a:r>
              <a:rPr lang="ru-RU" sz="3200" dirty="0" smtClean="0"/>
              <a:t> численность  звезд, классифицируемых как </a:t>
            </a:r>
            <a:r>
              <a:rPr lang="ru-RU" sz="3200" dirty="0" err="1" smtClean="0"/>
              <a:t>алголи</a:t>
            </a:r>
            <a:r>
              <a:rPr lang="ru-RU" sz="3200" dirty="0" smtClean="0"/>
              <a:t> по данным о кривых блеска,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 </a:t>
            </a:r>
            <a:r>
              <a:rPr lang="ru-RU" sz="3200" dirty="0" smtClean="0"/>
              <a:t> и </a:t>
            </a:r>
            <a:r>
              <a:rPr lang="ru-RU" sz="3200" dirty="0" err="1" smtClean="0"/>
              <a:t>полуразделенных</a:t>
            </a:r>
            <a:r>
              <a:rPr lang="ru-RU" sz="3200" dirty="0" smtClean="0"/>
              <a:t> систем с такими же компонентами, у которых затмения не наблюдаются.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Зачем это нужно: даже если предположить, что </a:t>
            </a:r>
            <a:r>
              <a:rPr lang="ru-RU" sz="3200" dirty="0" err="1" smtClean="0"/>
              <a:t>аккреторы</a:t>
            </a:r>
            <a:r>
              <a:rPr lang="ru-RU" sz="3200" dirty="0" smtClean="0"/>
              <a:t> – нормальные звезды ГП</a:t>
            </a:r>
            <a:r>
              <a:rPr lang="en-US" sz="3200" dirty="0" smtClean="0"/>
              <a:t> (</a:t>
            </a:r>
            <a:r>
              <a:rPr lang="ru-RU" sz="3200" dirty="0" smtClean="0"/>
              <a:t>а это не так!</a:t>
            </a:r>
            <a:r>
              <a:rPr lang="en-US" sz="3200" dirty="0" smtClean="0"/>
              <a:t>)</a:t>
            </a:r>
            <a:r>
              <a:rPr lang="ru-RU" sz="3200" dirty="0" smtClean="0"/>
              <a:t>, то интегральный блеск системы завышен (из-за донора): искажается функция светимости (и, следовательно, НФМ), СМС, недооценивается локальная скрытая масса…</a:t>
            </a:r>
            <a:endParaRPr lang="ru-RU" sz="32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A79A0-B309-4788-B646-B1CC22CB6BB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Моделирование ансамбля </a:t>
            </a:r>
            <a:r>
              <a:rPr lang="ru-RU" dirty="0" err="1" smtClean="0"/>
              <a:t>алголей</a:t>
            </a:r>
            <a:endParaRPr lang="ru-RU" dirty="0" smtClean="0"/>
          </a:p>
          <a:p>
            <a:r>
              <a:rPr lang="ru-RU" dirty="0" smtClean="0"/>
              <a:t>Сравнение с наблюдательными (каталогизированными) данными</a:t>
            </a:r>
          </a:p>
          <a:p>
            <a:r>
              <a:rPr lang="ru-RU" dirty="0" smtClean="0"/>
              <a:t>Оценка доли </a:t>
            </a:r>
            <a:r>
              <a:rPr lang="ru-RU" dirty="0" err="1" smtClean="0"/>
              <a:t>полуразделенных</a:t>
            </a:r>
            <a:r>
              <a:rPr lang="ru-RU" dirty="0" smtClean="0"/>
              <a:t> систем без затмений, выводы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A5E79-8EA4-4FDF-9B5B-A047A4E84CB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1152525"/>
          </a:xfrm>
        </p:spPr>
        <p:txBody>
          <a:bodyPr/>
          <a:lstStyle/>
          <a:p>
            <a:r>
              <a:rPr lang="ru-RU" sz="4000" dirty="0" smtClean="0"/>
              <a:t>Наблюдательные типы (</a:t>
            </a:r>
            <a:r>
              <a:rPr lang="ru-RU" sz="4000" b="1" dirty="0" smtClean="0"/>
              <a:t>классических</a:t>
            </a:r>
            <a:r>
              <a:rPr lang="ru-RU" sz="4000" dirty="0" smtClean="0"/>
              <a:t>) </a:t>
            </a:r>
            <a:r>
              <a:rPr lang="ru-RU" sz="4000" dirty="0" err="1" smtClean="0"/>
              <a:t>алголей</a:t>
            </a:r>
            <a:endParaRPr lang="ru-RU" sz="4000" dirty="0" smtClean="0"/>
          </a:p>
        </p:txBody>
      </p:sp>
      <p:sp>
        <p:nvSpPr>
          <p:cNvPr id="10243" name="Содержимое 8"/>
          <p:cNvSpPr>
            <a:spLocks noGrp="1"/>
          </p:cNvSpPr>
          <p:nvPr>
            <p:ph idx="1"/>
          </p:nvPr>
        </p:nvSpPr>
        <p:spPr>
          <a:xfrm>
            <a:off x="5148263" y="1600200"/>
            <a:ext cx="3816350" cy="4997450"/>
          </a:xfrm>
        </p:spPr>
        <p:txBody>
          <a:bodyPr/>
          <a:lstStyle/>
          <a:p>
            <a:r>
              <a:rPr lang="ru-RU" dirty="0" smtClean="0"/>
              <a:t>Регулярные</a:t>
            </a:r>
            <a:r>
              <a:rPr lang="en-US" dirty="0" smtClean="0"/>
              <a:t> (</a:t>
            </a:r>
            <a:r>
              <a:rPr lang="ru-RU" dirty="0" smtClean="0"/>
              <a:t>обычные</a:t>
            </a:r>
            <a:r>
              <a:rPr lang="en-US" dirty="0" smtClean="0"/>
              <a:t>)</a:t>
            </a:r>
            <a:r>
              <a:rPr lang="ru-RU" dirty="0" smtClean="0"/>
              <a:t>: 70%</a:t>
            </a:r>
          </a:p>
          <a:p>
            <a:r>
              <a:rPr lang="ru-RU" dirty="0" smtClean="0"/>
              <a:t>Инверсные («перевернутые»): 30%</a:t>
            </a:r>
          </a:p>
          <a:p>
            <a:r>
              <a:rPr lang="ru-RU" dirty="0" smtClean="0"/>
              <a:t>Маргинальные: всего несколько объектов (</a:t>
            </a:r>
            <a:r>
              <a:rPr lang="en-US" dirty="0" smtClean="0"/>
              <a:t>HH Car. KU </a:t>
            </a:r>
            <a:r>
              <a:rPr lang="en-US" dirty="0" err="1" smtClean="0"/>
              <a:t>Cyg</a:t>
            </a:r>
            <a:r>
              <a:rPr lang="en-US" dirty="0" smtClean="0"/>
              <a:t>, …</a:t>
            </a:r>
            <a:r>
              <a:rPr lang="ru-RU" dirty="0" smtClean="0"/>
              <a:t>)</a:t>
            </a:r>
          </a:p>
        </p:txBody>
      </p:sp>
      <p:sp>
        <p:nvSpPr>
          <p:cNvPr id="3" name="Капля 2"/>
          <p:cNvSpPr/>
          <p:nvPr/>
        </p:nvSpPr>
        <p:spPr>
          <a:xfrm rot="2600398">
            <a:off x="570713" y="3241195"/>
            <a:ext cx="1490754" cy="1496960"/>
          </a:xfrm>
          <a:prstGeom prst="teardrop">
            <a:avLst/>
          </a:prstGeom>
          <a:gradFill flip="none" rotWithShape="1"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103563" y="172402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Капля 4"/>
          <p:cNvSpPr/>
          <p:nvPr/>
        </p:nvSpPr>
        <p:spPr>
          <a:xfrm rot="2600398">
            <a:off x="536599" y="1509667"/>
            <a:ext cx="1490754" cy="1496960"/>
          </a:xfrm>
          <a:prstGeom prst="teardrop">
            <a:avLst/>
          </a:prstGeom>
          <a:gradFill flip="none" rotWithShape="1"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Капля 5"/>
          <p:cNvSpPr/>
          <p:nvPr/>
        </p:nvSpPr>
        <p:spPr>
          <a:xfrm rot="2600398">
            <a:off x="557213" y="5018088"/>
            <a:ext cx="1490662" cy="1497012"/>
          </a:xfrm>
          <a:prstGeom prst="teardro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022600" y="3025775"/>
            <a:ext cx="1906588" cy="1866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122233" y="5409598"/>
            <a:ext cx="661815" cy="6537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одержимое 8"/>
          <p:cNvSpPr txBox="1">
            <a:spLocks/>
          </p:cNvSpPr>
          <p:nvPr/>
        </p:nvSpPr>
        <p:spPr bwMode="auto">
          <a:xfrm>
            <a:off x="7662387" y="1548974"/>
            <a:ext cx="1152128" cy="459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00B050"/>
                </a:solidFill>
                <a:latin typeface="+mn-lt"/>
                <a:cs typeface="+mn-cs"/>
              </a:rPr>
              <a:t>II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sz="3200" b="1" dirty="0" smtClean="0">
              <a:solidFill>
                <a:srgbClr val="00B050"/>
              </a:solidFill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A5E79-8EA4-4FDF-9B5B-A047A4E84CB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  <p:sp>
        <p:nvSpPr>
          <p:cNvPr id="16" name="Умножение 15"/>
          <p:cNvSpPr/>
          <p:nvPr/>
        </p:nvSpPr>
        <p:spPr>
          <a:xfrm>
            <a:off x="3131840" y="2060848"/>
            <a:ext cx="288032" cy="288032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множение 18"/>
          <p:cNvSpPr/>
          <p:nvPr/>
        </p:nvSpPr>
        <p:spPr>
          <a:xfrm>
            <a:off x="3073718" y="3820019"/>
            <a:ext cx="288032" cy="288032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множение 19"/>
          <p:cNvSpPr/>
          <p:nvPr/>
        </p:nvSpPr>
        <p:spPr>
          <a:xfrm>
            <a:off x="3139511" y="5561321"/>
            <a:ext cx="288032" cy="288032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 systems classification (introduced by Popper 1980)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en-US" dirty="0" err="1" smtClean="0"/>
              <a:t>Algol</a:t>
            </a:r>
            <a:r>
              <a:rPr lang="en-US" dirty="0" smtClean="0"/>
              <a:t> systems, in which the more massive component lies in the range from middle B to early F, and the other is of type F or later.</a:t>
            </a:r>
          </a:p>
          <a:p>
            <a:r>
              <a:rPr lang="en-US" dirty="0" smtClean="0"/>
              <a:t>Hot semidetached systems: more massive systems in which the hotter component is an early B-type star and the cooler of type B or early A), cool semidetached systems.</a:t>
            </a:r>
          </a:p>
          <a:p>
            <a:r>
              <a:rPr lang="en-US" dirty="0" smtClean="0"/>
              <a:t>Cool semidetached systems: later </a:t>
            </a:r>
            <a:r>
              <a:rPr lang="en-US" dirty="0" err="1" smtClean="0"/>
              <a:t>subgiant</a:t>
            </a:r>
            <a:r>
              <a:rPr lang="en-US" dirty="0" smtClean="0"/>
              <a:t> and giant system.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A5E79-8EA4-4FDF-9B5B-A047A4E84CB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Моделирование ансамбля </a:t>
            </a:r>
            <a:r>
              <a:rPr lang="ru-RU" dirty="0" err="1" smtClean="0"/>
              <a:t>алголей</a:t>
            </a:r>
            <a:endParaRPr lang="ru-RU" dirty="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r>
              <a:rPr lang="ru-RU" dirty="0" smtClean="0"/>
              <a:t>Масса главного компонента (массивные горячие </a:t>
            </a:r>
            <a:r>
              <a:rPr lang="ru-RU" dirty="0" err="1" smtClean="0"/>
              <a:t>аккреторы</a:t>
            </a:r>
            <a:r>
              <a:rPr lang="ru-RU" dirty="0" smtClean="0"/>
              <a:t>): степенное распределение </a:t>
            </a:r>
            <a:r>
              <a:rPr lang="en-US" dirty="0" err="1" smtClean="0"/>
              <a:t>dlogN</a:t>
            </a:r>
            <a:r>
              <a:rPr lang="en-US" dirty="0" smtClean="0"/>
              <a:t>/</a:t>
            </a:r>
            <a:r>
              <a:rPr lang="en-US" dirty="0" err="1" smtClean="0"/>
              <a:t>dlogm</a:t>
            </a:r>
            <a:r>
              <a:rPr lang="en-US" dirty="0" smtClean="0"/>
              <a:t> </a:t>
            </a:r>
            <a:r>
              <a:rPr lang="ru-RU" dirty="0" smtClean="0"/>
              <a:t>от 1 до 5 масс Солнца </a:t>
            </a:r>
            <a:r>
              <a:rPr lang="en-US" dirty="0" smtClean="0"/>
              <a:t>[</a:t>
            </a:r>
            <a:r>
              <a:rPr lang="ru-RU" dirty="0" err="1" smtClean="0"/>
              <a:t>Еретнова</a:t>
            </a:r>
            <a:r>
              <a:rPr lang="ru-RU" dirty="0" smtClean="0"/>
              <a:t>, Свечников 1994</a:t>
            </a:r>
            <a:r>
              <a:rPr lang="en-US" dirty="0" smtClean="0"/>
              <a:t>, </a:t>
            </a:r>
            <a:r>
              <a:rPr lang="ru-RU" dirty="0" smtClean="0"/>
              <a:t>АЖ 71, 546</a:t>
            </a:r>
            <a:r>
              <a:rPr lang="en-US" dirty="0" smtClean="0"/>
              <a:t>]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Отношение масс компонентов: степенное распределение </a:t>
            </a:r>
            <a:r>
              <a:rPr lang="en-US" dirty="0" err="1" smtClean="0"/>
              <a:t>dlogN</a:t>
            </a:r>
            <a:r>
              <a:rPr lang="en-US" dirty="0" smtClean="0"/>
              <a:t>/</a:t>
            </a:r>
            <a:r>
              <a:rPr lang="en-US" dirty="0" err="1" smtClean="0"/>
              <a:t>dlogq</a:t>
            </a:r>
            <a:r>
              <a:rPr lang="en-US" dirty="0" smtClean="0"/>
              <a:t> </a:t>
            </a:r>
            <a:r>
              <a:rPr lang="ru-RU" dirty="0" smtClean="0"/>
              <a:t>от 0.10 до 0.75 </a:t>
            </a:r>
            <a:r>
              <a:rPr lang="en-US" dirty="0" smtClean="0"/>
              <a:t>[</a:t>
            </a:r>
            <a:r>
              <a:rPr lang="ru-RU" dirty="0" smtClean="0"/>
              <a:t>Свечников и др. 1989, НИАС 67, 15</a:t>
            </a:r>
            <a:r>
              <a:rPr lang="en-US" dirty="0" smtClean="0"/>
              <a:t>]</a:t>
            </a:r>
            <a:r>
              <a:rPr lang="ru-RU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A5E79-8EA4-4FDF-9B5B-A047A4E84CB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КГО, 8-10 июня 2016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Моделирование ансамбля </a:t>
            </a:r>
            <a:r>
              <a:rPr lang="ru-RU" dirty="0" err="1" smtClean="0"/>
              <a:t>алголей</a:t>
            </a:r>
            <a:endParaRPr lang="ru-RU" dirty="0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708525"/>
          </a:xfrm>
        </p:spPr>
        <p:txBody>
          <a:bodyPr/>
          <a:lstStyle/>
          <a:p>
            <a:r>
              <a:rPr lang="ru-RU" dirty="0" smtClean="0"/>
              <a:t>Большая полуось орбиты: равномерное распределение </a:t>
            </a:r>
            <a:r>
              <a:rPr lang="en-US" dirty="0" err="1" smtClean="0"/>
              <a:t>dlogN</a:t>
            </a:r>
            <a:r>
              <a:rPr lang="en-US" dirty="0" smtClean="0"/>
              <a:t>/</a:t>
            </a:r>
            <a:r>
              <a:rPr lang="en-US" dirty="0" err="1" smtClean="0"/>
              <a:t>dloga</a:t>
            </a:r>
            <a:r>
              <a:rPr lang="en-US" dirty="0" smtClean="0"/>
              <a:t> </a:t>
            </a:r>
            <a:r>
              <a:rPr lang="ru-RU" dirty="0" smtClean="0"/>
              <a:t>для </a:t>
            </a:r>
            <a:r>
              <a:rPr lang="en-US" dirty="0" smtClean="0"/>
              <a:t>log(a/R</a:t>
            </a:r>
            <a:r>
              <a:rPr lang="en-US" baseline="-25000" dirty="0" smtClean="0"/>
              <a:t>0</a:t>
            </a:r>
            <a:r>
              <a:rPr lang="en-US" dirty="0" smtClean="0"/>
              <a:t>) </a:t>
            </a:r>
            <a:r>
              <a:rPr lang="ru-RU" dirty="0" smtClean="0"/>
              <a:t>от 0.</a:t>
            </a:r>
            <a:r>
              <a:rPr lang="en-US" dirty="0" smtClean="0"/>
              <a:t>7</a:t>
            </a:r>
            <a:r>
              <a:rPr lang="ru-RU" dirty="0" smtClean="0"/>
              <a:t> до 1.</a:t>
            </a:r>
            <a:r>
              <a:rPr lang="en-US" dirty="0" smtClean="0"/>
              <a:t>5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err="1" smtClean="0"/>
              <a:t>Еретнова</a:t>
            </a:r>
            <a:r>
              <a:rPr lang="ru-RU" dirty="0" smtClean="0"/>
              <a:t>, Свечников 1994</a:t>
            </a:r>
            <a:r>
              <a:rPr lang="en-US" dirty="0" smtClean="0"/>
              <a:t>: 0.5-1.3].</a:t>
            </a:r>
          </a:p>
          <a:p>
            <a:r>
              <a:rPr lang="ru-RU" dirty="0" smtClean="0"/>
              <a:t>Эксцентриситет </a:t>
            </a:r>
            <a:r>
              <a:rPr lang="en-US" dirty="0" smtClean="0"/>
              <a:t>e=0.</a:t>
            </a:r>
          </a:p>
          <a:p>
            <a:r>
              <a:rPr lang="ru-RU" dirty="0" smtClean="0"/>
              <a:t>Ориентация орбиты: разыгрываются элементы </a:t>
            </a:r>
            <a:r>
              <a:rPr lang="ru-RU" dirty="0" err="1" smtClean="0"/>
              <a:t>Кемпбелла</a:t>
            </a:r>
            <a:r>
              <a:rPr lang="ru-RU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l-GR" dirty="0" smtClean="0"/>
              <a:t>Ω</a:t>
            </a:r>
            <a:r>
              <a:rPr lang="en-US" dirty="0" smtClean="0"/>
              <a:t>, </a:t>
            </a:r>
            <a:r>
              <a:rPr lang="el-GR" strike="sngStrike" dirty="0" smtClean="0"/>
              <a:t>ω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A5E79-8EA4-4FDF-9B5B-A047A4E84CB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КГО, 8-10 июня 2016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3204</TotalTime>
  <Words>923</Words>
  <Application>Microsoft Office PowerPoint</Application>
  <PresentationFormat>Экран (4:3)</PresentationFormat>
  <Paragraphs>141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Статистика звезд различных классов светимости и фотометрически неразрешенные взаимодействующие двойные</vt:lpstr>
      <vt:lpstr>Статистика звезд различных классов светимости Главной последовательности и фотометрически неразрешенные взаимодействующие полуразделенные двойные</vt:lpstr>
      <vt:lpstr>Algols: edge-on/pole-on</vt:lpstr>
      <vt:lpstr>Цель работы: cопоставить -  численность  звезд, классифицируемых как алголи по данным о кривых блеска, -  и полуразделенных систем с такими же компонентами, у которых затмения не наблюдаются.  Зачем это нужно: даже если предположить, что аккреторы – нормальные звезды ГП (а это не так!), то интегральный блеск системы завышен (из-за донора): искажается функция светимости (и, следовательно, НФМ), СМС, недооценивается локальная скрытая масса…</vt:lpstr>
      <vt:lpstr>План </vt:lpstr>
      <vt:lpstr>Наблюдательные типы (классических) алголей</vt:lpstr>
      <vt:lpstr>SD systems classification (introduced by Popper 1980)</vt:lpstr>
      <vt:lpstr>Моделирование ансамбля алголей</vt:lpstr>
      <vt:lpstr>Моделирование ансамбля алголей</vt:lpstr>
      <vt:lpstr>Моделирование ансамбля алголей</vt:lpstr>
      <vt:lpstr>Моделирование ансамбля алголей</vt:lpstr>
      <vt:lpstr>План </vt:lpstr>
      <vt:lpstr>Каталог затменных переменных звезд CEV: 7200 объектов</vt:lpstr>
      <vt:lpstr>Каталогизированные алголи: блеск, глубина минимума, период</vt:lpstr>
      <vt:lpstr>Каталогизированные алголи: о полноте выборки</vt:lpstr>
      <vt:lpstr>Каталогизированные алголи: блеск – глубина минимума</vt:lpstr>
      <vt:lpstr>Учет эффектов селекции (резюме)</vt:lpstr>
      <vt:lpstr>Сравнение модели с наблюдениями: распределение по глубине главного минимума</vt:lpstr>
      <vt:lpstr>Сравнение модели с наблюдениями: распределение по периоду</vt:lpstr>
      <vt:lpstr>План </vt:lpstr>
      <vt:lpstr>Модель, алголи: все и затменные</vt:lpstr>
      <vt:lpstr>Доля неучтенных алголей</vt:lpstr>
      <vt:lpstr>Можно ли пренебречь этим эффектом?</vt:lpstr>
      <vt:lpstr>Яркие (V&lt;5m) SD-системы: спектральные классы</vt:lpstr>
      <vt:lpstr>SIMBAD: запрос “beta Per”</vt:lpstr>
      <vt:lpstr>Распределения по log Teff,(горячего компонента), log Lbol (системы в максимуме блеска)</vt:lpstr>
      <vt:lpstr>Можно ли пренебречь этим эффектом?</vt:lpstr>
      <vt:lpstr>Благодарности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скрытой двойственности звезд IV класса светимости</dc:title>
  <dc:creator>malkov</dc:creator>
  <cp:lastModifiedBy>Your User Name</cp:lastModifiedBy>
  <cp:revision>207</cp:revision>
  <dcterms:created xsi:type="dcterms:W3CDTF">2016-01-15T19:23:06Z</dcterms:created>
  <dcterms:modified xsi:type="dcterms:W3CDTF">2016-06-08T19:54:08Z</dcterms:modified>
</cp:coreProperties>
</file>