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31" r:id="rId2"/>
    <p:sldId id="260" r:id="rId3"/>
    <p:sldId id="258" r:id="rId4"/>
    <p:sldId id="261" r:id="rId5"/>
    <p:sldId id="264" r:id="rId6"/>
    <p:sldId id="266" r:id="rId7"/>
    <p:sldId id="265" r:id="rId8"/>
    <p:sldId id="268" r:id="rId9"/>
    <p:sldId id="263" r:id="rId10"/>
    <p:sldId id="276" r:id="rId11"/>
    <p:sldId id="277" r:id="rId12"/>
    <p:sldId id="257" r:id="rId13"/>
    <p:sldId id="262" r:id="rId14"/>
    <p:sldId id="281" r:id="rId15"/>
    <p:sldId id="286" r:id="rId16"/>
    <p:sldId id="288" r:id="rId17"/>
    <p:sldId id="287" r:id="rId18"/>
    <p:sldId id="322" r:id="rId19"/>
    <p:sldId id="289" r:id="rId20"/>
    <p:sldId id="290" r:id="rId21"/>
    <p:sldId id="285" r:id="rId22"/>
    <p:sldId id="279" r:id="rId23"/>
    <p:sldId id="280" r:id="rId24"/>
    <p:sldId id="282" r:id="rId25"/>
    <p:sldId id="283" r:id="rId26"/>
    <p:sldId id="284" r:id="rId27"/>
    <p:sldId id="269" r:id="rId28"/>
    <p:sldId id="291" r:id="rId29"/>
    <p:sldId id="292" r:id="rId30"/>
    <p:sldId id="294" r:id="rId31"/>
    <p:sldId id="293" r:id="rId32"/>
    <p:sldId id="318" r:id="rId33"/>
    <p:sldId id="271" r:id="rId34"/>
    <p:sldId id="295" r:id="rId35"/>
    <p:sldId id="273" r:id="rId36"/>
    <p:sldId id="272" r:id="rId37"/>
    <p:sldId id="278" r:id="rId38"/>
    <p:sldId id="315" r:id="rId39"/>
    <p:sldId id="319" r:id="rId40"/>
    <p:sldId id="297" r:id="rId41"/>
    <p:sldId id="298" r:id="rId42"/>
    <p:sldId id="300" r:id="rId43"/>
    <p:sldId id="301" r:id="rId44"/>
    <p:sldId id="302" r:id="rId45"/>
    <p:sldId id="304" r:id="rId46"/>
    <p:sldId id="330" r:id="rId47"/>
    <p:sldId id="305" r:id="rId48"/>
    <p:sldId id="306" r:id="rId49"/>
    <p:sldId id="307" r:id="rId50"/>
    <p:sldId id="308" r:id="rId51"/>
    <p:sldId id="309" r:id="rId52"/>
    <p:sldId id="310" r:id="rId53"/>
    <p:sldId id="323" r:id="rId54"/>
    <p:sldId id="325" r:id="rId55"/>
    <p:sldId id="327" r:id="rId56"/>
    <p:sldId id="317" r:id="rId57"/>
    <p:sldId id="332" r:id="rId58"/>
    <p:sldId id="314" r:id="rId59"/>
    <p:sldId id="311" r:id="rId60"/>
    <p:sldId id="313" r:id="rId61"/>
    <p:sldId id="329" r:id="rId62"/>
    <p:sldId id="328" r:id="rId63"/>
    <p:sldId id="320" r:id="rId6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320" y="-7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1E1A3C-6637-42FC-AD0A-606D52BFBCF7}" type="datetimeFigureOut">
              <a:rPr lang="ru-RU" smtClean="0"/>
              <a:pPr/>
              <a:t>10.06.2016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FCA930-69CA-45ED-B42E-4DD2D5E09F2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0FCA930-69CA-45ED-B42E-4DD2D5E09F20}" type="slidenum">
              <a:rPr lang="ru-RU" smtClean="0"/>
              <a:pPr/>
              <a:t>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C0C433C-AC3C-409C-A6F0-2028E7E8E46E}" type="slidenum">
              <a:rPr lang="ru-RU" smtClean="0"/>
              <a:pPr/>
              <a:t>43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29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dirty="0" smtClean="0"/>
          </a:p>
        </p:txBody>
      </p:sp>
      <p:sp>
        <p:nvSpPr>
          <p:cNvPr id="1229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583354-0056-4E8F-BDBF-FEC86155FF22}" type="slidenum">
              <a:rPr lang="ru-RU" smtClean="0"/>
              <a:pPr/>
              <a:t>45</a:t>
            </a:fld>
            <a:endParaRPr lang="ru-R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раз слайда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33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331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02F280-5CF1-4181-B094-78AE829D39EC}" type="slidenum">
              <a:rPr lang="ru-RU" smtClean="0"/>
              <a:pPr/>
              <a:t>49</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F9A8C058-3992-44B9-8B5E-FD4205033048}" type="datetimeFigureOut">
              <a:rPr lang="ru-RU" smtClean="0"/>
              <a:pPr/>
              <a:t>10.06.2016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78E63F-61B2-4F84-999A-E003567D94B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8C058-3992-44B9-8B5E-FD4205033048}" type="datetimeFigureOut">
              <a:rPr lang="ru-RU" smtClean="0"/>
              <a:pPr/>
              <a:t>10.06.2016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78E63F-61B2-4F84-999A-E003567D94B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428604"/>
            <a:ext cx="7772400" cy="3500462"/>
          </a:xfrm>
        </p:spPr>
        <p:txBody>
          <a:bodyPr>
            <a:normAutofit fontScale="90000"/>
          </a:bodyPr>
          <a:lstStyle/>
          <a:p>
            <a:r>
              <a:rPr lang="ru-RU" b="1" dirty="0" smtClean="0"/>
              <a:t>Этот неисчерпаемый </a:t>
            </a:r>
            <a:br>
              <a:rPr lang="ru-RU" b="1" dirty="0" smtClean="0"/>
            </a:br>
            <a:r>
              <a:rPr lang="ru-RU" b="1" dirty="0" smtClean="0"/>
              <a:t>Вильям Гершель (1738 - 1822)</a:t>
            </a:r>
            <a:r>
              <a:rPr lang="ru-RU" sz="9600" b="1" dirty="0" smtClean="0"/>
              <a:t> Старт и финиш. </a:t>
            </a:r>
            <a:br>
              <a:rPr lang="ru-RU" sz="9600" b="1" dirty="0" smtClean="0"/>
            </a:br>
            <a:endParaRPr lang="ru-RU" dirty="0"/>
          </a:p>
        </p:txBody>
      </p:sp>
      <p:sp>
        <p:nvSpPr>
          <p:cNvPr id="3" name="Подзаголовок 2"/>
          <p:cNvSpPr>
            <a:spLocks noGrp="1"/>
          </p:cNvSpPr>
          <p:nvPr>
            <p:ph type="subTitle" idx="1"/>
          </p:nvPr>
        </p:nvSpPr>
        <p:spPr>
          <a:xfrm>
            <a:off x="1371600" y="4286256"/>
            <a:ext cx="6400800" cy="1352544"/>
          </a:xfrm>
        </p:spPr>
        <p:txBody>
          <a:bodyPr/>
          <a:lstStyle/>
          <a:p>
            <a:r>
              <a:rPr lang="ru-RU" dirty="0" smtClean="0"/>
              <a:t>(К 278-летию со дня рождения)</a:t>
            </a:r>
          </a:p>
          <a:p>
            <a:r>
              <a:rPr lang="ru-RU" dirty="0" err="1" smtClean="0"/>
              <a:t>Еремеева</a:t>
            </a:r>
            <a:r>
              <a:rPr lang="ru-RU" dirty="0" smtClean="0"/>
              <a:t> А.И.ГАИШ МГУ</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У истоков астрофизики и открытие в фундаментальной физике.</a:t>
            </a:r>
            <a:endParaRPr lang="ru-RU" dirty="0"/>
          </a:p>
        </p:txBody>
      </p:sp>
      <p:sp>
        <p:nvSpPr>
          <p:cNvPr id="3" name="Содержимое 2"/>
          <p:cNvSpPr>
            <a:spLocks noGrp="1"/>
          </p:cNvSpPr>
          <p:nvPr>
            <p:ph idx="1"/>
          </p:nvPr>
        </p:nvSpPr>
        <p:spPr>
          <a:xfrm>
            <a:off x="428596" y="1714488"/>
            <a:ext cx="8229600" cy="4525963"/>
          </a:xfrm>
        </p:spPr>
        <p:txBody>
          <a:bodyPr>
            <a:normAutofit/>
          </a:bodyPr>
          <a:lstStyle/>
          <a:p>
            <a:r>
              <a:rPr lang="ru-RU" sz="2400" dirty="0" smtClean="0">
                <a:solidFill>
                  <a:srgbClr val="FF0000"/>
                </a:solidFill>
              </a:rPr>
              <a:t>В. Гершель, по сути, стоял у истоков астрофизики: он первым отметил  различие  распределения энергии (максимума яркости) в спектрах звезд разного цвета). </a:t>
            </a:r>
          </a:p>
          <a:p>
            <a:pPr>
              <a:buNone/>
            </a:pPr>
            <a:endParaRPr lang="ru-RU" sz="2400" dirty="0" smtClean="0">
              <a:solidFill>
                <a:srgbClr val="FF0000"/>
              </a:solidFill>
            </a:endParaRPr>
          </a:p>
          <a:p>
            <a:pPr>
              <a:buNone/>
            </a:pPr>
            <a:r>
              <a:rPr lang="ru-RU" sz="2400" dirty="0" smtClean="0">
                <a:solidFill>
                  <a:srgbClr val="FF0000"/>
                </a:solidFill>
              </a:rPr>
              <a:t>     </a:t>
            </a:r>
            <a:r>
              <a:rPr lang="ru-RU" sz="2400" dirty="0" smtClean="0"/>
              <a:t>Исследуя с помощью  своей экспериментальной установки температурное воздействие солнечных лучей в различных частях спектра, Г. открыл за пределами  его красного конца тепловые «невидимые лучи»   Солнца (инфракрасное излучение -1800).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ru-RU" dirty="0" smtClean="0"/>
              <a:t>Главный путь</a:t>
            </a:r>
            <a:endParaRPr lang="ru-RU" dirty="0"/>
          </a:p>
        </p:txBody>
      </p:sp>
      <p:sp>
        <p:nvSpPr>
          <p:cNvPr id="3" name="Содержимое 2"/>
          <p:cNvSpPr>
            <a:spLocks noGrp="1"/>
          </p:cNvSpPr>
          <p:nvPr>
            <p:ph idx="1"/>
          </p:nvPr>
        </p:nvSpPr>
        <p:spPr>
          <a:xfrm>
            <a:off x="457200" y="1142984"/>
            <a:ext cx="8229600" cy="4983179"/>
          </a:xfrm>
        </p:spPr>
        <p:txBody>
          <a:bodyPr>
            <a:normAutofit/>
          </a:bodyPr>
          <a:lstStyle/>
          <a:p>
            <a:r>
              <a:rPr lang="ru-RU" sz="2800" dirty="0" smtClean="0">
                <a:solidFill>
                  <a:srgbClr val="FF0000"/>
                </a:solidFill>
              </a:rPr>
              <a:t>Но главной целью В. Гершеля стало изучение  общего устройства Вселенной. </a:t>
            </a:r>
          </a:p>
          <a:p>
            <a:r>
              <a:rPr lang="ru-RU" sz="2800" dirty="0" smtClean="0"/>
              <a:t>В своих (с 70-х гг.) глобальных обзорах неба Гершель  уже к 1784г. открыл  свыше 400 новых туманностей (в добавление к 103 в каталоге </a:t>
            </a:r>
            <a:r>
              <a:rPr lang="ru-RU" sz="2800" dirty="0" err="1" smtClean="0"/>
              <a:t>Мессье</a:t>
            </a:r>
            <a:r>
              <a:rPr lang="ru-RU" sz="2800" dirty="0" smtClean="0"/>
              <a:t>, причем в 100 раз более слабых), а всего   - свыше 2,5 тыс. туманностей и скоплений (составив три их каталога: по 1000 в 1786 и 1789гг. и свыше 500  в 1802г.</a:t>
            </a:r>
            <a:r>
              <a:rPr lang="ru-RU" sz="2800" dirty="0" smtClean="0">
                <a:solidFill>
                  <a:srgbClr val="7030A0"/>
                </a:solidFill>
              </a:rPr>
              <a:t>). </a:t>
            </a:r>
            <a:endParaRPr lang="ru-RU" sz="2800" dirty="0" smtClean="0">
              <a:solidFill>
                <a:srgbClr val="0070C0"/>
              </a:solidFill>
            </a:endParaRPr>
          </a:p>
          <a:p>
            <a:r>
              <a:rPr lang="ru-RU" sz="2800" dirty="0" smtClean="0">
                <a:solidFill>
                  <a:srgbClr val="FF0000"/>
                </a:solidFill>
              </a:rPr>
              <a:t>Первый фундаментальный успех на этом пути был получен им уже в 1784г.</a:t>
            </a:r>
          </a:p>
          <a:p>
            <a:endParaRPr lang="ru-RU" dirty="0" smtClean="0">
              <a:solidFill>
                <a:srgbClr val="FF0000"/>
              </a:solidFill>
            </a:endParaRPr>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445224"/>
            <a:ext cx="8229600" cy="1080120"/>
          </a:xfrm>
        </p:spPr>
        <p:txBody>
          <a:bodyPr>
            <a:normAutofit/>
          </a:bodyPr>
          <a:lstStyle/>
          <a:p>
            <a:r>
              <a:rPr lang="ru-RU" sz="3200" i="1" dirty="0" smtClean="0">
                <a:solidFill>
                  <a:srgbClr val="656565"/>
                </a:solidFill>
                <a:latin typeface="Times New Roman"/>
              </a:rPr>
              <a:t>Вильям Гершель в 46 лет (1784)</a:t>
            </a:r>
            <a:endParaRPr lang="ru-RU" sz="3200" dirty="0"/>
          </a:p>
        </p:txBody>
      </p:sp>
      <p:pic>
        <p:nvPicPr>
          <p:cNvPr id="4" name="Picture 3" descr="picture"/>
          <p:cNvPicPr preferRelativeResize="0">
            <a:picLocks noChangeArrowheads="1"/>
          </p:cNvPicPr>
          <p:nvPr/>
        </p:nvPicPr>
        <p:blipFill>
          <a:blip r:embed="rId2" cstate="print"/>
          <a:srcRect/>
          <a:stretch>
            <a:fillRect/>
          </a:stretch>
        </p:blipFill>
        <p:spPr bwMode="auto">
          <a:xfrm>
            <a:off x="2267744" y="188640"/>
            <a:ext cx="3888432" cy="5112568"/>
          </a:xfrm>
          <a:prstGeom prst="rect">
            <a:avLst/>
          </a:prstGeom>
          <a:solidFill>
            <a:srgbClr val="FFFFFF"/>
          </a:solidFill>
          <a:ln w="9525">
            <a:solidFill>
              <a:srgbClr val="000000"/>
            </a:solidFill>
            <a:round/>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548680"/>
          </a:xfrm>
        </p:spPr>
        <p:txBody>
          <a:bodyPr>
            <a:normAutofit fontScale="90000"/>
          </a:bodyPr>
          <a:lstStyle/>
          <a:p>
            <a:r>
              <a:rPr lang="ru-RU" sz="2400" b="1" dirty="0" smtClean="0"/>
              <a:t/>
            </a:r>
            <a:br>
              <a:rPr lang="ru-RU" sz="2400" b="1" dirty="0" smtClean="0"/>
            </a:br>
            <a:r>
              <a:rPr lang="ru-RU" sz="2400" b="1" dirty="0" smtClean="0"/>
              <a:t>В мире туманностей.  Исследование их распределения и открытие крупномасштабной структуры Вселенной </a:t>
            </a:r>
            <a:br>
              <a:rPr lang="ru-RU" sz="2400" b="1" dirty="0" smtClean="0"/>
            </a:br>
            <a:endParaRPr lang="ru-RU" sz="2400" dirty="0"/>
          </a:p>
        </p:txBody>
      </p:sp>
      <p:sp>
        <p:nvSpPr>
          <p:cNvPr id="3" name="Содержимое 2"/>
          <p:cNvSpPr>
            <a:spLocks noGrp="1"/>
          </p:cNvSpPr>
          <p:nvPr>
            <p:ph idx="1"/>
          </p:nvPr>
        </p:nvSpPr>
        <p:spPr>
          <a:xfrm>
            <a:off x="457201" y="908720"/>
            <a:ext cx="8229600" cy="5688632"/>
          </a:xfrm>
        </p:spPr>
        <p:txBody>
          <a:bodyPr>
            <a:normAutofit lnSpcReduction="10000"/>
          </a:bodyPr>
          <a:lstStyle/>
          <a:p>
            <a:r>
              <a:rPr lang="ru-RU" sz="2000" dirty="0" smtClean="0"/>
              <a:t>В 1784 г.  Гершель  публикует первую статью о наблюдениях, нацеленных на изучение общего строения неба, и открывает для себя мир  «млечных туманностей» как далеких звездных систем (об этом говорило ему разложение в звезды многих туманностей </a:t>
            </a:r>
            <a:r>
              <a:rPr lang="ru-RU" sz="2000" dirty="0" err="1" smtClean="0"/>
              <a:t>Мессье</a:t>
            </a:r>
            <a:r>
              <a:rPr lang="ru-RU" sz="2000" dirty="0" smtClean="0"/>
              <a:t>).  </a:t>
            </a:r>
            <a:r>
              <a:rPr lang="ru-RU" sz="2000" dirty="0" smtClean="0">
                <a:solidFill>
                  <a:srgbClr val="FF0000"/>
                </a:solidFill>
              </a:rPr>
              <a:t>И сразу же нащупывает и осознает фундаментальные черты общего устройства Вселенной</a:t>
            </a:r>
            <a:r>
              <a:rPr lang="ru-RU" sz="2000" dirty="0" smtClean="0"/>
              <a:t>.</a:t>
            </a:r>
          </a:p>
          <a:p>
            <a:pPr eaLnBrk="1" hangingPunct="1"/>
            <a:r>
              <a:rPr lang="ru-RU" sz="2000" dirty="0" smtClean="0">
                <a:solidFill>
                  <a:srgbClr val="FF0000"/>
                </a:solidFill>
              </a:rPr>
              <a:t>Его первым космологическим открытием  стало открытие тенденции туманностей к </a:t>
            </a:r>
            <a:r>
              <a:rPr lang="ru-RU" sz="2000" dirty="0" err="1" smtClean="0">
                <a:solidFill>
                  <a:srgbClr val="FF0000"/>
                </a:solidFill>
              </a:rPr>
              <a:t>скучиванию</a:t>
            </a:r>
            <a:r>
              <a:rPr lang="ru-RU" sz="2000" dirty="0" smtClean="0">
                <a:solidFill>
                  <a:srgbClr val="FF0000"/>
                </a:solidFill>
              </a:rPr>
              <a:t>  в группы-пакеты (</a:t>
            </a:r>
            <a:r>
              <a:rPr lang="en-US" sz="2000" dirty="0" err="1" smtClean="0">
                <a:solidFill>
                  <a:srgbClr val="FF0000"/>
                </a:solidFill>
              </a:rPr>
              <a:t>parsel</a:t>
            </a:r>
            <a:r>
              <a:rPr lang="ru-RU" sz="2000" dirty="0" smtClean="0">
                <a:solidFill>
                  <a:srgbClr val="FF0000"/>
                </a:solidFill>
              </a:rPr>
              <a:t>,1784)</a:t>
            </a:r>
            <a:r>
              <a:rPr lang="en-US" sz="2000" dirty="0" smtClean="0">
                <a:solidFill>
                  <a:srgbClr val="FF0000"/>
                </a:solidFill>
              </a:rPr>
              <a:t>.</a:t>
            </a:r>
            <a:endParaRPr lang="ru-RU" sz="2000" dirty="0" smtClean="0"/>
          </a:p>
          <a:p>
            <a:pPr marL="342754" indent="-342754" defTabSz="914008">
              <a:defRPr/>
            </a:pPr>
            <a:r>
              <a:rPr lang="ru-RU" sz="2000" dirty="0" smtClean="0">
                <a:solidFill>
                  <a:srgbClr val="FF0000"/>
                </a:solidFill>
              </a:rPr>
              <a:t>Тогда же (1784) он открывает  общую крупномасштабную структурность  Вселенной - в виде протяженных пересекающихся пластов (</a:t>
            </a:r>
            <a:r>
              <a:rPr lang="en-US" sz="2000" dirty="0" smtClean="0">
                <a:solidFill>
                  <a:srgbClr val="FF0000"/>
                </a:solidFill>
              </a:rPr>
              <a:t>stratum</a:t>
            </a:r>
            <a:r>
              <a:rPr lang="ru-RU" sz="2000" dirty="0" smtClean="0">
                <a:solidFill>
                  <a:srgbClr val="FF0000"/>
                </a:solidFill>
              </a:rPr>
              <a:t>)</a:t>
            </a:r>
            <a:r>
              <a:rPr lang="en-US" sz="2000" dirty="0" smtClean="0">
                <a:solidFill>
                  <a:srgbClr val="FF0000"/>
                </a:solidFill>
              </a:rPr>
              <a:t> </a:t>
            </a:r>
            <a:r>
              <a:rPr lang="ru-RU" sz="2000" dirty="0" smtClean="0">
                <a:solidFill>
                  <a:srgbClr val="FF0000"/>
                </a:solidFill>
              </a:rPr>
              <a:t>из туманностей и продолжает ее исследование  (1784 - 1811). </a:t>
            </a:r>
          </a:p>
          <a:p>
            <a:pPr marL="342754" indent="-342754" defTabSz="914008">
              <a:defRPr/>
            </a:pPr>
            <a:r>
              <a:rPr lang="ru-RU" sz="2000" dirty="0" smtClean="0"/>
              <a:t>В качестве наиболее богатого пласта туманностей Гершель выделил вытянутый пласт, проходящий через созвездия Волос Вероники и Девы,  назвав его «Пласт Волос Вероники». Он проходил перпендикулярно полосе Млечного Пути, и Гершель допускал, что его продолжение охватывает кольцом все небо. (Его сын Джон Гершель относил впоследствии такое заключение на счет … склонности отца к фантазированию…)</a:t>
            </a:r>
          </a:p>
          <a:p>
            <a:endParaRPr lang="ru-RU" sz="2000" dirty="0" smtClean="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lang="ru-RU" sz="2800" dirty="0" smtClean="0"/>
              <a:t>Извлечение из забвения.</a:t>
            </a:r>
            <a:endParaRPr lang="ru-RU" sz="2800" dirty="0"/>
          </a:p>
        </p:txBody>
      </p:sp>
      <p:sp>
        <p:nvSpPr>
          <p:cNvPr id="3" name="Содержимое 2"/>
          <p:cNvSpPr>
            <a:spLocks noGrp="1"/>
          </p:cNvSpPr>
          <p:nvPr>
            <p:ph idx="1"/>
          </p:nvPr>
        </p:nvSpPr>
        <p:spPr>
          <a:xfrm>
            <a:off x="457200" y="980728"/>
            <a:ext cx="8229600" cy="5145435"/>
          </a:xfrm>
        </p:spPr>
        <p:txBody>
          <a:bodyPr>
            <a:normAutofit/>
          </a:bodyPr>
          <a:lstStyle/>
          <a:p>
            <a:endParaRPr lang="ru-RU" sz="2800" dirty="0" smtClean="0"/>
          </a:p>
          <a:p>
            <a:r>
              <a:rPr lang="ru-RU" sz="2800" dirty="0" smtClean="0"/>
              <a:t>Долгое время все это считалось достижениями  ХХ века. Эти открытия В. Гершеля  были извлечены из полного забвения лишь в 1963 (когда при первом знакомстве со статьей де </a:t>
            </a:r>
            <a:r>
              <a:rPr lang="ru-RU" sz="2800" dirty="0" err="1" smtClean="0"/>
              <a:t>Вокулёра</a:t>
            </a:r>
            <a:r>
              <a:rPr lang="ru-RU" sz="2800" dirty="0" smtClean="0"/>
              <a:t> 1953г.  я припомнила, что  подобное перечисление созвездий  я уже видела у Гершеля…),  а полнее описаны мною в 1966г.  (в монографии «Вселенная Гершеля. Космологические и космогонические идеи и открытия»).</a:t>
            </a:r>
            <a:endParaRPr lang="ru-RU" sz="2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a:xfrm>
            <a:off x="2" y="0"/>
            <a:ext cx="8229600" cy="1182762"/>
          </a:xfrm>
        </p:spPr>
        <p:txBody>
          <a:bodyPr>
            <a:normAutofit fontScale="90000"/>
          </a:bodyPr>
          <a:lstStyle/>
          <a:p>
            <a:pPr eaLnBrk="1" hangingPunct="1"/>
            <a:r>
              <a:rPr lang="ru-RU" sz="2400" b="1" dirty="0" smtClean="0"/>
              <a:t>Пласт Волос Вероники В. Гершеля (1784) и</a:t>
            </a:r>
            <a:br>
              <a:rPr lang="ru-RU" sz="2400" b="1" dirty="0" smtClean="0"/>
            </a:br>
            <a:r>
              <a:rPr lang="ru-RU" sz="2400" b="1" dirty="0" smtClean="0"/>
              <a:t> Сверхгалактика Ж. де </a:t>
            </a:r>
            <a:r>
              <a:rPr lang="ru-RU" sz="2400" b="1" dirty="0" err="1" smtClean="0"/>
              <a:t>Вокулёра</a:t>
            </a:r>
            <a:r>
              <a:rPr lang="ru-RU" sz="2400" b="1" dirty="0" smtClean="0"/>
              <a:t> (1953).Различие интерпретаций.</a:t>
            </a:r>
          </a:p>
        </p:txBody>
      </p:sp>
      <p:sp>
        <p:nvSpPr>
          <p:cNvPr id="21507" name="Содержимое 2"/>
          <p:cNvSpPr>
            <a:spLocks noGrp="1"/>
          </p:cNvSpPr>
          <p:nvPr>
            <p:ph idx="1"/>
          </p:nvPr>
        </p:nvSpPr>
        <p:spPr>
          <a:xfrm>
            <a:off x="457201" y="1124744"/>
            <a:ext cx="8229600" cy="5733256"/>
          </a:xfrm>
        </p:spPr>
        <p:txBody>
          <a:bodyPr>
            <a:normAutofit/>
          </a:bodyPr>
          <a:lstStyle/>
          <a:p>
            <a:pPr eaLnBrk="1" hangingPunct="1"/>
            <a:endParaRPr lang="ru-RU" sz="2000" dirty="0" smtClean="0">
              <a:solidFill>
                <a:srgbClr val="FF0000"/>
              </a:solidFill>
            </a:endParaRPr>
          </a:p>
          <a:p>
            <a:pPr eaLnBrk="1" hangingPunct="1"/>
            <a:r>
              <a:rPr lang="ru-RU" sz="2000" dirty="0" smtClean="0">
                <a:solidFill>
                  <a:srgbClr val="FF0000"/>
                </a:solidFill>
              </a:rPr>
              <a:t>Пласт Волос Вероники действительно оказался северной частью пояса из ярких галактик, вновь выделенного в 1953 г. Ж. де </a:t>
            </a:r>
            <a:r>
              <a:rPr lang="ru-RU" sz="2000" dirty="0" err="1" smtClean="0">
                <a:solidFill>
                  <a:srgbClr val="FF0000"/>
                </a:solidFill>
              </a:rPr>
              <a:t>Вокулёром</a:t>
            </a:r>
            <a:r>
              <a:rPr lang="ru-RU" sz="2000" dirty="0" smtClean="0">
                <a:solidFill>
                  <a:srgbClr val="FF0000"/>
                </a:solidFill>
              </a:rPr>
              <a:t>. </a:t>
            </a:r>
            <a:r>
              <a:rPr lang="ru-RU" sz="2000" dirty="0" smtClean="0"/>
              <a:t>Последний назвал его сначала </a:t>
            </a:r>
            <a:r>
              <a:rPr lang="ru-RU" sz="2000" dirty="0" smtClean="0">
                <a:solidFill>
                  <a:srgbClr val="FF0000"/>
                </a:solidFill>
              </a:rPr>
              <a:t>"Млечным Путем галактик" </a:t>
            </a:r>
            <a:r>
              <a:rPr lang="ru-RU" sz="2000" dirty="0" smtClean="0"/>
              <a:t>и посчитал экваториальной зоной также уплощенной </a:t>
            </a:r>
            <a:r>
              <a:rPr lang="ru-RU" sz="2000" dirty="0" err="1" smtClean="0"/>
              <a:t>сверхсистемы</a:t>
            </a:r>
            <a:r>
              <a:rPr lang="ru-RU" sz="2000" dirty="0" smtClean="0"/>
              <a:t>  - Сверхгалактики, в которую в числе десятков тысяч других входит и наша Галактика (вместе с Местной системой галактик).   </a:t>
            </a:r>
          </a:p>
          <a:p>
            <a:pPr eaLnBrk="1" hangingPunct="1"/>
            <a:r>
              <a:rPr lang="ru-RU" sz="2000" dirty="0" smtClean="0"/>
              <a:t>Такая интерпретация сверхскопления галактик как бы продолжала и подтверждала умозрительную космологическую концепцию Канта - Ламберта, которые по существу распространили на всю Вселенную закономерности строения Солнечной системы с ее иерархией планет и спутников и характерной уплощенной формой систем всех порядков, ввиду их вращения (так первоначально представлял Сверхгалактику и Ж. де </a:t>
            </a:r>
            <a:r>
              <a:rPr lang="ru-RU" sz="2000" dirty="0" err="1" smtClean="0"/>
              <a:t>Вокулёр</a:t>
            </a:r>
            <a:r>
              <a:rPr lang="ru-RU" sz="2000" dirty="0" smtClean="0"/>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Autofit/>
          </a:bodyPr>
          <a:lstStyle/>
          <a:p>
            <a:r>
              <a:rPr lang="ru-RU" sz="2400" dirty="0" smtClean="0"/>
              <a:t>Интерпретация космологических пластов туманностей у Гершеля.</a:t>
            </a:r>
            <a:endParaRPr lang="ru-RU" sz="2400" dirty="0"/>
          </a:p>
        </p:txBody>
      </p:sp>
      <p:sp>
        <p:nvSpPr>
          <p:cNvPr id="3" name="Содержимое 2"/>
          <p:cNvSpPr>
            <a:spLocks noGrp="1"/>
          </p:cNvSpPr>
          <p:nvPr>
            <p:ph idx="1"/>
          </p:nvPr>
        </p:nvSpPr>
        <p:spPr>
          <a:xfrm>
            <a:off x="457200" y="980728"/>
            <a:ext cx="8229600" cy="5145435"/>
          </a:xfrm>
        </p:spPr>
        <p:txBody>
          <a:bodyPr>
            <a:normAutofit fontScale="55000" lnSpcReduction="20000"/>
          </a:bodyPr>
          <a:lstStyle/>
          <a:p>
            <a:r>
              <a:rPr lang="ru-RU" sz="2800" dirty="0" smtClean="0">
                <a:solidFill>
                  <a:srgbClr val="FF0000"/>
                </a:solidFill>
              </a:rPr>
              <a:t>Гершель интерпретировал их совершенно по иному и  в эволюционном духе, сравнив пласты  туманностей с геологическими слоями Земли (также порой пересекающимися, и те и другие могли демонстрировать историю  эволюции целого). Гершель также допускал различный состав и различный возраст пластов туманностей.</a:t>
            </a:r>
          </a:p>
          <a:p>
            <a:r>
              <a:rPr lang="ru-RU" sz="2800" dirty="0" smtClean="0"/>
              <a:t>(Такие идеи относительно Земли развивали в XVIII в. первые геологи-эволюционисты - Ж.Л.Л. Бюффон в 1749 г. и петербургский академик П.С. Паллас в 1777 г.). </a:t>
            </a:r>
          </a:p>
          <a:p>
            <a:pPr>
              <a:buNone/>
            </a:pPr>
            <a:r>
              <a:rPr lang="ru-RU" sz="2800" dirty="0" smtClean="0">
                <a:solidFill>
                  <a:srgbClr val="FF0000"/>
                </a:solidFill>
              </a:rPr>
              <a:t>      </a:t>
            </a:r>
          </a:p>
          <a:p>
            <a:pPr>
              <a:buNone/>
            </a:pPr>
            <a:r>
              <a:rPr lang="ru-RU" sz="2800" dirty="0" smtClean="0">
                <a:solidFill>
                  <a:srgbClr val="FF0000"/>
                </a:solidFill>
              </a:rPr>
              <a:t>     </a:t>
            </a:r>
            <a:r>
              <a:rPr lang="ru-RU" sz="2800" dirty="0" smtClean="0"/>
              <a:t>(</a:t>
            </a:r>
            <a:r>
              <a:rPr lang="ru-RU" sz="2400" dirty="0" smtClean="0"/>
              <a:t>Об этом открытии В.Гершеля я впервые рассказала в своей статье в  </a:t>
            </a:r>
            <a:r>
              <a:rPr lang="en-US" sz="2400" dirty="0" smtClean="0"/>
              <a:t>J.</a:t>
            </a:r>
            <a:r>
              <a:rPr lang="ru-RU" sz="2400" dirty="0" smtClean="0"/>
              <a:t> </a:t>
            </a:r>
            <a:r>
              <a:rPr lang="en-US" sz="2400" dirty="0" smtClean="0"/>
              <a:t>Brit.</a:t>
            </a:r>
            <a:r>
              <a:rPr lang="ru-RU" sz="2400" dirty="0" smtClean="0"/>
              <a:t> </a:t>
            </a:r>
            <a:r>
              <a:rPr lang="en-US" sz="2400" dirty="0" smtClean="0"/>
              <a:t>Astron. Assoc.,</a:t>
            </a:r>
            <a:r>
              <a:rPr lang="ru-RU" sz="2400" dirty="0" smtClean="0"/>
              <a:t>1963,</a:t>
            </a:r>
            <a:r>
              <a:rPr lang="en-US" sz="2400" dirty="0" smtClean="0"/>
              <a:t>v.73,No 6, pp.229 -  232</a:t>
            </a:r>
            <a:r>
              <a:rPr lang="ru-RU" sz="2400" dirty="0" smtClean="0"/>
              <a:t>, затем в монографии 1966г., а позднее и  в сборнике Историко-астрономические исследования,</a:t>
            </a:r>
            <a:r>
              <a:rPr lang="el-GR" sz="2400" dirty="0" smtClean="0"/>
              <a:t> </a:t>
            </a:r>
            <a:r>
              <a:rPr lang="ru-RU" sz="2400" dirty="0" err="1" smtClean="0"/>
              <a:t>Вып</a:t>
            </a:r>
            <a:r>
              <a:rPr lang="ru-RU" sz="2400" dirty="0" smtClean="0"/>
              <a:t>. </a:t>
            </a:r>
            <a:r>
              <a:rPr lang="en-US" sz="2400" dirty="0" smtClean="0"/>
              <a:t>XVII</a:t>
            </a:r>
            <a:r>
              <a:rPr lang="ru-RU" sz="2400" dirty="0" smtClean="0"/>
              <a:t>, 1984, с.45 -  66, которым обмениваюсь с Кембриджем на журнал М. </a:t>
            </a:r>
            <a:r>
              <a:rPr lang="ru-RU" sz="2400" dirty="0" err="1" smtClean="0"/>
              <a:t>Хоскина</a:t>
            </a:r>
            <a:r>
              <a:rPr lang="ru-RU" sz="2400" dirty="0" smtClean="0"/>
              <a:t>  </a:t>
            </a:r>
            <a:r>
              <a:rPr lang="en-US" sz="2400" dirty="0" smtClean="0"/>
              <a:t>JHA </a:t>
            </a:r>
            <a:r>
              <a:rPr lang="ru-RU" sz="2400" dirty="0" smtClean="0"/>
              <a:t>более  40 лет. </a:t>
            </a:r>
          </a:p>
          <a:p>
            <a:pPr>
              <a:buNone/>
            </a:pPr>
            <a:r>
              <a:rPr lang="ru-RU" sz="2400" dirty="0" smtClean="0"/>
              <a:t>           Но до  англичан это так и не дошло! – На предложение М. </a:t>
            </a:r>
            <a:r>
              <a:rPr lang="ru-RU" sz="2400" dirty="0" err="1" smtClean="0"/>
              <a:t>Хоскину</a:t>
            </a:r>
            <a:r>
              <a:rPr lang="ru-RU" sz="2400" dirty="0" smtClean="0"/>
              <a:t> дать в </a:t>
            </a:r>
            <a:r>
              <a:rPr lang="en-US" sz="2400" dirty="0" smtClean="0"/>
              <a:t>JHA</a:t>
            </a:r>
            <a:r>
              <a:rPr lang="ru-RU" sz="2400" dirty="0" smtClean="0"/>
              <a:t> статью  о  Гершеле к 200-летию его открытия</a:t>
            </a:r>
            <a:r>
              <a:rPr lang="en-US" sz="2400" dirty="0" smtClean="0"/>
              <a:t> (1984)</a:t>
            </a:r>
            <a:r>
              <a:rPr lang="ru-RU" sz="2400" dirty="0" smtClean="0"/>
              <a:t>, получила ответ,  - ну что, мол, можно еще сказать о нем нового ?! …)</a:t>
            </a:r>
            <a:r>
              <a:rPr lang="en-US" sz="2400" dirty="0" smtClean="0"/>
              <a:t> </a:t>
            </a:r>
            <a:r>
              <a:rPr lang="ru-RU" sz="2400" dirty="0" smtClean="0"/>
              <a:t>И лишь  тогдашний  зав. библиотекой  Кембриджской обсерватории (в адрес которой отсылались ИАИ)  </a:t>
            </a:r>
            <a:r>
              <a:rPr lang="en-US" sz="2400" dirty="0" smtClean="0"/>
              <a:t>Dr. D.W.</a:t>
            </a:r>
            <a:r>
              <a:rPr lang="ru-RU" sz="2400" dirty="0" smtClean="0"/>
              <a:t> </a:t>
            </a:r>
            <a:r>
              <a:rPr lang="en-US" sz="2400" dirty="0" smtClean="0"/>
              <a:t>Dewhirst </a:t>
            </a:r>
            <a:r>
              <a:rPr lang="ru-RU" sz="2400" dirty="0" smtClean="0"/>
              <a:t>сообщил мне, что они обратили внимание на мою статью (1984) о космологии Гершеля. Кстати, нынешний зав. б-кой  в Кембриджском институте астрономии и физики </a:t>
            </a:r>
            <a:r>
              <a:rPr lang="en-US" sz="2400" dirty="0" smtClean="0"/>
              <a:t>Mark </a:t>
            </a:r>
            <a:r>
              <a:rPr lang="en-US" sz="2400" dirty="0" err="1" smtClean="0"/>
              <a:t>Hurn</a:t>
            </a:r>
            <a:r>
              <a:rPr lang="ru-RU" sz="2400" dirty="0" smtClean="0"/>
              <a:t> как-то написал мне, что у них там немало студентов русскоязычных…  Может, кто и  прочитает… </a:t>
            </a:r>
          </a:p>
          <a:p>
            <a:pPr>
              <a:buNone/>
            </a:pPr>
            <a:endParaRPr lang="ru-RU" sz="2400" dirty="0" smtClean="0"/>
          </a:p>
          <a:p>
            <a:pPr>
              <a:buNone/>
            </a:pPr>
            <a:r>
              <a:rPr lang="ru-RU" sz="2400" dirty="0" smtClean="0"/>
              <a:t>          Для сравнения с картиной де </a:t>
            </a:r>
            <a:r>
              <a:rPr lang="ru-RU" sz="2400" dirty="0" err="1" smtClean="0"/>
              <a:t>Вокулёра</a:t>
            </a:r>
            <a:r>
              <a:rPr lang="ru-RU" sz="2400" dirty="0" smtClean="0"/>
              <a:t> мною была составлена в 1966г. Соответствующая схема по</a:t>
            </a:r>
          </a:p>
          <a:p>
            <a:pPr>
              <a:buNone/>
            </a:pPr>
            <a:r>
              <a:rPr lang="ru-RU" sz="2400" dirty="0" smtClean="0"/>
              <a:t>         наблюдениям 1784г. В.Гершеля, на которой точками обозначены млечные туманности, а треугольниками –явные скопления (сплошными – у Гершеля, полыми – из каталога </a:t>
            </a:r>
            <a:r>
              <a:rPr lang="ru-RU" sz="2400" dirty="0" err="1" smtClean="0"/>
              <a:t>Мессье</a:t>
            </a:r>
            <a:r>
              <a:rPr lang="ru-RU" sz="2400" dirty="0" smtClean="0"/>
              <a:t> (см. след. слайды). </a:t>
            </a:r>
          </a:p>
          <a:p>
            <a:endParaRPr lang="ru-RU"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icture"/>
          <p:cNvPicPr preferRelativeResize="0">
            <a:picLocks noChangeArrowheads="1"/>
          </p:cNvPicPr>
          <p:nvPr/>
        </p:nvPicPr>
        <p:blipFill>
          <a:blip r:embed="rId2" cstate="print"/>
          <a:srcRect/>
          <a:stretch>
            <a:fillRect/>
          </a:stretch>
        </p:blipFill>
        <p:spPr bwMode="auto">
          <a:xfrm>
            <a:off x="0" y="333377"/>
            <a:ext cx="9144000" cy="5832475"/>
          </a:xfrm>
          <a:prstGeom prst="rect">
            <a:avLst/>
          </a:prstGeom>
          <a:solidFill>
            <a:srgbClr val="FFFFFF"/>
          </a:solidFill>
          <a:ln w="9525">
            <a:solidFill>
              <a:srgbClr val="000000"/>
            </a:solidFill>
            <a:round/>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t>К открытию крупномасштабной структуры Вселенной </a:t>
            </a:r>
            <a:r>
              <a:rPr lang="ru-RU" sz="2000" dirty="0" smtClean="0"/>
              <a:t>(</a:t>
            </a:r>
            <a:r>
              <a:rPr lang="ru-RU" sz="2000" dirty="0" err="1" smtClean="0"/>
              <a:t>илл</a:t>
            </a:r>
            <a:r>
              <a:rPr lang="ru-RU" sz="2000" dirty="0" smtClean="0"/>
              <a:t>. из: ИАИ. </a:t>
            </a:r>
            <a:r>
              <a:rPr lang="ru-RU" sz="2000" dirty="0" err="1" smtClean="0"/>
              <a:t>Вып</a:t>
            </a:r>
            <a:r>
              <a:rPr lang="ru-RU" sz="2000" dirty="0" smtClean="0"/>
              <a:t>.</a:t>
            </a:r>
            <a:r>
              <a:rPr lang="en-US" sz="2000" dirty="0" smtClean="0"/>
              <a:t>XVII</a:t>
            </a:r>
            <a:r>
              <a:rPr lang="ru-RU" sz="2000" dirty="0" smtClean="0"/>
              <a:t>,1984,с.50-51</a:t>
            </a:r>
            <a:r>
              <a:rPr lang="ru-RU" sz="3200" dirty="0" smtClean="0"/>
              <a:t>)</a:t>
            </a:r>
            <a:endParaRPr lang="ru-RU" sz="3200" dirty="0"/>
          </a:p>
        </p:txBody>
      </p:sp>
      <p:sp>
        <p:nvSpPr>
          <p:cNvPr id="3" name="Текст 2"/>
          <p:cNvSpPr>
            <a:spLocks noGrp="1"/>
          </p:cNvSpPr>
          <p:nvPr>
            <p:ph type="body" idx="1"/>
          </p:nvPr>
        </p:nvSpPr>
        <p:spPr/>
        <p:txBody>
          <a:bodyPr/>
          <a:lstStyle/>
          <a:p>
            <a:r>
              <a:rPr lang="ru-RU" sz="1600" dirty="0" smtClean="0"/>
              <a:t>        «Пласт Волос Вероники» , по В.Гершелю,1784г. (оконтуренная область)</a:t>
            </a:r>
            <a:endParaRPr lang="ru-RU" sz="1600" dirty="0"/>
          </a:p>
        </p:txBody>
      </p:sp>
      <p:sp>
        <p:nvSpPr>
          <p:cNvPr id="5" name="Текст 4"/>
          <p:cNvSpPr>
            <a:spLocks noGrp="1"/>
          </p:cNvSpPr>
          <p:nvPr>
            <p:ph type="body" sz="quarter" idx="3"/>
          </p:nvPr>
        </p:nvSpPr>
        <p:spPr/>
        <p:txBody>
          <a:bodyPr/>
          <a:lstStyle/>
          <a:p>
            <a:r>
              <a:rPr lang="ru-RU" sz="1600" dirty="0" smtClean="0"/>
              <a:t>Экваториальная часть Сверхгалактики Ж.де Вокулера</a:t>
            </a:r>
            <a:r>
              <a:rPr lang="ru-RU" sz="1600" smtClean="0"/>
              <a:t>, 1953 г.</a:t>
            </a:r>
            <a:endParaRPr lang="ru-RU" sz="1600" dirty="0"/>
          </a:p>
        </p:txBody>
      </p:sp>
      <p:pic>
        <p:nvPicPr>
          <p:cNvPr id="7" name="Picture 2" descr="picture"/>
          <p:cNvPicPr preferRelativeResize="0">
            <a:picLocks noGrp="1" noChangeArrowheads="1"/>
          </p:cNvPicPr>
          <p:nvPr>
            <p:ph sz="half" idx="2"/>
          </p:nvPr>
        </p:nvPicPr>
        <p:blipFill>
          <a:blip r:embed="rId2" cstate="print"/>
          <a:srcRect/>
          <a:stretch>
            <a:fillRect/>
          </a:stretch>
        </p:blipFill>
        <p:spPr bwMode="auto">
          <a:xfrm>
            <a:off x="457200" y="2226737"/>
            <a:ext cx="4040188" cy="3847563"/>
          </a:xfrm>
          <a:prstGeom prst="rect">
            <a:avLst/>
          </a:prstGeom>
          <a:solidFill>
            <a:srgbClr val="FFFFFF"/>
          </a:solidFill>
          <a:ln w="9525">
            <a:solidFill>
              <a:srgbClr val="000000"/>
            </a:solidFill>
            <a:round/>
            <a:headEnd/>
            <a:tailEnd/>
          </a:ln>
        </p:spPr>
      </p:pic>
      <p:pic>
        <p:nvPicPr>
          <p:cNvPr id="8" name="Picture 3" descr="picture"/>
          <p:cNvPicPr preferRelativeResize="0">
            <a:picLocks noGrp="1" noChangeArrowheads="1"/>
          </p:cNvPicPr>
          <p:nvPr>
            <p:ph sz="quarter" idx="4"/>
          </p:nvPr>
        </p:nvPicPr>
        <p:blipFill>
          <a:blip r:embed="rId3" cstate="print"/>
          <a:srcRect/>
          <a:stretch>
            <a:fillRect/>
          </a:stretch>
        </p:blipFill>
        <p:spPr bwMode="auto">
          <a:xfrm>
            <a:off x="4645025" y="2178589"/>
            <a:ext cx="4041775" cy="3943859"/>
          </a:xfrm>
          <a:prstGeom prst="rect">
            <a:avLst/>
          </a:prstGeom>
          <a:solidFill>
            <a:srgbClr val="FFFFFF"/>
          </a:solidFill>
          <a:ln w="9525">
            <a:solidFill>
              <a:srgbClr val="000000"/>
            </a:solidFill>
            <a:round/>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0"/>
            <a:ext cx="8229600" cy="1412776"/>
          </a:xfrm>
        </p:spPr>
        <p:txBody>
          <a:bodyPr>
            <a:normAutofit fontScale="90000"/>
          </a:bodyPr>
          <a:lstStyle/>
          <a:p>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dirty="0" smtClean="0"/>
              <a:t>Исследование общей структуры   звездной Вселенной Гершель продолжал  до 1811г., прослеживая детали главного крупномасштабного «пласта Волос Вероники» (см. табл. из кн. Вселенная Гершеля, 1966):</a:t>
            </a:r>
            <a:br>
              <a:rPr lang="ru-RU" sz="2000" dirty="0" smtClean="0"/>
            </a:br>
            <a:r>
              <a:rPr lang="ru-RU" sz="1600" dirty="0" smtClean="0">
                <a:solidFill>
                  <a:srgbClr val="797979"/>
                </a:solidFill>
                <a:latin typeface="Times New Roman"/>
              </a:rPr>
              <a:t>По В. Гершелю (1784)             По В. Гершелю(1811)</a:t>
            </a:r>
            <a:r>
              <a:rPr lang="ru-RU" sz="1600" dirty="0" smtClean="0">
                <a:solidFill>
                  <a:srgbClr val="656565"/>
                </a:solidFill>
                <a:latin typeface="Times New Roman"/>
              </a:rPr>
              <a:t>           По Ж. де </a:t>
            </a:r>
            <a:r>
              <a:rPr lang="ru-RU" sz="1600" dirty="0" err="1" smtClean="0">
                <a:solidFill>
                  <a:srgbClr val="656565"/>
                </a:solidFill>
                <a:latin typeface="Times New Roman"/>
              </a:rPr>
              <a:t>Вокулёру</a:t>
            </a:r>
            <a:r>
              <a:rPr lang="ru-RU" sz="1600" dirty="0" smtClean="0">
                <a:solidFill>
                  <a:srgbClr val="656565"/>
                </a:solidFill>
                <a:latin typeface="Times New Roman"/>
              </a:rPr>
              <a:t>  (1953)</a:t>
            </a:r>
            <a:br>
              <a:rPr lang="ru-RU" sz="1600" dirty="0" smtClean="0">
                <a:solidFill>
                  <a:srgbClr val="656565"/>
                </a:solidFill>
                <a:latin typeface="Times New Roman"/>
              </a:rPr>
            </a:br>
            <a:r>
              <a:rPr lang="ru-RU" sz="1600" dirty="0" smtClean="0">
                <a:solidFill>
                  <a:srgbClr val="656565"/>
                </a:solidFill>
                <a:latin typeface="Times New Roman"/>
              </a:rPr>
              <a:t/>
            </a:r>
            <a:br>
              <a:rPr lang="ru-RU" sz="1600" dirty="0" smtClean="0">
                <a:solidFill>
                  <a:srgbClr val="656565"/>
                </a:solidFill>
                <a:latin typeface="Times New Roman"/>
              </a:rPr>
            </a:br>
            <a:r>
              <a:rPr lang="ru-RU" sz="2000" dirty="0" smtClean="0">
                <a:solidFill>
                  <a:srgbClr val="656565"/>
                </a:solidFill>
                <a:latin typeface="Times New Roman"/>
              </a:rPr>
              <a:t/>
            </a:r>
            <a:br>
              <a:rPr lang="ru-RU" sz="2000" dirty="0" smtClean="0">
                <a:solidFill>
                  <a:srgbClr val="656565"/>
                </a:solidFill>
                <a:latin typeface="Times New Roman"/>
              </a:rPr>
            </a:br>
            <a:r>
              <a:rPr lang="ru-RU" sz="2000" dirty="0" smtClean="0">
                <a:solidFill>
                  <a:srgbClr val="797979"/>
                </a:solidFill>
                <a:latin typeface="Times New Roman"/>
              </a:rPr>
              <a:t/>
            </a:r>
            <a:br>
              <a:rPr lang="ru-RU" sz="2000" dirty="0" smtClean="0">
                <a:solidFill>
                  <a:srgbClr val="797979"/>
                </a:solidFill>
                <a:latin typeface="Times New Roman"/>
              </a:rPr>
            </a:br>
            <a:endParaRPr lang="ru-RU" sz="2000" dirty="0"/>
          </a:p>
        </p:txBody>
      </p:sp>
      <p:grpSp>
        <p:nvGrpSpPr>
          <p:cNvPr id="3" name="Group 2"/>
          <p:cNvGrpSpPr>
            <a:grpSpLocks/>
          </p:cNvGrpSpPr>
          <p:nvPr/>
        </p:nvGrpSpPr>
        <p:grpSpPr bwMode="auto">
          <a:xfrm>
            <a:off x="539552" y="1340768"/>
            <a:ext cx="8136904" cy="5328592"/>
            <a:chOff x="261" y="1317"/>
            <a:chExt cx="4201" cy="2780"/>
          </a:xfrm>
        </p:grpSpPr>
        <p:sp>
          <p:nvSpPr>
            <p:cNvPr id="4" name="Rectangle 59"/>
            <p:cNvSpPr>
              <a:spLocks noChangeArrowheads="1"/>
            </p:cNvSpPr>
            <p:nvPr/>
          </p:nvSpPr>
          <p:spPr bwMode="auto">
            <a:xfrm>
              <a:off x="261" y="1317"/>
              <a:ext cx="1233" cy="269"/>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5" name="Rectangle 58"/>
            <p:cNvSpPr>
              <a:spLocks noChangeArrowheads="1"/>
            </p:cNvSpPr>
            <p:nvPr/>
          </p:nvSpPr>
          <p:spPr bwMode="auto">
            <a:xfrm>
              <a:off x="1494" y="1317"/>
              <a:ext cx="1444" cy="269"/>
            </a:xfrm>
            <a:prstGeom prst="rect">
              <a:avLst/>
            </a:prstGeom>
            <a:solidFill>
              <a:srgbClr val="FFFFFF"/>
            </a:solidFill>
            <a:ln w="9525">
              <a:solidFill>
                <a:srgbClr val="000000"/>
              </a:solidFill>
              <a:miter lim="800000"/>
              <a:headEnd/>
              <a:tailEnd/>
            </a:ln>
          </p:spPr>
          <p:txBody>
            <a:bodyPr lIns="0" tIns="0" rIns="0" bIns="0"/>
            <a:lstStyle/>
            <a:p>
              <a:pPr marL="443283" eaLnBrk="0" hangingPunct="0">
                <a:spcBef>
                  <a:spcPts val="1646"/>
                </a:spcBef>
              </a:pPr>
              <a:r>
                <a:rPr lang="ru-RU" sz="1700" dirty="0">
                  <a:solidFill>
                    <a:srgbClr val="797979"/>
                  </a:solidFill>
                  <a:latin typeface="Times New Roman"/>
                </a:rPr>
                <a:t>Созвездия</a:t>
              </a:r>
            </a:p>
          </p:txBody>
        </p:sp>
        <p:sp>
          <p:nvSpPr>
            <p:cNvPr id="6" name="Rectangle 57"/>
            <p:cNvSpPr>
              <a:spLocks noChangeArrowheads="1"/>
            </p:cNvSpPr>
            <p:nvPr/>
          </p:nvSpPr>
          <p:spPr bwMode="auto">
            <a:xfrm>
              <a:off x="2938" y="1317"/>
              <a:ext cx="1524" cy="269"/>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7" name="Rectangle 56"/>
            <p:cNvSpPr>
              <a:spLocks noChangeArrowheads="1"/>
            </p:cNvSpPr>
            <p:nvPr/>
          </p:nvSpPr>
          <p:spPr bwMode="auto">
            <a:xfrm>
              <a:off x="261" y="1586"/>
              <a:ext cx="1233" cy="154"/>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8" name="Rectangle 55"/>
            <p:cNvSpPr>
              <a:spLocks noChangeArrowheads="1"/>
            </p:cNvSpPr>
            <p:nvPr/>
          </p:nvSpPr>
          <p:spPr bwMode="auto">
            <a:xfrm>
              <a:off x="1494" y="1586"/>
              <a:ext cx="1444" cy="154"/>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9" name="Rectangle 54"/>
            <p:cNvSpPr>
              <a:spLocks noChangeArrowheads="1"/>
            </p:cNvSpPr>
            <p:nvPr/>
          </p:nvSpPr>
          <p:spPr bwMode="auto">
            <a:xfrm>
              <a:off x="2938" y="1586"/>
              <a:ext cx="1524" cy="154"/>
            </a:xfrm>
            <a:prstGeom prst="rect">
              <a:avLst/>
            </a:prstGeom>
            <a:solidFill>
              <a:srgbClr val="FFFFFF"/>
            </a:solidFill>
            <a:ln w="9525">
              <a:solidFill>
                <a:srgbClr val="000000"/>
              </a:solidFill>
              <a:miter lim="800000"/>
              <a:headEnd/>
              <a:tailEnd/>
            </a:ln>
          </p:spPr>
          <p:txBody>
            <a:bodyPr lIns="0" tIns="0" rIns="0" bIns="0"/>
            <a:lstStyle/>
            <a:p>
              <a:pPr marL="72669" eaLnBrk="0" hangingPunct="0">
                <a:spcBef>
                  <a:spcPts val="244"/>
                </a:spcBef>
              </a:pPr>
              <a:r>
                <a:rPr lang="ru-RU" sz="1700" dirty="0">
                  <a:solidFill>
                    <a:srgbClr val="656565"/>
                  </a:solidFill>
                  <a:latin typeface="Times New Roman"/>
                </a:rPr>
                <a:t>Павлин</a:t>
              </a:r>
            </a:p>
          </p:txBody>
        </p:sp>
        <p:sp>
          <p:nvSpPr>
            <p:cNvPr id="10" name="Rectangle 53"/>
            <p:cNvSpPr>
              <a:spLocks noChangeArrowheads="1"/>
            </p:cNvSpPr>
            <p:nvPr/>
          </p:nvSpPr>
          <p:spPr bwMode="auto">
            <a:xfrm>
              <a:off x="261" y="1740"/>
              <a:ext cx="1233" cy="153"/>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11" name="Rectangle 52"/>
            <p:cNvSpPr>
              <a:spLocks noChangeArrowheads="1"/>
            </p:cNvSpPr>
            <p:nvPr/>
          </p:nvSpPr>
          <p:spPr bwMode="auto">
            <a:xfrm>
              <a:off x="1494" y="1740"/>
              <a:ext cx="1444" cy="153"/>
            </a:xfrm>
            <a:prstGeom prst="rect">
              <a:avLst/>
            </a:prstGeom>
            <a:solidFill>
              <a:srgbClr val="FFFFFF"/>
            </a:solidFill>
            <a:ln w="9525">
              <a:solidFill>
                <a:srgbClr val="000000"/>
              </a:solidFill>
              <a:miter lim="800000"/>
              <a:headEnd/>
              <a:tailEnd/>
            </a:ln>
          </p:spPr>
          <p:txBody>
            <a:bodyPr lIns="0" tIns="0" rIns="0" bIns="0"/>
            <a:lstStyle/>
            <a:p>
              <a:pPr marL="1304416" eaLnBrk="0" hangingPunct="0">
                <a:spcBef>
                  <a:spcPts val="29"/>
                </a:spcBef>
              </a:pPr>
              <a:r>
                <a:rPr lang="ru-RU" sz="1700" dirty="0">
                  <a:latin typeface="Times New Roman"/>
                </a:rPr>
                <a:t>__</a:t>
              </a:r>
            </a:p>
          </p:txBody>
        </p:sp>
        <p:sp>
          <p:nvSpPr>
            <p:cNvPr id="12" name="Rectangle 51"/>
            <p:cNvSpPr>
              <a:spLocks noChangeArrowheads="1"/>
            </p:cNvSpPr>
            <p:nvPr/>
          </p:nvSpPr>
          <p:spPr bwMode="auto">
            <a:xfrm>
              <a:off x="2938" y="1740"/>
              <a:ext cx="1524" cy="153"/>
            </a:xfrm>
            <a:prstGeom prst="rect">
              <a:avLst/>
            </a:prstGeom>
            <a:solidFill>
              <a:srgbClr val="FFFFFF"/>
            </a:solidFill>
            <a:ln w="9525">
              <a:solidFill>
                <a:srgbClr val="000000"/>
              </a:solidFill>
              <a:miter lim="800000"/>
              <a:headEnd/>
              <a:tailEnd/>
            </a:ln>
          </p:spPr>
          <p:txBody>
            <a:bodyPr lIns="0" tIns="0" rIns="0" bIns="0"/>
            <a:lstStyle/>
            <a:p>
              <a:pPr marL="63586" eaLnBrk="0" hangingPunct="0">
                <a:spcBef>
                  <a:spcPts val="86"/>
                </a:spcBef>
              </a:pPr>
              <a:r>
                <a:rPr lang="ru-RU" sz="1700" dirty="0">
                  <a:solidFill>
                    <a:srgbClr val="656565"/>
                  </a:solidFill>
                  <a:latin typeface="Times New Roman"/>
                </a:rPr>
                <a:t>Тукан</a:t>
              </a:r>
            </a:p>
          </p:txBody>
        </p:sp>
        <p:sp>
          <p:nvSpPr>
            <p:cNvPr id="13" name="Rectangle 50"/>
            <p:cNvSpPr>
              <a:spLocks noChangeArrowheads="1"/>
            </p:cNvSpPr>
            <p:nvPr/>
          </p:nvSpPr>
          <p:spPr bwMode="auto">
            <a:xfrm>
              <a:off x="261" y="1893"/>
              <a:ext cx="1233" cy="131"/>
            </a:xfrm>
            <a:prstGeom prst="rect">
              <a:avLst/>
            </a:prstGeom>
            <a:solidFill>
              <a:srgbClr val="FFFFFF"/>
            </a:solidFill>
            <a:ln w="9525">
              <a:solidFill>
                <a:srgbClr val="000000"/>
              </a:solidFill>
              <a:miter lim="800000"/>
              <a:headEnd/>
              <a:tailEnd/>
            </a:ln>
          </p:spPr>
          <p:txBody>
            <a:bodyPr lIns="0" tIns="0" rIns="0" bIns="0"/>
            <a:lstStyle/>
            <a:p>
              <a:pPr marL="1022822" eaLnBrk="0" hangingPunct="0"/>
              <a:r>
                <a:rPr lang="ru-RU" sz="1500" dirty="0">
                  <a:latin typeface="Times New Roman"/>
                </a:rPr>
                <a:t>_</a:t>
              </a:r>
            </a:p>
          </p:txBody>
        </p:sp>
        <p:sp>
          <p:nvSpPr>
            <p:cNvPr id="14" name="Rectangle 49"/>
            <p:cNvSpPr>
              <a:spLocks noChangeArrowheads="1"/>
            </p:cNvSpPr>
            <p:nvPr/>
          </p:nvSpPr>
          <p:spPr bwMode="auto">
            <a:xfrm>
              <a:off x="1494" y="1893"/>
              <a:ext cx="1444" cy="131"/>
            </a:xfrm>
            <a:prstGeom prst="rect">
              <a:avLst/>
            </a:prstGeom>
            <a:solidFill>
              <a:srgbClr val="FFFFFF"/>
            </a:solidFill>
            <a:ln w="9525">
              <a:solidFill>
                <a:srgbClr val="000000"/>
              </a:solidFill>
              <a:miter lim="800000"/>
              <a:headEnd/>
              <a:tailEnd/>
            </a:ln>
          </p:spPr>
          <p:txBody>
            <a:bodyPr lIns="0" tIns="0" rIns="0" bIns="0"/>
            <a:lstStyle/>
            <a:p>
              <a:pPr marL="1304416" eaLnBrk="0" hangingPunct="0"/>
              <a:r>
                <a:rPr lang="ru-RU" sz="1700" dirty="0">
                  <a:latin typeface="Times New Roman"/>
                </a:rPr>
                <a:t>__</a:t>
              </a:r>
            </a:p>
          </p:txBody>
        </p:sp>
        <p:sp>
          <p:nvSpPr>
            <p:cNvPr id="15" name="Rectangle 48"/>
            <p:cNvSpPr>
              <a:spLocks noChangeArrowheads="1"/>
            </p:cNvSpPr>
            <p:nvPr/>
          </p:nvSpPr>
          <p:spPr bwMode="auto">
            <a:xfrm>
              <a:off x="2938" y="1893"/>
              <a:ext cx="1524" cy="131"/>
            </a:xfrm>
            <a:prstGeom prst="rect">
              <a:avLst/>
            </a:prstGeom>
            <a:solidFill>
              <a:srgbClr val="FFFFFF"/>
            </a:solidFill>
            <a:ln w="9525">
              <a:solidFill>
                <a:srgbClr val="000000"/>
              </a:solidFill>
              <a:miter lim="800000"/>
              <a:headEnd/>
              <a:tailEnd/>
            </a:ln>
          </p:spPr>
          <p:txBody>
            <a:bodyPr lIns="0" tIns="0" rIns="0" bIns="0"/>
            <a:lstStyle/>
            <a:p>
              <a:pPr marL="69036" eaLnBrk="0" hangingPunct="0"/>
              <a:r>
                <a:rPr lang="ru-RU" sz="1700" dirty="0">
                  <a:solidFill>
                    <a:srgbClr val="656565"/>
                  </a:solidFill>
                  <a:latin typeface="Times New Roman"/>
                </a:rPr>
                <a:t>Феникс</a:t>
              </a:r>
            </a:p>
          </p:txBody>
        </p:sp>
        <p:sp>
          <p:nvSpPr>
            <p:cNvPr id="16" name="Rectangle 47"/>
            <p:cNvSpPr>
              <a:spLocks noChangeArrowheads="1"/>
            </p:cNvSpPr>
            <p:nvPr/>
          </p:nvSpPr>
          <p:spPr bwMode="auto">
            <a:xfrm>
              <a:off x="261" y="2024"/>
              <a:ext cx="1233" cy="153"/>
            </a:xfrm>
            <a:prstGeom prst="rect">
              <a:avLst/>
            </a:prstGeom>
            <a:solidFill>
              <a:srgbClr val="FFFFFF"/>
            </a:solidFill>
            <a:ln w="9525">
              <a:solidFill>
                <a:srgbClr val="000000"/>
              </a:solidFill>
              <a:miter lim="800000"/>
              <a:headEnd/>
              <a:tailEnd/>
            </a:ln>
          </p:spPr>
          <p:txBody>
            <a:bodyPr lIns="0" tIns="0" rIns="0" bIns="0"/>
            <a:lstStyle/>
            <a:p>
              <a:pPr marL="1024639" eaLnBrk="0" hangingPunct="0">
                <a:spcBef>
                  <a:spcPts val="272"/>
                </a:spcBef>
              </a:pPr>
              <a:r>
                <a:rPr lang="ru-RU" sz="1500" dirty="0">
                  <a:latin typeface="Times New Roman"/>
                </a:rPr>
                <a:t>__</a:t>
              </a:r>
            </a:p>
          </p:txBody>
        </p:sp>
        <p:sp>
          <p:nvSpPr>
            <p:cNvPr id="17" name="Rectangle 46"/>
            <p:cNvSpPr>
              <a:spLocks noChangeArrowheads="1"/>
            </p:cNvSpPr>
            <p:nvPr/>
          </p:nvSpPr>
          <p:spPr bwMode="auto">
            <a:xfrm>
              <a:off x="1494" y="2024"/>
              <a:ext cx="1444" cy="153"/>
            </a:xfrm>
            <a:prstGeom prst="rect">
              <a:avLst/>
            </a:prstGeom>
            <a:solidFill>
              <a:srgbClr val="FFFFFF"/>
            </a:solidFill>
            <a:ln w="9525">
              <a:solidFill>
                <a:srgbClr val="000000"/>
              </a:solidFill>
              <a:miter lim="800000"/>
              <a:headEnd/>
              <a:tailEnd/>
            </a:ln>
          </p:spPr>
          <p:txBody>
            <a:bodyPr lIns="0" tIns="0" rIns="0" bIns="0"/>
            <a:lstStyle/>
            <a:p>
              <a:pPr marL="1311683" eaLnBrk="0" hangingPunct="0"/>
              <a:r>
                <a:rPr lang="ru-RU" sz="1700" dirty="0">
                  <a:latin typeface="Times New Roman"/>
                </a:rPr>
                <a:t>__</a:t>
              </a:r>
            </a:p>
          </p:txBody>
        </p:sp>
        <p:sp>
          <p:nvSpPr>
            <p:cNvPr id="18" name="Rectangle 45"/>
            <p:cNvSpPr>
              <a:spLocks noChangeArrowheads="1"/>
            </p:cNvSpPr>
            <p:nvPr/>
          </p:nvSpPr>
          <p:spPr bwMode="auto">
            <a:xfrm>
              <a:off x="2938" y="2024"/>
              <a:ext cx="1524" cy="153"/>
            </a:xfrm>
            <a:prstGeom prst="rect">
              <a:avLst/>
            </a:prstGeom>
            <a:solidFill>
              <a:srgbClr val="FFFFFF"/>
            </a:solidFill>
            <a:ln w="9525">
              <a:solidFill>
                <a:srgbClr val="000000"/>
              </a:solidFill>
              <a:miter lim="800000"/>
              <a:headEnd/>
              <a:tailEnd/>
            </a:ln>
          </p:spPr>
          <p:txBody>
            <a:bodyPr lIns="0" tIns="0" rIns="0" bIns="0"/>
            <a:lstStyle/>
            <a:p>
              <a:pPr marL="69036" eaLnBrk="0" hangingPunct="0">
                <a:spcBef>
                  <a:spcPts val="172"/>
                </a:spcBef>
              </a:pPr>
              <a:r>
                <a:rPr lang="ru-RU" sz="1700" dirty="0">
                  <a:solidFill>
                    <a:srgbClr val="656565"/>
                  </a:solidFill>
                  <a:latin typeface="Times New Roman"/>
                </a:rPr>
                <a:t>Скульптор</a:t>
              </a:r>
            </a:p>
          </p:txBody>
        </p:sp>
        <p:sp>
          <p:nvSpPr>
            <p:cNvPr id="19" name="Rectangle 44"/>
            <p:cNvSpPr>
              <a:spLocks noChangeArrowheads="1"/>
            </p:cNvSpPr>
            <p:nvPr/>
          </p:nvSpPr>
          <p:spPr bwMode="auto">
            <a:xfrm>
              <a:off x="261" y="2177"/>
              <a:ext cx="1233" cy="127"/>
            </a:xfrm>
            <a:prstGeom prst="rect">
              <a:avLst/>
            </a:prstGeom>
            <a:solidFill>
              <a:srgbClr val="FFFFFF"/>
            </a:solidFill>
            <a:ln w="9525">
              <a:solidFill>
                <a:srgbClr val="000000"/>
              </a:solidFill>
              <a:miter lim="800000"/>
              <a:headEnd/>
              <a:tailEnd/>
            </a:ln>
          </p:spPr>
          <p:txBody>
            <a:bodyPr lIns="0" tIns="0" rIns="0" bIns="0"/>
            <a:lstStyle/>
            <a:p>
              <a:pPr marL="3633" eaLnBrk="0" hangingPunct="0"/>
              <a:r>
                <a:rPr lang="ru-RU" sz="1700" dirty="0">
                  <a:latin typeface="Times New Roman"/>
                </a:rPr>
                <a:t>Кит</a:t>
              </a:r>
            </a:p>
          </p:txBody>
        </p:sp>
        <p:sp>
          <p:nvSpPr>
            <p:cNvPr id="20" name="Rectangle 43"/>
            <p:cNvSpPr>
              <a:spLocks noChangeArrowheads="1"/>
            </p:cNvSpPr>
            <p:nvPr/>
          </p:nvSpPr>
          <p:spPr bwMode="auto">
            <a:xfrm>
              <a:off x="1494" y="2177"/>
              <a:ext cx="1444" cy="127"/>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21" name="Rectangle 42"/>
            <p:cNvSpPr>
              <a:spLocks noChangeArrowheads="1"/>
            </p:cNvSpPr>
            <p:nvPr/>
          </p:nvSpPr>
          <p:spPr bwMode="auto">
            <a:xfrm>
              <a:off x="2938" y="2177"/>
              <a:ext cx="1524" cy="127"/>
            </a:xfrm>
            <a:prstGeom prst="rect">
              <a:avLst/>
            </a:prstGeom>
            <a:solidFill>
              <a:srgbClr val="FFFFFF"/>
            </a:solidFill>
            <a:ln w="9525">
              <a:solidFill>
                <a:srgbClr val="000000"/>
              </a:solidFill>
              <a:miter lim="800000"/>
              <a:headEnd/>
              <a:tailEnd/>
            </a:ln>
          </p:spPr>
          <p:txBody>
            <a:bodyPr lIns="0" tIns="0" rIns="0" bIns="0"/>
            <a:lstStyle/>
            <a:p>
              <a:pPr marL="79936" eaLnBrk="0" hangingPunct="0"/>
              <a:r>
                <a:rPr lang="ru-RU" sz="1700" dirty="0">
                  <a:latin typeface="Times New Roman"/>
                </a:rPr>
                <a:t>Кит</a:t>
              </a:r>
            </a:p>
          </p:txBody>
        </p:sp>
        <p:sp>
          <p:nvSpPr>
            <p:cNvPr id="22" name="Rectangle 41"/>
            <p:cNvSpPr>
              <a:spLocks noChangeArrowheads="1"/>
            </p:cNvSpPr>
            <p:nvPr/>
          </p:nvSpPr>
          <p:spPr bwMode="auto">
            <a:xfrm>
              <a:off x="261" y="2304"/>
              <a:ext cx="1233" cy="154"/>
            </a:xfrm>
            <a:prstGeom prst="rect">
              <a:avLst/>
            </a:prstGeom>
            <a:solidFill>
              <a:srgbClr val="FFFFFF"/>
            </a:solidFill>
            <a:ln w="9525">
              <a:solidFill>
                <a:srgbClr val="000000"/>
              </a:solidFill>
              <a:miter lim="800000"/>
              <a:headEnd/>
              <a:tailEnd/>
            </a:ln>
          </p:spPr>
          <p:txBody>
            <a:bodyPr lIns="0" tIns="0" rIns="0" bIns="0"/>
            <a:lstStyle/>
            <a:p>
              <a:pPr marL="3633" eaLnBrk="0" hangingPunct="0">
                <a:spcBef>
                  <a:spcPts val="114"/>
                </a:spcBef>
              </a:pPr>
              <a:r>
                <a:rPr lang="ru-RU" sz="1700" dirty="0">
                  <a:solidFill>
                    <a:srgbClr val="797979"/>
                  </a:solidFill>
                  <a:latin typeface="Times New Roman"/>
                </a:rPr>
                <a:t>Северная рыба</a:t>
              </a:r>
            </a:p>
          </p:txBody>
        </p:sp>
        <p:sp>
          <p:nvSpPr>
            <p:cNvPr id="23" name="Rectangle 40"/>
            <p:cNvSpPr>
              <a:spLocks noChangeArrowheads="1"/>
            </p:cNvSpPr>
            <p:nvPr/>
          </p:nvSpPr>
          <p:spPr bwMode="auto">
            <a:xfrm>
              <a:off x="1494" y="2304"/>
              <a:ext cx="1444" cy="154"/>
            </a:xfrm>
            <a:prstGeom prst="rect">
              <a:avLst/>
            </a:prstGeom>
            <a:solidFill>
              <a:srgbClr val="FFFFFF"/>
            </a:solidFill>
            <a:ln w="9525">
              <a:solidFill>
                <a:srgbClr val="000000"/>
              </a:solidFill>
              <a:miter lim="800000"/>
              <a:headEnd/>
              <a:tailEnd/>
            </a:ln>
          </p:spPr>
          <p:txBody>
            <a:bodyPr lIns="0" tIns="0" rIns="0" bIns="0"/>
            <a:lstStyle/>
            <a:p>
              <a:pPr marL="1315316" eaLnBrk="0" hangingPunct="0">
                <a:spcBef>
                  <a:spcPts val="29"/>
                </a:spcBef>
              </a:pPr>
              <a:r>
                <a:rPr lang="ru-RU" sz="1700" dirty="0">
                  <a:latin typeface="Times New Roman"/>
                </a:rPr>
                <a:t>—</a:t>
              </a:r>
            </a:p>
          </p:txBody>
        </p:sp>
        <p:sp>
          <p:nvSpPr>
            <p:cNvPr id="24" name="Rectangle 39"/>
            <p:cNvSpPr>
              <a:spLocks noChangeArrowheads="1"/>
            </p:cNvSpPr>
            <p:nvPr/>
          </p:nvSpPr>
          <p:spPr bwMode="auto">
            <a:xfrm>
              <a:off x="2938" y="2304"/>
              <a:ext cx="1524" cy="154"/>
            </a:xfrm>
            <a:prstGeom prst="rect">
              <a:avLst/>
            </a:prstGeom>
            <a:solidFill>
              <a:srgbClr val="FFFFFF"/>
            </a:solidFill>
            <a:ln w="9525">
              <a:solidFill>
                <a:srgbClr val="000000"/>
              </a:solidFill>
              <a:miter lim="800000"/>
              <a:headEnd/>
              <a:tailEnd/>
            </a:ln>
          </p:spPr>
          <p:txBody>
            <a:bodyPr lIns="0" tIns="0" rIns="0" bIns="0"/>
            <a:lstStyle/>
            <a:p>
              <a:pPr marL="79936" eaLnBrk="0" hangingPunct="0">
                <a:spcBef>
                  <a:spcPts val="187"/>
                </a:spcBef>
              </a:pPr>
              <a:r>
                <a:rPr lang="ru-RU" sz="1700" dirty="0">
                  <a:solidFill>
                    <a:srgbClr val="656565"/>
                  </a:solidFill>
                  <a:latin typeface="Times New Roman"/>
                </a:rPr>
                <a:t>Рыбы</a:t>
              </a:r>
            </a:p>
          </p:txBody>
        </p:sp>
        <p:sp>
          <p:nvSpPr>
            <p:cNvPr id="25" name="Rectangle 38"/>
            <p:cNvSpPr>
              <a:spLocks noChangeArrowheads="1"/>
            </p:cNvSpPr>
            <p:nvPr/>
          </p:nvSpPr>
          <p:spPr bwMode="auto">
            <a:xfrm>
              <a:off x="261" y="2458"/>
              <a:ext cx="1233" cy="142"/>
            </a:xfrm>
            <a:prstGeom prst="rect">
              <a:avLst/>
            </a:prstGeom>
            <a:solidFill>
              <a:srgbClr val="FFFFFF"/>
            </a:solidFill>
            <a:ln w="9525">
              <a:solidFill>
                <a:srgbClr val="000000"/>
              </a:solidFill>
              <a:miter lim="800000"/>
              <a:headEnd/>
              <a:tailEnd/>
            </a:ln>
          </p:spPr>
          <p:txBody>
            <a:bodyPr lIns="0" tIns="0" rIns="0" bIns="0"/>
            <a:lstStyle/>
            <a:p>
              <a:pPr eaLnBrk="0" fontAlgn="base" hangingPunct="0">
                <a:spcBef>
                  <a:spcPct val="0"/>
                </a:spcBef>
                <a:spcAft>
                  <a:spcPct val="0"/>
                </a:spcAft>
              </a:pPr>
              <a:r>
                <a:rPr lang="ru-RU" sz="1700" dirty="0">
                  <a:solidFill>
                    <a:srgbClr val="797979"/>
                  </a:solidFill>
                  <a:latin typeface="Times New Roman"/>
                </a:rPr>
                <a:t>Андромеда (пояс)</a:t>
              </a:r>
            </a:p>
          </p:txBody>
        </p:sp>
        <p:sp>
          <p:nvSpPr>
            <p:cNvPr id="26" name="Rectangle 37"/>
            <p:cNvSpPr>
              <a:spLocks noChangeArrowheads="1"/>
            </p:cNvSpPr>
            <p:nvPr/>
          </p:nvSpPr>
          <p:spPr bwMode="auto">
            <a:xfrm>
              <a:off x="1494" y="2458"/>
              <a:ext cx="1444" cy="142"/>
            </a:xfrm>
            <a:prstGeom prst="rect">
              <a:avLst/>
            </a:prstGeom>
            <a:solidFill>
              <a:srgbClr val="FFFFFF"/>
            </a:solidFill>
            <a:ln w="9525">
              <a:solidFill>
                <a:srgbClr val="000000"/>
              </a:solidFill>
              <a:miter lim="800000"/>
              <a:headEnd/>
              <a:tailEnd/>
            </a:ln>
          </p:spPr>
          <p:txBody>
            <a:bodyPr lIns="0" tIns="0" rIns="0" bIns="0"/>
            <a:lstStyle/>
            <a:p>
              <a:pPr marL="1311683" eaLnBrk="0" hangingPunct="0"/>
              <a:r>
                <a:rPr lang="ru-RU" sz="1700" dirty="0">
                  <a:latin typeface="Times New Roman"/>
                </a:rPr>
                <a:t>__</a:t>
              </a:r>
            </a:p>
          </p:txBody>
        </p:sp>
        <p:sp>
          <p:nvSpPr>
            <p:cNvPr id="27" name="Rectangle 36"/>
            <p:cNvSpPr>
              <a:spLocks noChangeArrowheads="1"/>
            </p:cNvSpPr>
            <p:nvPr/>
          </p:nvSpPr>
          <p:spPr bwMode="auto">
            <a:xfrm>
              <a:off x="2938" y="2458"/>
              <a:ext cx="1524" cy="142"/>
            </a:xfrm>
            <a:prstGeom prst="rect">
              <a:avLst/>
            </a:prstGeom>
            <a:solidFill>
              <a:srgbClr val="FFFFFF"/>
            </a:solidFill>
            <a:ln w="9525">
              <a:solidFill>
                <a:srgbClr val="000000"/>
              </a:solidFill>
              <a:miter lim="800000"/>
              <a:headEnd/>
              <a:tailEnd/>
            </a:ln>
          </p:spPr>
          <p:txBody>
            <a:bodyPr lIns="0" tIns="0" rIns="0" bIns="0"/>
            <a:lstStyle/>
            <a:p>
              <a:pPr marL="69036" eaLnBrk="0" hangingPunct="0">
                <a:spcBef>
                  <a:spcPts val="86"/>
                </a:spcBef>
              </a:pPr>
              <a:r>
                <a:rPr lang="ru-RU" sz="1700" dirty="0">
                  <a:solidFill>
                    <a:srgbClr val="797979"/>
                  </a:solidFill>
                  <a:latin typeface="Times New Roman"/>
                </a:rPr>
                <a:t>Андромеда</a:t>
              </a:r>
            </a:p>
          </p:txBody>
        </p:sp>
        <p:sp>
          <p:nvSpPr>
            <p:cNvPr id="28" name="Rectangle 35"/>
            <p:cNvSpPr>
              <a:spLocks noChangeArrowheads="1"/>
            </p:cNvSpPr>
            <p:nvPr/>
          </p:nvSpPr>
          <p:spPr bwMode="auto">
            <a:xfrm>
              <a:off x="261" y="2600"/>
              <a:ext cx="1233" cy="134"/>
            </a:xfrm>
            <a:prstGeom prst="rect">
              <a:avLst/>
            </a:prstGeom>
            <a:solidFill>
              <a:srgbClr val="FFFFFF"/>
            </a:solidFill>
            <a:ln w="9525">
              <a:solidFill>
                <a:srgbClr val="000000"/>
              </a:solidFill>
              <a:miter lim="800000"/>
              <a:headEnd/>
              <a:tailEnd/>
            </a:ln>
          </p:spPr>
          <p:txBody>
            <a:bodyPr lIns="0" tIns="0" rIns="0" bIns="0"/>
            <a:lstStyle/>
            <a:p>
              <a:pPr marL="3633" eaLnBrk="0" hangingPunct="0"/>
              <a:r>
                <a:rPr lang="ru-RU" sz="1700" dirty="0">
                  <a:solidFill>
                    <a:srgbClr val="797979"/>
                  </a:solidFill>
                  <a:latin typeface="Times New Roman"/>
                </a:rPr>
                <a:t>Кассиопея</a:t>
              </a:r>
            </a:p>
          </p:txBody>
        </p:sp>
        <p:sp>
          <p:nvSpPr>
            <p:cNvPr id="29" name="Rectangle 34"/>
            <p:cNvSpPr>
              <a:spLocks noChangeArrowheads="1"/>
            </p:cNvSpPr>
            <p:nvPr/>
          </p:nvSpPr>
          <p:spPr bwMode="auto">
            <a:xfrm>
              <a:off x="1494" y="2600"/>
              <a:ext cx="1444" cy="134"/>
            </a:xfrm>
            <a:prstGeom prst="rect">
              <a:avLst/>
            </a:prstGeom>
            <a:solidFill>
              <a:srgbClr val="FFFFFF"/>
            </a:solidFill>
            <a:ln w="9525">
              <a:solidFill>
                <a:srgbClr val="000000"/>
              </a:solidFill>
              <a:miter lim="800000"/>
              <a:headEnd/>
              <a:tailEnd/>
            </a:ln>
          </p:spPr>
          <p:txBody>
            <a:bodyPr lIns="0" tIns="0" rIns="0" bIns="0"/>
            <a:lstStyle/>
            <a:p>
              <a:pPr marL="1311683" eaLnBrk="0" hangingPunct="0"/>
              <a:r>
                <a:rPr lang="ru-RU" sz="1700" dirty="0">
                  <a:latin typeface="Times New Roman"/>
                </a:rPr>
                <a:t>__</a:t>
              </a:r>
            </a:p>
          </p:txBody>
        </p:sp>
        <p:sp>
          <p:nvSpPr>
            <p:cNvPr id="30" name="Rectangle 33"/>
            <p:cNvSpPr>
              <a:spLocks noChangeArrowheads="1"/>
            </p:cNvSpPr>
            <p:nvPr/>
          </p:nvSpPr>
          <p:spPr bwMode="auto">
            <a:xfrm>
              <a:off x="2938" y="2600"/>
              <a:ext cx="1524" cy="134"/>
            </a:xfrm>
            <a:prstGeom prst="rect">
              <a:avLst/>
            </a:prstGeom>
            <a:solidFill>
              <a:srgbClr val="FFFFFF"/>
            </a:solidFill>
            <a:ln w="9525">
              <a:solidFill>
                <a:srgbClr val="000000"/>
              </a:solidFill>
              <a:miter lim="800000"/>
              <a:headEnd/>
              <a:tailEnd/>
            </a:ln>
          </p:spPr>
          <p:txBody>
            <a:bodyPr lIns="0" tIns="0" rIns="0" bIns="0"/>
            <a:lstStyle/>
            <a:p>
              <a:pPr marL="79936" eaLnBrk="0" hangingPunct="0">
                <a:spcBef>
                  <a:spcPts val="29"/>
                </a:spcBef>
              </a:pPr>
              <a:r>
                <a:rPr lang="ru-RU" sz="1700" dirty="0">
                  <a:solidFill>
                    <a:srgbClr val="797979"/>
                  </a:solidFill>
                  <a:latin typeface="Times New Roman"/>
                </a:rPr>
                <a:t>Кассиопея</a:t>
              </a:r>
            </a:p>
          </p:txBody>
        </p:sp>
        <p:sp>
          <p:nvSpPr>
            <p:cNvPr id="31" name="Rectangle 32"/>
            <p:cNvSpPr>
              <a:spLocks noChangeArrowheads="1"/>
            </p:cNvSpPr>
            <p:nvPr/>
          </p:nvSpPr>
          <p:spPr bwMode="auto">
            <a:xfrm>
              <a:off x="261" y="2734"/>
              <a:ext cx="1233" cy="142"/>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32" name="Rectangle 31"/>
            <p:cNvSpPr>
              <a:spLocks noChangeArrowheads="1"/>
            </p:cNvSpPr>
            <p:nvPr/>
          </p:nvSpPr>
          <p:spPr bwMode="auto">
            <a:xfrm>
              <a:off x="1494" y="2734"/>
              <a:ext cx="1444" cy="142"/>
            </a:xfrm>
            <a:prstGeom prst="rect">
              <a:avLst/>
            </a:prstGeom>
            <a:solidFill>
              <a:srgbClr val="FFFFFF"/>
            </a:solidFill>
            <a:ln w="9525">
              <a:solidFill>
                <a:srgbClr val="000000"/>
              </a:solidFill>
              <a:miter lim="800000"/>
              <a:headEnd/>
              <a:tailEnd/>
            </a:ln>
          </p:spPr>
          <p:txBody>
            <a:bodyPr lIns="0" tIns="0" rIns="0" bIns="0"/>
            <a:lstStyle/>
            <a:p>
              <a:pPr marL="83570" eaLnBrk="0" hangingPunct="0">
                <a:spcBef>
                  <a:spcPts val="143"/>
                </a:spcBef>
              </a:pPr>
              <a:r>
                <a:rPr lang="ru-RU" sz="1700" dirty="0">
                  <a:solidFill>
                    <a:srgbClr val="656565"/>
                  </a:solidFill>
                  <a:latin typeface="Times New Roman"/>
                </a:rPr>
                <a:t>Волопас (продолжение</a:t>
              </a:r>
            </a:p>
          </p:txBody>
        </p:sp>
        <p:sp>
          <p:nvSpPr>
            <p:cNvPr id="33" name="Rectangle 30"/>
            <p:cNvSpPr>
              <a:spLocks noChangeArrowheads="1"/>
            </p:cNvSpPr>
            <p:nvPr/>
          </p:nvSpPr>
          <p:spPr bwMode="auto">
            <a:xfrm>
              <a:off x="2938" y="2734"/>
              <a:ext cx="1524" cy="142"/>
            </a:xfrm>
            <a:prstGeom prst="rect">
              <a:avLst/>
            </a:prstGeom>
            <a:solidFill>
              <a:srgbClr val="FFFFFF"/>
            </a:solidFill>
            <a:ln w="9525">
              <a:solidFill>
                <a:srgbClr val="000000"/>
              </a:solidFill>
              <a:miter lim="800000"/>
              <a:headEnd/>
              <a:tailEnd/>
            </a:ln>
          </p:spPr>
          <p:txBody>
            <a:bodyPr lIns="0" tIns="0" rIns="0" bIns="0"/>
            <a:lstStyle/>
            <a:p>
              <a:pPr marL="2089245" eaLnBrk="0" hangingPunct="0">
                <a:spcBef>
                  <a:spcPts val="415"/>
                </a:spcBef>
              </a:pPr>
              <a:endParaRPr lang="ru-RU" sz="1700" dirty="0">
                <a:latin typeface="Times New Roman"/>
              </a:endParaRPr>
            </a:p>
          </p:txBody>
        </p:sp>
        <p:sp>
          <p:nvSpPr>
            <p:cNvPr id="34" name="Rectangle 29"/>
            <p:cNvSpPr>
              <a:spLocks noChangeArrowheads="1"/>
            </p:cNvSpPr>
            <p:nvPr/>
          </p:nvSpPr>
          <p:spPr bwMode="auto">
            <a:xfrm>
              <a:off x="261" y="2876"/>
              <a:ext cx="1233" cy="127"/>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35" name="Rectangle 28"/>
            <p:cNvSpPr>
              <a:spLocks noChangeArrowheads="1"/>
            </p:cNvSpPr>
            <p:nvPr/>
          </p:nvSpPr>
          <p:spPr bwMode="auto">
            <a:xfrm>
              <a:off x="1494" y="2876"/>
              <a:ext cx="1444" cy="127"/>
            </a:xfrm>
            <a:prstGeom prst="rect">
              <a:avLst/>
            </a:prstGeom>
            <a:solidFill>
              <a:srgbClr val="FFFFFF"/>
            </a:solidFill>
            <a:ln w="9525">
              <a:solidFill>
                <a:srgbClr val="000000"/>
              </a:solidFill>
              <a:miter lim="800000"/>
              <a:headEnd/>
              <a:tailEnd/>
            </a:ln>
          </p:spPr>
          <p:txBody>
            <a:bodyPr lIns="0" tIns="0" rIns="0" bIns="0"/>
            <a:lstStyle/>
            <a:p>
              <a:pPr marL="76303" eaLnBrk="0" hangingPunct="0"/>
              <a:r>
                <a:rPr lang="ru-RU" sz="1700" dirty="0">
                  <a:solidFill>
                    <a:srgbClr val="656565"/>
                  </a:solidFill>
                  <a:latin typeface="Times New Roman"/>
                </a:rPr>
                <a:t>руки)</a:t>
              </a:r>
            </a:p>
          </p:txBody>
        </p:sp>
        <p:sp>
          <p:nvSpPr>
            <p:cNvPr id="36" name="Rectangle 27"/>
            <p:cNvSpPr>
              <a:spLocks noChangeArrowheads="1"/>
            </p:cNvSpPr>
            <p:nvPr/>
          </p:nvSpPr>
          <p:spPr bwMode="auto">
            <a:xfrm>
              <a:off x="2938" y="2876"/>
              <a:ext cx="1524" cy="127"/>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37" name="Rectangle 26"/>
            <p:cNvSpPr>
              <a:spLocks noChangeArrowheads="1"/>
            </p:cNvSpPr>
            <p:nvPr/>
          </p:nvSpPr>
          <p:spPr bwMode="auto">
            <a:xfrm>
              <a:off x="261" y="3003"/>
              <a:ext cx="1233" cy="123"/>
            </a:xfrm>
            <a:prstGeom prst="rect">
              <a:avLst/>
            </a:prstGeom>
            <a:solidFill>
              <a:srgbClr val="FFFFFF"/>
            </a:solidFill>
            <a:ln w="9525">
              <a:solidFill>
                <a:srgbClr val="000000"/>
              </a:solidFill>
              <a:miter lim="800000"/>
              <a:headEnd/>
              <a:tailEnd/>
            </a:ln>
          </p:spPr>
          <p:txBody>
            <a:bodyPr lIns="0" tIns="0" rIns="0" bIns="0"/>
            <a:lstStyle/>
            <a:p>
              <a:pPr marL="10900" eaLnBrk="0" hangingPunct="0"/>
              <a:r>
                <a:rPr lang="ru-RU" sz="1700" dirty="0">
                  <a:solidFill>
                    <a:srgbClr val="656565"/>
                  </a:solidFill>
                  <a:latin typeface="Times New Roman"/>
                </a:rPr>
                <a:t>Большая Медведица</a:t>
              </a:r>
            </a:p>
          </p:txBody>
        </p:sp>
        <p:sp>
          <p:nvSpPr>
            <p:cNvPr id="38" name="Rectangle 25"/>
            <p:cNvSpPr>
              <a:spLocks noChangeArrowheads="1"/>
            </p:cNvSpPr>
            <p:nvPr/>
          </p:nvSpPr>
          <p:spPr bwMode="auto">
            <a:xfrm>
              <a:off x="1494" y="3003"/>
              <a:ext cx="1444" cy="123"/>
            </a:xfrm>
            <a:prstGeom prst="rect">
              <a:avLst/>
            </a:prstGeom>
            <a:solidFill>
              <a:srgbClr val="FFFFFF"/>
            </a:solidFill>
            <a:ln w="9525">
              <a:solidFill>
                <a:srgbClr val="000000"/>
              </a:solidFill>
              <a:miter lim="800000"/>
              <a:headEnd/>
              <a:tailEnd/>
            </a:ln>
          </p:spPr>
          <p:txBody>
            <a:bodyPr lIns="0" tIns="0" rIns="0" bIns="0"/>
            <a:lstStyle/>
            <a:p>
              <a:pPr marL="94470" eaLnBrk="0" hangingPunct="0"/>
              <a:r>
                <a:rPr lang="ru-RU" sz="1700" dirty="0">
                  <a:solidFill>
                    <a:srgbClr val="656565"/>
                  </a:solidFill>
                  <a:latin typeface="Times New Roman"/>
                </a:rPr>
                <a:t>Большая Медведица</a:t>
              </a:r>
            </a:p>
          </p:txBody>
        </p:sp>
        <p:sp>
          <p:nvSpPr>
            <p:cNvPr id="39" name="Rectangle 24"/>
            <p:cNvSpPr>
              <a:spLocks noChangeArrowheads="1"/>
            </p:cNvSpPr>
            <p:nvPr/>
          </p:nvSpPr>
          <p:spPr bwMode="auto">
            <a:xfrm>
              <a:off x="2938" y="3003"/>
              <a:ext cx="1524" cy="123"/>
            </a:xfrm>
            <a:prstGeom prst="rect">
              <a:avLst/>
            </a:prstGeom>
            <a:solidFill>
              <a:srgbClr val="FFFFFF"/>
            </a:solidFill>
            <a:ln w="9525">
              <a:solidFill>
                <a:srgbClr val="000000"/>
              </a:solidFill>
              <a:miter lim="800000"/>
              <a:headEnd/>
              <a:tailEnd/>
            </a:ln>
          </p:spPr>
          <p:txBody>
            <a:bodyPr lIns="0" tIns="0" rIns="0" bIns="0"/>
            <a:lstStyle/>
            <a:p>
              <a:pPr marL="98104" eaLnBrk="0" hangingPunct="0"/>
              <a:r>
                <a:rPr lang="ru-RU" sz="1700" dirty="0">
                  <a:solidFill>
                    <a:srgbClr val="656565"/>
                  </a:solidFill>
                  <a:latin typeface="Times New Roman"/>
                </a:rPr>
                <a:t>Большая </a:t>
              </a:r>
              <a:r>
                <a:rPr lang="ru-RU" sz="1700" dirty="0" smtClean="0">
                  <a:solidFill>
                    <a:srgbClr val="656565"/>
                  </a:solidFill>
                  <a:latin typeface="Times New Roman"/>
                </a:rPr>
                <a:t>Медведица</a:t>
              </a:r>
              <a:endParaRPr lang="ru-RU" sz="1700" dirty="0">
                <a:solidFill>
                  <a:srgbClr val="656565"/>
                </a:solidFill>
                <a:latin typeface="Times New Roman"/>
              </a:endParaRPr>
            </a:p>
          </p:txBody>
        </p:sp>
        <p:sp>
          <p:nvSpPr>
            <p:cNvPr id="40" name="Rectangle 23"/>
            <p:cNvSpPr>
              <a:spLocks noChangeArrowheads="1"/>
            </p:cNvSpPr>
            <p:nvPr/>
          </p:nvSpPr>
          <p:spPr bwMode="auto">
            <a:xfrm>
              <a:off x="261" y="3126"/>
              <a:ext cx="1233" cy="134"/>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41" name="Rectangle 22"/>
            <p:cNvSpPr>
              <a:spLocks noChangeArrowheads="1"/>
            </p:cNvSpPr>
            <p:nvPr/>
          </p:nvSpPr>
          <p:spPr bwMode="auto">
            <a:xfrm>
              <a:off x="1494" y="3126"/>
              <a:ext cx="1444" cy="134"/>
            </a:xfrm>
            <a:prstGeom prst="rect">
              <a:avLst/>
            </a:prstGeom>
            <a:solidFill>
              <a:srgbClr val="FFFFFF"/>
            </a:solidFill>
            <a:ln w="9525">
              <a:solidFill>
                <a:srgbClr val="000000"/>
              </a:solidFill>
              <a:miter lim="800000"/>
              <a:headEnd/>
              <a:tailEnd/>
            </a:ln>
          </p:spPr>
          <p:txBody>
            <a:bodyPr lIns="0" tIns="0" rIns="0" bIns="0"/>
            <a:lstStyle/>
            <a:p>
              <a:pPr marL="79936" eaLnBrk="0" hangingPunct="0"/>
              <a:r>
                <a:rPr lang="ru-RU" sz="1700" dirty="0">
                  <a:solidFill>
                    <a:srgbClr val="656565"/>
                  </a:solidFill>
                  <a:latin typeface="Times New Roman"/>
                </a:rPr>
                <a:t>(задние ноги)</a:t>
              </a:r>
            </a:p>
          </p:txBody>
        </p:sp>
        <p:sp>
          <p:nvSpPr>
            <p:cNvPr id="42" name="Rectangle 21"/>
            <p:cNvSpPr>
              <a:spLocks noChangeArrowheads="1"/>
            </p:cNvSpPr>
            <p:nvPr/>
          </p:nvSpPr>
          <p:spPr bwMode="auto">
            <a:xfrm>
              <a:off x="2938" y="3126"/>
              <a:ext cx="1524" cy="134"/>
            </a:xfrm>
            <a:prstGeom prst="rect">
              <a:avLst/>
            </a:prstGeom>
            <a:solidFill>
              <a:srgbClr val="FFFFFF"/>
            </a:solidFill>
            <a:ln w="9525">
              <a:solidFill>
                <a:srgbClr val="000000"/>
              </a:solidFill>
              <a:miter lim="800000"/>
              <a:headEnd/>
              <a:tailEnd/>
            </a:ln>
          </p:spPr>
          <p:txBody>
            <a:bodyPr lIns="0" tIns="0" rIns="0" bIns="0"/>
            <a:lstStyle/>
            <a:p>
              <a:pPr marL="216192" eaLnBrk="0" hangingPunct="0">
                <a:spcBef>
                  <a:spcPts val="143"/>
                </a:spcBef>
              </a:pPr>
              <a:endParaRPr lang="ru-RU" sz="1500" dirty="0">
                <a:latin typeface="Times New Roman"/>
              </a:endParaRPr>
            </a:p>
          </p:txBody>
        </p:sp>
        <p:sp>
          <p:nvSpPr>
            <p:cNvPr id="43" name="Rectangle 20"/>
            <p:cNvSpPr>
              <a:spLocks noChangeArrowheads="1"/>
            </p:cNvSpPr>
            <p:nvPr/>
          </p:nvSpPr>
          <p:spPr bwMode="auto">
            <a:xfrm>
              <a:off x="261" y="3260"/>
              <a:ext cx="1233" cy="127"/>
            </a:xfrm>
            <a:prstGeom prst="rect">
              <a:avLst/>
            </a:prstGeom>
            <a:solidFill>
              <a:srgbClr val="FFFFFF"/>
            </a:solidFill>
            <a:ln w="9525">
              <a:solidFill>
                <a:srgbClr val="000000"/>
              </a:solidFill>
              <a:miter lim="800000"/>
              <a:headEnd/>
              <a:tailEnd/>
            </a:ln>
          </p:spPr>
          <p:txBody>
            <a:bodyPr lIns="0" tIns="0" rIns="0" bIns="0"/>
            <a:lstStyle/>
            <a:p>
              <a:pPr marL="392415" indent="-392415" eaLnBrk="0" hangingPunct="0">
                <a:spcBef>
                  <a:spcPct val="20000"/>
                </a:spcBef>
              </a:pPr>
              <a:endParaRPr lang="ru-RU" sz="100" dirty="0"/>
            </a:p>
          </p:txBody>
        </p:sp>
        <p:sp>
          <p:nvSpPr>
            <p:cNvPr id="44" name="Rectangle 19"/>
            <p:cNvSpPr>
              <a:spLocks noChangeArrowheads="1"/>
            </p:cNvSpPr>
            <p:nvPr/>
          </p:nvSpPr>
          <p:spPr bwMode="auto">
            <a:xfrm>
              <a:off x="1494" y="3260"/>
              <a:ext cx="1444" cy="127"/>
            </a:xfrm>
            <a:prstGeom prst="rect">
              <a:avLst/>
            </a:prstGeom>
            <a:solidFill>
              <a:srgbClr val="FFFFFF"/>
            </a:solidFill>
            <a:ln w="9525">
              <a:solidFill>
                <a:srgbClr val="000000"/>
              </a:solidFill>
              <a:miter lim="800000"/>
              <a:headEnd/>
              <a:tailEnd/>
            </a:ln>
          </p:spPr>
          <p:txBody>
            <a:bodyPr lIns="0" tIns="0" rIns="0" bIns="0"/>
            <a:lstStyle/>
            <a:p>
              <a:pPr marL="90837" eaLnBrk="0" hangingPunct="0"/>
              <a:r>
                <a:rPr lang="ru-RU" sz="1700" dirty="0">
                  <a:solidFill>
                    <a:srgbClr val="797979"/>
                  </a:solidFill>
                  <a:latin typeface="Times New Roman"/>
                </a:rPr>
                <a:t>Гончие Псы</a:t>
              </a:r>
            </a:p>
          </p:txBody>
        </p:sp>
        <p:sp>
          <p:nvSpPr>
            <p:cNvPr id="45" name="Rectangle 18"/>
            <p:cNvSpPr>
              <a:spLocks noChangeArrowheads="1"/>
            </p:cNvSpPr>
            <p:nvPr/>
          </p:nvSpPr>
          <p:spPr bwMode="auto">
            <a:xfrm>
              <a:off x="2938" y="3260"/>
              <a:ext cx="1524" cy="127"/>
            </a:xfrm>
            <a:prstGeom prst="rect">
              <a:avLst/>
            </a:prstGeom>
            <a:solidFill>
              <a:srgbClr val="FFFFFF"/>
            </a:solidFill>
            <a:ln w="9525">
              <a:solidFill>
                <a:srgbClr val="000000"/>
              </a:solidFill>
              <a:miter lim="800000"/>
              <a:headEnd/>
              <a:tailEnd/>
            </a:ln>
          </p:spPr>
          <p:txBody>
            <a:bodyPr lIns="0" tIns="0" rIns="0" bIns="0"/>
            <a:lstStyle/>
            <a:p>
              <a:pPr marL="90837" eaLnBrk="0" hangingPunct="0"/>
              <a:r>
                <a:rPr lang="ru-RU" sz="1700" dirty="0">
                  <a:solidFill>
                    <a:srgbClr val="656565"/>
                  </a:solidFill>
                  <a:latin typeface="Times New Roman"/>
                </a:rPr>
                <a:t>Гончие Псы</a:t>
              </a:r>
            </a:p>
          </p:txBody>
        </p:sp>
        <p:sp>
          <p:nvSpPr>
            <p:cNvPr id="46" name="Rectangle 17"/>
            <p:cNvSpPr>
              <a:spLocks noChangeArrowheads="1"/>
            </p:cNvSpPr>
            <p:nvPr/>
          </p:nvSpPr>
          <p:spPr bwMode="auto">
            <a:xfrm>
              <a:off x="261" y="3387"/>
              <a:ext cx="1233" cy="153"/>
            </a:xfrm>
            <a:prstGeom prst="rect">
              <a:avLst/>
            </a:prstGeom>
            <a:solidFill>
              <a:srgbClr val="FFFFFF"/>
            </a:solidFill>
            <a:ln w="9525">
              <a:solidFill>
                <a:srgbClr val="000000"/>
              </a:solidFill>
              <a:miter lim="800000"/>
              <a:headEnd/>
              <a:tailEnd/>
            </a:ln>
          </p:spPr>
          <p:txBody>
            <a:bodyPr lIns="0" tIns="0" rIns="0" bIns="0"/>
            <a:lstStyle/>
            <a:p>
              <a:pPr marL="10900" eaLnBrk="0" hangingPunct="0">
                <a:spcBef>
                  <a:spcPts val="143"/>
                </a:spcBef>
              </a:pPr>
              <a:r>
                <a:rPr lang="ru-RU" sz="1700" dirty="0">
                  <a:solidFill>
                    <a:srgbClr val="656565"/>
                  </a:solidFill>
                  <a:latin typeface="Times New Roman"/>
                </a:rPr>
                <a:t>Волосы Вероники</a:t>
              </a:r>
            </a:p>
          </p:txBody>
        </p:sp>
        <p:sp>
          <p:nvSpPr>
            <p:cNvPr id="47" name="Rectangle 16"/>
            <p:cNvSpPr>
              <a:spLocks noChangeArrowheads="1"/>
            </p:cNvSpPr>
            <p:nvPr/>
          </p:nvSpPr>
          <p:spPr bwMode="auto">
            <a:xfrm>
              <a:off x="1494" y="3387"/>
              <a:ext cx="1444" cy="153"/>
            </a:xfrm>
            <a:prstGeom prst="rect">
              <a:avLst/>
            </a:prstGeom>
            <a:solidFill>
              <a:srgbClr val="FFFFFF"/>
            </a:solidFill>
            <a:ln w="9525">
              <a:solidFill>
                <a:srgbClr val="000000"/>
              </a:solidFill>
              <a:miter lim="800000"/>
              <a:headEnd/>
              <a:tailEnd/>
            </a:ln>
          </p:spPr>
          <p:txBody>
            <a:bodyPr lIns="0" tIns="0" rIns="0" bIns="0"/>
            <a:lstStyle/>
            <a:p>
              <a:pPr marL="90837" eaLnBrk="0" hangingPunct="0">
                <a:spcBef>
                  <a:spcPts val="172"/>
                </a:spcBef>
              </a:pPr>
              <a:r>
                <a:rPr lang="ru-RU" sz="1700" dirty="0">
                  <a:solidFill>
                    <a:srgbClr val="656565"/>
                  </a:solidFill>
                  <a:latin typeface="Times New Roman"/>
                </a:rPr>
                <a:t>Волосы Вероники</a:t>
              </a:r>
            </a:p>
          </p:txBody>
        </p:sp>
        <p:sp>
          <p:nvSpPr>
            <p:cNvPr id="48" name="Rectangle 15"/>
            <p:cNvSpPr>
              <a:spLocks noChangeArrowheads="1"/>
            </p:cNvSpPr>
            <p:nvPr/>
          </p:nvSpPr>
          <p:spPr bwMode="auto">
            <a:xfrm>
              <a:off x="2938" y="3387"/>
              <a:ext cx="1524" cy="153"/>
            </a:xfrm>
            <a:prstGeom prst="rect">
              <a:avLst/>
            </a:prstGeom>
            <a:solidFill>
              <a:srgbClr val="FFFFFF"/>
            </a:solidFill>
            <a:ln w="9525">
              <a:solidFill>
                <a:srgbClr val="000000"/>
              </a:solidFill>
              <a:miter lim="800000"/>
              <a:headEnd/>
              <a:tailEnd/>
            </a:ln>
          </p:spPr>
          <p:txBody>
            <a:bodyPr lIns="0" tIns="0" rIns="0" bIns="0"/>
            <a:lstStyle/>
            <a:p>
              <a:pPr marL="98104" eaLnBrk="0" hangingPunct="0">
                <a:spcBef>
                  <a:spcPts val="143"/>
                </a:spcBef>
              </a:pPr>
              <a:r>
                <a:rPr lang="ru-RU" sz="1700" dirty="0">
                  <a:solidFill>
                    <a:srgbClr val="656565"/>
                  </a:solidFill>
                  <a:latin typeface="Times New Roman"/>
                </a:rPr>
                <a:t>Волосы Вероники</a:t>
              </a:r>
            </a:p>
          </p:txBody>
        </p:sp>
        <p:sp>
          <p:nvSpPr>
            <p:cNvPr id="49" name="Rectangle 14"/>
            <p:cNvSpPr>
              <a:spLocks noChangeArrowheads="1"/>
            </p:cNvSpPr>
            <p:nvPr/>
          </p:nvSpPr>
          <p:spPr bwMode="auto">
            <a:xfrm>
              <a:off x="261" y="3540"/>
              <a:ext cx="1233" cy="146"/>
            </a:xfrm>
            <a:prstGeom prst="rect">
              <a:avLst/>
            </a:prstGeom>
            <a:solidFill>
              <a:srgbClr val="FFFFFF"/>
            </a:solidFill>
            <a:ln w="9525">
              <a:solidFill>
                <a:srgbClr val="000000"/>
              </a:solidFill>
              <a:miter lim="800000"/>
              <a:headEnd/>
              <a:tailEnd/>
            </a:ln>
          </p:spPr>
          <p:txBody>
            <a:bodyPr lIns="0" tIns="0" rIns="0" bIns="0"/>
            <a:lstStyle/>
            <a:p>
              <a:pPr marL="1039172" eaLnBrk="0" hangingPunct="0"/>
              <a:r>
                <a:rPr lang="ru-RU" sz="1700" dirty="0">
                  <a:latin typeface="Times New Roman"/>
                </a:rPr>
                <a:t>—</a:t>
              </a:r>
            </a:p>
          </p:txBody>
        </p:sp>
        <p:sp>
          <p:nvSpPr>
            <p:cNvPr id="50" name="Rectangle 13"/>
            <p:cNvSpPr>
              <a:spLocks noChangeArrowheads="1"/>
            </p:cNvSpPr>
            <p:nvPr/>
          </p:nvSpPr>
          <p:spPr bwMode="auto">
            <a:xfrm>
              <a:off x="1494" y="3540"/>
              <a:ext cx="1444" cy="146"/>
            </a:xfrm>
            <a:prstGeom prst="rect">
              <a:avLst/>
            </a:prstGeom>
            <a:solidFill>
              <a:srgbClr val="FFFFFF"/>
            </a:solidFill>
            <a:ln w="9525">
              <a:solidFill>
                <a:srgbClr val="000000"/>
              </a:solidFill>
              <a:miter lim="800000"/>
              <a:headEnd/>
              <a:tailEnd/>
            </a:ln>
          </p:spPr>
          <p:txBody>
            <a:bodyPr lIns="0" tIns="0" rIns="0" bIns="0"/>
            <a:lstStyle/>
            <a:p>
              <a:pPr marL="90837" eaLnBrk="0" hangingPunct="0"/>
              <a:r>
                <a:rPr lang="ru-RU" sz="1700" dirty="0">
                  <a:solidFill>
                    <a:srgbClr val="656565"/>
                  </a:solidFill>
                  <a:latin typeface="Times New Roman"/>
                </a:rPr>
                <a:t>Лев (хвост, туловище)</a:t>
              </a:r>
            </a:p>
          </p:txBody>
        </p:sp>
        <p:sp>
          <p:nvSpPr>
            <p:cNvPr id="51" name="Rectangle 12"/>
            <p:cNvSpPr>
              <a:spLocks noChangeArrowheads="1"/>
            </p:cNvSpPr>
            <p:nvPr/>
          </p:nvSpPr>
          <p:spPr bwMode="auto">
            <a:xfrm>
              <a:off x="2938" y="3540"/>
              <a:ext cx="1524" cy="146"/>
            </a:xfrm>
            <a:prstGeom prst="rect">
              <a:avLst/>
            </a:prstGeom>
            <a:solidFill>
              <a:srgbClr val="FFFFFF"/>
            </a:solidFill>
            <a:ln w="9525">
              <a:solidFill>
                <a:srgbClr val="000000"/>
              </a:solidFill>
              <a:miter lim="800000"/>
              <a:headEnd/>
              <a:tailEnd/>
            </a:ln>
          </p:spPr>
          <p:txBody>
            <a:bodyPr lIns="0" tIns="0" rIns="0" bIns="0"/>
            <a:lstStyle/>
            <a:p>
              <a:pPr marL="921085" eaLnBrk="0" hangingPunct="0"/>
              <a:r>
                <a:rPr lang="ru-RU" sz="1700" dirty="0">
                  <a:latin typeface="Times New Roman"/>
                </a:rPr>
                <a:t>—</a:t>
              </a:r>
            </a:p>
          </p:txBody>
        </p:sp>
        <p:sp>
          <p:nvSpPr>
            <p:cNvPr id="52" name="Rectangle 11"/>
            <p:cNvSpPr>
              <a:spLocks noChangeArrowheads="1"/>
            </p:cNvSpPr>
            <p:nvPr/>
          </p:nvSpPr>
          <p:spPr bwMode="auto">
            <a:xfrm>
              <a:off x="261" y="3686"/>
              <a:ext cx="1233" cy="135"/>
            </a:xfrm>
            <a:prstGeom prst="rect">
              <a:avLst/>
            </a:prstGeom>
            <a:solidFill>
              <a:srgbClr val="FFFFFF"/>
            </a:solidFill>
            <a:ln w="9525">
              <a:solidFill>
                <a:srgbClr val="000000"/>
              </a:solidFill>
              <a:miter lim="800000"/>
              <a:headEnd/>
              <a:tailEnd/>
            </a:ln>
          </p:spPr>
          <p:txBody>
            <a:bodyPr lIns="0" tIns="0" rIns="0" bIns="0"/>
            <a:lstStyle/>
            <a:p>
              <a:pPr marL="14534" eaLnBrk="0" hangingPunct="0"/>
              <a:r>
                <a:rPr lang="ru-RU" sz="1700" dirty="0">
                  <a:solidFill>
                    <a:srgbClr val="656565"/>
                  </a:solidFill>
                  <a:latin typeface="Times New Roman"/>
                </a:rPr>
                <a:t>Дева</a:t>
              </a:r>
            </a:p>
          </p:txBody>
        </p:sp>
        <p:sp>
          <p:nvSpPr>
            <p:cNvPr id="53" name="Rectangle 10"/>
            <p:cNvSpPr>
              <a:spLocks noChangeArrowheads="1"/>
            </p:cNvSpPr>
            <p:nvPr/>
          </p:nvSpPr>
          <p:spPr bwMode="auto">
            <a:xfrm>
              <a:off x="1494" y="3686"/>
              <a:ext cx="1444" cy="135"/>
            </a:xfrm>
            <a:prstGeom prst="rect">
              <a:avLst/>
            </a:prstGeom>
            <a:solidFill>
              <a:srgbClr val="FFFFFF"/>
            </a:solidFill>
            <a:ln w="9525">
              <a:solidFill>
                <a:srgbClr val="000000"/>
              </a:solidFill>
              <a:miter lim="800000"/>
              <a:headEnd/>
              <a:tailEnd/>
            </a:ln>
          </p:spPr>
          <p:txBody>
            <a:bodyPr lIns="0" tIns="0" rIns="0" bIns="0"/>
            <a:lstStyle/>
            <a:p>
              <a:pPr marL="94470" eaLnBrk="0" hangingPunct="0"/>
              <a:r>
                <a:rPr lang="ru-RU" sz="1700" dirty="0">
                  <a:solidFill>
                    <a:srgbClr val="656565"/>
                  </a:solidFill>
                  <a:latin typeface="Times New Roman"/>
                </a:rPr>
                <a:t>Дева</a:t>
              </a:r>
            </a:p>
          </p:txBody>
        </p:sp>
        <p:sp>
          <p:nvSpPr>
            <p:cNvPr id="54" name="Rectangle 9"/>
            <p:cNvSpPr>
              <a:spLocks noChangeArrowheads="1"/>
            </p:cNvSpPr>
            <p:nvPr/>
          </p:nvSpPr>
          <p:spPr bwMode="auto">
            <a:xfrm>
              <a:off x="2938" y="3686"/>
              <a:ext cx="1524" cy="135"/>
            </a:xfrm>
            <a:prstGeom prst="rect">
              <a:avLst/>
            </a:prstGeom>
            <a:solidFill>
              <a:srgbClr val="FFFFFF"/>
            </a:solidFill>
            <a:ln w="9525">
              <a:solidFill>
                <a:srgbClr val="000000"/>
              </a:solidFill>
              <a:miter lim="800000"/>
              <a:headEnd/>
              <a:tailEnd/>
            </a:ln>
          </p:spPr>
          <p:txBody>
            <a:bodyPr lIns="0" tIns="0" rIns="0" bIns="0"/>
            <a:lstStyle/>
            <a:p>
              <a:pPr marL="109004" eaLnBrk="0" hangingPunct="0"/>
              <a:r>
                <a:rPr lang="ru-RU" sz="1700" dirty="0">
                  <a:solidFill>
                    <a:srgbClr val="797979"/>
                  </a:solidFill>
                  <a:latin typeface="Times New Roman"/>
                </a:rPr>
                <a:t>Дева</a:t>
              </a:r>
            </a:p>
          </p:txBody>
        </p:sp>
        <p:sp>
          <p:nvSpPr>
            <p:cNvPr id="55" name="Rectangle 8"/>
            <p:cNvSpPr>
              <a:spLocks noChangeArrowheads="1"/>
            </p:cNvSpPr>
            <p:nvPr/>
          </p:nvSpPr>
          <p:spPr bwMode="auto">
            <a:xfrm>
              <a:off x="261" y="3821"/>
              <a:ext cx="1233" cy="150"/>
            </a:xfrm>
            <a:prstGeom prst="rect">
              <a:avLst/>
            </a:prstGeom>
            <a:solidFill>
              <a:srgbClr val="FFFFFF"/>
            </a:solidFill>
            <a:ln w="9525">
              <a:solidFill>
                <a:srgbClr val="000000"/>
              </a:solidFill>
              <a:miter lim="800000"/>
              <a:headEnd/>
              <a:tailEnd/>
            </a:ln>
          </p:spPr>
          <p:txBody>
            <a:bodyPr lIns="0" tIns="0" rIns="0" bIns="0"/>
            <a:lstStyle/>
            <a:p>
              <a:pPr marL="7267" eaLnBrk="0" hangingPunct="0"/>
              <a:r>
                <a:rPr lang="ru-RU" sz="1700" dirty="0">
                  <a:solidFill>
                    <a:srgbClr val="797979"/>
                  </a:solidFill>
                  <a:latin typeface="Times New Roman"/>
                </a:rPr>
                <a:t>Гидра (хвост)</a:t>
              </a:r>
            </a:p>
          </p:txBody>
        </p:sp>
        <p:sp>
          <p:nvSpPr>
            <p:cNvPr id="56" name="Rectangle 7"/>
            <p:cNvSpPr>
              <a:spLocks noChangeArrowheads="1"/>
            </p:cNvSpPr>
            <p:nvPr/>
          </p:nvSpPr>
          <p:spPr bwMode="auto">
            <a:xfrm>
              <a:off x="1494" y="3821"/>
              <a:ext cx="1444" cy="150"/>
            </a:xfrm>
            <a:prstGeom prst="rect">
              <a:avLst/>
            </a:prstGeom>
            <a:solidFill>
              <a:srgbClr val="FFFFFF"/>
            </a:solidFill>
            <a:ln w="9525">
              <a:solidFill>
                <a:srgbClr val="000000"/>
              </a:solidFill>
              <a:miter lim="800000"/>
              <a:headEnd/>
              <a:tailEnd/>
            </a:ln>
          </p:spPr>
          <p:txBody>
            <a:bodyPr lIns="0" tIns="0" rIns="0" bIns="0"/>
            <a:lstStyle/>
            <a:p>
              <a:pPr marL="87203" eaLnBrk="0" hangingPunct="0">
                <a:spcBef>
                  <a:spcPts val="29"/>
                </a:spcBef>
              </a:pPr>
              <a:r>
                <a:rPr lang="ru-RU" sz="1700" dirty="0">
                  <a:solidFill>
                    <a:srgbClr val="656565"/>
                  </a:solidFill>
                  <a:latin typeface="Times New Roman"/>
                </a:rPr>
                <a:t>Гидра (хвост)</a:t>
              </a:r>
            </a:p>
          </p:txBody>
        </p:sp>
        <p:sp>
          <p:nvSpPr>
            <p:cNvPr id="57" name="Rectangle 6"/>
            <p:cNvSpPr>
              <a:spLocks noChangeArrowheads="1"/>
            </p:cNvSpPr>
            <p:nvPr/>
          </p:nvSpPr>
          <p:spPr bwMode="auto">
            <a:xfrm>
              <a:off x="2938" y="3821"/>
              <a:ext cx="1524" cy="150"/>
            </a:xfrm>
            <a:prstGeom prst="rect">
              <a:avLst/>
            </a:prstGeom>
            <a:solidFill>
              <a:srgbClr val="FFFFFF"/>
            </a:solidFill>
            <a:ln w="9525">
              <a:solidFill>
                <a:srgbClr val="000000"/>
              </a:solidFill>
              <a:miter lim="800000"/>
              <a:headEnd/>
              <a:tailEnd/>
            </a:ln>
          </p:spPr>
          <p:txBody>
            <a:bodyPr lIns="0" tIns="0" rIns="0" bIns="0"/>
            <a:lstStyle/>
            <a:p>
              <a:pPr marL="921085" eaLnBrk="0" hangingPunct="0"/>
              <a:r>
                <a:rPr lang="ru-RU" sz="1700" dirty="0">
                  <a:latin typeface="Times New Roman"/>
                </a:rPr>
                <a:t>.—</a:t>
              </a:r>
            </a:p>
          </p:txBody>
        </p:sp>
        <p:sp>
          <p:nvSpPr>
            <p:cNvPr id="58" name="Rectangle 5"/>
            <p:cNvSpPr>
              <a:spLocks noChangeArrowheads="1"/>
            </p:cNvSpPr>
            <p:nvPr/>
          </p:nvSpPr>
          <p:spPr bwMode="auto">
            <a:xfrm>
              <a:off x="261" y="3971"/>
              <a:ext cx="1233" cy="126"/>
            </a:xfrm>
            <a:prstGeom prst="rect">
              <a:avLst/>
            </a:prstGeom>
            <a:solidFill>
              <a:srgbClr val="FFFFFF"/>
            </a:solidFill>
            <a:ln w="9525">
              <a:solidFill>
                <a:srgbClr val="000000"/>
              </a:solidFill>
              <a:miter lim="800000"/>
              <a:headEnd/>
              <a:tailEnd/>
            </a:ln>
          </p:spPr>
          <p:txBody>
            <a:bodyPr lIns="0" tIns="0" rIns="0" bIns="0"/>
            <a:lstStyle/>
            <a:p>
              <a:pPr marL="18167" eaLnBrk="0" hangingPunct="0"/>
              <a:r>
                <a:rPr lang="ru-RU" sz="1700" dirty="0">
                  <a:solidFill>
                    <a:srgbClr val="989898"/>
                  </a:solidFill>
                  <a:latin typeface="Times New Roman"/>
                </a:rPr>
                <a:t>Центавр (голова)</a:t>
              </a:r>
            </a:p>
          </p:txBody>
        </p:sp>
        <p:sp>
          <p:nvSpPr>
            <p:cNvPr id="59" name="Rectangle 4"/>
            <p:cNvSpPr>
              <a:spLocks noChangeArrowheads="1"/>
            </p:cNvSpPr>
            <p:nvPr/>
          </p:nvSpPr>
          <p:spPr bwMode="auto">
            <a:xfrm>
              <a:off x="1494" y="3971"/>
              <a:ext cx="1444" cy="126"/>
            </a:xfrm>
            <a:prstGeom prst="rect">
              <a:avLst/>
            </a:prstGeom>
            <a:solidFill>
              <a:srgbClr val="FFFFFF"/>
            </a:solidFill>
            <a:ln w="9525">
              <a:solidFill>
                <a:srgbClr val="000000"/>
              </a:solidFill>
              <a:miter lim="800000"/>
              <a:headEnd/>
              <a:tailEnd/>
            </a:ln>
          </p:spPr>
          <p:txBody>
            <a:bodyPr lIns="0" tIns="0" rIns="0" bIns="0"/>
            <a:lstStyle/>
            <a:p>
              <a:pPr marL="1231746" eaLnBrk="0" hangingPunct="0"/>
              <a:r>
                <a:rPr lang="ru-RU" sz="1700" dirty="0">
                  <a:latin typeface="Times New Roman"/>
                </a:rPr>
                <a:t>.—</a:t>
              </a:r>
            </a:p>
          </p:txBody>
        </p:sp>
        <p:sp>
          <p:nvSpPr>
            <p:cNvPr id="60" name="Rectangle 3"/>
            <p:cNvSpPr>
              <a:spLocks noChangeArrowheads="1"/>
            </p:cNvSpPr>
            <p:nvPr/>
          </p:nvSpPr>
          <p:spPr bwMode="auto">
            <a:xfrm>
              <a:off x="2938" y="3971"/>
              <a:ext cx="1524" cy="126"/>
            </a:xfrm>
            <a:prstGeom prst="rect">
              <a:avLst/>
            </a:prstGeom>
            <a:solidFill>
              <a:srgbClr val="FFFFFF"/>
            </a:solidFill>
            <a:ln w="9525">
              <a:solidFill>
                <a:srgbClr val="000000"/>
              </a:solidFill>
              <a:miter lim="800000"/>
              <a:headEnd/>
              <a:tailEnd/>
            </a:ln>
          </p:spPr>
          <p:txBody>
            <a:bodyPr lIns="0" tIns="0" rIns="0" bIns="0"/>
            <a:lstStyle/>
            <a:p>
              <a:pPr marL="110821" eaLnBrk="0" hangingPunct="0"/>
              <a:r>
                <a:rPr lang="ru-RU" sz="1700" dirty="0">
                  <a:solidFill>
                    <a:srgbClr val="656565"/>
                  </a:solidFill>
                  <a:latin typeface="Times New Roman"/>
                </a:rPr>
                <a:t>Центавр</a:t>
              </a:r>
            </a:p>
          </p:txBody>
        </p:sp>
      </p:grpSp>
      <p:sp>
        <p:nvSpPr>
          <p:cNvPr id="119" name="AutoShape 61"/>
          <p:cNvSpPr>
            <a:spLocks noChangeArrowheads="1"/>
          </p:cNvSpPr>
          <p:nvPr/>
        </p:nvSpPr>
        <p:spPr bwMode="auto">
          <a:xfrm>
            <a:off x="3503511" y="1731255"/>
            <a:ext cx="2094402" cy="177114"/>
          </a:xfrm>
          <a:custGeom>
            <a:avLst/>
            <a:gdLst/>
            <a:ahLst/>
            <a:cxnLst/>
            <a:rect l="0" t="0" r="0" b="0"/>
            <a:pathLst/>
          </a:custGeom>
          <a:solidFill>
            <a:srgbClr val="FFFFFF"/>
          </a:solidFill>
          <a:ln w="9525">
            <a:solidFill>
              <a:srgbClr val="000000"/>
            </a:solidFill>
            <a:round/>
            <a:headEnd/>
            <a:tailEnd/>
          </a:ln>
        </p:spPr>
        <p:txBody>
          <a:bodyPr lIns="104644" tIns="52322" rIns="104644" bIns="52322"/>
          <a:lstStyle/>
          <a:p>
            <a:pPr eaLnBrk="0" fontAlgn="base" hangingPunct="0">
              <a:spcBef>
                <a:spcPct val="0"/>
              </a:spcBef>
              <a:spcAft>
                <a:spcPct val="0"/>
              </a:spcAft>
            </a:pPr>
            <a:endParaRPr lang="ru-RU" sz="1500" dirty="0">
              <a:solidFill>
                <a:srgbClr val="797979"/>
              </a:solidFill>
              <a:latin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Вильям (Фридрих Вильгельм) ГЕРШЕЛЬ</a:t>
            </a:r>
            <a:br>
              <a:rPr lang="ru-RU" dirty="0" smtClean="0"/>
            </a:br>
            <a:r>
              <a:rPr lang="ru-RU" dirty="0" smtClean="0"/>
              <a:t> (15.</a:t>
            </a:r>
            <a:r>
              <a:rPr lang="en-US" dirty="0" smtClean="0"/>
              <a:t>XI.</a:t>
            </a:r>
            <a:r>
              <a:rPr lang="ru-RU" dirty="0" smtClean="0"/>
              <a:t>1738 -</a:t>
            </a:r>
            <a:r>
              <a:rPr lang="en-US" dirty="0" smtClean="0"/>
              <a:t> 23.VIII.</a:t>
            </a:r>
            <a:r>
              <a:rPr lang="ru-RU" dirty="0" smtClean="0"/>
              <a:t>1822) </a:t>
            </a:r>
            <a:endParaRPr lang="ru-RU" dirty="0"/>
          </a:p>
        </p:txBody>
      </p:sp>
      <p:sp>
        <p:nvSpPr>
          <p:cNvPr id="4" name="Текст 3"/>
          <p:cNvSpPr>
            <a:spLocks noGrp="1"/>
          </p:cNvSpPr>
          <p:nvPr>
            <p:ph type="body" sz="half" idx="2"/>
          </p:nvPr>
        </p:nvSpPr>
        <p:spPr>
          <a:xfrm>
            <a:off x="457204" y="1484784"/>
            <a:ext cx="3008313" cy="4641382"/>
          </a:xfrm>
        </p:spPr>
        <p:txBody>
          <a:bodyPr/>
          <a:lstStyle/>
          <a:p>
            <a:r>
              <a:rPr lang="ru-RU" sz="2400" dirty="0" smtClean="0"/>
              <a:t>Неутомимый наблюдатель-исследователь  в течение более 40 лет, что требовало не только упорства, увлеченности, но и железного здоровья. Тонкий и глубокий интерпретатор – романтик  и философ Космоса.</a:t>
            </a:r>
          </a:p>
          <a:p>
            <a:endParaRPr lang="ru-RU" dirty="0" smtClean="0"/>
          </a:p>
          <a:p>
            <a:endParaRPr lang="ru-RU" dirty="0" smtClean="0"/>
          </a:p>
          <a:p>
            <a:endParaRPr lang="ru-RU" dirty="0"/>
          </a:p>
        </p:txBody>
      </p:sp>
      <p:pic>
        <p:nvPicPr>
          <p:cNvPr id="5" name="Picture 2" descr="picture"/>
          <p:cNvPicPr preferRelativeResize="0">
            <a:picLocks noGrp="1" noChangeArrowheads="1"/>
          </p:cNvPicPr>
          <p:nvPr>
            <p:ph idx="1"/>
          </p:nvPr>
        </p:nvPicPr>
        <p:blipFill>
          <a:blip r:embed="rId2" cstate="print"/>
          <a:srcRect/>
          <a:stretch>
            <a:fillRect/>
          </a:stretch>
        </p:blipFill>
        <p:spPr bwMode="auto">
          <a:xfrm>
            <a:off x="3707904" y="332656"/>
            <a:ext cx="4896544" cy="5760640"/>
          </a:xfrm>
          <a:prstGeom prst="rect">
            <a:avLst/>
          </a:prstGeom>
          <a:solidFill>
            <a:srgbClr val="FFFFFF"/>
          </a:solidFill>
          <a:ln w="9525">
            <a:solidFill>
              <a:srgbClr val="000000"/>
            </a:solidFill>
            <a:round/>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err="1" smtClean="0"/>
              <a:t>Ячеисто-филаментарная</a:t>
            </a:r>
            <a:r>
              <a:rPr lang="ru-RU" dirty="0" smtClean="0"/>
              <a:t> крупномасштабная структура Метагалактики</a:t>
            </a:r>
            <a:endParaRPr lang="ru-RU" dirty="0"/>
          </a:p>
        </p:txBody>
      </p:sp>
      <p:sp>
        <p:nvSpPr>
          <p:cNvPr id="4" name="Текст 3"/>
          <p:cNvSpPr>
            <a:spLocks noGrp="1"/>
          </p:cNvSpPr>
          <p:nvPr>
            <p:ph type="body" sz="half" idx="2"/>
          </p:nvPr>
        </p:nvSpPr>
        <p:spPr/>
        <p:txBody>
          <a:bodyPr>
            <a:normAutofit fontScale="85000" lnSpcReduction="10000"/>
          </a:bodyPr>
          <a:lstStyle/>
          <a:p>
            <a:endParaRPr lang="ru-RU" sz="2000" dirty="0" smtClean="0"/>
          </a:p>
          <a:p>
            <a:r>
              <a:rPr lang="ru-RU" sz="2000" dirty="0" smtClean="0"/>
              <a:t>Видимое распределение галактик  в северной  галактической полусфере неба (по каталогу  </a:t>
            </a:r>
            <a:r>
              <a:rPr lang="ru-RU" sz="2000" dirty="0" err="1" smtClean="0"/>
              <a:t>Шэна</a:t>
            </a:r>
            <a:r>
              <a:rPr lang="ru-RU" sz="2000" dirty="0" smtClean="0"/>
              <a:t> – Виртанена, на основании  данных  Дж. </a:t>
            </a:r>
            <a:r>
              <a:rPr lang="ru-RU" sz="2000" dirty="0" err="1" smtClean="0"/>
              <a:t>Муди</a:t>
            </a:r>
            <a:r>
              <a:rPr lang="ru-RU" sz="2000" dirty="0" smtClean="0"/>
              <a:t>, Э.Тернера и </a:t>
            </a:r>
            <a:r>
              <a:rPr lang="ru-RU" sz="2000" dirty="0" err="1" smtClean="0"/>
              <a:t>Дж.Готта</a:t>
            </a:r>
            <a:r>
              <a:rPr lang="ru-RU" sz="2000" dirty="0" smtClean="0"/>
              <a:t>. 1983)</a:t>
            </a:r>
          </a:p>
          <a:p>
            <a:r>
              <a:rPr lang="ru-RU" sz="2000" dirty="0" smtClean="0">
                <a:solidFill>
                  <a:srgbClr val="FF0000"/>
                </a:solidFill>
              </a:rPr>
              <a:t>Элемент такой структуры и открыл В.Гершель, подобно Ж.Кювье,  наметив по фрагменту целое: допустив, что пласт, кольцом, по большому кругу может охватывать небесную сферу, внутри которого находимся и мы, поскольку он пересекается с Млечным Путем.</a:t>
            </a:r>
            <a:endParaRPr lang="ru-RU" sz="2000" dirty="0">
              <a:solidFill>
                <a:srgbClr val="FF0000"/>
              </a:solidFill>
            </a:endParaRPr>
          </a:p>
        </p:txBody>
      </p:sp>
      <p:pic>
        <p:nvPicPr>
          <p:cNvPr id="5" name="Содержимое 4" descr="picture"/>
          <p:cNvPicPr>
            <a:picLocks noGrp="1"/>
          </p:cNvPicPr>
          <p:nvPr>
            <p:ph idx="1"/>
          </p:nvPr>
        </p:nvPicPr>
        <p:blipFill>
          <a:blip r:embed="rId2" cstate="print"/>
          <a:srcRect/>
          <a:stretch>
            <a:fillRect/>
          </a:stretch>
        </p:blipFill>
        <p:spPr bwMode="auto">
          <a:xfrm>
            <a:off x="3575050" y="442325"/>
            <a:ext cx="5111750" cy="5514563"/>
          </a:xfrm>
          <a:prstGeom prst="rect">
            <a:avLst/>
          </a:prstGeom>
          <a:solidFill>
            <a:srgbClr val="FFFFFF"/>
          </a:solidFill>
          <a:ln w="9525">
            <a:solidFill>
              <a:srgbClr val="000000"/>
            </a:solidFill>
            <a:round/>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800" dirty="0" smtClean="0"/>
              <a:t>Крупномасштабная структурность Вселенной Гершеля в свете современных космологических идей.</a:t>
            </a:r>
            <a:endParaRPr lang="ru-RU" sz="2800" dirty="0"/>
          </a:p>
        </p:txBody>
      </p:sp>
      <p:sp>
        <p:nvSpPr>
          <p:cNvPr id="3" name="Содержимое 2"/>
          <p:cNvSpPr>
            <a:spLocks noGrp="1"/>
          </p:cNvSpPr>
          <p:nvPr>
            <p:ph idx="1"/>
          </p:nvPr>
        </p:nvSpPr>
        <p:spPr/>
        <p:txBody>
          <a:bodyPr>
            <a:normAutofit/>
          </a:bodyPr>
          <a:lstStyle/>
          <a:p>
            <a:pPr marL="342754" indent="-342754" defTabSz="914008">
              <a:defRPr/>
            </a:pPr>
            <a:r>
              <a:rPr lang="ru-RU" sz="2000" dirty="0" smtClean="0"/>
              <a:t>Мне довелось в 90-е гг.  рассказать о космологических  открытиях В.Гершеля в дополнении к какому-то докладу на одном из семинаров в Физическом институте им. Капицы , где председательствовал Я.Б.Зельдович. На него это открытие Гершелем крупномасштабной структуры Вселенной в виде пересекающихся вытянутых пластов из туманностей и сравнение их с эволюционной геологической картиной произвело большое впечатление. ( Ведь в это время в  космологическую картину мира как раз входил образ его «космологических блинов» ). И на следующем заседании ОАС в ГАИШ Я.Б.  более подробно  расспрашивал меня о моих исследованиях. </a:t>
            </a:r>
            <a:endParaRPr lang="ru-RU" sz="2000" dirty="0" smtClean="0">
              <a:solidFill>
                <a:srgbClr val="0070C0"/>
              </a:solidFill>
            </a:endParaRPr>
          </a:p>
          <a:p>
            <a:endParaRPr lang="ru-RU"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Autofit/>
          </a:bodyPr>
          <a:lstStyle/>
          <a:p>
            <a:r>
              <a:rPr lang="ru-RU" sz="2800" dirty="0" smtClean="0"/>
              <a:t>В. Гершель о распределении туманностей по галактической широте (1785)</a:t>
            </a:r>
            <a:endParaRPr lang="ru-RU" sz="2800" dirty="0"/>
          </a:p>
        </p:txBody>
      </p:sp>
      <p:sp>
        <p:nvSpPr>
          <p:cNvPr id="3" name="Содержимое 2"/>
          <p:cNvSpPr>
            <a:spLocks noGrp="1"/>
          </p:cNvSpPr>
          <p:nvPr>
            <p:ph idx="1"/>
          </p:nvPr>
        </p:nvSpPr>
        <p:spPr>
          <a:xfrm>
            <a:off x="457200" y="1124744"/>
            <a:ext cx="8229600" cy="5001419"/>
          </a:xfrm>
        </p:spPr>
        <p:txBody>
          <a:bodyPr>
            <a:normAutofit fontScale="92500" lnSpcReduction="20000"/>
          </a:bodyPr>
          <a:lstStyle/>
          <a:p>
            <a:pPr>
              <a:buNone/>
            </a:pPr>
            <a:r>
              <a:rPr lang="ru-RU" sz="2400" dirty="0" smtClean="0">
                <a:solidFill>
                  <a:srgbClr val="FF0000"/>
                </a:solidFill>
              </a:rPr>
              <a:t>     Уже в первых статьях об устройстве звездной Вселенной Гершель первым отметил (1785) и концентрацию млечных туманностей к полюсам Млечного пути</a:t>
            </a:r>
            <a:r>
              <a:rPr lang="ru-RU" sz="2400" dirty="0" smtClean="0"/>
              <a:t>. </a:t>
            </a:r>
          </a:p>
          <a:p>
            <a:pPr>
              <a:buNone/>
            </a:pPr>
            <a:r>
              <a:rPr lang="ru-RU" sz="2400" dirty="0" smtClean="0"/>
              <a:t>     </a:t>
            </a:r>
          </a:p>
          <a:p>
            <a:pPr>
              <a:buNone/>
            </a:pPr>
            <a:r>
              <a:rPr lang="ru-RU" sz="2400" dirty="0" smtClean="0"/>
              <a:t>     Это надолго останется загадкой для астрономов, сбивавшей их с верного понимания  пространственного  положения туманностей относительно Галактики: внутри или вне ее. (Р.Проктор в 1869г. , считая такое распределение млечных туманностей признаком их принадлежности Галактике, даже ввел новый «реальный» образ – назвав зону в окрестностях Млечного Пути «зоной избегания»). А  «внегалактическими туманностями» их стали называть именно как находящиеся вне полосы Млечного Пути.</a:t>
            </a:r>
          </a:p>
          <a:p>
            <a:pPr>
              <a:buNone/>
            </a:pPr>
            <a:r>
              <a:rPr lang="ru-RU" sz="2400" dirty="0" smtClean="0"/>
              <a:t>      Позднее открытие этой закономерности (и еще более важной  другой, как увидим ниже) ошибочно стали связывать с именем Джона Гершеля.</a:t>
            </a:r>
          </a:p>
          <a:p>
            <a:pPr>
              <a:buNone/>
            </a:pPr>
            <a:r>
              <a:rPr lang="ru-RU" sz="2400" dirty="0" smtClean="0"/>
              <a:t>     </a:t>
            </a:r>
          </a:p>
          <a:p>
            <a:pPr>
              <a:buNone/>
            </a:pPr>
            <a:endParaRPr lang="ru-RU"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4638"/>
            <a:ext cx="8229600" cy="1498600"/>
          </a:xfrm>
        </p:spPr>
        <p:txBody>
          <a:bodyPr rtlCol="0">
            <a:normAutofit fontScale="90000"/>
          </a:bodyPr>
          <a:lstStyle/>
          <a:p>
            <a:pPr defTabSz="914008" eaLnBrk="1" fontAlgn="auto" hangingPunct="1">
              <a:spcAft>
                <a:spcPts val="0"/>
              </a:spcAft>
              <a:defRPr/>
            </a:pPr>
            <a:r>
              <a:rPr lang="ru-RU" sz="2400" dirty="0" smtClean="0"/>
              <a:t>Концентрация млечных туманностей к галактическим полюсам и неравномерность их распределения</a:t>
            </a:r>
            <a:br>
              <a:rPr lang="ru-RU" sz="2400" dirty="0" smtClean="0"/>
            </a:br>
            <a:r>
              <a:rPr lang="ru-RU" sz="2400" dirty="0" smtClean="0"/>
              <a:t>(современная схема, подтверждающая открытие В. Гершеля 1785)</a:t>
            </a:r>
            <a:endParaRPr lang="ru-RU" sz="2400" dirty="0"/>
          </a:p>
        </p:txBody>
      </p:sp>
      <p:pic>
        <p:nvPicPr>
          <p:cNvPr id="18435" name="Picture 3" descr="picture"/>
          <p:cNvPicPr preferRelativeResize="0">
            <a:picLocks noGrp="1" noChangeArrowheads="1"/>
          </p:cNvPicPr>
          <p:nvPr>
            <p:ph idx="1"/>
          </p:nvPr>
        </p:nvPicPr>
        <p:blipFill>
          <a:blip r:embed="rId2" cstate="print"/>
          <a:srcRect t="27242" b="16402"/>
          <a:stretch>
            <a:fillRect/>
          </a:stretch>
        </p:blipFill>
        <p:spPr>
          <a:xfrm>
            <a:off x="457201" y="1992315"/>
            <a:ext cx="8229600" cy="3741737"/>
          </a:xfrm>
          <a:solidFill>
            <a:srgbClr val="FFFFFF"/>
          </a:solidFill>
          <a:ln>
            <a:solidFill>
              <a:srgbClr val="000000"/>
            </a:solidFill>
            <a:rou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0"/>
            <a:ext cx="8229600" cy="785794"/>
          </a:xfrm>
        </p:spPr>
        <p:txBody>
          <a:bodyPr>
            <a:normAutofit/>
          </a:bodyPr>
          <a:lstStyle/>
          <a:p>
            <a:r>
              <a:rPr lang="ru-RU" sz="3600" dirty="0" smtClean="0"/>
              <a:t>О расстояниях «туманностей».</a:t>
            </a:r>
            <a:endParaRPr lang="ru-RU" sz="3600" dirty="0"/>
          </a:p>
        </p:txBody>
      </p:sp>
      <p:sp>
        <p:nvSpPr>
          <p:cNvPr id="3" name="Содержимое 2"/>
          <p:cNvSpPr>
            <a:spLocks noGrp="1"/>
          </p:cNvSpPr>
          <p:nvPr>
            <p:ph idx="1"/>
          </p:nvPr>
        </p:nvSpPr>
        <p:spPr>
          <a:xfrm>
            <a:off x="457201" y="928670"/>
            <a:ext cx="8229600" cy="5197493"/>
          </a:xfrm>
        </p:spPr>
        <p:txBody>
          <a:bodyPr/>
          <a:lstStyle/>
          <a:p>
            <a:endParaRPr lang="ru-RU" sz="2000" dirty="0" smtClean="0"/>
          </a:p>
          <a:p>
            <a:r>
              <a:rPr lang="ru-RU" sz="2000" dirty="0" smtClean="0"/>
              <a:t>Гершель </a:t>
            </a:r>
            <a:r>
              <a:rPr lang="ru-RU" sz="2000" dirty="0" smtClean="0">
                <a:solidFill>
                  <a:srgbClr val="FF0000"/>
                </a:solidFill>
              </a:rPr>
              <a:t>первым попытался оценить  (</a:t>
            </a:r>
            <a:r>
              <a:rPr lang="ru-RU" sz="2000" dirty="0" err="1" smtClean="0">
                <a:solidFill>
                  <a:srgbClr val="FF0000"/>
                </a:solidFill>
              </a:rPr>
              <a:t>фотометрически</a:t>
            </a:r>
            <a:r>
              <a:rPr lang="ru-RU" sz="2000" dirty="0" smtClean="0">
                <a:solidFill>
                  <a:srgbClr val="FF0000"/>
                </a:solidFill>
              </a:rPr>
              <a:t>) расстояния и размеры туманностей как далеких звездных систем </a:t>
            </a:r>
            <a:r>
              <a:rPr lang="ru-RU" sz="2000" dirty="0" smtClean="0"/>
              <a:t>- сначала разложимых для него круглых (шаровых скоплений), а затем и млечных, часто овальных, бесструктурных, имевших обычно лишь более яркий центр </a:t>
            </a:r>
            <a:r>
              <a:rPr lang="ru-RU" sz="2000" dirty="0" smtClean="0">
                <a:solidFill>
                  <a:srgbClr val="FF0000"/>
                </a:solidFill>
              </a:rPr>
              <a:t>(допуская, что они включают сотни и тысячи звезд)</a:t>
            </a:r>
            <a:r>
              <a:rPr lang="ru-RU" sz="2000" dirty="0" smtClean="0"/>
              <a:t>. Несмотря на сильнейшее занижение в первые годы оценок их расстояний, как и размеров Галактики (в несколько тысяч св. лет), </a:t>
            </a:r>
            <a:r>
              <a:rPr lang="ru-RU" sz="2000" dirty="0" smtClean="0">
                <a:solidFill>
                  <a:srgbClr val="FF0000"/>
                </a:solidFill>
              </a:rPr>
              <a:t>уже соотношение этих величин убедительно рисовало  картину  общей структуры Вселенной как  собрания именно «островных» (термин В.Гершеля) вселенных: расстояния существенно превосходили размеры самих объектов.</a:t>
            </a:r>
          </a:p>
          <a:p>
            <a:r>
              <a:rPr lang="ru-RU" sz="2000" dirty="0" smtClean="0">
                <a:solidFill>
                  <a:srgbClr val="FF0000"/>
                </a:solidFill>
              </a:rPr>
              <a:t> </a:t>
            </a:r>
            <a:r>
              <a:rPr lang="ru-RU" sz="2000" dirty="0" smtClean="0"/>
              <a:t>В дальнейшем его оценки размеров Галактики выросли до десятков тысяч, а расстояний млечных туманностей - до миллионов световых лет. </a:t>
            </a:r>
            <a:endParaRPr lang="ru-RU"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4638"/>
            <a:ext cx="8229600" cy="706090"/>
          </a:xfrm>
        </p:spPr>
        <p:txBody>
          <a:bodyPr/>
          <a:lstStyle/>
          <a:p>
            <a:r>
              <a:rPr lang="ru-RU" sz="3600" dirty="0" smtClean="0"/>
              <a:t>Гершель о возрасте Вселенной</a:t>
            </a:r>
            <a:endParaRPr lang="ru-RU" sz="3600" dirty="0"/>
          </a:p>
        </p:txBody>
      </p:sp>
      <p:sp>
        <p:nvSpPr>
          <p:cNvPr id="3" name="Содержимое 2"/>
          <p:cNvSpPr>
            <a:spLocks noGrp="1"/>
          </p:cNvSpPr>
          <p:nvPr>
            <p:ph idx="1"/>
          </p:nvPr>
        </p:nvSpPr>
        <p:spPr>
          <a:xfrm>
            <a:off x="395538" y="980729"/>
            <a:ext cx="8229600" cy="5217443"/>
          </a:xfrm>
        </p:spPr>
        <p:txBody>
          <a:bodyPr/>
          <a:lstStyle/>
          <a:p>
            <a:endParaRPr lang="ru-RU" sz="2800" dirty="0" smtClean="0"/>
          </a:p>
          <a:p>
            <a:r>
              <a:rPr lang="ru-RU" sz="2800" dirty="0" smtClean="0">
                <a:solidFill>
                  <a:srgbClr val="FF0000"/>
                </a:solidFill>
              </a:rPr>
              <a:t>В. Гершель</a:t>
            </a:r>
            <a:r>
              <a:rPr lang="ru-RU" sz="2800" dirty="0" smtClean="0"/>
              <a:t> </a:t>
            </a:r>
            <a:r>
              <a:rPr lang="ru-RU" sz="2800" dirty="0" smtClean="0">
                <a:solidFill>
                  <a:srgbClr val="FF0000"/>
                </a:solidFill>
              </a:rPr>
              <a:t>впервые обратил внимание на вытекающий из его оценок  расстояний  до наиболее слабых млечных туманностей (в миллионы  св. лет) их невообразимо большой </a:t>
            </a:r>
            <a:r>
              <a:rPr lang="ru-RU" sz="2800" i="1" dirty="0" smtClean="0">
                <a:solidFill>
                  <a:srgbClr val="FF0000"/>
                </a:solidFill>
              </a:rPr>
              <a:t>возраст</a:t>
            </a:r>
            <a:r>
              <a:rPr lang="ru-RU" sz="2800" dirty="0" smtClean="0">
                <a:solidFill>
                  <a:srgbClr val="FF0000"/>
                </a:solidFill>
              </a:rPr>
              <a:t> и на главное следствие этого.  «Наблюдая их</a:t>
            </a:r>
            <a:r>
              <a:rPr lang="ru-RU" sz="2800" dirty="0" smtClean="0"/>
              <a:t>, - писал Гершель, - </a:t>
            </a:r>
            <a:r>
              <a:rPr lang="ru-RU" sz="2800" dirty="0" smtClean="0">
                <a:solidFill>
                  <a:srgbClr val="FF0000"/>
                </a:solidFill>
              </a:rPr>
              <a:t>мы как бы путешествуем во времени на миллионы лет назад, в далекое прошлое Вселенной».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4638"/>
            <a:ext cx="8229600" cy="634082"/>
          </a:xfrm>
        </p:spPr>
        <p:txBody>
          <a:bodyPr>
            <a:normAutofit fontScale="90000"/>
          </a:bodyPr>
          <a:lstStyle/>
          <a:p>
            <a:r>
              <a:rPr lang="ru-RU" dirty="0" smtClean="0"/>
              <a:t>Астрономия и религия</a:t>
            </a:r>
            <a:endParaRPr lang="ru-RU" dirty="0"/>
          </a:p>
        </p:txBody>
      </p:sp>
      <p:sp>
        <p:nvSpPr>
          <p:cNvPr id="3" name="Содержимое 2"/>
          <p:cNvSpPr>
            <a:spLocks noGrp="1"/>
          </p:cNvSpPr>
          <p:nvPr>
            <p:ph idx="1"/>
          </p:nvPr>
        </p:nvSpPr>
        <p:spPr>
          <a:xfrm>
            <a:off x="457201" y="908724"/>
            <a:ext cx="8229600" cy="5217443"/>
          </a:xfrm>
        </p:spPr>
        <p:txBody>
          <a:bodyPr>
            <a:normAutofit fontScale="85000" lnSpcReduction="20000"/>
          </a:bodyPr>
          <a:lstStyle/>
          <a:p>
            <a:r>
              <a:rPr lang="ru-RU" dirty="0"/>
              <a:t>Хотя сам Гершель в духе века был </a:t>
            </a:r>
            <a:r>
              <a:rPr lang="ru-RU" dirty="0" smtClean="0"/>
              <a:t>верующим </a:t>
            </a:r>
            <a:r>
              <a:rPr lang="ru-RU" dirty="0"/>
              <a:t>человеком, его научные результаты и выводы </a:t>
            </a:r>
            <a:r>
              <a:rPr lang="ru-RU" dirty="0" smtClean="0"/>
              <a:t>оказались </a:t>
            </a:r>
            <a:r>
              <a:rPr lang="ru-RU" dirty="0"/>
              <a:t>прямым вызовом библейской сказке о сотворении всего мира 6 тыс. лет тому назад! Так, под напором сокрушительных ударов наблюдательной астрономии и физики рушился "идейный оплот " религиозного мировоззрения. </a:t>
            </a:r>
            <a:endParaRPr lang="ru-RU" dirty="0" smtClean="0"/>
          </a:p>
          <a:p>
            <a:r>
              <a:rPr lang="ru-RU" dirty="0" smtClean="0"/>
              <a:t>Второй </a:t>
            </a:r>
            <a:r>
              <a:rPr lang="ru-RU" dirty="0"/>
              <a:t>раз за всю историю человечества </a:t>
            </a:r>
            <a:r>
              <a:rPr lang="ru-RU" dirty="0" smtClean="0"/>
              <a:t> христианская церковь, </a:t>
            </a:r>
            <a:r>
              <a:rPr lang="ru-RU" dirty="0"/>
              <a:t>некогда уже </a:t>
            </a:r>
            <a:r>
              <a:rPr lang="ru-RU" dirty="0" smtClean="0"/>
              <a:t>приспособившая </a:t>
            </a:r>
            <a:r>
              <a:rPr lang="ru-RU" dirty="0"/>
              <a:t>к </a:t>
            </a:r>
            <a:r>
              <a:rPr lang="ru-RU" dirty="0" smtClean="0"/>
              <a:t> своим  догматам физическое учение язычника </a:t>
            </a:r>
            <a:r>
              <a:rPr lang="ru-RU" dirty="0"/>
              <a:t>Аристотеля, теперь вынуждена была вновь пересматривать некоторые свои существенные догматы и приспосабливать христианское учение к новому естествознанию (по этому пути она идет и в наши дни</a:t>
            </a:r>
            <a:r>
              <a:rPr lang="ru-RU" dirty="0" smtClean="0"/>
              <a:t>!)</a:t>
            </a:r>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r>
              <a:rPr lang="ru-RU" sz="2800" dirty="0" smtClean="0"/>
              <a:t>«Открытие» Галактики (1785 г.)</a:t>
            </a:r>
            <a:endParaRPr lang="ru-RU" sz="2800" dirty="0"/>
          </a:p>
        </p:txBody>
      </p:sp>
      <p:sp>
        <p:nvSpPr>
          <p:cNvPr id="3" name="Содержимое 2"/>
          <p:cNvSpPr>
            <a:spLocks noGrp="1"/>
          </p:cNvSpPr>
          <p:nvPr>
            <p:ph idx="1"/>
          </p:nvPr>
        </p:nvSpPr>
        <p:spPr>
          <a:xfrm>
            <a:off x="457200" y="1052736"/>
            <a:ext cx="8229600" cy="5073427"/>
          </a:xfrm>
        </p:spPr>
        <p:txBody>
          <a:bodyPr>
            <a:normAutofit/>
          </a:bodyPr>
          <a:lstStyle/>
          <a:p>
            <a:r>
              <a:rPr lang="ru-RU" sz="2400" dirty="0" smtClean="0"/>
              <a:t>Это также уже при жизни Гершеля стало его новым общепризнанным (после Урана) триумфом (прочно закрепившись и в истории астрономии).</a:t>
            </a:r>
          </a:p>
          <a:p>
            <a:r>
              <a:rPr lang="ru-RU" sz="2400" dirty="0" smtClean="0"/>
              <a:t>(Недаром один из оппонентов на моей защите спрашивал меня- а как же с исследованием Млечного Пути? На что я отвечала: «Еще не вечер. Исследование будет продолжено». Но вернуться к нему довелось лишь спустя  почти полвека.) И тогда выяснилось, что </a:t>
            </a:r>
            <a:r>
              <a:rPr lang="ru-RU" sz="2400" dirty="0" smtClean="0">
                <a:solidFill>
                  <a:srgbClr val="FF0000"/>
                </a:solidFill>
              </a:rPr>
              <a:t> </a:t>
            </a:r>
          </a:p>
          <a:p>
            <a:r>
              <a:rPr lang="ru-RU" sz="2400" dirty="0" smtClean="0">
                <a:solidFill>
                  <a:srgbClr val="FF0000"/>
                </a:solidFill>
              </a:rPr>
              <a:t>именно исходя из своей картины общей структуры  звездной Вселенной Гершель  впервые  и независимо  (от Т.Райта, 1750 г.) уже в той же статье 1784г.  рассмотрел Млечный Путь как элемент и проявление  такой структуры. </a:t>
            </a:r>
          </a:p>
          <a:p>
            <a:endParaRPr lang="ru-RU"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4" y="0"/>
            <a:ext cx="3008313" cy="2132856"/>
          </a:xfrm>
        </p:spPr>
        <p:txBody>
          <a:bodyPr>
            <a:normAutofit fontScale="90000"/>
          </a:bodyPr>
          <a:lstStyle/>
          <a:p>
            <a:r>
              <a:rPr lang="ru-RU" dirty="0" smtClean="0"/>
              <a:t/>
            </a:r>
            <a:br>
              <a:rPr lang="ru-RU" dirty="0" smtClean="0"/>
            </a:br>
            <a:r>
              <a:rPr lang="ru-RU" dirty="0" smtClean="0"/>
              <a:t/>
            </a:r>
            <a:br>
              <a:rPr lang="ru-RU" dirty="0" smtClean="0"/>
            </a:br>
            <a:r>
              <a:rPr lang="ru-RU" dirty="0" smtClean="0"/>
              <a:t/>
            </a:r>
            <a:br>
              <a:rPr lang="ru-RU" dirty="0" smtClean="0"/>
            </a:br>
            <a:r>
              <a:rPr lang="ru-RU" dirty="0" smtClean="0"/>
              <a:t>Первая модель В.Гершеля Млечного Пути как звездного пласта с боковым ответвлением  </a:t>
            </a:r>
            <a:r>
              <a:rPr lang="ru-RU" b="0" i="1" dirty="0" smtClean="0"/>
              <a:t>(1784,с.160, рис. 16)</a:t>
            </a:r>
            <a:endParaRPr lang="ru-RU" b="0" i="1" dirty="0"/>
          </a:p>
        </p:txBody>
      </p:sp>
      <p:sp>
        <p:nvSpPr>
          <p:cNvPr id="4" name="Текст 3"/>
          <p:cNvSpPr>
            <a:spLocks noGrp="1"/>
          </p:cNvSpPr>
          <p:nvPr>
            <p:ph type="body" sz="half" idx="2"/>
          </p:nvPr>
        </p:nvSpPr>
        <p:spPr>
          <a:xfrm>
            <a:off x="457204" y="2348881"/>
            <a:ext cx="3008313" cy="3777287"/>
          </a:xfrm>
        </p:spPr>
        <p:txBody>
          <a:bodyPr/>
          <a:lstStyle/>
          <a:p>
            <a:r>
              <a:rPr lang="ru-RU" sz="2000" dirty="0" smtClean="0"/>
              <a:t> Солнце, по Гершелю, должно находиться  в основном пласте близ места  ответвления бокового пласта.</a:t>
            </a:r>
            <a:endParaRPr lang="ru-RU" sz="2000" dirty="0"/>
          </a:p>
        </p:txBody>
      </p:sp>
      <p:pic>
        <p:nvPicPr>
          <p:cNvPr id="5" name="Содержимое 4"/>
          <p:cNvPicPr>
            <a:picLocks noGrp="1"/>
          </p:cNvPicPr>
          <p:nvPr>
            <p:ph idx="1"/>
          </p:nvPr>
        </p:nvPicPr>
        <p:blipFill>
          <a:blip r:embed="rId2" cstate="print"/>
          <a:srcRect l="8658" t="14130" r="13736" b="13315"/>
          <a:stretch>
            <a:fillRect/>
          </a:stretch>
        </p:blipFill>
        <p:spPr bwMode="auto">
          <a:xfrm>
            <a:off x="3753268" y="273051"/>
            <a:ext cx="4995199" cy="585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8" y="4869160"/>
            <a:ext cx="8280920" cy="432048"/>
          </a:xfrm>
        </p:spPr>
        <p:txBody>
          <a:bodyPr/>
          <a:lstStyle/>
          <a:p>
            <a:r>
              <a:rPr lang="ru-RU" dirty="0" smtClean="0"/>
              <a:t>    Схема  общего звездного пласта Млечного Пути  </a:t>
            </a:r>
            <a:r>
              <a:rPr lang="ru-RU" b="0" i="1" dirty="0" smtClean="0"/>
              <a:t>(1784,с.163, рис. 17</a:t>
            </a:r>
            <a:r>
              <a:rPr lang="ru-RU" dirty="0" smtClean="0"/>
              <a:t>)    </a:t>
            </a:r>
            <a:endParaRPr lang="ru-RU" dirty="0"/>
          </a:p>
        </p:txBody>
      </p:sp>
      <p:sp>
        <p:nvSpPr>
          <p:cNvPr id="4" name="Текст 3"/>
          <p:cNvSpPr>
            <a:spLocks noGrp="1"/>
          </p:cNvSpPr>
          <p:nvPr>
            <p:ph type="body" sz="half" idx="2"/>
          </p:nvPr>
        </p:nvSpPr>
        <p:spPr>
          <a:xfrm>
            <a:off x="899592" y="5373216"/>
            <a:ext cx="7272808" cy="1484784"/>
          </a:xfrm>
        </p:spPr>
        <p:txBody>
          <a:bodyPr/>
          <a:lstStyle/>
          <a:p>
            <a:r>
              <a:rPr lang="ru-RU" sz="1600" dirty="0" smtClean="0"/>
              <a:t>Г. даже высказал мысль, что положение Солнца близ соединения двух ветвей звездного пласта Млечного Пути, образующего  как бы яркий «узел» (сгущение) в  Млечном Пути, могло бы объяснить движение Солнечной системы в направлении Кассиопеи и Цефея,  Скорпиона и Стрельца,  расположенных  как раз в районе этого соединения  главного и бокового пластов (1784,с.163).</a:t>
            </a:r>
            <a:endParaRPr lang="ru-RU" sz="1600" dirty="0"/>
          </a:p>
        </p:txBody>
      </p:sp>
      <p:pic>
        <p:nvPicPr>
          <p:cNvPr id="5" name="Рисунок 4"/>
          <p:cNvPicPr>
            <a:picLocks noGrp="1"/>
          </p:cNvPicPr>
          <p:nvPr>
            <p:ph type="pic" idx="1"/>
          </p:nvPr>
        </p:nvPicPr>
        <p:blipFill>
          <a:blip r:embed="rId2" cstate="print"/>
          <a:srcRect l="457" r="457"/>
          <a:stretch>
            <a:fillRect/>
          </a:stretch>
        </p:blipFill>
        <p:spPr bwMode="auto">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t>Начало</a:t>
            </a:r>
            <a:endParaRPr lang="ru-RU" dirty="0"/>
          </a:p>
        </p:txBody>
      </p:sp>
      <p:sp>
        <p:nvSpPr>
          <p:cNvPr id="3" name="Содержимое 2"/>
          <p:cNvSpPr>
            <a:spLocks noGrp="1"/>
          </p:cNvSpPr>
          <p:nvPr>
            <p:ph idx="1"/>
          </p:nvPr>
        </p:nvSpPr>
        <p:spPr>
          <a:xfrm>
            <a:off x="457200" y="908720"/>
            <a:ext cx="8229600" cy="5616624"/>
          </a:xfrm>
        </p:spPr>
        <p:txBody>
          <a:bodyPr>
            <a:normAutofit/>
          </a:bodyPr>
          <a:lstStyle/>
          <a:p>
            <a:r>
              <a:rPr lang="ru-RU" sz="1800" dirty="0" smtClean="0"/>
              <a:t>Вильям (Фридрих Вильгельм) Гершель (1738 – 1822) – великий английский астроном немецкого происхождения (Ганновер, с 1757 – в Англии).  Сын полкового музыканта и сам вначале музыкант, с юности склонный к физике и философии. В Англии, начав с теории музыки, философии, изучения языков (помимо английского, еще и латыни; французским владел с детства), увлекся  математикой, оптикой и астрономией. В период жизни в английском курортном городе Бат, занимаясь музыкой,  вступил в Философское общество, дискутировал с </a:t>
            </a:r>
            <a:r>
              <a:rPr lang="ru-RU" sz="1800" dirty="0" err="1" smtClean="0"/>
              <a:t>Р.Бошковичем</a:t>
            </a:r>
            <a:r>
              <a:rPr lang="ru-RU" sz="1800" dirty="0" smtClean="0"/>
              <a:t> о строении материи и в ранних физико-философских статьях </a:t>
            </a:r>
            <a:r>
              <a:rPr lang="ru-RU" sz="1800" dirty="0" smtClean="0">
                <a:solidFill>
                  <a:srgbClr val="FF0000"/>
                </a:solidFill>
              </a:rPr>
              <a:t>высказал идею множественности  центральных сил, пропорциональных  расстоянию с различными показателями степени </a:t>
            </a:r>
            <a:r>
              <a:rPr lang="ru-RU" sz="1800" i="1" dirty="0" smtClean="0">
                <a:solidFill>
                  <a:srgbClr val="FF0000"/>
                </a:solidFill>
              </a:rPr>
              <a:t>(</a:t>
            </a:r>
            <a:r>
              <a:rPr lang="ru-RU" sz="1800" i="1" dirty="0" err="1" smtClean="0">
                <a:solidFill>
                  <a:srgbClr val="FF0000"/>
                </a:solidFill>
              </a:rPr>
              <a:t>Еремееева</a:t>
            </a:r>
            <a:r>
              <a:rPr lang="ru-RU" sz="1800" i="1" dirty="0" smtClean="0">
                <a:solidFill>
                  <a:srgbClr val="FF0000"/>
                </a:solidFill>
              </a:rPr>
              <a:t>, 1966).</a:t>
            </a:r>
            <a:r>
              <a:rPr lang="ru-RU" sz="1800" dirty="0" smtClean="0">
                <a:solidFill>
                  <a:srgbClr val="FF0000"/>
                </a:solidFill>
              </a:rPr>
              <a:t>   </a:t>
            </a:r>
          </a:p>
          <a:p>
            <a:r>
              <a:rPr lang="ru-RU" sz="1800" dirty="0" smtClean="0"/>
              <a:t>Через музыку вошел в астрономию как любитель и стал профессионалом , конструктором  рефлекторов, виртуозным наблюдателем и творцом  глубоких космологических и космогонических идей.</a:t>
            </a:r>
          </a:p>
          <a:p>
            <a:r>
              <a:rPr lang="ru-RU" sz="1800" dirty="0" smtClean="0"/>
              <a:t>Начав с </a:t>
            </a:r>
            <a:r>
              <a:rPr lang="ru-RU" sz="1800" dirty="0" err="1" smtClean="0"/>
              <a:t>ньютоновых</a:t>
            </a:r>
            <a:r>
              <a:rPr lang="ru-RU" sz="1800" dirty="0" smtClean="0"/>
              <a:t> 5-футовых (длина трубы, или  фокусное расстояние), достиг высочайшей славы как конструктор самых больших в мире в </a:t>
            </a:r>
            <a:r>
              <a:rPr lang="en-US" sz="1800" dirty="0" smtClean="0"/>
              <a:t>XVIII</a:t>
            </a:r>
            <a:r>
              <a:rPr lang="ru-RU" sz="1800" dirty="0" smtClean="0"/>
              <a:t>в. и до середины </a:t>
            </a:r>
            <a:r>
              <a:rPr lang="en-US" sz="1800" dirty="0" smtClean="0"/>
              <a:t>XIX </a:t>
            </a:r>
            <a:r>
              <a:rPr lang="ru-RU" sz="1800" dirty="0" smtClean="0"/>
              <a:t>в.</a:t>
            </a:r>
            <a:r>
              <a:rPr lang="en-US" sz="1800" dirty="0" smtClean="0"/>
              <a:t> </a:t>
            </a:r>
            <a:r>
              <a:rPr lang="ru-RU" sz="1800" dirty="0" smtClean="0"/>
              <a:t>рефлекторов ( </a:t>
            </a:r>
            <a:r>
              <a:rPr lang="ru-RU" sz="1800" dirty="0" err="1" smtClean="0"/>
              <a:t>ньютоновой</a:t>
            </a:r>
            <a:r>
              <a:rPr lang="ru-RU" sz="1800" dirty="0" smtClean="0"/>
              <a:t> и однозеркальной систем,  с объективами-зеркалами </a:t>
            </a:r>
            <a:r>
              <a:rPr lang="ru-RU" sz="1800" dirty="0" err="1" smtClean="0"/>
              <a:t>ок</a:t>
            </a:r>
            <a:r>
              <a:rPr lang="ru-RU" sz="1800" dirty="0" smtClean="0"/>
              <a:t>. 50 и в 122 см). </a:t>
            </a:r>
          </a:p>
          <a:p>
            <a:endParaRPr lang="ru-RU" sz="18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96752"/>
          </a:xfrm>
        </p:spPr>
        <p:txBody>
          <a:bodyPr>
            <a:normAutofit/>
          </a:bodyPr>
          <a:lstStyle/>
          <a:p>
            <a:r>
              <a:rPr lang="ru-RU" sz="3200" dirty="0" smtClean="0"/>
              <a:t>Первое наблюдательное выявление формы и оценка размеров Галактики (1785)</a:t>
            </a:r>
            <a:endParaRPr lang="ru-RU" sz="3200" dirty="0"/>
          </a:p>
        </p:txBody>
      </p:sp>
      <p:sp>
        <p:nvSpPr>
          <p:cNvPr id="3" name="Содержимое 2"/>
          <p:cNvSpPr>
            <a:spLocks noGrp="1"/>
          </p:cNvSpPr>
          <p:nvPr>
            <p:ph idx="1"/>
          </p:nvPr>
        </p:nvSpPr>
        <p:spPr>
          <a:xfrm>
            <a:off x="457200" y="1340768"/>
            <a:ext cx="8229600" cy="5112568"/>
          </a:xfrm>
        </p:spPr>
        <p:txBody>
          <a:bodyPr>
            <a:normAutofit fontScale="92500" lnSpcReduction="20000"/>
          </a:bodyPr>
          <a:lstStyle/>
          <a:p>
            <a:r>
              <a:rPr lang="ru-RU" sz="2400" dirty="0" smtClean="0"/>
              <a:t>В 1785 г. Гершель приступил к изучению  нашего звездного пласта своим методом «звездных </a:t>
            </a:r>
            <a:r>
              <a:rPr lang="ru-RU" sz="2400" dirty="0" err="1" smtClean="0"/>
              <a:t>черпков</a:t>
            </a:r>
            <a:r>
              <a:rPr lang="ru-RU" sz="2400" dirty="0" smtClean="0"/>
              <a:t>»  и впервые  из наблюдений  сделал вывод о Галактике  как об изолированной сложной «туманности» - системе звезд,  о ее  форме и дал  первую оценку  ее размеров  - 200 </a:t>
            </a:r>
            <a:r>
              <a:rPr lang="ru-RU" sz="2400" dirty="0" err="1" smtClean="0"/>
              <a:t>х</a:t>
            </a:r>
            <a:r>
              <a:rPr lang="ru-RU" sz="2400" dirty="0" smtClean="0"/>
              <a:t> 850 ед. против  7 ед. - для радиуса звездной Вселенной, видимой простым глазом .</a:t>
            </a:r>
            <a:r>
              <a:rPr lang="ru-RU" sz="2400" dirty="0" smtClean="0">
                <a:solidFill>
                  <a:schemeClr val="accent1"/>
                </a:solidFill>
              </a:rPr>
              <a:t>(Он </a:t>
            </a:r>
            <a:r>
              <a:rPr lang="ru-RU" sz="2400" dirty="0" smtClean="0">
                <a:solidFill>
                  <a:srgbClr val="0070C0"/>
                </a:solidFill>
              </a:rPr>
              <a:t>тогда осознанно в весьма грубом приближении  принимал  расстояния звезд возрастающими прямо пропорционально их </a:t>
            </a:r>
            <a:r>
              <a:rPr lang="ru-RU" sz="2400" dirty="0" err="1" smtClean="0">
                <a:solidFill>
                  <a:srgbClr val="0070C0"/>
                </a:solidFill>
              </a:rPr>
              <a:t>зв</a:t>
            </a:r>
            <a:r>
              <a:rPr lang="ru-RU" sz="2400" dirty="0" smtClean="0">
                <a:solidFill>
                  <a:srgbClr val="0070C0"/>
                </a:solidFill>
              </a:rPr>
              <a:t>. величинам: звезда 2 </a:t>
            </a:r>
            <a:r>
              <a:rPr lang="ru-RU" sz="2400" dirty="0" err="1" smtClean="0">
                <a:solidFill>
                  <a:srgbClr val="0070C0"/>
                </a:solidFill>
              </a:rPr>
              <a:t>зв</a:t>
            </a:r>
            <a:r>
              <a:rPr lang="ru-RU" sz="2400" dirty="0" smtClean="0">
                <a:solidFill>
                  <a:srgbClr val="0070C0"/>
                </a:solidFill>
              </a:rPr>
              <a:t>. вел. рассматривалась как  в 2 раза более далекая и т.д.).  </a:t>
            </a:r>
          </a:p>
          <a:p>
            <a:r>
              <a:rPr lang="ru-RU" sz="2400" dirty="0" smtClean="0"/>
              <a:t>Открытие Галактики как одного из  «звездных островов»   (поэтому он предложил писать ее название с большой буквы) стало сенсацией и немедленно вызвало восторженный отклик знаменитого </a:t>
            </a:r>
            <a:r>
              <a:rPr lang="ru-RU" sz="2400" dirty="0" err="1" smtClean="0"/>
              <a:t>гёттингенского</a:t>
            </a:r>
            <a:r>
              <a:rPr lang="ru-RU" sz="2400" dirty="0" smtClean="0"/>
              <a:t> философа и астронома Г.К.Лихтенберга (в письме к Гершелю,1785), увидевшего в открытии Гершеля подтверждение космологической гипотезы Ламберта (1761г,)</a:t>
            </a:r>
            <a:r>
              <a:rPr lang="en-US" sz="2400" dirty="0" smtClean="0">
                <a:solidFill>
                  <a:srgbClr val="C00000"/>
                </a:solidFill>
              </a:rPr>
              <a:t> </a:t>
            </a:r>
            <a:endParaRPr lang="ru-RU" sz="2400" dirty="0" smtClean="0">
              <a:solidFill>
                <a:srgbClr val="C00000"/>
              </a:solidFill>
            </a:endParaRPr>
          </a:p>
          <a:p>
            <a:endParaRPr lang="ru-RU" sz="2400" dirty="0" smtClean="0"/>
          </a:p>
          <a:p>
            <a:endParaRPr lang="ru-RU"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a:xfrm>
            <a:off x="467544" y="332656"/>
            <a:ext cx="8229600" cy="2794322"/>
          </a:xfrm>
        </p:spPr>
        <p:txBody>
          <a:bodyPr>
            <a:normAutofit fontScale="90000"/>
          </a:bodyPr>
          <a:lstStyle/>
          <a:p>
            <a:r>
              <a:rPr lang="ru-RU" sz="2000" dirty="0" smtClean="0"/>
              <a:t>Сечение нашей Галактики , по В.Гершелю: искривленный линзообразный пласт звезд с «разломом»  в созвездии Лебедя  с близкой к реальности</a:t>
            </a:r>
            <a:br>
              <a:rPr lang="ru-RU" sz="2000" dirty="0" smtClean="0"/>
            </a:br>
            <a:r>
              <a:rPr lang="ru-RU" sz="2000" dirty="0" smtClean="0"/>
              <a:t>оценкой ее сжатия в 1/5 (</a:t>
            </a:r>
            <a:r>
              <a:rPr lang="en-US" sz="2000" i="1" dirty="0" smtClean="0"/>
              <a:t>On the Construction of the Heavens</a:t>
            </a:r>
            <a:r>
              <a:rPr lang="en-US" sz="2000" b="1" i="1" dirty="0" smtClean="0"/>
              <a:t>.</a:t>
            </a:r>
            <a:r>
              <a:rPr lang="ru-RU" sz="2000" dirty="0" smtClean="0"/>
              <a:t/>
            </a:r>
            <a:br>
              <a:rPr lang="ru-RU" sz="2000" dirty="0" smtClean="0"/>
            </a:br>
            <a:r>
              <a:rPr lang="fr-FR" sz="2000" i="1" dirty="0" smtClean="0"/>
              <a:t>[Phil. </a:t>
            </a:r>
            <a:r>
              <a:rPr lang="en-US" sz="2000" i="1" dirty="0" smtClean="0"/>
              <a:t>Trans., </a:t>
            </a:r>
            <a:r>
              <a:rPr lang="en-US" sz="2000" dirty="0" err="1" smtClean="0"/>
              <a:t>vol</a:t>
            </a:r>
            <a:r>
              <a:rPr lang="en-US" sz="2000" dirty="0" smtClean="0"/>
              <a:t>, </a:t>
            </a:r>
            <a:r>
              <a:rPr lang="en-US" sz="2000" dirty="0" err="1" smtClean="0"/>
              <a:t>lxxv</a:t>
            </a:r>
            <a:r>
              <a:rPr lang="en-US" sz="2000" dirty="0" smtClean="0"/>
              <a:t>, 1785, pp. 213-266.] Read February 3, 1785.</a:t>
            </a:r>
            <a:r>
              <a:rPr lang="ru-RU" sz="2000" dirty="0" smtClean="0"/>
              <a:t>). </a:t>
            </a:r>
            <a:br>
              <a:rPr lang="ru-RU" sz="2000" dirty="0" smtClean="0"/>
            </a:br>
            <a:r>
              <a:rPr lang="ru-RU" sz="2000" dirty="0" smtClean="0">
                <a:solidFill>
                  <a:srgbClr val="0070C0"/>
                </a:solidFill>
              </a:rPr>
              <a:t>Здесь немало загадок: как мог Гершель уловить линзообразную форму Галактики,  наблюдая, по отдельным звездам, лишь  1/20  ее величины?! Да еще весьма  точно оценить ее сжатие (</a:t>
            </a:r>
            <a:r>
              <a:rPr lang="ru-RU" sz="2000" dirty="0" err="1" smtClean="0">
                <a:solidFill>
                  <a:srgbClr val="0070C0"/>
                </a:solidFill>
              </a:rPr>
              <a:t>ок</a:t>
            </a:r>
            <a:r>
              <a:rPr lang="ru-RU" sz="2000" dirty="0" smtClean="0">
                <a:solidFill>
                  <a:srgbClr val="0070C0"/>
                </a:solidFill>
              </a:rPr>
              <a:t>. 1/5, против  первой чисто глазомерной оценки у Ламберта – в 1/10000). Об этом будет сказано ниже.</a:t>
            </a:r>
          </a:p>
        </p:txBody>
      </p:sp>
      <p:pic>
        <p:nvPicPr>
          <p:cNvPr id="14339" name="Picture 3" descr="picture"/>
          <p:cNvPicPr preferRelativeResize="0">
            <a:picLocks noGrp="1" noChangeArrowheads="1"/>
          </p:cNvPicPr>
          <p:nvPr>
            <p:ph idx="1"/>
          </p:nvPr>
        </p:nvPicPr>
        <p:blipFill>
          <a:blip r:embed="rId2" cstate="print"/>
          <a:srcRect l="15675" t="3848" r="15404" b="70631"/>
          <a:stretch>
            <a:fillRect/>
          </a:stretch>
        </p:blipFill>
        <p:spPr>
          <a:xfrm>
            <a:off x="323528" y="3573016"/>
            <a:ext cx="8229600" cy="2160240"/>
          </a:xfrm>
          <a:solidFill>
            <a:srgbClr val="FFFFFF"/>
          </a:solidFill>
          <a:ln>
            <a:solidFill>
              <a:srgbClr val="000000"/>
            </a:solidFill>
            <a:rou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sz="3200" dirty="0" smtClean="0"/>
              <a:t>К оценкам расстояний в св. годах у Гершеля</a:t>
            </a:r>
            <a:endParaRPr lang="ru-RU" sz="3200" dirty="0"/>
          </a:p>
        </p:txBody>
      </p:sp>
      <p:sp>
        <p:nvSpPr>
          <p:cNvPr id="3" name="Содержимое 2"/>
          <p:cNvSpPr>
            <a:spLocks noGrp="1"/>
          </p:cNvSpPr>
          <p:nvPr>
            <p:ph idx="1"/>
          </p:nvPr>
        </p:nvSpPr>
        <p:spPr>
          <a:xfrm>
            <a:off x="457200" y="908720"/>
            <a:ext cx="8229600" cy="5217443"/>
          </a:xfrm>
        </p:spPr>
        <p:txBody>
          <a:bodyPr>
            <a:normAutofit fontScale="62500" lnSpcReduction="20000"/>
          </a:bodyPr>
          <a:lstStyle/>
          <a:p>
            <a:r>
              <a:rPr lang="ru-RU" sz="2800" dirty="0" smtClean="0"/>
              <a:t>Гершель принимал расстояние Сириуса равным  6,4 св. лет. Такая оценка близка к оценке нижней границы межзвездных расстояний, полученной </a:t>
            </a:r>
            <a:r>
              <a:rPr lang="ru-RU" sz="2800" dirty="0" err="1" smtClean="0"/>
              <a:t>Брадлеем</a:t>
            </a:r>
            <a:r>
              <a:rPr lang="ru-RU" sz="2800" dirty="0" smtClean="0"/>
              <a:t>  после открытия им нутации . ( Учет  смещений звезды за нутацию позволял заключить, что максимальный параллакс звезд не может превышать 0,5”, чему соответствовала нижняя граница для расстояния звезд в 6,5 св. лет). Видимо, этой оценкой и воспользовался Гершель, хотя прямой ссылки на </a:t>
            </a:r>
            <a:r>
              <a:rPr lang="ru-RU" sz="2800" dirty="0" err="1" smtClean="0"/>
              <a:t>Брадлея</a:t>
            </a:r>
            <a:r>
              <a:rPr lang="ru-RU" sz="2800" dirty="0" smtClean="0"/>
              <a:t> у него нет. Между тем в это время уже была известна более точная фотометрическая оценка  расстояния Сириуса Ламбертом (1760г.) – 8 св. лет (в действительности 8,7 св.лет). Неизвестно, переводил ли Лихтенберг оценки Гершеля: 200 </a:t>
            </a:r>
            <a:r>
              <a:rPr lang="ru-RU" sz="2800" dirty="0" err="1" smtClean="0"/>
              <a:t>х</a:t>
            </a:r>
            <a:r>
              <a:rPr lang="ru-RU" sz="2800" dirty="0" smtClean="0"/>
              <a:t> 850 ед. в световые годы. Но самому Гершелю фотометрические измерения Ламберта-физика, очевидно,  остались неизвестными. </a:t>
            </a:r>
          </a:p>
          <a:p>
            <a:r>
              <a:rPr lang="ru-RU" sz="2800" dirty="0" smtClean="0"/>
              <a:t>Т.о. радиус видимой области </a:t>
            </a:r>
            <a:r>
              <a:rPr lang="ru-RU" sz="2800" dirty="0" err="1" smtClean="0"/>
              <a:t>зв</a:t>
            </a:r>
            <a:r>
              <a:rPr lang="ru-RU" sz="2800" dirty="0" smtClean="0"/>
              <a:t>. Вселенной должен был, по Гершелю, составлять </a:t>
            </a:r>
            <a:r>
              <a:rPr lang="ru-RU" sz="2800" dirty="0" err="1" smtClean="0"/>
              <a:t>ок</a:t>
            </a:r>
            <a:r>
              <a:rPr lang="ru-RU" sz="2800" dirty="0" smtClean="0"/>
              <a:t>. 45 св. лет, а размеры Млечного Пути 1280 </a:t>
            </a:r>
            <a:r>
              <a:rPr lang="ru-RU" sz="2800" dirty="0" err="1" smtClean="0"/>
              <a:t>х</a:t>
            </a:r>
            <a:r>
              <a:rPr lang="ru-RU" sz="2800" dirty="0" smtClean="0"/>
              <a:t> 5440 св. лет; по  более точным данным Ламберта (если они – и это весьма вероятно - были известны Лихтенбергу), соответственно,  56  и 1600 </a:t>
            </a:r>
            <a:r>
              <a:rPr lang="ru-RU" sz="2800" dirty="0" err="1" smtClean="0"/>
              <a:t>х</a:t>
            </a:r>
            <a:r>
              <a:rPr lang="ru-RU" sz="2800" dirty="0" smtClean="0"/>
              <a:t> 6800 св. лет. </a:t>
            </a:r>
          </a:p>
          <a:p>
            <a:r>
              <a:rPr lang="en-US" sz="2800" dirty="0" smtClean="0">
                <a:solidFill>
                  <a:srgbClr val="00B0F0"/>
                </a:solidFill>
              </a:rPr>
              <a:t>[</a:t>
            </a:r>
            <a:r>
              <a:rPr lang="ru-RU" sz="2800" dirty="0" err="1" smtClean="0">
                <a:solidFill>
                  <a:srgbClr val="00B0F0"/>
                </a:solidFill>
              </a:rPr>
              <a:t>Гёттингенскому</a:t>
            </a:r>
            <a:r>
              <a:rPr lang="ru-RU" sz="2800" dirty="0" smtClean="0">
                <a:solidFill>
                  <a:srgbClr val="00B0F0"/>
                </a:solidFill>
              </a:rPr>
              <a:t> мыслителю, скончавшемуся в 1799г.,  не пришлось  дожить до драматического  финала этих исследований Гершеля, о чем будет рассказано в третьей части доклада –ФИНИШ.</a:t>
            </a:r>
            <a:r>
              <a:rPr lang="en-US" sz="2800" dirty="0" smtClean="0">
                <a:solidFill>
                  <a:srgbClr val="00B0F0"/>
                </a:solidFill>
              </a:rPr>
              <a:t>]</a:t>
            </a:r>
            <a:endParaRPr lang="ru-RU" sz="2800" dirty="0" smtClean="0">
              <a:solidFill>
                <a:srgbClr val="00B0F0"/>
              </a:solidFill>
            </a:endParaRPr>
          </a:p>
          <a:p>
            <a:endParaRPr lang="ru-RU" sz="2800" dirty="0" smtClean="0"/>
          </a:p>
          <a:p>
            <a:endParaRPr lang="ru-RU" sz="2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64704"/>
          </a:xfrm>
        </p:spPr>
        <p:txBody>
          <a:bodyPr>
            <a:noAutofit/>
          </a:bodyPr>
          <a:lstStyle/>
          <a:p>
            <a:r>
              <a:rPr lang="ru-RU" sz="2400" dirty="0" smtClean="0"/>
              <a:t>Гершель  как родоначальник эволюционной астрономической картины мира</a:t>
            </a:r>
            <a:endParaRPr lang="ru-RU" sz="2400" dirty="0"/>
          </a:p>
        </p:txBody>
      </p:sp>
      <p:sp>
        <p:nvSpPr>
          <p:cNvPr id="3" name="Содержимое 2"/>
          <p:cNvSpPr>
            <a:spLocks noGrp="1"/>
          </p:cNvSpPr>
          <p:nvPr>
            <p:ph idx="1"/>
          </p:nvPr>
        </p:nvSpPr>
        <p:spPr>
          <a:xfrm>
            <a:off x="457200" y="764704"/>
            <a:ext cx="8435280" cy="5904656"/>
          </a:xfrm>
        </p:spPr>
        <p:txBody>
          <a:bodyPr>
            <a:normAutofit fontScale="25000" lnSpcReduction="20000"/>
          </a:bodyPr>
          <a:lstStyle/>
          <a:p>
            <a:r>
              <a:rPr lang="ru-RU" sz="8000" dirty="0" smtClean="0"/>
              <a:t>Уже в 1785г. в период своих представлений еще о чисто звездном составе Вселенной Гершель развил широкую концепцию эволюции космической материи. </a:t>
            </a:r>
          </a:p>
          <a:p>
            <a:r>
              <a:rPr lang="ru-RU" sz="8000" dirty="0" smtClean="0"/>
              <a:t>В качестве механизма ее и «затравочного» процесса он ввел идею возникновения</a:t>
            </a:r>
            <a:r>
              <a:rPr lang="ru-RU" sz="8000" dirty="0" smtClean="0">
                <a:solidFill>
                  <a:srgbClr val="FF0000"/>
                </a:solidFill>
              </a:rPr>
              <a:t> случайных центров гравитационного скапливания вещества  (предтеча  теории гравитационной неустойчивости Джинса) и проследил дальнейшее развитие скоплений от молодых рассеянных до наиболее старых -  шаровых и до катастрофического финала последних (высказав в 1785 г., по сути, идею  коллапса,  или  </a:t>
            </a:r>
            <a:r>
              <a:rPr lang="ru-RU" sz="8000" dirty="0" err="1" smtClean="0">
                <a:solidFill>
                  <a:srgbClr val="FF0000"/>
                </a:solidFill>
              </a:rPr>
              <a:t>термогравитационной</a:t>
            </a:r>
            <a:r>
              <a:rPr lang="ru-RU" sz="8000" dirty="0" smtClean="0">
                <a:solidFill>
                  <a:srgbClr val="FF0000"/>
                </a:solidFill>
              </a:rPr>
              <a:t> катастрофы). В описании этого финала Гершель проявляет себя и как … предтеча звездной динамики: в процессе упорядочения движений звезд в шаровом скоплении и сжатия последнего звезды в нем начинают двигаться сквозь атмосферы друг друга, тормозятся и спадают к центру, что и приводит к их катастрофическому взрыву. (После чего дезинтегрированная - до уровня частиц света – и рассеянная в мировом пространстве материя становится источником для формирования новых космических объектов). Гершель допускал и противоположный процесс – расслоение массивных пластов звезд на отдельные фрагменты (исходя из клочковатого  вида Млечного Пути).</a:t>
            </a:r>
          </a:p>
          <a:p>
            <a:r>
              <a:rPr lang="ru-RU" sz="5600" dirty="0" smtClean="0"/>
              <a:t>Здесь опорой для Гершеля послужило ставшее характерным для </a:t>
            </a:r>
            <a:r>
              <a:rPr lang="en-US" sz="5600" dirty="0" smtClean="0"/>
              <a:t>XVIII</a:t>
            </a:r>
            <a:r>
              <a:rPr lang="ru-RU" sz="5600" dirty="0" smtClean="0"/>
              <a:t> в. «Просвещения» увлечение естествоиспытателей и философов не только классификацией, но и составлением эволюционных цепей, прежде всего, из растений и животных, в которых виделось направленное развитие живой (и даже неживой!) природы от простейших ко все более совершенным формам. (Это особенно ярко проявилось у шведского философа и ученого Э.Сведенборга и в «лестнице существ» швейцарского естествоиспытателя и философа Шарля </a:t>
            </a:r>
            <a:r>
              <a:rPr lang="ru-RU" sz="5600" dirty="0" err="1" smtClean="0"/>
              <a:t>Боннэ</a:t>
            </a:r>
            <a:r>
              <a:rPr lang="ru-RU" sz="5600" dirty="0" smtClean="0"/>
              <a:t>, старшего современника В. Гершеля).</a:t>
            </a:r>
          </a:p>
          <a:p>
            <a:endParaRPr lang="ru-RU" sz="80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p:txBody>
          <a:bodyPr/>
          <a:lstStyle/>
          <a:p>
            <a:pPr eaLnBrk="1" hangingPunct="1"/>
            <a:r>
              <a:rPr lang="ru-RU" smtClean="0"/>
              <a:t>Где искать экзопланеты?</a:t>
            </a:r>
          </a:p>
        </p:txBody>
      </p:sp>
      <p:sp>
        <p:nvSpPr>
          <p:cNvPr id="36867" name="Содержимое 2"/>
          <p:cNvSpPr>
            <a:spLocks noGrp="1"/>
          </p:cNvSpPr>
          <p:nvPr>
            <p:ph idx="1"/>
          </p:nvPr>
        </p:nvSpPr>
        <p:spPr/>
        <p:txBody>
          <a:bodyPr/>
          <a:lstStyle/>
          <a:p>
            <a:pPr eaLnBrk="1" hangingPunct="1"/>
            <a:r>
              <a:rPr lang="ru-RU" dirty="0" smtClean="0">
                <a:solidFill>
                  <a:srgbClr val="FF0000"/>
                </a:solidFill>
              </a:rPr>
              <a:t>В. Гершель высказал в связи с этим интересное соображение о малой вероятности существования устойчивых планетных орбит в плотных звездных скоплениях (из-за сильных возмущений звездных орбит) и о целесообразности поэтому искать возможные населенные планетные системы лишь вокруг одиночных звезд.</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0"/>
            <a:ext cx="7005464" cy="548680"/>
          </a:xfrm>
        </p:spPr>
        <p:txBody>
          <a:bodyPr>
            <a:normAutofit fontScale="90000"/>
          </a:bodyPr>
          <a:lstStyle/>
          <a:p>
            <a:r>
              <a:rPr lang="ru-RU" sz="2400" dirty="0" smtClean="0"/>
              <a:t>Разделение млечных туманностей на истинные и ложные и рождение звездной космогонии</a:t>
            </a:r>
            <a:endParaRPr lang="ru-RU" sz="2400" dirty="0"/>
          </a:p>
        </p:txBody>
      </p:sp>
      <p:sp>
        <p:nvSpPr>
          <p:cNvPr id="3" name="Содержимое 2"/>
          <p:cNvSpPr>
            <a:spLocks noGrp="1"/>
          </p:cNvSpPr>
          <p:nvPr>
            <p:ph idx="1"/>
          </p:nvPr>
        </p:nvSpPr>
        <p:spPr>
          <a:xfrm>
            <a:off x="457200" y="548680"/>
            <a:ext cx="8229600" cy="6309320"/>
          </a:xfrm>
        </p:spPr>
        <p:txBody>
          <a:bodyPr>
            <a:normAutofit fontScale="77500" lnSpcReduction="20000"/>
          </a:bodyPr>
          <a:lstStyle/>
          <a:p>
            <a:r>
              <a:rPr lang="ru-RU" sz="2100" dirty="0" smtClean="0"/>
              <a:t>В 1790 г. Гершель открыл существование подлинных (диффузных)  туманностей и  разделил млечные туманности на истинные  и «ложные» (другие далекие звездные системы) , </a:t>
            </a:r>
          </a:p>
          <a:p>
            <a:r>
              <a:rPr lang="ru-RU" sz="2100" dirty="0" smtClean="0"/>
              <a:t>К  такому заключению его привело открытие  планетарной туманности  в Персее ( </a:t>
            </a:r>
            <a:r>
              <a:rPr lang="en-US" sz="2100" dirty="0" smtClean="0"/>
              <a:t>NGC 1514</a:t>
            </a:r>
            <a:r>
              <a:rPr lang="ru-RU" sz="2100" dirty="0" smtClean="0"/>
              <a:t>)</a:t>
            </a:r>
            <a:r>
              <a:rPr lang="el-GR" sz="2100" dirty="0" smtClean="0"/>
              <a:t> </a:t>
            </a:r>
            <a:r>
              <a:rPr lang="ru-RU" sz="2100" dirty="0" smtClean="0"/>
              <a:t>. В отличие от других подобных, названных им планетарными за сходство их внешнего вида со слабо светящимся  зеленоватым диском планеты Уран, в </a:t>
            </a:r>
            <a:r>
              <a:rPr lang="en-US" sz="2100" dirty="0" smtClean="0"/>
              <a:t>NGC 1514</a:t>
            </a:r>
            <a:r>
              <a:rPr lang="el-GR" sz="2100" dirty="0" smtClean="0"/>
              <a:t> </a:t>
            </a:r>
            <a:r>
              <a:rPr lang="ru-RU" sz="2100" dirty="0" smtClean="0"/>
              <a:t>необычайно яркая центральная точка была окружена исключительно слабой «шевелюрой» (термин Гершеля). </a:t>
            </a:r>
            <a:r>
              <a:rPr lang="ru-RU" sz="2100" dirty="0" smtClean="0">
                <a:solidFill>
                  <a:srgbClr val="FF0000"/>
                </a:solidFill>
              </a:rPr>
              <a:t>Полагая тогда все туманности скоплениями звезд, Г.  столкнулся с дилеммой: если шевелюра состоит из  звезд, слившихся  в слабое сияние из-за  их тесноты, малости и удаленности туманности, то ее яркий центр должен был бы быть звездой чудовищных размеров и светимости, непредставимых в астрономической картине мира </a:t>
            </a:r>
            <a:r>
              <a:rPr lang="en-US" sz="2100" dirty="0" smtClean="0">
                <a:solidFill>
                  <a:srgbClr val="FF0000"/>
                </a:solidFill>
              </a:rPr>
              <a:t>XVIII</a:t>
            </a:r>
            <a:r>
              <a:rPr lang="ru-RU" sz="2100" dirty="0" smtClean="0">
                <a:solidFill>
                  <a:srgbClr val="FF0000"/>
                </a:solidFill>
              </a:rPr>
              <a:t> в., а если это обычная звезда, то окружающая ее  шевелюра не могла иметь звездный состав и была действительно чрезвычайно тонкой диффузной материей. </a:t>
            </a:r>
          </a:p>
          <a:p>
            <a:r>
              <a:rPr lang="ru-RU" sz="2100" dirty="0" smtClean="0">
                <a:solidFill>
                  <a:srgbClr val="FF0000"/>
                </a:solidFill>
              </a:rPr>
              <a:t> Совершенно круглая форма туманности говорила, что  это вещество явно удерживается тяготением яркого центра.</a:t>
            </a:r>
          </a:p>
          <a:p>
            <a:r>
              <a:rPr lang="ru-RU" sz="2100" dirty="0" smtClean="0"/>
              <a:t> </a:t>
            </a:r>
            <a:r>
              <a:rPr lang="ru-RU" sz="2100" dirty="0" smtClean="0">
                <a:solidFill>
                  <a:srgbClr val="FF0000"/>
                </a:solidFill>
              </a:rPr>
              <a:t>В 1791г. Гершель пришел к окончательному  заключению:  здесь центральная обычная  звезда не только удерживает окружающую диффузную материю, но  и сама   возникла в результате ее сгущения вокруг случайного «центра гравитационного скапливания» и продолжает стягивать ее на себя!  Так Гершель заложил  основы звездной  космогонии – формирования звезд из диффузной материи, в том числе  группового (так он стал трактовать млечные туманности с несколькими яркими ядрами). </a:t>
            </a:r>
          </a:p>
          <a:p>
            <a:r>
              <a:rPr lang="ru-RU" sz="2100" dirty="0" smtClean="0">
                <a:solidFill>
                  <a:srgbClr val="FF0000"/>
                </a:solidFill>
              </a:rPr>
              <a:t>Гершель т.о. основоположник не только  самой  звездной космогонии, но и идеи продолжающегося  (наблюдаемого!) звездно-космогонического процесса. </a:t>
            </a:r>
            <a:r>
              <a:rPr lang="ru-RU" sz="2100" dirty="0" smtClean="0"/>
              <a:t>( Эту новую  эволюционную теорию Гершеля первым оценил </a:t>
            </a:r>
            <a:r>
              <a:rPr lang="ru-RU" sz="2100" dirty="0" err="1" smtClean="0"/>
              <a:t>Араго</a:t>
            </a:r>
            <a:r>
              <a:rPr lang="ru-RU" sz="2100" dirty="0" smtClean="0"/>
              <a:t>,  пропагандируя ее в  40-е гг. Х</a:t>
            </a:r>
            <a:r>
              <a:rPr lang="en-US" sz="2100" dirty="0" smtClean="0"/>
              <a:t>IX</a:t>
            </a:r>
            <a:r>
              <a:rPr lang="ru-RU" sz="2100" dirty="0" smtClean="0"/>
              <a:t> в. в своих публичных лекциях  в Парижской обсерватории, директором которой он был.) </a:t>
            </a:r>
          </a:p>
          <a:p>
            <a:endParaRPr lang="ru-RU" sz="1900" dirty="0" smtClean="0"/>
          </a:p>
          <a:p>
            <a:pPr>
              <a:buNone/>
            </a:pPr>
            <a:r>
              <a:rPr lang="ru-RU" sz="1900" dirty="0" smtClean="0">
                <a:solidFill>
                  <a:srgbClr val="FF0000"/>
                </a:solidFill>
              </a:rPr>
              <a:t>    </a:t>
            </a:r>
            <a:endParaRPr lang="ru-RU" sz="1900" dirty="0" smtClean="0"/>
          </a:p>
          <a:p>
            <a:endParaRPr lang="ru-RU" sz="800" dirty="0" smtClean="0"/>
          </a:p>
          <a:p>
            <a:endParaRPr lang="ru-RU" sz="1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050088" cy="792088"/>
          </a:xfrm>
        </p:spPr>
        <p:txBody>
          <a:bodyPr>
            <a:normAutofit fontScale="90000"/>
          </a:bodyPr>
          <a:lstStyle/>
          <a:p>
            <a:r>
              <a:rPr lang="ru-RU" sz="2200" dirty="0" smtClean="0">
                <a:solidFill>
                  <a:srgbClr val="0070C0"/>
                </a:solidFill>
              </a:rPr>
              <a:t>Заблуждения Гершеля,  ставшие  не только тормозом (на время!), но и стимулом (навсегда!) развития новых направлений и областей в астрономии.</a:t>
            </a:r>
            <a:endParaRPr lang="ru-RU" sz="2200" dirty="0">
              <a:solidFill>
                <a:srgbClr val="0070C0"/>
              </a:solidFill>
            </a:endParaRPr>
          </a:p>
        </p:txBody>
      </p:sp>
      <p:sp>
        <p:nvSpPr>
          <p:cNvPr id="3" name="Содержимое 2"/>
          <p:cNvSpPr>
            <a:spLocks noGrp="1"/>
          </p:cNvSpPr>
          <p:nvPr>
            <p:ph idx="1"/>
          </p:nvPr>
        </p:nvSpPr>
        <p:spPr>
          <a:xfrm>
            <a:off x="457200" y="1124744"/>
            <a:ext cx="8229600" cy="5001419"/>
          </a:xfrm>
        </p:spPr>
        <p:txBody>
          <a:bodyPr>
            <a:normAutofit fontScale="77500" lnSpcReduction="20000"/>
          </a:bodyPr>
          <a:lstStyle/>
          <a:p>
            <a:r>
              <a:rPr lang="ru-RU" sz="2000" dirty="0" smtClean="0"/>
              <a:t>   Под влиянием звездно-космогонической гипотезы в картине Вселенной Гершеля наступает резкий перелом: с 90-х гг. на долгие годы он стал рассматривать все млечные совершенно неразложимые туманности с ярким одним или несколькими ядрами как диффузные объекты  - области продолжающегося звездообразования! Под влиянием высочайшего научного авторитета В.Гершеля это более чем на век подорвало картину островной звездной Вселенной Райта-Канта-Ламберта. Кратким всплеском с возвратом к ней (1845г.) были только  новые наблюдения В. </a:t>
            </a:r>
            <a:r>
              <a:rPr lang="ru-RU" sz="2000" dirty="0" err="1" smtClean="0"/>
              <a:t>Парсонса</a:t>
            </a:r>
            <a:r>
              <a:rPr lang="ru-RU" sz="2000" dirty="0" smtClean="0"/>
              <a:t> ( правильно - третьего графа Росса, лорда </a:t>
            </a:r>
            <a:r>
              <a:rPr lang="ru-RU" sz="2000" dirty="0" err="1" smtClean="0"/>
              <a:t>Оксмантауна</a:t>
            </a:r>
            <a:r>
              <a:rPr lang="ru-RU" sz="2000" dirty="0" smtClean="0"/>
              <a:t>)  в его новый гигантский  рефлектор-Левиафан с зеркалом в 183 см (шестифутовый -  так стали теперь измерять не длину трубы, а диаметр объектива) и трубой в 17 м. </a:t>
            </a:r>
          </a:p>
          <a:p>
            <a:r>
              <a:rPr lang="ru-RU" sz="2000" dirty="0" smtClean="0">
                <a:solidFill>
                  <a:srgbClr val="FF0000"/>
                </a:solidFill>
              </a:rPr>
              <a:t>Но в целом звездная космогония Гершеля стала мощным двигателем развития эволюционных представлений о Вселенной  (так, открытая </a:t>
            </a:r>
            <a:r>
              <a:rPr lang="ru-RU" sz="2000" dirty="0" err="1" smtClean="0">
                <a:solidFill>
                  <a:srgbClr val="FF0000"/>
                </a:solidFill>
              </a:rPr>
              <a:t>Парсонсом-Россом</a:t>
            </a:r>
            <a:r>
              <a:rPr lang="ru-RU" sz="2000" dirty="0" smtClean="0">
                <a:solidFill>
                  <a:srgbClr val="FF0000"/>
                </a:solidFill>
              </a:rPr>
              <a:t>  спиральная структура у ряда млечных  туманностей , впервые у   М51,  сразу вызвала эволюционный образ: «водоворот Росса»)</a:t>
            </a:r>
          </a:p>
          <a:p>
            <a:r>
              <a:rPr lang="ru-RU" sz="2000" dirty="0" smtClean="0">
                <a:solidFill>
                  <a:srgbClr val="FF0000"/>
                </a:solidFill>
              </a:rPr>
              <a:t>   </a:t>
            </a:r>
            <a:r>
              <a:rPr lang="ru-RU" sz="2000" dirty="0" smtClean="0"/>
              <a:t>Аналогичное воздействие на другую область – формирующуюся космическую метеоритику </a:t>
            </a:r>
            <a:r>
              <a:rPr lang="ru-RU" sz="2000" dirty="0" err="1" smtClean="0"/>
              <a:t>Хладни</a:t>
            </a:r>
            <a:r>
              <a:rPr lang="ru-RU" sz="2000" dirty="0" smtClean="0"/>
              <a:t> оказала другая ошибка Гершеля-наблюдателя, принявшего  (1783г.) яркие точки на Луне за действующие вулканы (в духе лунно-вулканической теории </a:t>
            </a:r>
            <a:r>
              <a:rPr lang="ru-RU" sz="2000" dirty="0" err="1" smtClean="0"/>
              <a:t>Эпинуса</a:t>
            </a:r>
            <a:r>
              <a:rPr lang="ru-RU" sz="2000" dirty="0" smtClean="0"/>
              <a:t>, 1781 г.), что стало поддержкой для ранних гипотез  </a:t>
            </a:r>
            <a:r>
              <a:rPr lang="ru-RU" sz="2000" dirty="0" err="1" smtClean="0"/>
              <a:t>Ольберса</a:t>
            </a:r>
            <a:r>
              <a:rPr lang="ru-RU" sz="2000" dirty="0" smtClean="0"/>
              <a:t> и Лапласа (1795, 1802 гг.)о возможности </a:t>
            </a:r>
            <a:r>
              <a:rPr lang="ru-RU" sz="2000" dirty="0" err="1" smtClean="0"/>
              <a:t>лунновулканического</a:t>
            </a:r>
            <a:r>
              <a:rPr lang="ru-RU" sz="2000" dirty="0" smtClean="0"/>
              <a:t> источника метеорных масс (сам  родоначальник космической теории метеорных камней </a:t>
            </a:r>
            <a:r>
              <a:rPr lang="ru-RU" sz="2000" dirty="0" err="1" smtClean="0"/>
              <a:t>Хладни</a:t>
            </a:r>
            <a:r>
              <a:rPr lang="ru-RU" sz="2000" dirty="0" smtClean="0"/>
              <a:t> (1794 г.) ,однако, склонялся к интерпретации метеоритов как реликтового  вещества Солнечной системы).</a:t>
            </a:r>
          </a:p>
          <a:p>
            <a:r>
              <a:rPr lang="ru-RU" sz="2000" dirty="0" smtClean="0"/>
              <a:t>  </a:t>
            </a:r>
            <a:r>
              <a:rPr lang="ru-RU" sz="2000" dirty="0" smtClean="0">
                <a:solidFill>
                  <a:srgbClr val="FF0000"/>
                </a:solidFill>
              </a:rPr>
              <a:t>Общий вывод  (как это сказал </a:t>
            </a:r>
            <a:r>
              <a:rPr lang="ru-RU" sz="2000" dirty="0" err="1" smtClean="0">
                <a:solidFill>
                  <a:srgbClr val="FF0000"/>
                </a:solidFill>
              </a:rPr>
              <a:t>А.Койре</a:t>
            </a:r>
            <a:r>
              <a:rPr lang="ru-RU" sz="2000" dirty="0" smtClean="0">
                <a:solidFill>
                  <a:srgbClr val="FF0000"/>
                </a:solidFill>
              </a:rPr>
              <a:t>  о  Кеплере)  - ошибки Гершеля  также были выше его эпохи!</a:t>
            </a:r>
            <a:endParaRPr lang="ru-RU" sz="2000"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solidFill>
                  <a:srgbClr val="0070C0"/>
                </a:solidFill>
              </a:rPr>
              <a:t>Часть </a:t>
            </a:r>
            <a:r>
              <a:rPr lang="en-US" dirty="0" smtClean="0">
                <a:solidFill>
                  <a:srgbClr val="0070C0"/>
                </a:solidFill>
              </a:rPr>
              <a:t>II. </a:t>
            </a:r>
            <a:r>
              <a:rPr lang="ru-RU" dirty="0" smtClean="0">
                <a:solidFill>
                  <a:srgbClr val="0070C0"/>
                </a:solidFill>
              </a:rPr>
              <a:t>Между стартом и финишем.</a:t>
            </a:r>
            <a:endParaRPr lang="ru-RU" dirty="0"/>
          </a:p>
        </p:txBody>
      </p:sp>
      <p:sp>
        <p:nvSpPr>
          <p:cNvPr id="3" name="Содержимое 2"/>
          <p:cNvSpPr>
            <a:spLocks noGrp="1"/>
          </p:cNvSpPr>
          <p:nvPr>
            <p:ph idx="1"/>
          </p:nvPr>
        </p:nvSpPr>
        <p:spPr/>
        <p:txBody>
          <a:bodyPr>
            <a:normAutofit/>
          </a:bodyPr>
          <a:lstStyle/>
          <a:p>
            <a:r>
              <a:rPr lang="ru-RU" sz="2800" dirty="0" smtClean="0"/>
              <a:t>В статьях 1811 – 1814гг. Гершель развил полную концепцию эволюции космической  материи от разреженного диффузного состояния, через рождение звезд, к  формированию и эволюции их скоплений и т.д.</a:t>
            </a:r>
          </a:p>
          <a:p>
            <a:r>
              <a:rPr lang="ru-RU" sz="2800" dirty="0" smtClean="0"/>
              <a:t>Он проследил также </a:t>
            </a:r>
            <a:r>
              <a:rPr lang="en-US" sz="2800" dirty="0" smtClean="0"/>
              <a:t> </a:t>
            </a:r>
            <a:r>
              <a:rPr lang="ru-RU" sz="2800" dirty="0" smtClean="0"/>
              <a:t>продолжение и разветвления главного открытого им  в 1784г. туманного «Пласта Волос Вероники». (Детали которого также повторились  и у </a:t>
            </a:r>
            <a:r>
              <a:rPr lang="ru-RU" sz="2800" dirty="0" err="1" smtClean="0"/>
              <a:t>Вокулёра</a:t>
            </a:r>
            <a:r>
              <a:rPr lang="ru-RU" sz="2800" dirty="0" smtClean="0"/>
              <a:t>).</a:t>
            </a:r>
            <a:endParaRPr lang="ru-RU" sz="2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smtClean="0"/>
              <a:t>Загадочная диаграмма В.Гершеля..</a:t>
            </a:r>
            <a:endParaRPr lang="ru-RU" sz="2800" dirty="0"/>
          </a:p>
        </p:txBody>
      </p:sp>
      <p:sp>
        <p:nvSpPr>
          <p:cNvPr id="3" name="Содержимое 2"/>
          <p:cNvSpPr>
            <a:spLocks noGrp="1"/>
          </p:cNvSpPr>
          <p:nvPr>
            <p:ph idx="1"/>
          </p:nvPr>
        </p:nvSpPr>
        <p:spPr/>
        <p:txBody>
          <a:bodyPr>
            <a:normAutofit/>
          </a:bodyPr>
          <a:lstStyle/>
          <a:p>
            <a:r>
              <a:rPr lang="ru-RU" sz="2400" dirty="0" smtClean="0"/>
              <a:t>При работе со статьями В.Гершеля (их переводе) в 60-е гг. мое внимание</a:t>
            </a:r>
            <a:r>
              <a:rPr lang="en-US" sz="2400" dirty="0" smtClean="0"/>
              <a:t> </a:t>
            </a:r>
            <a:r>
              <a:rPr lang="ru-RU" sz="2400" dirty="0" smtClean="0"/>
              <a:t>привлек один рисунок в его поздней работе 1818г. – диаграмма явно распределения неких  далеких космических объектов…  Но времени на изучение двух последних работ  В.Гершеля не было – шла подготовка к печати монографии о нем. И только спустя… десятилетия, составляя многие годы персональные очерки для АК, для ИАИ, а затем читая свой курс лекций по истории астрономии и узнав о знаменитых работах Х.Шепли по определению центра Галактики, я поняла, что  Гершель, похоже,  и здесь оказывался предтечей – теперь уже Шепли.  </a:t>
            </a:r>
            <a:endParaRPr lang="ru-RU"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type="pic" idx="1"/>
          </p:nvPr>
        </p:nvPicPr>
        <p:blipFill>
          <a:blip r:embed="rId2" cstate="print"/>
          <a:srcRect t="2157" b="2157"/>
          <a:stretch>
            <a:fillRect/>
          </a:stretch>
        </p:blipFill>
        <p:spPr>
          <a:xfrm>
            <a:off x="547391" y="212520"/>
            <a:ext cx="7264969" cy="5448727"/>
          </a:xfrm>
          <a:noFill/>
        </p:spPr>
      </p:pic>
      <p:sp>
        <p:nvSpPr>
          <p:cNvPr id="6" name="Заголовок 5"/>
          <p:cNvSpPr>
            <a:spLocks noGrp="1"/>
          </p:cNvSpPr>
          <p:nvPr>
            <p:ph type="title"/>
          </p:nvPr>
        </p:nvSpPr>
        <p:spPr>
          <a:xfrm>
            <a:off x="1792288" y="5877272"/>
            <a:ext cx="5486400" cy="576064"/>
          </a:xfrm>
        </p:spPr>
        <p:txBody>
          <a:bodyPr/>
          <a:lstStyle/>
          <a:p>
            <a:r>
              <a:rPr lang="ru-RU" dirty="0" smtClean="0"/>
              <a:t>Диаграмма В.Гершеля из статьи 1818г.</a:t>
            </a:r>
            <a:endParaRPr lang="ru-RU"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457201" y="0"/>
            <a:ext cx="8229600" cy="548680"/>
          </a:xfrm>
        </p:spPr>
        <p:txBody>
          <a:bodyPr>
            <a:noAutofit/>
          </a:bodyPr>
          <a:lstStyle/>
          <a:p>
            <a:r>
              <a:rPr lang="ru-RU" sz="3200" dirty="0" smtClean="0"/>
              <a:t>Часть </a:t>
            </a:r>
            <a:r>
              <a:rPr lang="en-US" sz="3200" dirty="0" smtClean="0"/>
              <a:t>I. </a:t>
            </a:r>
            <a:r>
              <a:rPr lang="ru-RU" sz="3200" dirty="0" smtClean="0"/>
              <a:t>СТАРТ.</a:t>
            </a:r>
          </a:p>
        </p:txBody>
      </p:sp>
      <p:sp>
        <p:nvSpPr>
          <p:cNvPr id="6147" name="Содержимое 2"/>
          <p:cNvSpPr>
            <a:spLocks noGrp="1"/>
          </p:cNvSpPr>
          <p:nvPr>
            <p:ph idx="1"/>
          </p:nvPr>
        </p:nvSpPr>
        <p:spPr>
          <a:xfrm>
            <a:off x="457200" y="620688"/>
            <a:ext cx="8363272" cy="6237312"/>
          </a:xfrm>
        </p:spPr>
        <p:txBody>
          <a:bodyPr>
            <a:normAutofit fontScale="92500" lnSpcReduction="10000"/>
          </a:bodyPr>
          <a:lstStyle/>
          <a:p>
            <a:r>
              <a:rPr lang="ru-RU" sz="2000" dirty="0" smtClean="0"/>
              <a:t>Первым наблюдением, открывшим  В.Гершелю красоты Космоса,  стало наблюдение  Большой светлой туманности </a:t>
            </a:r>
            <a:r>
              <a:rPr lang="en-US" sz="2000" dirty="0" err="1" smtClean="0"/>
              <a:t>Ori</a:t>
            </a:r>
            <a:r>
              <a:rPr lang="ru-RU" sz="2000" dirty="0" smtClean="0"/>
              <a:t>  (1774); первой публикацией – описание собственных наблюдений Миры  Кита (1780). </a:t>
            </a:r>
          </a:p>
          <a:p>
            <a:pPr marL="342754" indent="-342754" defTabSz="914008">
              <a:defRPr/>
            </a:pPr>
            <a:r>
              <a:rPr lang="ru-RU" sz="2000" dirty="0" smtClean="0"/>
              <a:t>Но с самого начала Гершель задался целью – изучить устройство неба в целом. В этом проявил себя настоящим стратегом в астрономии- наметив общую программу исследований, неуклонно следовал ей всю жизнь. </a:t>
            </a:r>
          </a:p>
          <a:p>
            <a:pPr marL="342754" indent="-342754" defTabSz="914008">
              <a:defRPr/>
            </a:pPr>
            <a:r>
              <a:rPr lang="ru-RU" sz="2000" dirty="0" smtClean="0"/>
              <a:t>В 1775г. он приступил (сначала с 7-фут. телескопом) к  глобальным обзорам неба</a:t>
            </a:r>
            <a:r>
              <a:rPr lang="en-US" sz="2000" dirty="0" smtClean="0"/>
              <a:t> c</a:t>
            </a:r>
            <a:r>
              <a:rPr lang="ru-RU" sz="2000" dirty="0" smtClean="0"/>
              <a:t> целью не пропустить ни одного нового объекта</a:t>
            </a:r>
            <a:r>
              <a:rPr lang="en-US" sz="2000" dirty="0" smtClean="0"/>
              <a:t> </a:t>
            </a:r>
            <a:r>
              <a:rPr lang="ru-RU" sz="2000" dirty="0" smtClean="0"/>
              <a:t>и провел их четыре. Каждый занимал несколько лет. </a:t>
            </a:r>
          </a:p>
          <a:p>
            <a:pPr marL="342754" indent="-342754" defTabSz="914008">
              <a:defRPr/>
            </a:pPr>
            <a:r>
              <a:rPr lang="ru-RU" sz="2000" dirty="0" smtClean="0"/>
              <a:t>Во время второго обзора (13.03.1781г.) открыл Уран - первую за всю историю  астрономии новую большую планету, за что  был награжден Большой золотой медалью Лондонского  Королевского общества, избран в его члены и удостоен звания почетного доктора Оксфордского университета. </a:t>
            </a:r>
          </a:p>
          <a:p>
            <a:r>
              <a:rPr lang="ru-RU" sz="2000" dirty="0" smtClean="0"/>
              <a:t>Ему назначается пенсия от короля в 200 фунтов ст., и с  этого времени Гершель становится профессиональным  астрономом , переезжает  в  </a:t>
            </a:r>
            <a:r>
              <a:rPr lang="ru-RU" sz="2000" dirty="0" err="1" smtClean="0"/>
              <a:t>Датчет</a:t>
            </a:r>
            <a:r>
              <a:rPr lang="ru-RU" sz="2000" dirty="0" smtClean="0"/>
              <a:t> (близ королевской резиденции в Виндзоре), а с 1786 окончательно поселяется в </a:t>
            </a:r>
            <a:r>
              <a:rPr lang="ru-RU" sz="2000" dirty="0" err="1" smtClean="0"/>
              <a:t>Слау</a:t>
            </a:r>
            <a:r>
              <a:rPr lang="ru-RU" sz="2000" dirty="0" smtClean="0"/>
              <a:t>, тогда в 30 км от Лондона , где устанавливает свои  самые большие по тем временам телескопы-рефлекторы. </a:t>
            </a:r>
          </a:p>
          <a:p>
            <a:r>
              <a:rPr lang="ru-RU" sz="2000" dirty="0" smtClean="0">
                <a:solidFill>
                  <a:srgbClr val="FF0000"/>
                </a:solidFill>
              </a:rPr>
              <a:t>Это место знаменитый французский астроном и физик Ф. </a:t>
            </a:r>
            <a:r>
              <a:rPr lang="ru-RU" sz="2000" dirty="0" err="1" smtClean="0">
                <a:solidFill>
                  <a:srgbClr val="FF0000"/>
                </a:solidFill>
              </a:rPr>
              <a:t>Араго</a:t>
            </a:r>
            <a:r>
              <a:rPr lang="ru-RU" sz="2000" dirty="0" smtClean="0">
                <a:solidFill>
                  <a:srgbClr val="FF0000"/>
                </a:solidFill>
              </a:rPr>
              <a:t> назовет «уголком мира, где было  сделано наибольшее  число открытий».</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30" y="332656"/>
            <a:ext cx="8229600" cy="5026570"/>
          </a:xfrm>
        </p:spPr>
        <p:txBody>
          <a:bodyPr>
            <a:normAutofit fontScale="90000"/>
          </a:bodyPr>
          <a:lstStyle/>
          <a:p>
            <a:r>
              <a:rPr lang="ru-RU" sz="3200" dirty="0" smtClean="0"/>
              <a:t> </a:t>
            </a:r>
            <a:r>
              <a:rPr lang="ru-RU" sz="3600" dirty="0" smtClean="0"/>
              <a:t>Часть </a:t>
            </a:r>
            <a:r>
              <a:rPr lang="fr-FR" sz="3600" dirty="0" smtClean="0"/>
              <a:t>III</a:t>
            </a:r>
            <a:r>
              <a:rPr lang="ru-RU" sz="3600" dirty="0" smtClean="0"/>
              <a:t>. ФИНИШ. Заключительный этап деятельности В.Гершеля </a:t>
            </a:r>
            <a:r>
              <a:rPr lang="ru-RU" sz="3600" smtClean="0"/>
              <a:t>(практически </a:t>
            </a:r>
            <a:r>
              <a:rPr lang="ru-RU" sz="3600" dirty="0" smtClean="0"/>
              <a:t>забытый в истории астрономии). </a:t>
            </a:r>
            <a:r>
              <a:rPr lang="ru-RU" sz="3200" dirty="0" smtClean="0"/>
              <a:t/>
            </a:r>
            <a:br>
              <a:rPr lang="ru-RU" sz="3200" dirty="0" smtClean="0"/>
            </a:br>
            <a:r>
              <a:rPr lang="ru-RU" sz="3200" dirty="0" smtClean="0"/>
              <a:t>(результаты исследований АЕ в 2012г.)</a:t>
            </a:r>
            <a:br>
              <a:rPr lang="ru-RU" sz="3200" dirty="0" smtClean="0"/>
            </a:br>
            <a:r>
              <a:rPr lang="ru-RU" sz="3200" dirty="0" smtClean="0"/>
              <a:t/>
            </a:r>
            <a:br>
              <a:rPr lang="ru-RU" sz="3200" dirty="0" smtClean="0"/>
            </a:br>
            <a:r>
              <a:rPr lang="ru-RU" sz="3200" dirty="0" smtClean="0"/>
              <a:t/>
            </a:r>
            <a:br>
              <a:rPr lang="ru-RU" sz="3200" dirty="0" smtClean="0"/>
            </a:br>
            <a:r>
              <a:rPr lang="ru-RU" sz="3200" dirty="0" smtClean="0">
                <a:solidFill>
                  <a:srgbClr val="FF0000"/>
                </a:solidFill>
              </a:rPr>
              <a:t>Новая ревизия Гершелем всего запаса его наблюдений Млечного Пути  и новые измерения глубины звездной Вселенной. 1817-1818гг.</a:t>
            </a:r>
            <a:br>
              <a:rPr lang="ru-RU" sz="3200" dirty="0" smtClean="0">
                <a:solidFill>
                  <a:srgbClr val="FF0000"/>
                </a:solidFill>
              </a:rPr>
            </a:br>
            <a:r>
              <a:rPr lang="ru-RU" sz="3200" dirty="0" smtClean="0"/>
              <a:t/>
            </a:r>
            <a:br>
              <a:rPr lang="ru-RU" sz="3200" dirty="0" smtClean="0"/>
            </a:br>
            <a:endParaRPr lang="ru-RU"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457201" y="274638"/>
            <a:ext cx="8229600" cy="922114"/>
          </a:xfrm>
        </p:spPr>
        <p:txBody>
          <a:bodyPr>
            <a:normAutofit fontScale="90000"/>
          </a:bodyPr>
          <a:lstStyle/>
          <a:p>
            <a:r>
              <a:rPr lang="ru-RU" sz="2800" dirty="0" smtClean="0">
                <a:solidFill>
                  <a:srgbClr val="FF0000"/>
                </a:solidFill>
              </a:rPr>
              <a:t>Последние работы Гершеля о Млечном Пути.</a:t>
            </a:r>
            <a:br>
              <a:rPr lang="ru-RU" sz="2800" dirty="0" smtClean="0">
                <a:solidFill>
                  <a:srgbClr val="FF0000"/>
                </a:solidFill>
              </a:rPr>
            </a:br>
            <a:r>
              <a:rPr lang="ru-RU" sz="2800" dirty="0" smtClean="0">
                <a:solidFill>
                  <a:srgbClr val="FF0000"/>
                </a:solidFill>
              </a:rPr>
              <a:t> В. Гершель как предшественник Х.Шепли</a:t>
            </a:r>
            <a:r>
              <a:rPr lang="ru-RU" dirty="0" smtClean="0">
                <a:solidFill>
                  <a:srgbClr val="FF0000"/>
                </a:solidFill>
              </a:rPr>
              <a:t>.</a:t>
            </a:r>
          </a:p>
        </p:txBody>
      </p:sp>
      <p:sp>
        <p:nvSpPr>
          <p:cNvPr id="3" name="Содержимое 2"/>
          <p:cNvSpPr>
            <a:spLocks noGrp="1"/>
          </p:cNvSpPr>
          <p:nvPr>
            <p:ph idx="1"/>
          </p:nvPr>
        </p:nvSpPr>
        <p:spPr>
          <a:xfrm>
            <a:off x="539752" y="1340768"/>
            <a:ext cx="8604250" cy="5517232"/>
          </a:xfrm>
        </p:spPr>
        <p:txBody>
          <a:bodyPr>
            <a:normAutofit fontScale="85000" lnSpcReduction="10000"/>
          </a:bodyPr>
          <a:lstStyle/>
          <a:p>
            <a:pPr marL="342754" indent="-342754" defTabSz="914008" eaLnBrk="1" fontAlgn="auto" hangingPunct="1">
              <a:spcAft>
                <a:spcPts val="0"/>
              </a:spcAft>
              <a:buFont typeface="Arial" charset="0"/>
              <a:buNone/>
              <a:defRPr/>
            </a:pPr>
            <a:r>
              <a:rPr lang="ru-RU" sz="2000" dirty="0" smtClean="0"/>
              <a:t>            В конце жизни наблюдения В. Гершеля  </a:t>
            </a:r>
            <a:r>
              <a:rPr lang="ru-RU" sz="2000" dirty="0" smtClean="0">
                <a:solidFill>
                  <a:srgbClr val="FF0000"/>
                </a:solidFill>
              </a:rPr>
              <a:t>убедили его  в неисчерпаемости  нашего звездного мира </a:t>
            </a:r>
            <a:r>
              <a:rPr lang="ru-RU" sz="2000" dirty="0" smtClean="0"/>
              <a:t>- Млечного Пути и для его крупнейших инструментов.  Даже в его 40-футовый  некоторые космические объекты  выглядели так же, как обычные шаровые скопления в искатель – слабыми «туманными звездами»  (яркая точка, отличавшаяся от звезды лишь еле заметной слабейшей туманной оболочкой), то есть объектами «сомнительной» (по классификации Гершеля) природы.</a:t>
            </a:r>
          </a:p>
          <a:p>
            <a:pPr marL="742804" lvl="1" indent="-342754" defTabSz="914008" eaLnBrk="1" fontAlgn="auto" hangingPunct="1">
              <a:spcAft>
                <a:spcPts val="0"/>
              </a:spcAft>
              <a:buNone/>
              <a:defRPr/>
            </a:pPr>
            <a:r>
              <a:rPr lang="ru-RU" sz="2000" dirty="0" smtClean="0"/>
              <a:t>Переживший некогда славу первого человека, открывшего Галактику как изолированную систему звезд и даже измерившего  ее,</a:t>
            </a:r>
          </a:p>
          <a:p>
            <a:pPr marL="742804" lvl="1" indent="-342754" defTabSz="914008">
              <a:buNone/>
              <a:defRPr/>
            </a:pPr>
            <a:r>
              <a:rPr lang="ru-RU" sz="2000" dirty="0" smtClean="0"/>
              <a:t>В. Гершель вовсе не довольствуется этим. (Между тем, слава его </a:t>
            </a:r>
            <a:r>
              <a:rPr lang="ru-RU" sz="2000" dirty="0" err="1" smtClean="0"/>
              <a:t>всемирна</a:t>
            </a:r>
            <a:r>
              <a:rPr lang="ru-RU" sz="2000" dirty="0" smtClean="0"/>
              <a:t>. Он близок к английскому королевскому двору . Представители царских дворов (</a:t>
            </a:r>
            <a:r>
              <a:rPr lang="ru-RU" sz="2000" dirty="0" err="1" smtClean="0"/>
              <a:t>вкл</a:t>
            </a:r>
            <a:r>
              <a:rPr lang="ru-RU" sz="2000" dirty="0" smtClean="0"/>
              <a:t>. русского императора) стремятся увидеть его уникальные телескопы.) </a:t>
            </a:r>
          </a:p>
          <a:p>
            <a:pPr marL="742804" lvl="1" indent="-342754" defTabSz="914008">
              <a:buNone/>
              <a:defRPr/>
            </a:pPr>
            <a:r>
              <a:rPr lang="ru-RU" sz="2000" dirty="0" smtClean="0"/>
              <a:t> Сам же Гершель в свои почти 80 лет  начинает новый этап изучения Млечного Пути, изобретая новые методы оценки его глубины. </a:t>
            </a:r>
          </a:p>
          <a:p>
            <a:pPr marL="742804" lvl="1" indent="-342754" defTabSz="914008" eaLnBrk="1" fontAlgn="auto" hangingPunct="1">
              <a:spcAft>
                <a:spcPts val="0"/>
              </a:spcAft>
              <a:buNone/>
              <a:defRPr/>
            </a:pPr>
            <a:r>
              <a:rPr lang="ru-RU" sz="2000" dirty="0" smtClean="0"/>
              <a:t>Этим исследованиям посвящены две его последние статьи 1817,1818гг. </a:t>
            </a:r>
          </a:p>
          <a:p>
            <a:pPr marL="742804" lvl="1" indent="-342754" defTabSz="914008" eaLnBrk="1" fontAlgn="auto" hangingPunct="1">
              <a:spcAft>
                <a:spcPts val="0"/>
              </a:spcAft>
              <a:buNone/>
              <a:defRPr/>
            </a:pPr>
            <a:r>
              <a:rPr lang="ru-RU" sz="2000" dirty="0" smtClean="0">
                <a:solidFill>
                  <a:srgbClr val="FF0000"/>
                </a:solidFill>
              </a:rPr>
              <a:t>Но это не результаты новых наблюдений, а результат огромной работы по</a:t>
            </a:r>
          </a:p>
          <a:p>
            <a:pPr marL="742804" lvl="1" indent="-342754" defTabSz="914008">
              <a:buNone/>
              <a:defRPr/>
            </a:pPr>
            <a:r>
              <a:rPr lang="ru-RU" sz="2000" dirty="0" smtClean="0">
                <a:solidFill>
                  <a:srgbClr val="FF0000"/>
                </a:solidFill>
              </a:rPr>
              <a:t>ревизии всех наблюдений прошлых лет. Последние  лет семь здоровье</a:t>
            </a:r>
          </a:p>
          <a:p>
            <a:pPr marL="742804" lvl="1" indent="-342754" defTabSz="914008">
              <a:buNone/>
              <a:defRPr/>
            </a:pPr>
            <a:r>
              <a:rPr lang="ru-RU" sz="2000" dirty="0" smtClean="0">
                <a:solidFill>
                  <a:srgbClr val="FF0000"/>
                </a:solidFill>
              </a:rPr>
              <a:t>В.Гершеля сильно ухудшилось, а в наблюдениях ему еще раньше начал</a:t>
            </a:r>
          </a:p>
          <a:p>
            <a:pPr marL="742804" lvl="1" indent="-342754" defTabSz="914008">
              <a:buNone/>
              <a:defRPr/>
            </a:pPr>
            <a:r>
              <a:rPr lang="ru-RU" sz="2000" dirty="0" smtClean="0">
                <a:solidFill>
                  <a:srgbClr val="FF0000"/>
                </a:solidFill>
              </a:rPr>
              <a:t>помогать его сын Джон. </a:t>
            </a:r>
          </a:p>
          <a:p>
            <a:pPr marL="742804" lvl="1" indent="-342754" defTabSz="914008" eaLnBrk="1" fontAlgn="auto" hangingPunct="1">
              <a:spcAft>
                <a:spcPts val="0"/>
              </a:spcAft>
              <a:buNone/>
              <a:defRPr/>
            </a:pPr>
            <a:endParaRPr lang="ru-RU" sz="2000" dirty="0" smtClean="0"/>
          </a:p>
          <a:p>
            <a:pPr marL="742804" lvl="1" indent="-342754" defTabSz="914008" eaLnBrk="1" fontAlgn="auto" hangingPunct="1">
              <a:spcAft>
                <a:spcPts val="0"/>
              </a:spcAft>
              <a:buNone/>
              <a:defRPr/>
            </a:pPr>
            <a:r>
              <a:rPr lang="ru-RU" sz="2000" dirty="0" smtClean="0">
                <a:solidFill>
                  <a:srgbClr val="0070C0"/>
                </a:solidFill>
              </a:rPr>
              <a:t>     </a:t>
            </a:r>
            <a:endParaRPr lang="ru-RU"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Содержимое 2"/>
          <p:cNvSpPr>
            <a:spLocks noGrp="1"/>
          </p:cNvSpPr>
          <p:nvPr>
            <p:ph idx="1"/>
          </p:nvPr>
        </p:nvSpPr>
        <p:spPr>
          <a:xfrm>
            <a:off x="457201" y="548682"/>
            <a:ext cx="8229600" cy="5976662"/>
          </a:xfrm>
        </p:spPr>
        <p:txBody>
          <a:bodyPr/>
          <a:lstStyle/>
          <a:p>
            <a:pPr>
              <a:defRPr/>
            </a:pPr>
            <a:r>
              <a:rPr lang="ru-RU" sz="2400" cap="small" dirty="0" smtClean="0"/>
              <a:t>Первая из этих двух статей называлась  </a:t>
            </a:r>
            <a:r>
              <a:rPr lang="ru-RU" sz="2400" cap="small" dirty="0" smtClean="0">
                <a:solidFill>
                  <a:srgbClr val="FF0000"/>
                </a:solidFill>
              </a:rPr>
              <a:t>«Астрономические наблюдения и эксперименты с целью исследовать распределение небесных тел в космическом пространстве и определить протяженность и состояние Млечного Пути». </a:t>
            </a:r>
            <a:r>
              <a:rPr lang="ru-RU" dirty="0" smtClean="0"/>
              <a:t/>
            </a:r>
            <a:br>
              <a:rPr lang="ru-RU" dirty="0" smtClean="0"/>
            </a:br>
            <a:r>
              <a:rPr lang="ru-RU" sz="2400" cap="small" dirty="0" smtClean="0"/>
              <a:t>Вильям Гершель,</a:t>
            </a:r>
            <a:r>
              <a:rPr lang="ru-RU" sz="2400" i="1" dirty="0" smtClean="0"/>
              <a:t> </a:t>
            </a:r>
            <a:r>
              <a:rPr lang="en-US" sz="2400" i="1" dirty="0" err="1" smtClean="0"/>
              <a:t>Kngt</a:t>
            </a:r>
            <a:r>
              <a:rPr lang="en-US" sz="2400" i="1" dirty="0" smtClean="0"/>
              <a:t>. </a:t>
            </a:r>
            <a:r>
              <a:rPr lang="en-US" sz="2400" i="1" dirty="0" err="1" smtClean="0"/>
              <a:t>Guelp</a:t>
            </a:r>
            <a:r>
              <a:rPr lang="en-US" sz="2400" i="1" dirty="0" smtClean="0"/>
              <a:t>. ,LL.D. F.R.S. [</a:t>
            </a:r>
            <a:r>
              <a:rPr lang="ru-RU" sz="2400" i="1" dirty="0" smtClean="0"/>
              <a:t>здесь он впервые назван кавалером рыцарского королевского </a:t>
            </a:r>
            <a:r>
              <a:rPr lang="ru-RU" sz="2400" i="1" dirty="0" err="1" smtClean="0"/>
              <a:t>Гвельфского</a:t>
            </a:r>
            <a:r>
              <a:rPr lang="ru-RU" sz="2400" i="1" dirty="0" smtClean="0"/>
              <a:t> ордена</a:t>
            </a:r>
            <a:r>
              <a:rPr lang="en-US" sz="2400" i="1" dirty="0" smtClean="0"/>
              <a:t>]</a:t>
            </a:r>
            <a:r>
              <a:rPr lang="ru-RU" sz="2400" dirty="0" smtClean="0"/>
              <a:t>, доктор права, Член Лондонского королевского общества</a:t>
            </a:r>
            <a:r>
              <a:rPr lang="en-US" sz="2400" dirty="0" smtClean="0"/>
              <a:t>] </a:t>
            </a:r>
            <a:r>
              <a:rPr lang="ru-RU" sz="2400" dirty="0" smtClean="0"/>
              <a:t> [</a:t>
            </a:r>
            <a:r>
              <a:rPr lang="en-US" sz="2400" i="1" dirty="0" smtClean="0"/>
              <a:t>Phil</a:t>
            </a:r>
            <a:r>
              <a:rPr lang="ru-RU" sz="2400" i="1" dirty="0" smtClean="0"/>
              <a:t>. </a:t>
            </a:r>
            <a:r>
              <a:rPr lang="en-US" sz="2400" i="1" dirty="0" smtClean="0"/>
              <a:t>Trans</a:t>
            </a:r>
            <a:r>
              <a:rPr lang="ru-RU" sz="2400" dirty="0" smtClean="0"/>
              <a:t>., 1817,стр.302-331.]   Зачитано 19 июня 1817</a:t>
            </a:r>
            <a:r>
              <a:rPr lang="en-US" sz="2400" dirty="0" smtClean="0"/>
              <a:t>]</a:t>
            </a:r>
            <a:endParaRPr lang="ru-RU" sz="16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4638"/>
            <a:ext cx="8229600" cy="994122"/>
          </a:xfrm>
        </p:spPr>
        <p:txBody>
          <a:bodyPr/>
          <a:lstStyle/>
          <a:p>
            <a:pPr>
              <a:defRPr/>
            </a:pPr>
            <a:r>
              <a:rPr lang="ru-RU" sz="2400" b="1" cap="small" dirty="0" smtClean="0"/>
              <a:t/>
            </a:r>
            <a:br>
              <a:rPr lang="ru-RU" sz="2400" b="1" cap="small" dirty="0" smtClean="0"/>
            </a:br>
            <a:endParaRPr lang="ru-RU" sz="2400" dirty="0"/>
          </a:p>
        </p:txBody>
      </p:sp>
      <p:sp>
        <p:nvSpPr>
          <p:cNvPr id="2051" name="Содержимое 2"/>
          <p:cNvSpPr>
            <a:spLocks noGrp="1"/>
          </p:cNvSpPr>
          <p:nvPr>
            <p:ph idx="1"/>
          </p:nvPr>
        </p:nvSpPr>
        <p:spPr>
          <a:xfrm>
            <a:off x="457201" y="620688"/>
            <a:ext cx="8229600" cy="5688632"/>
          </a:xfrm>
        </p:spPr>
        <p:txBody>
          <a:bodyPr>
            <a:normAutofit lnSpcReduction="10000"/>
          </a:bodyPr>
          <a:lstStyle/>
          <a:p>
            <a:r>
              <a:rPr lang="ru-RU" sz="2000" dirty="0" smtClean="0"/>
              <a:t>В статье 1817г. Гершель описал свой новый метод оценки расстояний отдельных звезд, введя понятие </a:t>
            </a:r>
            <a:r>
              <a:rPr lang="ru-RU" sz="2000" dirty="0" smtClean="0">
                <a:solidFill>
                  <a:srgbClr val="FF0000"/>
                </a:solidFill>
              </a:rPr>
              <a:t>«порядка расстояний».  </a:t>
            </a:r>
          </a:p>
          <a:p>
            <a:r>
              <a:rPr lang="ru-RU" sz="2000" dirty="0" smtClean="0"/>
              <a:t>Каждой звезде приписывался </a:t>
            </a:r>
            <a:r>
              <a:rPr lang="ru-RU" sz="2000" dirty="0" smtClean="0">
                <a:solidFill>
                  <a:srgbClr val="FF0000"/>
                </a:solidFill>
              </a:rPr>
              <a:t>элементарный сферический объем </a:t>
            </a:r>
            <a:r>
              <a:rPr lang="ru-RU" sz="2000" dirty="0" smtClean="0"/>
              <a:t>пространства единичного радиуса, за который принималось расстояние Солнце  - Сириус  ( последний считался звездой 1-й  величины,  его расстояние , как уже говорилось выше, Г. </a:t>
            </a:r>
            <a:r>
              <a:rPr lang="ru-RU" sz="2000" dirty="0" smtClean="0">
                <a:solidFill>
                  <a:srgbClr val="00B0F0"/>
                </a:solidFill>
              </a:rPr>
              <a:t>принимал за 6.4 св. года, тогда как  по оценке Ламберта - 8 св</a:t>
            </a:r>
            <a:r>
              <a:rPr lang="ru-RU" sz="2000" dirty="0" smtClean="0"/>
              <a:t>. лет).  Расстояние порядка </a:t>
            </a:r>
            <a:r>
              <a:rPr lang="en-US" sz="2000" dirty="0" smtClean="0"/>
              <a:t> “n”  </a:t>
            </a:r>
            <a:r>
              <a:rPr lang="ru-RU" sz="2000" dirty="0" smtClean="0"/>
              <a:t>означало сферический слой, ограниченный  сферами  радиусов  </a:t>
            </a:r>
            <a:r>
              <a:rPr lang="en-US" sz="2000" dirty="0" smtClean="0"/>
              <a:t>2n+1 </a:t>
            </a:r>
            <a:r>
              <a:rPr lang="ru-RU" sz="2000" dirty="0" smtClean="0"/>
              <a:t>и</a:t>
            </a:r>
            <a:r>
              <a:rPr lang="en-US" sz="2000" dirty="0" smtClean="0"/>
              <a:t> 2n-1</a:t>
            </a:r>
            <a:r>
              <a:rPr lang="ru-RU" sz="2000" dirty="0" smtClean="0"/>
              <a:t>. </a:t>
            </a:r>
            <a:r>
              <a:rPr lang="ru-RU" sz="2000" dirty="0" smtClean="0">
                <a:solidFill>
                  <a:srgbClr val="7030A0"/>
                </a:solidFill>
              </a:rPr>
              <a:t>На основании сравнения проницающей силы глаза и телескопа-искателя (у последнего она, по Гершелю, была вчетверо больше и оценивалась им как глубина 48-го порядка) Гершель относил звезды 7 </a:t>
            </a:r>
            <a:r>
              <a:rPr lang="ru-RU" sz="2000" dirty="0" err="1" smtClean="0">
                <a:solidFill>
                  <a:srgbClr val="7030A0"/>
                </a:solidFill>
              </a:rPr>
              <a:t>зв</a:t>
            </a:r>
            <a:r>
              <a:rPr lang="ru-RU" sz="2000" dirty="0" smtClean="0">
                <a:solidFill>
                  <a:srgbClr val="7030A0"/>
                </a:solidFill>
              </a:rPr>
              <a:t>. вел. к 12-му порядку расстояний, т.е. их максимальная удаленность  была равна 12 х2 + 1= 25 расстояниям Солнце – Сириус , или  160 св. годам (вместо 7 </a:t>
            </a:r>
            <a:r>
              <a:rPr lang="ru-RU" sz="2000" dirty="0" err="1" smtClean="0">
                <a:solidFill>
                  <a:srgbClr val="7030A0"/>
                </a:solidFill>
              </a:rPr>
              <a:t>х</a:t>
            </a:r>
            <a:r>
              <a:rPr lang="ru-RU" sz="2000" dirty="0" smtClean="0">
                <a:solidFill>
                  <a:srgbClr val="7030A0"/>
                </a:solidFill>
              </a:rPr>
              <a:t> 6,4 = 45 св. лет по первым едва ли не условным оценкам В.Г.  в 1785г., когда расстояния он принимал прямо пропорциональными звездным величинам). Такая, более обоснованная  оценка расстояний по </a:t>
            </a:r>
            <a:r>
              <a:rPr lang="ru-RU" sz="2000" dirty="0" err="1" smtClean="0">
                <a:solidFill>
                  <a:srgbClr val="7030A0"/>
                </a:solidFill>
              </a:rPr>
              <a:t>зв</a:t>
            </a:r>
            <a:r>
              <a:rPr lang="ru-RU" sz="2000" dirty="0" smtClean="0">
                <a:solidFill>
                  <a:srgbClr val="7030A0"/>
                </a:solidFill>
              </a:rPr>
              <a:t>. вел. даже несколько преувеличивала их (</a:t>
            </a:r>
            <a:r>
              <a:rPr lang="ru-RU" sz="2000" dirty="0" err="1" smtClean="0">
                <a:solidFill>
                  <a:srgbClr val="7030A0"/>
                </a:solidFill>
              </a:rPr>
              <a:t>см.след.слайд</a:t>
            </a:r>
            <a:r>
              <a:rPr lang="ru-RU" sz="2000" dirty="0" smtClean="0">
                <a:solidFill>
                  <a:srgbClr val="7030A0"/>
                </a:solidFill>
              </a:rPr>
              <a:t>), что, впрочем,  «погашалось» заниженной оценкой расстояния Солнце – Сириус. </a:t>
            </a:r>
          </a:p>
          <a:p>
            <a:endParaRPr lang="ru-RU" sz="20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611188" y="476675"/>
            <a:ext cx="4032250" cy="1584175"/>
          </a:xfrm>
        </p:spPr>
        <p:txBody>
          <a:bodyPr>
            <a:normAutofit fontScale="90000"/>
          </a:bodyPr>
          <a:lstStyle/>
          <a:p>
            <a:pPr eaLnBrk="1" hangingPunct="1"/>
            <a:r>
              <a:rPr lang="ru-RU" sz="1600" dirty="0" smtClean="0"/>
              <a:t>Новый введенный В. Гершелем (1817г.)</a:t>
            </a:r>
            <a:br>
              <a:rPr lang="ru-RU" sz="1600" dirty="0" smtClean="0"/>
            </a:br>
            <a:r>
              <a:rPr lang="ru-RU" sz="1600" dirty="0" smtClean="0"/>
              <a:t>принцип «равномерного» распределения звезд  - по  сферическим слоям (порядкам расстояний) с  допущением различий расстояний звезд друг от друга в пределах слоя. </a:t>
            </a:r>
            <a:r>
              <a:rPr lang="ru-RU" sz="1600" dirty="0" smtClean="0">
                <a:solidFill>
                  <a:srgbClr val="FF0000"/>
                </a:solidFill>
              </a:rPr>
              <a:t>(В этом последнем была определенная уступка реальной картине)</a:t>
            </a:r>
          </a:p>
        </p:txBody>
      </p:sp>
      <p:pic>
        <p:nvPicPr>
          <p:cNvPr id="4099" name="Picture 2"/>
          <p:cNvPicPr>
            <a:picLocks noGrp="1" noChangeAspect="1" noChangeArrowheads="1"/>
          </p:cNvPicPr>
          <p:nvPr>
            <p:ph idx="1"/>
          </p:nvPr>
        </p:nvPicPr>
        <p:blipFill>
          <a:blip r:embed="rId2" cstate="print"/>
          <a:srcRect l="67253" t="33217" r="9782" b="29877"/>
          <a:stretch>
            <a:fillRect/>
          </a:stretch>
        </p:blipFill>
        <p:spPr>
          <a:xfrm>
            <a:off x="5724128" y="1052515"/>
            <a:ext cx="2448272" cy="5095875"/>
          </a:xfrm>
          <a:noFill/>
        </p:spPr>
      </p:pic>
      <p:sp>
        <p:nvSpPr>
          <p:cNvPr id="4100" name="Rectangle 5"/>
          <p:cNvSpPr>
            <a:spLocks noGrp="1" noChangeArrowheads="1"/>
          </p:cNvSpPr>
          <p:nvPr>
            <p:ph type="body" sz="half" idx="2"/>
          </p:nvPr>
        </p:nvSpPr>
        <p:spPr>
          <a:xfrm>
            <a:off x="323850" y="2244059"/>
            <a:ext cx="4536181" cy="3970318"/>
          </a:xfrm>
          <a:noFill/>
        </p:spPr>
        <p:txBody>
          <a:bodyPr wrap="square" anchor="ctr">
            <a:spAutoFit/>
          </a:bodyPr>
          <a:lstStyle/>
          <a:p>
            <a:pPr>
              <a:spcBef>
                <a:spcPct val="0"/>
              </a:spcBef>
            </a:pPr>
            <a:r>
              <a:rPr lang="ru-RU" sz="1200" dirty="0" smtClean="0">
                <a:latin typeface="Times New Roman" pitchFamily="18" charset="0"/>
                <a:ea typeface="Calibri" pitchFamily="34" charset="0"/>
                <a:cs typeface="Times New Roman" pitchFamily="18" charset="0"/>
              </a:rPr>
              <a:t>      1</a:t>
            </a:r>
            <a:r>
              <a:rPr lang="ru-RU" sz="1200" dirty="0" smtClean="0">
                <a:ea typeface="Calibri" pitchFamily="34" charset="0"/>
                <a:cs typeface="Times New Roman" pitchFamily="18" charset="0"/>
              </a:rPr>
              <a:t>. Первый ряд (слева)  радиусы сферических объемов  пространства, выраженные в радиусах центральной  сферической области (Солнце – Сириус, элементарная пространственная ячейка, занимаемая  одной звездой) . </a:t>
            </a:r>
          </a:p>
          <a:p>
            <a:pPr>
              <a:spcBef>
                <a:spcPct val="0"/>
              </a:spcBef>
              <a:buFontTx/>
              <a:buNone/>
            </a:pPr>
            <a:r>
              <a:rPr lang="ru-RU" sz="1200" dirty="0" smtClean="0">
                <a:ea typeface="Calibri" pitchFamily="34" charset="0"/>
                <a:cs typeface="Times New Roman" pitchFamily="18" charset="0"/>
              </a:rPr>
              <a:t>     2. Числа между последовательными арками представляют кубы радиусов сфер (максимальное число звезд, или элементарных  ячеек, помещающихся в пределах сферы).</a:t>
            </a:r>
          </a:p>
          <a:p>
            <a:pPr>
              <a:spcBef>
                <a:spcPct val="0"/>
              </a:spcBef>
              <a:buFontTx/>
              <a:buNone/>
            </a:pPr>
            <a:r>
              <a:rPr lang="ru-RU" sz="1200" dirty="0" smtClean="0">
                <a:ea typeface="Calibri" pitchFamily="34" charset="0"/>
                <a:cs typeface="Times New Roman" pitchFamily="18" charset="0"/>
              </a:rPr>
              <a:t>     3. Номер порядка  расстояний от центра. </a:t>
            </a:r>
          </a:p>
          <a:p>
            <a:pPr>
              <a:spcBef>
                <a:spcPct val="0"/>
              </a:spcBef>
              <a:buFontTx/>
              <a:buNone/>
            </a:pPr>
            <a:r>
              <a:rPr lang="ru-RU" sz="1200" dirty="0" smtClean="0">
                <a:ea typeface="Calibri" pitchFamily="34" charset="0"/>
                <a:cs typeface="Times New Roman" pitchFamily="18" charset="0"/>
              </a:rPr>
              <a:t>     4. Разница между кубами радиусов двух соседних сфер  </a:t>
            </a:r>
          </a:p>
          <a:p>
            <a:pPr>
              <a:spcBef>
                <a:spcPct val="0"/>
              </a:spcBef>
              <a:buFontTx/>
              <a:buNone/>
            </a:pPr>
            <a:r>
              <a:rPr lang="ru-RU" sz="1200" dirty="0" smtClean="0">
                <a:ea typeface="Calibri" pitchFamily="34" charset="0"/>
                <a:cs typeface="Times New Roman" pitchFamily="18" charset="0"/>
              </a:rPr>
              <a:t>    [отображает объемы сферических  слоев , иначе -   </a:t>
            </a:r>
          </a:p>
          <a:p>
            <a:pPr>
              <a:spcBef>
                <a:spcPct val="0"/>
              </a:spcBef>
              <a:buFontTx/>
              <a:buNone/>
            </a:pPr>
            <a:r>
              <a:rPr lang="ru-RU" sz="1200" dirty="0" smtClean="0">
                <a:ea typeface="Calibri" pitchFamily="34" charset="0"/>
                <a:cs typeface="Times New Roman" pitchFamily="18" charset="0"/>
              </a:rPr>
              <a:t>     максимальное число звезд , или единичных ячеек в слое    данного порядка расстояний] </a:t>
            </a:r>
          </a:p>
          <a:p>
            <a:pPr>
              <a:spcBef>
                <a:spcPct val="0"/>
              </a:spcBef>
              <a:buFontTx/>
              <a:buNone/>
            </a:pPr>
            <a:r>
              <a:rPr lang="ru-RU" sz="1200" dirty="0" smtClean="0">
                <a:ea typeface="Calibri" pitchFamily="34" charset="0"/>
                <a:cs typeface="Times New Roman" pitchFamily="18" charset="0"/>
              </a:rPr>
              <a:t> Звезды порядка </a:t>
            </a:r>
            <a:r>
              <a:rPr lang="en-US" sz="1200" dirty="0" smtClean="0">
                <a:ea typeface="Calibri" pitchFamily="34" charset="0"/>
                <a:cs typeface="Times New Roman" pitchFamily="18" charset="0"/>
              </a:rPr>
              <a:t>n</a:t>
            </a:r>
            <a:r>
              <a:rPr lang="ru-RU" sz="1200" dirty="0" smtClean="0">
                <a:ea typeface="Calibri" pitchFamily="34" charset="0"/>
                <a:cs typeface="Times New Roman" pitchFamily="18" charset="0"/>
              </a:rPr>
              <a:t>  занимают интервалы расстояний  </a:t>
            </a:r>
          </a:p>
          <a:p>
            <a:pPr>
              <a:spcBef>
                <a:spcPct val="0"/>
              </a:spcBef>
              <a:buFontTx/>
              <a:buNone/>
            </a:pPr>
            <a:r>
              <a:rPr lang="ru-RU" sz="1200" dirty="0" smtClean="0">
                <a:ea typeface="Calibri" pitchFamily="34" charset="0"/>
                <a:cs typeface="Times New Roman" pitchFamily="18" charset="0"/>
              </a:rPr>
              <a:t>                          (</a:t>
            </a:r>
            <a:r>
              <a:rPr lang="en-US" sz="1200" dirty="0" smtClean="0">
                <a:ea typeface="Calibri" pitchFamily="34" charset="0"/>
                <a:cs typeface="Times New Roman" pitchFamily="18" charset="0"/>
              </a:rPr>
              <a:t>2n</a:t>
            </a:r>
            <a:r>
              <a:rPr lang="ru-RU" sz="1200" dirty="0" smtClean="0">
                <a:ea typeface="Calibri" pitchFamily="34" charset="0"/>
                <a:cs typeface="Times New Roman" pitchFamily="18" charset="0"/>
              </a:rPr>
              <a:t> +</a:t>
            </a:r>
            <a:r>
              <a:rPr lang="en-US" sz="1200" dirty="0" smtClean="0">
                <a:ea typeface="Calibri" pitchFamily="34" charset="0"/>
                <a:cs typeface="Times New Roman" pitchFamily="18" charset="0"/>
              </a:rPr>
              <a:t>1</a:t>
            </a:r>
            <a:r>
              <a:rPr lang="ru-RU" sz="1200" dirty="0" smtClean="0">
                <a:ea typeface="Calibri" pitchFamily="34" charset="0"/>
                <a:cs typeface="Times New Roman" pitchFamily="18" charset="0"/>
              </a:rPr>
              <a:t>) – (2</a:t>
            </a:r>
            <a:r>
              <a:rPr lang="en-US" sz="1200" dirty="0" smtClean="0">
                <a:ea typeface="Calibri" pitchFamily="34" charset="0"/>
                <a:cs typeface="Times New Roman" pitchFamily="18" charset="0"/>
              </a:rPr>
              <a:t>n - 1</a:t>
            </a:r>
            <a:r>
              <a:rPr lang="ru-RU" sz="1200" dirty="0" smtClean="0">
                <a:ea typeface="Calibri" pitchFamily="34" charset="0"/>
                <a:cs typeface="Times New Roman" pitchFamily="18" charset="0"/>
              </a:rPr>
              <a:t>)</a:t>
            </a:r>
          </a:p>
          <a:p>
            <a:pPr>
              <a:spcBef>
                <a:spcPct val="0"/>
              </a:spcBef>
            </a:pPr>
            <a:r>
              <a:rPr lang="ru-RU" sz="1200" dirty="0" smtClean="0">
                <a:ea typeface="Calibri" pitchFamily="34" charset="0"/>
                <a:cs typeface="Times New Roman" pitchFamily="18" charset="0"/>
              </a:rPr>
              <a:t>Предельно доступные глазу </a:t>
            </a:r>
            <a:r>
              <a:rPr lang="ru-RU" sz="1200" dirty="0" err="1" smtClean="0">
                <a:ea typeface="Calibri" pitchFamily="34" charset="0"/>
                <a:cs typeface="Times New Roman" pitchFamily="18" charset="0"/>
              </a:rPr>
              <a:t>зв</a:t>
            </a:r>
            <a:r>
              <a:rPr lang="ru-RU" sz="1200" dirty="0" smtClean="0">
                <a:ea typeface="Calibri" pitchFamily="34" charset="0"/>
                <a:cs typeface="Times New Roman" pitchFamily="18" charset="0"/>
              </a:rPr>
              <a:t>. </a:t>
            </a:r>
            <a:r>
              <a:rPr lang="ru-RU" sz="1200" dirty="0" smtClean="0"/>
              <a:t>7</a:t>
            </a:r>
            <a:r>
              <a:rPr lang="en-US" sz="1200" baseline="30000" dirty="0" smtClean="0"/>
              <a:t>m</a:t>
            </a:r>
            <a:r>
              <a:rPr lang="ru-RU" sz="1200" baseline="30000" dirty="0" smtClean="0"/>
              <a:t> </a:t>
            </a:r>
            <a:r>
              <a:rPr lang="ru-RU" sz="1200" dirty="0" smtClean="0">
                <a:ea typeface="Calibri" pitchFamily="34" charset="0"/>
                <a:cs typeface="Times New Roman" pitchFamily="18" charset="0"/>
              </a:rPr>
              <a:t> попадают , по Гершелю, в 12-й порядок расстояний  и максимально удалены на 12 </a:t>
            </a:r>
            <a:r>
              <a:rPr lang="ru-RU" sz="1200" dirty="0" err="1" smtClean="0">
                <a:ea typeface="Calibri" pitchFamily="34" charset="0"/>
                <a:cs typeface="Times New Roman" pitchFamily="18" charset="0"/>
              </a:rPr>
              <a:t>х</a:t>
            </a:r>
            <a:r>
              <a:rPr lang="ru-RU" sz="1200" dirty="0" smtClean="0">
                <a:ea typeface="Calibri" pitchFamily="34" charset="0"/>
                <a:cs typeface="Times New Roman" pitchFamily="18" charset="0"/>
              </a:rPr>
              <a:t> 2 + 1=25 расстояний  звезды 1-й вел. (Сириуса). </a:t>
            </a:r>
            <a:endParaRPr lang="ru-RU" sz="1200" dirty="0" smtClean="0">
              <a:solidFill>
                <a:srgbClr val="FF0000"/>
              </a:solidFill>
              <a:ea typeface="Calibri" pitchFamily="34" charset="0"/>
              <a:cs typeface="Times New Roman" pitchFamily="18" charset="0"/>
            </a:endParaRPr>
          </a:p>
          <a:p>
            <a:pPr>
              <a:spcBef>
                <a:spcPct val="0"/>
              </a:spcBef>
            </a:pPr>
            <a:r>
              <a:rPr lang="ru-RU" sz="1200" dirty="0" smtClean="0">
                <a:solidFill>
                  <a:srgbClr val="FF0000"/>
                </a:solidFill>
                <a:ea typeface="Calibri" pitchFamily="34" charset="0"/>
                <a:cs typeface="Times New Roman" pitchFamily="18" charset="0"/>
              </a:rPr>
              <a:t>На деле это соответствует картине (при  равной светимости звезд и ослаблении их блеска лишь за счет  расстояния ) для  </a:t>
            </a:r>
            <a:r>
              <a:rPr lang="ru-RU" sz="1200" dirty="0" err="1" smtClean="0">
                <a:solidFill>
                  <a:srgbClr val="FF0000"/>
                </a:solidFill>
                <a:ea typeface="Calibri" pitchFamily="34" charset="0"/>
                <a:cs typeface="Times New Roman" pitchFamily="18" charset="0"/>
              </a:rPr>
              <a:t>зв</a:t>
            </a:r>
            <a:r>
              <a:rPr lang="ru-RU" sz="1200" dirty="0" smtClean="0">
                <a:solidFill>
                  <a:srgbClr val="FF0000"/>
                </a:solidFill>
                <a:ea typeface="Calibri" pitchFamily="34" charset="0"/>
                <a:cs typeface="Times New Roman" pitchFamily="18" charset="0"/>
              </a:rPr>
              <a:t>.</a:t>
            </a:r>
            <a:r>
              <a:rPr lang="ru-RU" sz="1200" dirty="0" smtClean="0">
                <a:solidFill>
                  <a:srgbClr val="FF0000"/>
                </a:solidFill>
              </a:rPr>
              <a:t> 8</a:t>
            </a:r>
            <a:r>
              <a:rPr lang="en-US" sz="1200" baseline="30000" dirty="0" smtClean="0">
                <a:solidFill>
                  <a:srgbClr val="FF0000"/>
                </a:solidFill>
              </a:rPr>
              <a:t>m</a:t>
            </a:r>
            <a:r>
              <a:rPr lang="ru-RU" sz="1200" baseline="30000" dirty="0" smtClean="0">
                <a:solidFill>
                  <a:srgbClr val="FF0000"/>
                </a:solidFill>
              </a:rPr>
              <a:t>   </a:t>
            </a:r>
            <a:r>
              <a:rPr lang="ru-RU" sz="1200" dirty="0" smtClean="0">
                <a:solidFill>
                  <a:srgbClr val="FF0000"/>
                </a:solidFill>
              </a:rPr>
              <a:t> -</a:t>
            </a:r>
            <a:r>
              <a:rPr lang="ru-RU" sz="1200" baseline="30000" dirty="0" smtClean="0">
                <a:solidFill>
                  <a:srgbClr val="FF0000"/>
                </a:solidFill>
              </a:rPr>
              <a:t>  </a:t>
            </a:r>
            <a:r>
              <a:rPr lang="ru-RU" sz="1200" dirty="0" smtClean="0">
                <a:solidFill>
                  <a:srgbClr val="FF0000"/>
                </a:solidFill>
                <a:ea typeface="Calibri" pitchFamily="34" charset="0"/>
                <a:cs typeface="Times New Roman" pitchFamily="18" charset="0"/>
              </a:rPr>
              <a:t> они в 631 раз слабее зв.1</a:t>
            </a:r>
            <a:r>
              <a:rPr lang="en-US" sz="1200" baseline="30000" dirty="0" smtClean="0">
                <a:solidFill>
                  <a:srgbClr val="FF0000"/>
                </a:solidFill>
              </a:rPr>
              <a:t>m</a:t>
            </a:r>
            <a:r>
              <a:rPr lang="ru-RU" sz="1200" baseline="30000" dirty="0" smtClean="0">
                <a:solidFill>
                  <a:srgbClr val="FF0000"/>
                </a:solidFill>
              </a:rPr>
              <a:t> </a:t>
            </a:r>
            <a:r>
              <a:rPr lang="ru-RU" sz="1200" dirty="0" smtClean="0">
                <a:solidFill>
                  <a:srgbClr val="FF0000"/>
                </a:solidFill>
                <a:ea typeface="Calibri" pitchFamily="34" charset="0"/>
                <a:cs typeface="Times New Roman" pitchFamily="18" charset="0"/>
              </a:rPr>
              <a:t>,  т.е. действительно  в 25,1 раз дальше, а звезды  7-й  -  в 16 раз .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a:xfrm>
            <a:off x="395538" y="2132856"/>
            <a:ext cx="8064895" cy="4392488"/>
          </a:xfrm>
        </p:spPr>
        <p:txBody>
          <a:bodyPr>
            <a:normAutofit fontScale="90000"/>
          </a:bodyPr>
          <a:lstStyle/>
          <a:p>
            <a:r>
              <a:rPr lang="ru-RU" sz="1200" dirty="0" smtClean="0"/>
              <a:t/>
            </a:r>
            <a:br>
              <a:rPr lang="ru-RU" sz="1200" dirty="0" smtClean="0"/>
            </a:br>
            <a:r>
              <a:rPr lang="ru-RU" sz="1200" dirty="0" smtClean="0"/>
              <a:t/>
            </a:r>
            <a:br>
              <a:rPr lang="ru-RU" sz="1200" dirty="0" smtClean="0"/>
            </a:br>
            <a:r>
              <a:rPr lang="ru-RU" sz="1200" dirty="0" smtClean="0"/>
              <a:t/>
            </a:r>
            <a:br>
              <a:rPr lang="ru-RU" sz="1200" dirty="0" smtClean="0"/>
            </a:br>
            <a:r>
              <a:rPr lang="ru-RU" sz="1200" dirty="0" smtClean="0"/>
              <a:t/>
            </a:r>
            <a:br>
              <a:rPr lang="ru-RU" sz="1200" dirty="0" smtClean="0"/>
            </a:br>
            <a:r>
              <a:rPr lang="ru-RU" sz="1200" dirty="0" smtClean="0"/>
              <a:t> </a:t>
            </a:r>
            <a:r>
              <a:rPr lang="ru-RU" sz="1800" b="0" dirty="0" smtClean="0"/>
              <a:t>Схематическое изображение части Млечного Пути   в статье  Гершеля 1817г. Окружность в центре – область, доступная невооруженному глазу (до звезд 7</a:t>
            </a:r>
            <a:r>
              <a:rPr lang="en-US" sz="1800" b="0" baseline="30000" dirty="0" smtClean="0"/>
              <a:t>m</a:t>
            </a:r>
            <a:r>
              <a:rPr lang="ru-RU" sz="1800" b="0" dirty="0" smtClean="0"/>
              <a:t>, или до 12-го порядка расстояний от наблюдателя, помещенного в центре круга); две параллельные линии – границы Млечного Пути в его наиболее узком месте (5</a:t>
            </a:r>
            <a:r>
              <a:rPr lang="ru-RU" sz="1800" b="0" baseline="30000" dirty="0" smtClean="0"/>
              <a:t>о</a:t>
            </a:r>
            <a:r>
              <a:rPr lang="ru-RU" sz="1800" b="0" dirty="0" smtClean="0"/>
              <a:t>) на расстоянии (от центра), которое Гершель оценивает как расстояние  39-го порядка. </a:t>
            </a:r>
            <a:r>
              <a:rPr lang="ru-RU" sz="1800" dirty="0" smtClean="0"/>
              <a:t>Оценки же глубины вдоль Млечного Пути  по подсчетам отдельных  звезд  Гершель  доводит до 900-го порядка расстояний, так и не достигнув его границ: за различимыми по отдельности звездами  продолжалось слабое сплошное сияние неба из более далеких звезд…. </a:t>
            </a:r>
            <a:r>
              <a:rPr lang="ru-RU" sz="1800" b="0" dirty="0" smtClean="0"/>
              <a:t/>
            </a:r>
            <a:br>
              <a:rPr lang="ru-RU" sz="1800" b="0" dirty="0" smtClean="0"/>
            </a:br>
            <a:r>
              <a:rPr lang="ru-RU" sz="1800" b="0" dirty="0" smtClean="0"/>
              <a:t>Общий вывод В.Гершеля в 1817г. : по отдельным звездам дойти до границ Галактики не удается.  </a:t>
            </a:r>
            <a:r>
              <a:rPr lang="ru-RU" sz="1800" b="0" dirty="0" smtClean="0">
                <a:solidFill>
                  <a:srgbClr val="FF0000"/>
                </a:solidFill>
              </a:rPr>
              <a:t>«Мы находимся</a:t>
            </a:r>
            <a:r>
              <a:rPr lang="ru-RU" sz="1800" b="0" dirty="0" smtClean="0"/>
              <a:t>, - заключает он, -  </a:t>
            </a:r>
            <a:r>
              <a:rPr lang="ru-RU" sz="1800" b="0" dirty="0" smtClean="0">
                <a:solidFill>
                  <a:srgbClr val="FF0000"/>
                </a:solidFill>
              </a:rPr>
              <a:t>глубоко в толще звездного пласта Млечного пути, который  для нас все еще является бездонным (</a:t>
            </a:r>
            <a:r>
              <a:rPr lang="en-US" sz="1800" b="0" dirty="0" smtClean="0">
                <a:solidFill>
                  <a:srgbClr val="C00000"/>
                </a:solidFill>
              </a:rPr>
              <a:t>fathomless</a:t>
            </a:r>
            <a:r>
              <a:rPr lang="ru-RU" sz="1800" b="0" dirty="0" smtClean="0">
                <a:solidFill>
                  <a:srgbClr val="FF0000"/>
                </a:solidFill>
              </a:rPr>
              <a:t>)» .  </a:t>
            </a:r>
            <a:br>
              <a:rPr lang="ru-RU" sz="1800" b="0" dirty="0" smtClean="0">
                <a:solidFill>
                  <a:srgbClr val="FF0000"/>
                </a:solidFill>
              </a:rPr>
            </a:br>
            <a:r>
              <a:rPr lang="ru-RU" sz="1800" b="0" dirty="0" smtClean="0"/>
              <a:t/>
            </a:r>
            <a:br>
              <a:rPr lang="ru-RU" sz="1800" b="0" dirty="0" smtClean="0"/>
            </a:br>
            <a:endParaRPr lang="ru-RU" sz="1800" dirty="0" smtClean="0"/>
          </a:p>
        </p:txBody>
      </p:sp>
      <p:pic>
        <p:nvPicPr>
          <p:cNvPr id="6147" name="Picture 2"/>
          <p:cNvPicPr>
            <a:picLocks noChangeAspect="1" noChangeArrowheads="1"/>
          </p:cNvPicPr>
          <p:nvPr/>
        </p:nvPicPr>
        <p:blipFill>
          <a:blip r:embed="rId3" cstate="print"/>
          <a:srcRect l="31677" t="64027" r="31812" b="16273"/>
          <a:stretch>
            <a:fillRect/>
          </a:stretch>
        </p:blipFill>
        <p:spPr bwMode="auto">
          <a:xfrm>
            <a:off x="1522306" y="-1"/>
            <a:ext cx="5049958" cy="32788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solidFill>
                  <a:srgbClr val="00B050"/>
                </a:solidFill>
              </a:rPr>
              <a:t>Некоторые дополнительные соображения </a:t>
            </a:r>
            <a:endParaRPr lang="ru-RU" sz="3200" dirty="0">
              <a:solidFill>
                <a:srgbClr val="00B050"/>
              </a:solidFill>
            </a:endParaRPr>
          </a:p>
        </p:txBody>
      </p:sp>
      <p:sp>
        <p:nvSpPr>
          <p:cNvPr id="3" name="Содержимое 2"/>
          <p:cNvSpPr>
            <a:spLocks noGrp="1"/>
          </p:cNvSpPr>
          <p:nvPr>
            <p:ph idx="1"/>
          </p:nvPr>
        </p:nvSpPr>
        <p:spPr>
          <a:xfrm>
            <a:off x="395536" y="1412776"/>
            <a:ext cx="8229600" cy="4785395"/>
          </a:xfrm>
        </p:spPr>
        <p:txBody>
          <a:bodyPr>
            <a:normAutofit fontScale="85000" lnSpcReduction="10000"/>
          </a:bodyPr>
          <a:lstStyle/>
          <a:p>
            <a:pPr>
              <a:buNone/>
            </a:pPr>
            <a:r>
              <a:rPr lang="ru-RU" sz="2000" dirty="0" smtClean="0"/>
              <a:t>А как же с линзообразной формой Галактики  по наблюдениям 1785г.  (о которой он более не вспоминает…) ?  Это была, очевидно, все же  иллюзия – а причиной ее , видимо, было предположение о равномерном пространственном распределении звезд, по количеству которых в </a:t>
            </a:r>
            <a:r>
              <a:rPr lang="ru-RU" sz="2000" dirty="0" err="1" smtClean="0"/>
              <a:t>черпке</a:t>
            </a:r>
            <a:r>
              <a:rPr lang="ru-RU" sz="2000" dirty="0" smtClean="0"/>
              <a:t> Гершель оценивал глубину звездной Вселенной. В действительности  в направлении Млечного Пути их пространственная плотность больше (что впервые доказал В.Струве в 1847 г.).</a:t>
            </a:r>
          </a:p>
          <a:p>
            <a:pPr>
              <a:buNone/>
            </a:pPr>
            <a:r>
              <a:rPr lang="ru-RU" sz="2000" dirty="0" smtClean="0"/>
              <a:t>           Эффект роста пространственной плотности звезд  с их растущими </a:t>
            </a:r>
            <a:r>
              <a:rPr lang="ru-RU" sz="2000" dirty="0" err="1" smtClean="0"/>
              <a:t>зв</a:t>
            </a:r>
            <a:r>
              <a:rPr lang="ru-RU" sz="2000" dirty="0" smtClean="0"/>
              <a:t>. величинами (и расстояниями)  обнаружил и сам Гершель в 1817г.  Он сравнил максимально возможное количество звезд все более высоких порядков расстояния с распределением звезд по их </a:t>
            </a:r>
            <a:r>
              <a:rPr lang="ru-RU" sz="2000" dirty="0" err="1" smtClean="0"/>
              <a:t>зв</a:t>
            </a:r>
            <a:r>
              <a:rPr lang="ru-RU" sz="2000" dirty="0" smtClean="0"/>
              <a:t>. величинам в каталоге Боде и обнаружил, что у Боде рост числа слабых звезд идет быстрее! В далеких слоях звезды как бы сгущаются! Посчитав это очередным  видимым эффектом (он отрицал всякий антропоцентризм,  а получившееся из подсчетов звезд  в 1785г. центральное  положение Солнца в Галактике объяснял чистой случайностью), Гершель отнес это к неточности определения блеска слабых звезд. А на деле это, возможно, и был сигнал к росту пространственной плотности звезд (к уменьшению размеров единичных звездных ячеек, по Гершелю), по крайней мере, с приближением к полосе Млечного Пути (открытие В.Струве).</a:t>
            </a:r>
            <a:r>
              <a:rPr lang="ru-RU" sz="2800" dirty="0" smtClean="0"/>
              <a:t/>
            </a:r>
            <a:br>
              <a:rPr lang="ru-RU" sz="2800" dirty="0" smtClean="0"/>
            </a:br>
            <a:endParaRPr lang="ru-RU" sz="2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60649"/>
            <a:ext cx="8229600" cy="6120680"/>
          </a:xfrm>
        </p:spPr>
        <p:txBody>
          <a:bodyPr/>
          <a:lstStyle/>
          <a:p>
            <a:r>
              <a:rPr lang="ru-RU" sz="2000" dirty="0" smtClean="0"/>
              <a:t>И тогда  Гершель приходит к новой идее </a:t>
            </a:r>
            <a:r>
              <a:rPr lang="ru-RU" sz="2000" dirty="0" smtClean="0">
                <a:solidFill>
                  <a:srgbClr val="FF0000"/>
                </a:solidFill>
              </a:rPr>
              <a:t>– измерять глубину </a:t>
            </a:r>
            <a:br>
              <a:rPr lang="ru-RU" sz="2000" dirty="0" smtClean="0">
                <a:solidFill>
                  <a:srgbClr val="FF0000"/>
                </a:solidFill>
              </a:rPr>
            </a:br>
            <a:r>
              <a:rPr lang="ru-RU" sz="2000" dirty="0" smtClean="0">
                <a:solidFill>
                  <a:srgbClr val="FF0000"/>
                </a:solidFill>
              </a:rPr>
              <a:t>звездной Вселенной по скоплениям,</a:t>
            </a:r>
            <a:r>
              <a:rPr lang="ru-RU" sz="2000" dirty="0" smtClean="0"/>
              <a:t> которые, особенно компактные шаровые, могут быть видны, как он считал, даже за пределами Галактики.</a:t>
            </a:r>
            <a:br>
              <a:rPr lang="ru-RU" sz="2000" dirty="0" smtClean="0"/>
            </a:br>
            <a:r>
              <a:rPr lang="ru-RU" sz="2000" dirty="0" smtClean="0"/>
              <a:t> </a:t>
            </a:r>
            <a:r>
              <a:rPr lang="ru-RU" sz="2000" dirty="0" smtClean="0">
                <a:solidFill>
                  <a:srgbClr val="FF0000"/>
                </a:solidFill>
              </a:rPr>
              <a:t>Наибольший интерес  представляет именно эта вторая из двух поздних работ Гершеля, 1818г., посвященная проблеме распределения скоплений.</a:t>
            </a:r>
            <a:r>
              <a:rPr lang="ru-RU" sz="2000" dirty="0" smtClean="0"/>
              <a:t/>
            </a:r>
            <a:br>
              <a:rPr lang="ru-RU" sz="2000" dirty="0" smtClean="0"/>
            </a:br>
            <a:r>
              <a:rPr lang="ru-RU" sz="2000" dirty="0" smtClean="0"/>
              <a:t/>
            </a:r>
            <a:br>
              <a:rPr lang="ru-RU" sz="2000" dirty="0" smtClean="0"/>
            </a:br>
            <a:r>
              <a:rPr lang="ru-RU" sz="2000" dirty="0" smtClean="0"/>
              <a:t>В ней Гершель попытался оценивать расстояния скоплений по проницающей силе своих телескопов, сравнивая изменение  вида скопления, наблюдавшегося им в разные годы  в разные телескопы и искатели – от явного   скопления до «сомнительного» объекта, звездный состав которого можно лишь подозревать. Он убедился при этом, что даже его гигантский рефлектор для некоторых объектов - так они далеки - мог играть лишь роль «искателя». </a:t>
            </a:r>
            <a:br>
              <a:rPr lang="ru-RU" sz="2000" dirty="0" smtClean="0"/>
            </a:br>
            <a:r>
              <a:rPr lang="ru-RU" sz="2000" dirty="0" smtClean="0"/>
              <a:t/>
            </a:r>
            <a:br>
              <a:rPr lang="ru-RU" sz="2000" dirty="0" smtClean="0"/>
            </a:br>
            <a:r>
              <a:rPr lang="ru-RU" sz="1600" dirty="0" smtClean="0"/>
              <a:t>Все это – яркое свидетельство непреодолимых трудностей, встававших  в данной задаче на  пути наблюдателя, пока не были найдены новые, надежные методы определения расстояний – главным образом, по цефеидам.</a:t>
            </a:r>
            <a:endParaRPr lang="ru-RU" sz="16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457201" y="274638"/>
            <a:ext cx="8229600" cy="1930226"/>
          </a:xfrm>
        </p:spPr>
        <p:txBody>
          <a:bodyPr>
            <a:normAutofit fontScale="90000"/>
          </a:bodyPr>
          <a:lstStyle/>
          <a:p>
            <a:r>
              <a:rPr lang="ru-RU" sz="2000" dirty="0" smtClean="0"/>
              <a:t>Статья 1818 г.  имела длинное название</a:t>
            </a:r>
            <a:r>
              <a:rPr lang="ru-RU" sz="2000" b="1" i="1" dirty="0" smtClean="0">
                <a:solidFill>
                  <a:srgbClr val="FF0000"/>
                </a:solidFill>
              </a:rPr>
              <a:t>: «</a:t>
            </a:r>
            <a:r>
              <a:rPr lang="ru-RU" sz="1800" b="1" dirty="0" smtClean="0">
                <a:solidFill>
                  <a:srgbClr val="FF0000"/>
                </a:solidFill>
              </a:rPr>
              <a:t>Астрономические наблюдения и эксперименты, отобранные с целью установления относительных расстояний скоплений звезд и исследования того, как далеко в космическое пространство, как это  можно ожидать, позволяет проникнуть сила наших телескопов, когда обнаруживаемый в них</a:t>
            </a:r>
            <a:br>
              <a:rPr lang="ru-RU" sz="1800" b="1" dirty="0" smtClean="0">
                <a:solidFill>
                  <a:srgbClr val="FF0000"/>
                </a:solidFill>
              </a:rPr>
            </a:br>
            <a:r>
              <a:rPr lang="ru-RU" sz="1800" b="1" dirty="0" smtClean="0">
                <a:solidFill>
                  <a:srgbClr val="FF0000"/>
                </a:solidFill>
              </a:rPr>
              <a:t>небесный объект выглядит как сомнительный </a:t>
            </a:r>
            <a:r>
              <a:rPr lang="en-US" sz="1800" b="1" dirty="0" smtClean="0">
                <a:solidFill>
                  <a:srgbClr val="FF0000"/>
                </a:solidFill>
              </a:rPr>
              <a:t>[</a:t>
            </a:r>
            <a:r>
              <a:rPr lang="ru-RU" sz="1800" b="1" dirty="0" smtClean="0">
                <a:solidFill>
                  <a:srgbClr val="FF0000"/>
                </a:solidFill>
              </a:rPr>
              <a:t>по своей природе</a:t>
            </a:r>
            <a:r>
              <a:rPr lang="en-US" sz="1800" b="1" dirty="0" smtClean="0">
                <a:solidFill>
                  <a:srgbClr val="FF0000"/>
                </a:solidFill>
              </a:rPr>
              <a:t>]</a:t>
            </a:r>
            <a:r>
              <a:rPr lang="ru-RU" sz="1800" b="1" dirty="0" smtClean="0">
                <a:solidFill>
                  <a:srgbClr val="FF0000"/>
                </a:solidFill>
              </a:rPr>
              <a:t> </a:t>
            </a:r>
            <a:r>
              <a:rPr lang="ru-RU" sz="2000" i="1" dirty="0" smtClean="0"/>
              <a:t/>
            </a:r>
            <a:br>
              <a:rPr lang="ru-RU" sz="2000" i="1" dirty="0" smtClean="0"/>
            </a:br>
            <a:r>
              <a:rPr lang="en-US" sz="1800" i="1" dirty="0" smtClean="0"/>
              <a:t>[Phil. Trans., </a:t>
            </a:r>
            <a:r>
              <a:rPr lang="en-US" sz="1800" dirty="0" smtClean="0"/>
              <a:t>1818, pp. 429-470.] Read June 11, 1818</a:t>
            </a:r>
            <a:r>
              <a:rPr lang="en-US" sz="2000" dirty="0" smtClean="0"/>
              <a:t>.</a:t>
            </a:r>
            <a:endParaRPr lang="ru-RU" sz="1800" dirty="0" smtClean="0"/>
          </a:p>
        </p:txBody>
      </p:sp>
      <p:sp>
        <p:nvSpPr>
          <p:cNvPr id="7171" name="Содержимое 2"/>
          <p:cNvSpPr>
            <a:spLocks noGrp="1"/>
          </p:cNvSpPr>
          <p:nvPr>
            <p:ph idx="1"/>
          </p:nvPr>
        </p:nvSpPr>
        <p:spPr>
          <a:xfrm>
            <a:off x="457201" y="2708920"/>
            <a:ext cx="8229600" cy="4149080"/>
          </a:xfrm>
        </p:spPr>
        <p:txBody>
          <a:bodyPr/>
          <a:lstStyle/>
          <a:p>
            <a:pPr defTabSz="912813" eaLnBrk="1" hangingPunct="1"/>
            <a:r>
              <a:rPr lang="ru-RU" sz="2800" dirty="0" smtClean="0"/>
              <a:t>В этой работе Гершель впервые исследовал распределение  главным образом </a:t>
            </a:r>
            <a:r>
              <a:rPr lang="ru-RU" sz="2800" dirty="0" smtClean="0">
                <a:solidFill>
                  <a:srgbClr val="FF0000"/>
                </a:solidFill>
              </a:rPr>
              <a:t>шаровых</a:t>
            </a:r>
            <a:r>
              <a:rPr lang="ru-RU" sz="2800" dirty="0" smtClean="0"/>
              <a:t> скоплений относительно плоскости Галактики и впервые выявил их концентрацию в направлении созвездий Скорпиона, Змееносца и Стрельца </a:t>
            </a:r>
            <a:r>
              <a:rPr lang="en-US" sz="2800" dirty="0" smtClean="0"/>
              <a:t>[</a:t>
            </a:r>
            <a:r>
              <a:rPr lang="ru-RU" sz="2800" dirty="0" smtClean="0">
                <a:solidFill>
                  <a:srgbClr val="FF0000"/>
                </a:solidFill>
              </a:rPr>
              <a:t>направление на центр Галактики!</a:t>
            </a:r>
            <a:r>
              <a:rPr lang="en-US" sz="2800" dirty="0" smtClean="0"/>
              <a:t>]</a:t>
            </a:r>
            <a:r>
              <a:rPr lang="ru-RU" sz="2800" dirty="0" smtClean="0"/>
              <a:t>. </a:t>
            </a:r>
          </a:p>
          <a:p>
            <a:pPr defTabSz="912813" eaLnBrk="1" hangingPunct="1"/>
            <a:r>
              <a:rPr lang="ru-RU" sz="1800" dirty="0" smtClean="0"/>
              <a:t>См. дополнение -  цветную таблицу, составленную в 2013г. А.Е. к 275- летнему юбилею В.Гершеля.</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684215" y="5373218"/>
            <a:ext cx="7920037" cy="864095"/>
          </a:xfrm>
        </p:spPr>
        <p:txBody>
          <a:bodyPr/>
          <a:lstStyle/>
          <a:p>
            <a:r>
              <a:rPr lang="ru-RU" sz="1600" b="0" dirty="0" smtClean="0"/>
              <a:t>Распределение скоплений относительно плоскости Млечного Пути(горизонтальная линия) и направления на ее центр ( </a:t>
            </a:r>
            <a:r>
              <a:rPr lang="ru-RU" sz="1600" b="0" dirty="0" err="1" smtClean="0"/>
              <a:t>галактич</a:t>
            </a:r>
            <a:r>
              <a:rPr lang="ru-RU" sz="1600" b="0" dirty="0" smtClean="0"/>
              <a:t>. долгота </a:t>
            </a:r>
            <a:r>
              <a:rPr lang="en-US" sz="1600" b="0" dirty="0" smtClean="0"/>
              <a:t>l</a:t>
            </a:r>
            <a:r>
              <a:rPr lang="ru-RU" sz="1600" b="0" dirty="0" smtClean="0"/>
              <a:t> = </a:t>
            </a:r>
            <a:r>
              <a:rPr lang="ru-RU" sz="1600" b="0" dirty="0" err="1" smtClean="0"/>
              <a:t>ок</a:t>
            </a:r>
            <a:r>
              <a:rPr lang="ru-RU" sz="1600" b="0" dirty="0" smtClean="0"/>
              <a:t>. </a:t>
            </a:r>
            <a:r>
              <a:rPr lang="ru-RU" sz="1600" dirty="0" smtClean="0"/>
              <a:t>190</a:t>
            </a:r>
            <a:r>
              <a:rPr lang="ru-RU" sz="1600" baseline="30000" dirty="0" smtClean="0"/>
              <a:t>о </a:t>
            </a:r>
            <a:r>
              <a:rPr lang="ru-RU" sz="1600" b="0" dirty="0" smtClean="0"/>
              <a:t> справа – в </a:t>
            </a:r>
            <a:r>
              <a:rPr lang="ru-RU" sz="1600" b="0" dirty="0" err="1" smtClean="0"/>
              <a:t>созв</a:t>
            </a:r>
            <a:r>
              <a:rPr lang="ru-RU" sz="1600" b="0" dirty="0" smtClean="0"/>
              <a:t>. </a:t>
            </a:r>
            <a:r>
              <a:rPr lang="en-US" sz="1600" b="0" dirty="0" err="1" smtClean="0"/>
              <a:t>Sco</a:t>
            </a:r>
            <a:r>
              <a:rPr lang="en-US" sz="1600" b="0" dirty="0" smtClean="0"/>
              <a:t>,</a:t>
            </a:r>
            <a:r>
              <a:rPr lang="ru-RU" sz="1600" b="0" dirty="0" smtClean="0"/>
              <a:t> </a:t>
            </a:r>
            <a:r>
              <a:rPr lang="en-US" sz="1600" b="0" dirty="0" err="1" smtClean="0"/>
              <a:t>Oph</a:t>
            </a:r>
            <a:r>
              <a:rPr lang="ru-RU" sz="1600" b="0" dirty="0" smtClean="0"/>
              <a:t>,</a:t>
            </a:r>
            <a:r>
              <a:rPr lang="en-US" sz="1600" b="0" dirty="0" smtClean="0"/>
              <a:t> </a:t>
            </a:r>
            <a:r>
              <a:rPr lang="en-US" sz="1600" b="0" dirty="0" err="1" smtClean="0"/>
              <a:t>Sgr</a:t>
            </a:r>
            <a:r>
              <a:rPr lang="ru-RU" sz="1600" b="0" dirty="0" smtClean="0"/>
              <a:t>) , по статье  В.Г. 1818 г.(</a:t>
            </a:r>
            <a:r>
              <a:rPr lang="ru-RU" sz="1600" b="0" dirty="0" err="1" smtClean="0"/>
              <a:t>илл</a:t>
            </a:r>
            <a:r>
              <a:rPr lang="ru-RU" sz="1600" b="0" dirty="0" smtClean="0"/>
              <a:t>. из </a:t>
            </a:r>
            <a:r>
              <a:rPr lang="en-US" sz="1600" b="0" i="1" dirty="0" err="1" smtClean="0"/>
              <a:t>Sc.Pap</a:t>
            </a:r>
            <a:r>
              <a:rPr lang="en-US" sz="1600" b="0" i="1" dirty="0" smtClean="0"/>
              <a:t>.</a:t>
            </a:r>
            <a:r>
              <a:rPr lang="ru-RU" sz="1600" b="0" i="1" dirty="0" smtClean="0"/>
              <a:t>,</a:t>
            </a:r>
            <a:r>
              <a:rPr lang="en-US" sz="1600" b="0" i="1" dirty="0" smtClean="0"/>
              <a:t> 1912, </a:t>
            </a:r>
            <a:r>
              <a:rPr lang="en-US" sz="1600" b="0" i="1" dirty="0" err="1" smtClean="0"/>
              <a:t>v.II,p</a:t>
            </a:r>
            <a:r>
              <a:rPr lang="ru-RU" sz="1600" b="0" i="1" dirty="0" smtClean="0"/>
              <a:t>. 603</a:t>
            </a:r>
            <a:r>
              <a:rPr lang="en-US" sz="1600" b="0" dirty="0" smtClean="0"/>
              <a:t>)</a:t>
            </a:r>
            <a:r>
              <a:rPr lang="ru-RU" sz="1600" b="0" dirty="0" smtClean="0"/>
              <a:t>.</a:t>
            </a:r>
          </a:p>
        </p:txBody>
      </p:sp>
      <p:pic>
        <p:nvPicPr>
          <p:cNvPr id="8195" name="Picture 2"/>
          <p:cNvPicPr>
            <a:picLocks noGrp="1" noChangeAspect="1" noChangeArrowheads="1"/>
          </p:cNvPicPr>
          <p:nvPr>
            <p:ph type="pic" idx="1"/>
          </p:nvPr>
        </p:nvPicPr>
        <p:blipFill>
          <a:blip r:embed="rId3" cstate="print"/>
          <a:srcRect l="1869" t="864" b="864"/>
          <a:stretch>
            <a:fillRect/>
          </a:stretch>
        </p:blipFill>
        <p:spPr>
          <a:xfrm>
            <a:off x="1619672" y="188640"/>
            <a:ext cx="6118084" cy="4802338"/>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Текст 3"/>
          <p:cNvSpPr>
            <a:spLocks noGrp="1"/>
          </p:cNvSpPr>
          <p:nvPr>
            <p:ph type="body" sz="half" idx="2"/>
          </p:nvPr>
        </p:nvSpPr>
        <p:spPr>
          <a:xfrm>
            <a:off x="827583" y="0"/>
            <a:ext cx="3096345" cy="6858000"/>
          </a:xfrm>
        </p:spPr>
        <p:txBody>
          <a:bodyPr/>
          <a:lstStyle/>
          <a:p>
            <a:endParaRPr lang="ru-RU" sz="2800" dirty="0" smtClean="0"/>
          </a:p>
          <a:p>
            <a:endParaRPr lang="ru-RU" sz="2800" dirty="0" smtClean="0"/>
          </a:p>
          <a:p>
            <a:endParaRPr lang="ru-RU" sz="2800" dirty="0" smtClean="0"/>
          </a:p>
          <a:p>
            <a:endParaRPr lang="ru-RU" sz="2800" dirty="0" smtClean="0"/>
          </a:p>
          <a:p>
            <a:endParaRPr lang="ru-RU" sz="2800" dirty="0" smtClean="0"/>
          </a:p>
          <a:p>
            <a:r>
              <a:rPr lang="ru-RU" sz="2800" dirty="0" smtClean="0"/>
              <a:t>Вильям Гершель – почетный доктор Оксфордского университета </a:t>
            </a:r>
            <a:r>
              <a:rPr lang="ru-RU" sz="1200" dirty="0" smtClean="0"/>
              <a:t>.</a:t>
            </a:r>
          </a:p>
        </p:txBody>
      </p:sp>
      <p:pic>
        <p:nvPicPr>
          <p:cNvPr id="3075" name="Picture 7"/>
          <p:cNvPicPr>
            <a:picLocks noGrp="1" noChangeAspect="1" noChangeArrowheads="1"/>
          </p:cNvPicPr>
          <p:nvPr>
            <p:ph idx="1"/>
          </p:nvPr>
        </p:nvPicPr>
        <p:blipFill>
          <a:blip r:embed="rId2" cstate="print"/>
          <a:srcRect l="12593" t="10609" r="16821" b="12067"/>
          <a:stretch>
            <a:fillRect/>
          </a:stretch>
        </p:blipFill>
        <p:spPr>
          <a:xfrm>
            <a:off x="4283968" y="404664"/>
            <a:ext cx="4860032" cy="5616575"/>
          </a:xfr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a:xfrm>
            <a:off x="457201" y="274640"/>
            <a:ext cx="8229600" cy="1138237"/>
          </a:xfrm>
        </p:spPr>
        <p:txBody>
          <a:bodyPr/>
          <a:lstStyle/>
          <a:p>
            <a:r>
              <a:rPr lang="ru-RU" sz="2000" dirty="0" smtClean="0"/>
              <a:t>В составленном нами распределение объектов из статьи 1818г. по квадрантам   в </a:t>
            </a:r>
            <a:r>
              <a:rPr lang="en-US" sz="2000" dirty="0" smtClean="0"/>
              <a:t>NE+SE </a:t>
            </a:r>
            <a:r>
              <a:rPr lang="ru-RU" sz="2000" dirty="0" smtClean="0"/>
              <a:t>оказываются </a:t>
            </a:r>
            <a:r>
              <a:rPr lang="en-US" sz="2000" dirty="0" smtClean="0"/>
              <a:t>72%</a:t>
            </a:r>
            <a:r>
              <a:rPr lang="ru-RU" sz="2000" dirty="0" smtClean="0"/>
              <a:t> их, с преобладанием шаровых скоплений.  </a:t>
            </a:r>
          </a:p>
        </p:txBody>
      </p:sp>
      <p:sp>
        <p:nvSpPr>
          <p:cNvPr id="9219" name="Содержимое 2"/>
          <p:cNvSpPr>
            <a:spLocks noGrp="1"/>
          </p:cNvSpPr>
          <p:nvPr>
            <p:ph sz="half" idx="1"/>
          </p:nvPr>
        </p:nvSpPr>
        <p:spPr>
          <a:xfrm>
            <a:off x="457201" y="1484315"/>
            <a:ext cx="4038600" cy="5113337"/>
          </a:xfrm>
        </p:spPr>
        <p:txBody>
          <a:bodyPr/>
          <a:lstStyle/>
          <a:p>
            <a:r>
              <a:rPr lang="en-US" sz="2000" dirty="0" smtClean="0"/>
              <a:t>NW  (5) -11%</a:t>
            </a:r>
            <a:endParaRPr lang="ru-RU" sz="2000" dirty="0" smtClean="0"/>
          </a:p>
          <a:p>
            <a:r>
              <a:rPr lang="ru-RU" sz="2000" dirty="0" smtClean="0"/>
              <a:t>3 - Рассеянные </a:t>
            </a:r>
            <a:r>
              <a:rPr lang="ru-RU" sz="2000" dirty="0" err="1" smtClean="0"/>
              <a:t>ск</a:t>
            </a:r>
            <a:r>
              <a:rPr lang="ru-RU" sz="2000" dirty="0" smtClean="0"/>
              <a:t>.</a:t>
            </a:r>
          </a:p>
          <a:p>
            <a:r>
              <a:rPr lang="ru-RU" sz="2000" dirty="0" smtClean="0"/>
              <a:t>1-планетарные</a:t>
            </a:r>
          </a:p>
          <a:p>
            <a:r>
              <a:rPr lang="ru-RU" sz="2000" dirty="0" smtClean="0">
                <a:solidFill>
                  <a:srgbClr val="C00000"/>
                </a:solidFill>
              </a:rPr>
              <a:t>1- шаровое</a:t>
            </a:r>
            <a:endParaRPr lang="en-US" sz="2000" dirty="0" smtClean="0">
              <a:solidFill>
                <a:srgbClr val="C00000"/>
              </a:solidFill>
            </a:endParaRPr>
          </a:p>
          <a:p>
            <a:endParaRPr lang="en-US" sz="2000" dirty="0" smtClean="0"/>
          </a:p>
          <a:p>
            <a:endParaRPr lang="en-US" sz="2000" dirty="0" smtClean="0"/>
          </a:p>
          <a:p>
            <a:endParaRPr lang="en-US" sz="2000" dirty="0" smtClean="0"/>
          </a:p>
          <a:p>
            <a:r>
              <a:rPr lang="en-US" sz="2000" dirty="0" smtClean="0"/>
              <a:t>SW (8) -17%</a:t>
            </a:r>
          </a:p>
          <a:p>
            <a:r>
              <a:rPr lang="en-US" sz="2000" dirty="0" smtClean="0"/>
              <a:t>1-</a:t>
            </a:r>
            <a:r>
              <a:rPr lang="fr-FR" sz="2000" dirty="0" smtClean="0"/>
              <a:t>SN </a:t>
            </a:r>
            <a:r>
              <a:rPr lang="ru-RU" sz="2000" dirty="0" smtClean="0"/>
              <a:t>(Краб)</a:t>
            </a:r>
          </a:p>
          <a:p>
            <a:r>
              <a:rPr lang="ru-RU" sz="2000" dirty="0" smtClean="0"/>
              <a:t>2-рассеян.ск.</a:t>
            </a:r>
          </a:p>
          <a:p>
            <a:r>
              <a:rPr lang="ru-RU" sz="2000" dirty="0" smtClean="0"/>
              <a:t>2-галактики</a:t>
            </a:r>
          </a:p>
          <a:p>
            <a:r>
              <a:rPr lang="ru-RU" sz="2000" dirty="0" smtClean="0">
                <a:solidFill>
                  <a:srgbClr val="C00000"/>
                </a:solidFill>
              </a:rPr>
              <a:t>3-шаровые скопления</a:t>
            </a:r>
          </a:p>
        </p:txBody>
      </p:sp>
      <p:sp>
        <p:nvSpPr>
          <p:cNvPr id="9220" name="Содержимое 3"/>
          <p:cNvSpPr>
            <a:spLocks noGrp="1"/>
          </p:cNvSpPr>
          <p:nvPr>
            <p:ph sz="half" idx="2"/>
          </p:nvPr>
        </p:nvSpPr>
        <p:spPr>
          <a:xfrm>
            <a:off x="4648200" y="1557339"/>
            <a:ext cx="4244280" cy="4967287"/>
          </a:xfrm>
        </p:spPr>
        <p:txBody>
          <a:bodyPr/>
          <a:lstStyle/>
          <a:p>
            <a:r>
              <a:rPr lang="en-US" sz="2000" dirty="0" smtClean="0"/>
              <a:t>NE</a:t>
            </a:r>
            <a:r>
              <a:rPr lang="ru-RU" sz="2000" dirty="0" smtClean="0"/>
              <a:t> </a:t>
            </a:r>
            <a:r>
              <a:rPr lang="en-US" sz="2000" dirty="0" smtClean="0"/>
              <a:t>(</a:t>
            </a:r>
            <a:r>
              <a:rPr lang="ru-RU" sz="2000" dirty="0" smtClean="0"/>
              <a:t>23</a:t>
            </a:r>
            <a:r>
              <a:rPr lang="en-US" sz="2000" dirty="0" smtClean="0"/>
              <a:t>) – 49%</a:t>
            </a:r>
            <a:endParaRPr lang="ru-RU" sz="2000" dirty="0" smtClean="0"/>
          </a:p>
          <a:p>
            <a:r>
              <a:rPr lang="ru-RU" sz="2000" dirty="0" smtClean="0"/>
              <a:t>1-рассеянные </a:t>
            </a:r>
            <a:r>
              <a:rPr lang="ru-RU" sz="2000" dirty="0" err="1" smtClean="0"/>
              <a:t>ск</a:t>
            </a:r>
            <a:r>
              <a:rPr lang="ru-RU" sz="2000" dirty="0" smtClean="0"/>
              <a:t>.</a:t>
            </a:r>
          </a:p>
          <a:p>
            <a:r>
              <a:rPr lang="ru-RU" sz="2000" dirty="0" smtClean="0"/>
              <a:t>1-планетарные </a:t>
            </a:r>
            <a:r>
              <a:rPr lang="ru-RU" sz="2000" dirty="0" err="1" smtClean="0"/>
              <a:t>тум</a:t>
            </a:r>
            <a:r>
              <a:rPr lang="ru-RU" sz="2000" dirty="0" smtClean="0"/>
              <a:t>.</a:t>
            </a:r>
          </a:p>
          <a:p>
            <a:r>
              <a:rPr lang="ru-RU" sz="2000" dirty="0" smtClean="0"/>
              <a:t>2- галактики (</a:t>
            </a:r>
            <a:r>
              <a:rPr lang="en-US" sz="2000" dirty="0" err="1" smtClean="0"/>
              <a:t>Uma</a:t>
            </a:r>
            <a:r>
              <a:rPr lang="en-US" sz="2000" dirty="0" smtClean="0"/>
              <a:t>, </a:t>
            </a:r>
            <a:r>
              <a:rPr lang="en-US" sz="2000" dirty="0" err="1" smtClean="0"/>
              <a:t>Dra</a:t>
            </a:r>
            <a:r>
              <a:rPr lang="ru-RU" sz="2000" dirty="0" smtClean="0"/>
              <a:t>)</a:t>
            </a:r>
            <a:endParaRPr lang="en-US" sz="2000" dirty="0" smtClean="0"/>
          </a:p>
          <a:p>
            <a:r>
              <a:rPr lang="en-US" sz="2000" dirty="0" smtClean="0">
                <a:solidFill>
                  <a:srgbClr val="C00000"/>
                </a:solidFill>
              </a:rPr>
              <a:t>19 – </a:t>
            </a:r>
            <a:r>
              <a:rPr lang="ru-RU" sz="2000" dirty="0" smtClean="0">
                <a:solidFill>
                  <a:srgbClr val="C00000"/>
                </a:solidFill>
              </a:rPr>
              <a:t>шаровые </a:t>
            </a:r>
            <a:r>
              <a:rPr lang="ru-RU" sz="2000" dirty="0" err="1" smtClean="0">
                <a:solidFill>
                  <a:srgbClr val="C00000"/>
                </a:solidFill>
              </a:rPr>
              <a:t>ск</a:t>
            </a:r>
            <a:r>
              <a:rPr lang="ru-RU" sz="2000" dirty="0" smtClean="0">
                <a:solidFill>
                  <a:srgbClr val="C00000"/>
                </a:solidFill>
              </a:rPr>
              <a:t>. (2 – в </a:t>
            </a:r>
            <a:r>
              <a:rPr lang="en-US" sz="2000" dirty="0" err="1" smtClean="0">
                <a:solidFill>
                  <a:srgbClr val="C00000"/>
                </a:solidFill>
              </a:rPr>
              <a:t>Sco</a:t>
            </a:r>
            <a:r>
              <a:rPr lang="ru-RU" sz="2000" dirty="0" smtClean="0">
                <a:solidFill>
                  <a:srgbClr val="C00000"/>
                </a:solidFill>
              </a:rPr>
              <a:t>)</a:t>
            </a:r>
            <a:endParaRPr lang="en-US" sz="2000" dirty="0" smtClean="0">
              <a:solidFill>
                <a:srgbClr val="C00000"/>
              </a:solidFill>
            </a:endParaRPr>
          </a:p>
          <a:p>
            <a:r>
              <a:rPr lang="ru-RU" sz="2000" dirty="0" smtClean="0"/>
              <a:t>В </a:t>
            </a:r>
            <a:r>
              <a:rPr lang="en-US" sz="2000" dirty="0" smtClean="0"/>
              <a:t>½ NE</a:t>
            </a:r>
            <a:r>
              <a:rPr lang="ru-RU" sz="2000" dirty="0" smtClean="0"/>
              <a:t> (17</a:t>
            </a:r>
            <a:r>
              <a:rPr lang="en-US" sz="2000" dirty="0" smtClean="0"/>
              <a:t>)-</a:t>
            </a:r>
            <a:r>
              <a:rPr lang="ru-RU" sz="2000" dirty="0" smtClean="0"/>
              <a:t> 74%, </a:t>
            </a:r>
            <a:r>
              <a:rPr lang="en-US" sz="2000" dirty="0" smtClean="0"/>
              <a:t>¼NE</a:t>
            </a:r>
            <a:r>
              <a:rPr lang="ru-RU" sz="2000" dirty="0" smtClean="0"/>
              <a:t>(9</a:t>
            </a:r>
            <a:r>
              <a:rPr lang="en-US" sz="2000" dirty="0" smtClean="0"/>
              <a:t>) -</a:t>
            </a:r>
            <a:r>
              <a:rPr lang="ru-RU" sz="2000" dirty="0" smtClean="0"/>
              <a:t>53%);</a:t>
            </a:r>
            <a:endParaRPr lang="en-US" sz="2000" dirty="0" smtClean="0"/>
          </a:p>
          <a:p>
            <a:endParaRPr lang="en-US" sz="2000" dirty="0" smtClean="0"/>
          </a:p>
          <a:p>
            <a:r>
              <a:rPr lang="en-US" sz="2000" dirty="0" smtClean="0"/>
              <a:t>SE (11) – 23% </a:t>
            </a:r>
            <a:endParaRPr lang="ru-RU" sz="2000" dirty="0" smtClean="0"/>
          </a:p>
          <a:p>
            <a:r>
              <a:rPr lang="ru-RU" sz="2000" dirty="0" smtClean="0"/>
              <a:t>1-рассеян.ск. </a:t>
            </a:r>
            <a:r>
              <a:rPr lang="en-US" sz="2000" dirty="0" smtClean="0"/>
              <a:t>(</a:t>
            </a:r>
            <a:r>
              <a:rPr lang="en-US" sz="2000" dirty="0" err="1" smtClean="0"/>
              <a:t>Sct</a:t>
            </a:r>
            <a:r>
              <a:rPr lang="en-US" sz="2000" dirty="0" smtClean="0"/>
              <a:t>)</a:t>
            </a:r>
            <a:endParaRPr lang="ru-RU" sz="2000" dirty="0" smtClean="0"/>
          </a:p>
          <a:p>
            <a:r>
              <a:rPr lang="ru-RU" sz="2000" dirty="0" smtClean="0"/>
              <a:t>1-планетарная </a:t>
            </a:r>
            <a:r>
              <a:rPr lang="ru-RU" sz="2000" dirty="0" err="1" smtClean="0"/>
              <a:t>тум</a:t>
            </a:r>
            <a:r>
              <a:rPr lang="ru-RU" sz="2000" dirty="0" smtClean="0"/>
              <a:t>.(</a:t>
            </a:r>
            <a:r>
              <a:rPr lang="en-US" sz="2000" dirty="0" err="1" smtClean="0"/>
              <a:t>Aql</a:t>
            </a:r>
            <a:r>
              <a:rPr lang="ru-RU" sz="2000" dirty="0" smtClean="0"/>
              <a:t>)</a:t>
            </a:r>
            <a:endParaRPr lang="en-US" sz="2000" dirty="0" smtClean="0"/>
          </a:p>
          <a:p>
            <a:r>
              <a:rPr lang="en-US" sz="2000" dirty="0" smtClean="0"/>
              <a:t>1-</a:t>
            </a:r>
            <a:r>
              <a:rPr lang="ru-RU" sz="2000" dirty="0" smtClean="0"/>
              <a:t>галактика </a:t>
            </a:r>
            <a:r>
              <a:rPr lang="en-US" sz="2000" dirty="0" smtClean="0"/>
              <a:t>(</a:t>
            </a:r>
            <a:r>
              <a:rPr lang="en-US" sz="2000" dirty="0" err="1" smtClean="0"/>
              <a:t>Cet</a:t>
            </a:r>
            <a:r>
              <a:rPr lang="en-US" sz="2000" dirty="0" smtClean="0"/>
              <a:t>)</a:t>
            </a:r>
            <a:endParaRPr lang="ru-RU" sz="2000" dirty="0" smtClean="0"/>
          </a:p>
          <a:p>
            <a:r>
              <a:rPr lang="ru-RU" sz="2000" dirty="0" smtClean="0">
                <a:solidFill>
                  <a:srgbClr val="C00000"/>
                </a:solidFill>
              </a:rPr>
              <a:t>8-шаровые скопления (3 в </a:t>
            </a:r>
            <a:r>
              <a:rPr lang="en-US" sz="2000" dirty="0" err="1" smtClean="0">
                <a:solidFill>
                  <a:srgbClr val="C00000"/>
                </a:solidFill>
              </a:rPr>
              <a:t>Sgr</a:t>
            </a:r>
            <a:r>
              <a:rPr lang="ru-RU" sz="2000" dirty="0" smtClean="0">
                <a:solidFill>
                  <a:srgbClr val="C00000"/>
                </a:solidFill>
              </a:rPr>
              <a:t>)</a:t>
            </a:r>
            <a:endParaRPr lang="fr-FR" sz="2000" dirty="0" smtClean="0">
              <a:solidFill>
                <a:srgbClr val="C00000"/>
              </a:solidFill>
            </a:endParaRPr>
          </a:p>
          <a:p>
            <a:r>
              <a:rPr lang="ru-RU" sz="2000" dirty="0" smtClean="0"/>
              <a:t>В </a:t>
            </a:r>
            <a:r>
              <a:rPr lang="en-US" sz="2000" dirty="0" smtClean="0"/>
              <a:t>½ SE</a:t>
            </a:r>
            <a:r>
              <a:rPr lang="ru-RU" sz="2000" dirty="0" smtClean="0"/>
              <a:t> (10)</a:t>
            </a:r>
            <a:r>
              <a:rPr lang="en-US" sz="2000" dirty="0" smtClean="0"/>
              <a:t> – 91%;    </a:t>
            </a:r>
            <a:r>
              <a:rPr lang="ru-RU" sz="2000" dirty="0" smtClean="0"/>
              <a:t>¼</a:t>
            </a:r>
            <a:r>
              <a:rPr lang="en-US" sz="2000" dirty="0" smtClean="0"/>
              <a:t> SE (5) -50%.</a:t>
            </a:r>
            <a:endParaRPr lang="ru-RU" sz="20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457201" y="274639"/>
            <a:ext cx="8229600" cy="490537"/>
          </a:xfrm>
        </p:spPr>
        <p:txBody>
          <a:bodyPr/>
          <a:lstStyle/>
          <a:p>
            <a:r>
              <a:rPr lang="ru-RU" sz="1400" dirty="0" smtClean="0"/>
              <a:t>Рост числа видимых скоплений</a:t>
            </a:r>
            <a:r>
              <a:rPr lang="en-US" sz="1400" dirty="0" smtClean="0"/>
              <a:t> </a:t>
            </a:r>
            <a:r>
              <a:rPr lang="ru-RU" sz="1400" dirty="0" smtClean="0"/>
              <a:t> в направлении экватора и центра Галактики:</a:t>
            </a:r>
          </a:p>
        </p:txBody>
      </p:sp>
      <p:pic>
        <p:nvPicPr>
          <p:cNvPr id="10243" name="Picture 2" descr="picture"/>
          <p:cNvPicPr preferRelativeResize="0">
            <a:picLocks noGrp="1" noChangeArrowheads="1"/>
          </p:cNvPicPr>
          <p:nvPr>
            <p:ph idx="1"/>
          </p:nvPr>
        </p:nvPicPr>
        <p:blipFill>
          <a:blip r:embed="rId2" cstate="print"/>
          <a:srcRect/>
          <a:stretch>
            <a:fillRect/>
          </a:stretch>
        </p:blipFill>
        <p:spPr>
          <a:xfrm>
            <a:off x="684214" y="981077"/>
            <a:ext cx="7488236" cy="5400675"/>
          </a:xfrm>
          <a:solidFill>
            <a:srgbClr val="FFFFFF"/>
          </a:solidFill>
          <a:ln>
            <a:solidFill>
              <a:srgbClr val="000000"/>
            </a:solidFill>
            <a:rou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1" y="188641"/>
            <a:ext cx="8229600" cy="6669359"/>
          </a:xfrm>
        </p:spPr>
        <p:txBody>
          <a:bodyPr>
            <a:normAutofit/>
          </a:bodyPr>
          <a:lstStyle/>
          <a:p>
            <a:pPr eaLnBrk="1" hangingPunct="1"/>
            <a:endParaRPr lang="ru-RU" sz="1800" dirty="0" smtClean="0"/>
          </a:p>
          <a:p>
            <a:r>
              <a:rPr lang="ru-RU" sz="2000" dirty="0" smtClean="0">
                <a:solidFill>
                  <a:srgbClr val="C00000"/>
                </a:solidFill>
              </a:rPr>
              <a:t>Но в отличие от своих ранних  «звездных черпков» Гершель не обратил внимания на  этот новый  многозначительный сигнал  - данные «черпков скоплений»,  как на характеризующий саму Галактику, возможно, потому , что не был уверен в том, являются ли  все видимые им скопления частью Млечного пути или же  включают объекты, находящиеся и за его пределами. </a:t>
            </a:r>
          </a:p>
          <a:p>
            <a:pPr eaLnBrk="1" hangingPunct="1"/>
            <a:r>
              <a:rPr lang="ru-RU" sz="2000" dirty="0" smtClean="0"/>
              <a:t>Гершель отмечал, что границы Млечного пути недостижимы по наблюдениям отдельных его звезд, но что яркие скопления звезд даже за его пределами могут быть обнаружимы для его телескопов. Быть может, именно неуверенность в пространственном положении шаровых скоплений относительно нашей звездной системы - Мл. Пути (в ней или вне её) и стала камнем преткновения для его дальнейших размышлений над выявленным эффектом в их распределении относительно плоскости Мл. Пути. </a:t>
            </a:r>
          </a:p>
          <a:p>
            <a:pPr eaLnBrk="1" hangingPunct="1"/>
            <a:r>
              <a:rPr lang="ru-RU" sz="2000" dirty="0" smtClean="0"/>
              <a:t>(Даже в 30-е г., например, </a:t>
            </a:r>
            <a:r>
              <a:rPr lang="ru-RU" sz="2000" dirty="0" err="1" smtClean="0"/>
              <a:t>Трюмплер</a:t>
            </a:r>
            <a:r>
              <a:rPr lang="ru-RU" sz="2000" dirty="0" smtClean="0"/>
              <a:t>, считал шаровые скопления самостоятельными звездными системами.)</a:t>
            </a:r>
            <a:endParaRPr lang="ru-RU"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a:bodyPr>
          <a:lstStyle/>
          <a:p>
            <a:r>
              <a:rPr lang="ru-RU" sz="3200" dirty="0" smtClean="0"/>
              <a:t>О «ловушках» на пути наблюдателя…</a:t>
            </a:r>
            <a:endParaRPr lang="ru-RU" sz="3200" dirty="0"/>
          </a:p>
        </p:txBody>
      </p:sp>
      <p:sp>
        <p:nvSpPr>
          <p:cNvPr id="3" name="Содержимое 2"/>
          <p:cNvSpPr>
            <a:spLocks noGrp="1"/>
          </p:cNvSpPr>
          <p:nvPr>
            <p:ph idx="1"/>
          </p:nvPr>
        </p:nvSpPr>
        <p:spPr>
          <a:xfrm>
            <a:off x="457200" y="1071546"/>
            <a:ext cx="8229600" cy="5357850"/>
          </a:xfrm>
        </p:spPr>
        <p:txBody>
          <a:bodyPr>
            <a:normAutofit fontScale="70000" lnSpcReduction="20000"/>
          </a:bodyPr>
          <a:lstStyle/>
          <a:p>
            <a:r>
              <a:rPr lang="ru-RU" sz="2400" dirty="0" smtClean="0"/>
              <a:t> На первый взгляд странно, что Гершель не обратил внимания  на явную </a:t>
            </a:r>
            <a:r>
              <a:rPr lang="ru-RU" sz="2400" dirty="0" smtClean="0">
                <a:solidFill>
                  <a:srgbClr val="FF0000"/>
                </a:solidFill>
              </a:rPr>
              <a:t>привязанность распределения этих объектов именно к плоскости М.Пути, чего , казалось бы, не могло быть для внешних объектов!</a:t>
            </a:r>
            <a:r>
              <a:rPr lang="ru-RU" sz="2400" dirty="0" smtClean="0"/>
              <a:t>  </a:t>
            </a:r>
          </a:p>
          <a:p>
            <a:r>
              <a:rPr lang="ru-RU" sz="2400" dirty="0" smtClean="0"/>
              <a:t>Впрочем, напомним, в связи с этим, что  открытое Гершелем еще в 1785г. также упорядоченное  (но противоположное)  широтное распределение  </a:t>
            </a:r>
            <a:r>
              <a:rPr lang="ru-RU" sz="2400" i="1" dirty="0" smtClean="0"/>
              <a:t>млечных</a:t>
            </a:r>
            <a:r>
              <a:rPr lang="ru-RU" sz="2400" dirty="0" smtClean="0"/>
              <a:t> туманностей  относительно плоскости Млечного Пути - их концентрация  в полярных областях Галактики, что долгое время  после В.Г. трактовалась именно как признак их принадлежности  нашей Галактике (!)  - сам Гершель (отрицавший всякий антропоцентризм)  объяснял  как  </a:t>
            </a:r>
            <a:r>
              <a:rPr lang="ru-RU" sz="2400" dirty="0" smtClean="0">
                <a:solidFill>
                  <a:srgbClr val="FF0000"/>
                </a:solidFill>
              </a:rPr>
              <a:t>не связанный с Млечным путем эффект  </a:t>
            </a:r>
            <a:r>
              <a:rPr lang="ru-RU" sz="2400" dirty="0" smtClean="0"/>
              <a:t>- прохождением через полярные области «пласта Волос Вероники»!  И в принципе он был тогда прав.  - Поэтому, возможно, и тенденция скоплений концентрироваться к </a:t>
            </a:r>
            <a:r>
              <a:rPr lang="ru-RU" sz="2400" dirty="0" err="1" smtClean="0"/>
              <a:t>экв</a:t>
            </a:r>
            <a:r>
              <a:rPr lang="ru-RU" sz="2400" dirty="0" smtClean="0"/>
              <a:t>. плоскости </a:t>
            </a:r>
            <a:r>
              <a:rPr lang="ru-RU" sz="2400" dirty="0" err="1" smtClean="0"/>
              <a:t>Мл.пути</a:t>
            </a:r>
            <a:r>
              <a:rPr lang="ru-RU" sz="2400" dirty="0" smtClean="0"/>
              <a:t> и в определенном направлении была воспринята Гершелем так же, став новой «ловушкой» на пути к истине…  (А между тем уже в распределении скоплений, выявленных в статье 1784г., такая тенденция проявилась бы, если бы сам Гершель составил тогда диаграмму, составленную автором настоящего сообщения и приведенную  в монографии 1966г. - см. </a:t>
            </a:r>
            <a:r>
              <a:rPr lang="ru-RU" sz="2400" dirty="0" err="1" smtClean="0"/>
              <a:t>зд</a:t>
            </a:r>
            <a:r>
              <a:rPr lang="ru-RU" sz="2400" dirty="0" smtClean="0"/>
              <a:t>. повтор  слайдов 17 и 18, второй приведен , чтобы показать начало отсчета </a:t>
            </a:r>
            <a:r>
              <a:rPr lang="ru-RU" sz="2400" dirty="0" err="1" smtClean="0"/>
              <a:t>гал</a:t>
            </a:r>
            <a:r>
              <a:rPr lang="ru-RU" sz="2400" dirty="0" smtClean="0"/>
              <a:t>. долгот). В распределении  именно явных скоплений (</a:t>
            </a:r>
            <a:r>
              <a:rPr lang="ru-RU" sz="2400" dirty="0" err="1" smtClean="0"/>
              <a:t>треугольнички</a:t>
            </a:r>
            <a:r>
              <a:rPr lang="ru-RU" sz="2400" dirty="0" smtClean="0"/>
              <a:t> на левом рис. сл. 17)  проявляется их концентрация в определенном направлении от центра, то есть от положения наблюдателя ).                         </a:t>
            </a:r>
          </a:p>
          <a:p>
            <a:r>
              <a:rPr lang="ru-RU" sz="2400" dirty="0" smtClean="0"/>
              <a:t>                               </a:t>
            </a:r>
            <a:r>
              <a:rPr lang="ru-RU" sz="2400" dirty="0" smtClean="0">
                <a:solidFill>
                  <a:srgbClr val="FF0000"/>
                </a:solidFill>
              </a:rPr>
              <a:t>Увы, никто не может объять необъятного.</a:t>
            </a:r>
          </a:p>
          <a:p>
            <a:endParaRPr lang="ru-RU"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icture"/>
          <p:cNvPicPr preferRelativeResize="0">
            <a:picLocks noChangeArrowheads="1"/>
          </p:cNvPicPr>
          <p:nvPr/>
        </p:nvPicPr>
        <p:blipFill>
          <a:blip r:embed="rId2" cstate="print"/>
          <a:srcRect/>
          <a:stretch>
            <a:fillRect/>
          </a:stretch>
        </p:blipFill>
        <p:spPr bwMode="auto">
          <a:xfrm>
            <a:off x="0" y="333377"/>
            <a:ext cx="9144000" cy="5832475"/>
          </a:xfrm>
          <a:prstGeom prst="rect">
            <a:avLst/>
          </a:prstGeom>
          <a:solidFill>
            <a:srgbClr val="FFFFFF"/>
          </a:solidFill>
          <a:ln w="9525">
            <a:solidFill>
              <a:srgbClr val="000000"/>
            </a:solidFill>
            <a:round/>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dirty="0" smtClean="0"/>
              <a:t>К открытию крупномасштабной структуры Вселенной </a:t>
            </a:r>
            <a:r>
              <a:rPr lang="ru-RU" sz="2000" dirty="0" smtClean="0"/>
              <a:t>(</a:t>
            </a:r>
            <a:r>
              <a:rPr lang="ru-RU" sz="2000" dirty="0" err="1" smtClean="0"/>
              <a:t>илл</a:t>
            </a:r>
            <a:r>
              <a:rPr lang="ru-RU" sz="2000" dirty="0" smtClean="0"/>
              <a:t>. из: ИАИ. </a:t>
            </a:r>
            <a:r>
              <a:rPr lang="ru-RU" sz="2000" dirty="0" err="1" smtClean="0"/>
              <a:t>Вып</a:t>
            </a:r>
            <a:r>
              <a:rPr lang="ru-RU" sz="2000" dirty="0" smtClean="0"/>
              <a:t>.</a:t>
            </a:r>
            <a:r>
              <a:rPr lang="en-US" sz="2000" dirty="0" smtClean="0"/>
              <a:t>XVII</a:t>
            </a:r>
            <a:r>
              <a:rPr lang="ru-RU" sz="2000" dirty="0" smtClean="0"/>
              <a:t>,1984,с.50-51</a:t>
            </a:r>
            <a:r>
              <a:rPr lang="ru-RU" sz="3200" dirty="0" smtClean="0"/>
              <a:t>)</a:t>
            </a:r>
            <a:endParaRPr lang="ru-RU" sz="3200" dirty="0"/>
          </a:p>
        </p:txBody>
      </p:sp>
      <p:sp>
        <p:nvSpPr>
          <p:cNvPr id="3" name="Текст 2"/>
          <p:cNvSpPr>
            <a:spLocks noGrp="1"/>
          </p:cNvSpPr>
          <p:nvPr>
            <p:ph type="body" idx="1"/>
          </p:nvPr>
        </p:nvSpPr>
        <p:spPr/>
        <p:txBody>
          <a:bodyPr/>
          <a:lstStyle/>
          <a:p>
            <a:r>
              <a:rPr lang="ru-RU" sz="1600" dirty="0" smtClean="0"/>
              <a:t>        «Пласт Волос Вероники» , по В.Гершелю,1784г. (оконтуренная область)</a:t>
            </a:r>
            <a:endParaRPr lang="ru-RU" sz="1600" dirty="0"/>
          </a:p>
        </p:txBody>
      </p:sp>
      <p:sp>
        <p:nvSpPr>
          <p:cNvPr id="5" name="Текст 4"/>
          <p:cNvSpPr>
            <a:spLocks noGrp="1"/>
          </p:cNvSpPr>
          <p:nvPr>
            <p:ph type="body" sz="quarter" idx="3"/>
          </p:nvPr>
        </p:nvSpPr>
        <p:spPr/>
        <p:txBody>
          <a:bodyPr/>
          <a:lstStyle/>
          <a:p>
            <a:r>
              <a:rPr lang="ru-RU" sz="1600" dirty="0" smtClean="0"/>
              <a:t>Экваториальная часть Сверхгалактики Ж.де Вокулера</a:t>
            </a:r>
            <a:r>
              <a:rPr lang="ru-RU" sz="1600" smtClean="0"/>
              <a:t>, 1953 г.</a:t>
            </a:r>
            <a:endParaRPr lang="ru-RU" sz="1600" dirty="0"/>
          </a:p>
        </p:txBody>
      </p:sp>
      <p:pic>
        <p:nvPicPr>
          <p:cNvPr id="7" name="Picture 2" descr="picture"/>
          <p:cNvPicPr preferRelativeResize="0">
            <a:picLocks noGrp="1" noChangeArrowheads="1"/>
          </p:cNvPicPr>
          <p:nvPr>
            <p:ph sz="half" idx="2"/>
          </p:nvPr>
        </p:nvPicPr>
        <p:blipFill>
          <a:blip r:embed="rId2" cstate="print"/>
          <a:srcRect/>
          <a:stretch>
            <a:fillRect/>
          </a:stretch>
        </p:blipFill>
        <p:spPr bwMode="auto">
          <a:xfrm>
            <a:off x="457200" y="2226737"/>
            <a:ext cx="4040188" cy="3847563"/>
          </a:xfrm>
          <a:prstGeom prst="rect">
            <a:avLst/>
          </a:prstGeom>
          <a:solidFill>
            <a:srgbClr val="FFFFFF"/>
          </a:solidFill>
          <a:ln w="9525">
            <a:solidFill>
              <a:srgbClr val="000000"/>
            </a:solidFill>
            <a:round/>
            <a:headEnd/>
            <a:tailEnd/>
          </a:ln>
        </p:spPr>
      </p:pic>
      <p:pic>
        <p:nvPicPr>
          <p:cNvPr id="8" name="Picture 3" descr="picture"/>
          <p:cNvPicPr preferRelativeResize="0">
            <a:picLocks noGrp="1" noChangeArrowheads="1"/>
          </p:cNvPicPr>
          <p:nvPr>
            <p:ph sz="quarter" idx="4"/>
          </p:nvPr>
        </p:nvPicPr>
        <p:blipFill>
          <a:blip r:embed="rId3" cstate="print"/>
          <a:srcRect/>
          <a:stretch>
            <a:fillRect/>
          </a:stretch>
        </p:blipFill>
        <p:spPr bwMode="auto">
          <a:xfrm>
            <a:off x="4645025" y="2178589"/>
            <a:ext cx="4041775" cy="3943859"/>
          </a:xfrm>
          <a:prstGeom prst="rect">
            <a:avLst/>
          </a:prstGeom>
          <a:solidFill>
            <a:srgbClr val="FFFFFF"/>
          </a:solidFill>
          <a:ln w="9525">
            <a:solidFill>
              <a:srgbClr val="000000"/>
            </a:solidFill>
            <a:round/>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5840435"/>
          </a:xfrm>
        </p:spPr>
        <p:txBody>
          <a:bodyPr>
            <a:normAutofit fontScale="77500" lnSpcReduction="20000"/>
          </a:bodyPr>
          <a:lstStyle/>
          <a:p>
            <a:r>
              <a:rPr lang="ru-RU" sz="2800" dirty="0" smtClean="0"/>
              <a:t>О том, какая картина глубин звездной Вселенной открылась перед Гершелем в 1818г., говорит нижеследующая таблица, составленная нами для приведенной выше схемы  Гершеля – таблица распределения и расстояний скоплений в оценках Гершеля и  в реальных данных.(см. приложение: Таблица). В ней в столбцах 5 и 6 указаны оценки расстояний в св. годах , по Гершелю, и современные.  Для нескольких объектов, для примера, в </a:t>
            </a:r>
            <a:r>
              <a:rPr lang="ru-RU" sz="2800" dirty="0" err="1" smtClean="0"/>
              <a:t>стб</a:t>
            </a:r>
            <a:r>
              <a:rPr lang="ru-RU" sz="2800" dirty="0" smtClean="0"/>
              <a:t>. 5 приведены и оценки по Ламберту.  Из нее видно, что оценки Гершеля оказались реалистичными лишь для рассеянных скоплений – до расстояний в несколько тыс. св. лет. Оценки расстояний до шаровых скоплений -  в первые десятки тыс. св. лет уменьшены  в несколько раз (но все же не на порядок). И, конечно, совершенно иллюзорны  оценки расстояний до немногих включенных в обзор галактик. Но что забавно: наиболее удаленными у него оказались… планетарные туманности и (!) знаменитая М1 (</a:t>
            </a:r>
            <a:r>
              <a:rPr lang="ru-RU" sz="2800" dirty="0" err="1" smtClean="0"/>
              <a:t>Крабовидная</a:t>
            </a:r>
            <a:r>
              <a:rPr lang="ru-RU" sz="2800" dirty="0" smtClean="0"/>
              <a:t> </a:t>
            </a:r>
            <a:r>
              <a:rPr lang="ru-RU" sz="2800" dirty="0" err="1" smtClean="0"/>
              <a:t>тум</a:t>
            </a:r>
            <a:r>
              <a:rPr lang="ru-RU" sz="2800" dirty="0" smtClean="0"/>
              <a:t>., остаток взрыва </a:t>
            </a:r>
            <a:r>
              <a:rPr lang="en-US" sz="2800" dirty="0" smtClean="0"/>
              <a:t>SN 1054 </a:t>
            </a:r>
            <a:r>
              <a:rPr lang="ru-RU" sz="2800" dirty="0" smtClean="0"/>
              <a:t>). Это говорит и о том, что Гершель вернулся к картине островных звездных вселенных,  но также и о том, что, как и прежде, в мелкой структурности   туманности он видел основание подозревать в ней далекую звездную систему.</a:t>
            </a:r>
            <a:endParaRPr lang="ru-RU" sz="28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Autofit/>
          </a:bodyPr>
          <a:lstStyle/>
          <a:p>
            <a:r>
              <a:rPr lang="ru-RU" sz="3200" dirty="0" smtClean="0"/>
              <a:t>Картина глубины наблюдаемой звездной Вселенной  в 1818г.</a:t>
            </a:r>
            <a:endParaRPr lang="ru-RU" sz="3200" dirty="0"/>
          </a:p>
        </p:txBody>
      </p:sp>
      <p:sp>
        <p:nvSpPr>
          <p:cNvPr id="3" name="Содержимое 2"/>
          <p:cNvSpPr>
            <a:spLocks noGrp="1"/>
          </p:cNvSpPr>
          <p:nvPr>
            <p:ph idx="1"/>
          </p:nvPr>
        </p:nvSpPr>
        <p:spPr>
          <a:xfrm>
            <a:off x="457200" y="1214422"/>
            <a:ext cx="8229600" cy="4911741"/>
          </a:xfrm>
        </p:spPr>
        <p:txBody>
          <a:bodyPr>
            <a:normAutofit/>
          </a:bodyPr>
          <a:lstStyle/>
          <a:p>
            <a:r>
              <a:rPr lang="ru-RU" sz="2800" dirty="0" smtClean="0"/>
              <a:t>Приведенная в дополнении к настоящей презентации таблица показывает, </a:t>
            </a:r>
            <a:r>
              <a:rPr lang="ru-RU" sz="2800" dirty="0" smtClean="0"/>
              <a:t>что наша звездная система – Галактика по результатам </a:t>
            </a:r>
            <a:r>
              <a:rPr lang="ru-RU" sz="2800" dirty="0" smtClean="0"/>
              <a:t>его ревизии (по оценкам расстояний рассеянных скоплений, которые он, явно, не считал внешними объектами),</a:t>
            </a:r>
            <a:r>
              <a:rPr lang="ru-RU" sz="2800" dirty="0" smtClean="0"/>
              <a:t> в 1818г. возросла против оценок 1785г.  с 5,5 тыс.  </a:t>
            </a:r>
            <a:r>
              <a:rPr lang="ru-RU" sz="2800" dirty="0" smtClean="0"/>
              <a:t>д</a:t>
            </a:r>
            <a:r>
              <a:rPr lang="ru-RU" sz="2800" dirty="0" smtClean="0"/>
              <a:t>о  23 тыс. св. лет (с 1/20  до 1/5 диаметра Галактики). Но о достижении ее границ уже не идет и речи: Гершель делает трезвый вывод о ее бездонности для его телескопов.</a:t>
            </a:r>
            <a:endParaRPr lang="ru-RU"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Заголовок 1"/>
          <p:cNvSpPr>
            <a:spLocks noGrp="1"/>
          </p:cNvSpPr>
          <p:nvPr>
            <p:ph type="title"/>
          </p:nvPr>
        </p:nvSpPr>
        <p:spPr>
          <a:xfrm>
            <a:off x="457201" y="188640"/>
            <a:ext cx="8229600" cy="504056"/>
          </a:xfrm>
        </p:spPr>
        <p:txBody>
          <a:bodyPr>
            <a:normAutofit fontScale="90000"/>
          </a:bodyPr>
          <a:lstStyle/>
          <a:p>
            <a:pPr eaLnBrk="1" hangingPunct="1"/>
            <a:r>
              <a:rPr lang="ru-RU" sz="2800" dirty="0" smtClean="0"/>
              <a:t>У финишной черты.</a:t>
            </a:r>
          </a:p>
        </p:txBody>
      </p:sp>
      <p:sp>
        <p:nvSpPr>
          <p:cNvPr id="37891" name="Содержимое 2"/>
          <p:cNvSpPr>
            <a:spLocks noGrp="1"/>
          </p:cNvSpPr>
          <p:nvPr>
            <p:ph idx="1"/>
          </p:nvPr>
        </p:nvSpPr>
        <p:spPr>
          <a:xfrm>
            <a:off x="457201" y="692696"/>
            <a:ext cx="8229600" cy="5904656"/>
          </a:xfrm>
        </p:spPr>
        <p:txBody>
          <a:bodyPr>
            <a:normAutofit fontScale="92500" lnSpcReduction="10000"/>
          </a:bodyPr>
          <a:lstStyle/>
          <a:p>
            <a:pPr eaLnBrk="1" hangingPunct="1"/>
            <a:r>
              <a:rPr lang="ru-RU" sz="2400" dirty="0" smtClean="0"/>
              <a:t>В последние годы своей жизни, как мы видели, В. Гершель утвердился  и в колоссальности, все еще неисчерпаемости  нашей звездной Вселенной-Галактики, и в том, что среди маленьких млечных туманностей, которые даже в его гигантский 40-футовый телескоп оказывались на пределе видимости как одиночные «туманные звезды» (т.е. даже он оказывался в роли лишь </a:t>
            </a:r>
            <a:r>
              <a:rPr lang="en-US" sz="2400" dirty="0" smtClean="0"/>
              <a:t>“</a:t>
            </a:r>
            <a:r>
              <a:rPr lang="ru-RU" sz="2400" dirty="0" smtClean="0"/>
              <a:t>слабого</a:t>
            </a:r>
            <a:r>
              <a:rPr lang="en-US" sz="2400" dirty="0" smtClean="0"/>
              <a:t>” </a:t>
            </a:r>
            <a:r>
              <a:rPr lang="ru-RU" sz="2400" dirty="0" smtClean="0"/>
              <a:t> телескопа- искателя!) имеются и далекие "млечные пути", другие звездные вселенные. </a:t>
            </a:r>
            <a:r>
              <a:rPr lang="ru-RU" sz="2400" dirty="0" smtClean="0">
                <a:solidFill>
                  <a:srgbClr val="C00000"/>
                </a:solidFill>
              </a:rPr>
              <a:t>Но это не было поражением. На деле Вильям Гершель вышел на рубежи за пределами возможностей и своих и эпохи.</a:t>
            </a:r>
          </a:p>
          <a:p>
            <a:r>
              <a:rPr lang="ru-RU" dirty="0" smtClean="0"/>
              <a:t> </a:t>
            </a:r>
            <a:r>
              <a:rPr lang="ru-RU" sz="2600" dirty="0" smtClean="0"/>
              <a:t>80-летний В. Гершель, видимо, исчерпав возможности и своих телескопов и своего острого и глубокого ума, остановился на том рубеже, с которого (ровно через 100 лет!) начал свое исследование Галактики молодой 33-летний  Х.Шепли, уже с новыми методами в руках для оценки расстояний скоплений.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4" y="273050"/>
            <a:ext cx="3008313" cy="1067718"/>
          </a:xfrm>
        </p:spPr>
        <p:txBody>
          <a:bodyPr/>
          <a:lstStyle/>
          <a:p>
            <a:r>
              <a:rPr lang="ru-RU" dirty="0" smtClean="0"/>
              <a:t>Сэр Вильям Гершель  в возрасте 81 года,</a:t>
            </a:r>
            <a:endParaRPr lang="ru-RU" dirty="0"/>
          </a:p>
        </p:txBody>
      </p:sp>
      <p:sp>
        <p:nvSpPr>
          <p:cNvPr id="4" name="Текст 3"/>
          <p:cNvSpPr>
            <a:spLocks noGrp="1"/>
          </p:cNvSpPr>
          <p:nvPr>
            <p:ph type="body" sz="half" idx="2"/>
          </p:nvPr>
        </p:nvSpPr>
        <p:spPr>
          <a:xfrm>
            <a:off x="457204" y="1700809"/>
            <a:ext cx="3008313" cy="4425358"/>
          </a:xfrm>
        </p:spPr>
        <p:txBody>
          <a:bodyPr>
            <a:normAutofit fontScale="55000" lnSpcReduction="20000"/>
          </a:bodyPr>
          <a:lstStyle/>
          <a:p>
            <a:r>
              <a:rPr lang="ru-RU" sz="2900" dirty="0" smtClean="0"/>
              <a:t>награжденный рыцарским Королевским  Ганноверским </a:t>
            </a:r>
            <a:r>
              <a:rPr lang="ru-RU" sz="2900" dirty="0" err="1" smtClean="0"/>
              <a:t>Гвельфским</a:t>
            </a:r>
            <a:r>
              <a:rPr lang="ru-RU" sz="2900" dirty="0" smtClean="0"/>
              <a:t> орденом в марте 1816г. (Учрежден  в бывшем Ганноверском королевстве в 1815 г. принцем-регентом, будущим королем Георгом IV; жаловался за военные и гражданские заслуги. Знаком его была восьмиконечная звезда с красным щитом посередине.</a:t>
            </a:r>
          </a:p>
          <a:p>
            <a:r>
              <a:rPr lang="ru-RU" sz="2900" dirty="0" smtClean="0"/>
              <a:t>    Картина (масло) написана летом 1819г. Худ. Вильямом </a:t>
            </a:r>
            <a:r>
              <a:rPr lang="ru-RU" sz="2900" dirty="0" err="1" smtClean="0"/>
              <a:t>Арту</a:t>
            </a:r>
            <a:r>
              <a:rPr lang="ru-RU" sz="2900" dirty="0" smtClean="0"/>
              <a:t> (</a:t>
            </a:r>
            <a:r>
              <a:rPr lang="en-US" sz="2900" dirty="0" smtClean="0"/>
              <a:t>W. </a:t>
            </a:r>
            <a:r>
              <a:rPr lang="en-US" sz="2900" dirty="0" err="1" smtClean="0"/>
              <a:t>Artaud</a:t>
            </a:r>
            <a:r>
              <a:rPr lang="ru-RU" sz="2900" dirty="0" smtClean="0"/>
              <a:t>)</a:t>
            </a:r>
            <a:r>
              <a:rPr lang="en-US" sz="2900" dirty="0" smtClean="0"/>
              <a:t>. </a:t>
            </a:r>
            <a:r>
              <a:rPr lang="ru-RU" sz="2900" dirty="0" smtClean="0"/>
              <a:t> Из семейного собрания </a:t>
            </a:r>
            <a:r>
              <a:rPr lang="ru-RU" sz="2900" dirty="0" err="1" smtClean="0"/>
              <a:t>Дж.Гершеля.Илл</a:t>
            </a:r>
            <a:r>
              <a:rPr lang="ru-RU" sz="2900" dirty="0" smtClean="0"/>
              <a:t>. из </a:t>
            </a:r>
            <a:r>
              <a:rPr lang="en-US" sz="2900" dirty="0" smtClean="0"/>
              <a:t>Sc.Pap.,1912.v.II,</a:t>
            </a:r>
            <a:r>
              <a:rPr lang="ru-RU" sz="2900" dirty="0" smtClean="0"/>
              <a:t>Фронтиспис.</a:t>
            </a:r>
          </a:p>
          <a:p>
            <a:endParaRPr lang="ru-RU" sz="2900" dirty="0" smtClean="0"/>
          </a:p>
          <a:p>
            <a:endParaRPr lang="ru-RU" sz="2900" dirty="0" smtClean="0"/>
          </a:p>
          <a:p>
            <a:endParaRPr lang="ru-RU" dirty="0" smtClean="0"/>
          </a:p>
          <a:p>
            <a:endParaRPr lang="ru-RU" dirty="0" smtClean="0"/>
          </a:p>
          <a:p>
            <a:endParaRPr lang="ru-RU" dirty="0" smtClean="0"/>
          </a:p>
        </p:txBody>
      </p:sp>
      <p:pic>
        <p:nvPicPr>
          <p:cNvPr id="8194" name="Picture 2"/>
          <p:cNvPicPr>
            <a:picLocks noGrp="1" noChangeAspect="1" noChangeArrowheads="1"/>
          </p:cNvPicPr>
          <p:nvPr>
            <p:ph idx="1"/>
          </p:nvPr>
        </p:nvPicPr>
        <p:blipFill>
          <a:blip r:embed="rId2" cstate="print"/>
          <a:srcRect/>
          <a:stretch>
            <a:fillRect/>
          </a:stretch>
        </p:blipFill>
        <p:spPr bwMode="auto">
          <a:xfrm>
            <a:off x="3923930" y="332656"/>
            <a:ext cx="4389835" cy="585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4" y="273050"/>
            <a:ext cx="3008313" cy="1571774"/>
          </a:xfrm>
        </p:spPr>
        <p:txBody>
          <a:bodyPr>
            <a:normAutofit fontScale="90000"/>
          </a:bodyPr>
          <a:lstStyle/>
          <a:p>
            <a:r>
              <a:rPr lang="ru-RU" dirty="0" smtClean="0"/>
              <a:t/>
            </a:r>
            <a:br>
              <a:rPr lang="ru-RU" dirty="0" smtClean="0"/>
            </a:br>
            <a:r>
              <a:rPr lang="ru-RU" dirty="0" smtClean="0"/>
              <a:t/>
            </a:r>
            <a:br>
              <a:rPr lang="ru-RU" dirty="0" smtClean="0"/>
            </a:br>
            <a:r>
              <a:rPr lang="ru-RU" dirty="0" smtClean="0"/>
              <a:t/>
            </a:r>
            <a:br>
              <a:rPr lang="ru-RU" dirty="0" smtClean="0"/>
            </a:br>
            <a:r>
              <a:rPr lang="ru-RU" dirty="0" smtClean="0"/>
              <a:t>В.Гершель в возрасте 56 лет с изображением орбит Урана и двух его открытых им  же спутников.</a:t>
            </a:r>
            <a:endParaRPr lang="ru-RU" dirty="0"/>
          </a:p>
        </p:txBody>
      </p:sp>
      <p:sp>
        <p:nvSpPr>
          <p:cNvPr id="4" name="Текст 3"/>
          <p:cNvSpPr>
            <a:spLocks noGrp="1"/>
          </p:cNvSpPr>
          <p:nvPr>
            <p:ph type="body" sz="half" idx="2"/>
          </p:nvPr>
        </p:nvSpPr>
        <p:spPr>
          <a:xfrm>
            <a:off x="457204" y="1916832"/>
            <a:ext cx="3008313" cy="4209334"/>
          </a:xfrm>
        </p:spPr>
        <p:txBody>
          <a:bodyPr>
            <a:normAutofit lnSpcReduction="10000"/>
          </a:bodyPr>
          <a:lstStyle/>
          <a:p>
            <a:r>
              <a:rPr lang="ru-RU" sz="1800" dirty="0" smtClean="0"/>
              <a:t>Картина (пастель) худ. </a:t>
            </a:r>
            <a:r>
              <a:rPr lang="en-US" sz="1800" i="1" dirty="0" err="1" smtClean="0"/>
              <a:t>J.Russell</a:t>
            </a:r>
            <a:r>
              <a:rPr lang="en-US" sz="1800" dirty="0" smtClean="0"/>
              <a:t>, 1794</a:t>
            </a:r>
            <a:r>
              <a:rPr lang="ru-RU" sz="1800" dirty="0" smtClean="0"/>
              <a:t>г. (из собрания  сына В. Гершеля Джона Фредерика Вильяма Гершеля).</a:t>
            </a:r>
          </a:p>
          <a:p>
            <a:r>
              <a:rPr lang="ru-RU" sz="1800" dirty="0" smtClean="0"/>
              <a:t>Т.о. и в более поздние годы открытие Урана оставалось наиболее известным достижением В.Гершеля. </a:t>
            </a:r>
          </a:p>
          <a:p>
            <a:r>
              <a:rPr lang="ru-RU" sz="1800" dirty="0" smtClean="0"/>
              <a:t>Между тем его открытия  уже вскоре охватили всю Солнечную систему и вышли далеко за ее пределы. </a:t>
            </a:r>
          </a:p>
          <a:p>
            <a:r>
              <a:rPr lang="ru-RU" sz="1800" dirty="0" smtClean="0"/>
              <a:t>И главными его орудиями становились его большие рефлекторы.</a:t>
            </a:r>
          </a:p>
        </p:txBody>
      </p:sp>
      <p:pic>
        <p:nvPicPr>
          <p:cNvPr id="5122" name="Picture 2"/>
          <p:cNvPicPr>
            <a:picLocks noGrp="1" noChangeAspect="1" noChangeArrowheads="1"/>
          </p:cNvPicPr>
          <p:nvPr>
            <p:ph idx="1"/>
          </p:nvPr>
        </p:nvPicPr>
        <p:blipFill>
          <a:blip r:embed="rId2" cstate="print"/>
          <a:srcRect/>
          <a:stretch>
            <a:fillRect/>
          </a:stretch>
        </p:blipFill>
        <p:spPr bwMode="auto">
          <a:xfrm>
            <a:off x="3936009" y="273051"/>
            <a:ext cx="4389835" cy="5853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1" y="0"/>
            <a:ext cx="8229600" cy="6597352"/>
          </a:xfrm>
        </p:spPr>
        <p:txBody>
          <a:bodyPr>
            <a:normAutofit/>
          </a:bodyPr>
          <a:lstStyle/>
          <a:p>
            <a:endParaRPr lang="ru-RU" sz="2000" dirty="0" smtClean="0"/>
          </a:p>
          <a:p>
            <a:r>
              <a:rPr lang="ru-RU" sz="2600" b="1" dirty="0" smtClean="0"/>
              <a:t>               По пути В.Гершеля в ХХ веке</a:t>
            </a:r>
          </a:p>
          <a:p>
            <a:endParaRPr lang="ru-RU" sz="2600" dirty="0" smtClean="0"/>
          </a:p>
          <a:p>
            <a:r>
              <a:rPr lang="ru-RU" sz="2600" dirty="0" smtClean="0"/>
              <a:t>В 1918 г. Шепли  именно по распределению шаровых скоплений, принадлежность которых самой Галактике уже не вызывала сомнений, и  уже  располагая новым, более надежным методом определения расстояний до них по цефеидам, впервые определил  положение истинного центра Галактики, покончив с иллюзией нашего центрального положения в ней. </a:t>
            </a:r>
            <a:r>
              <a:rPr lang="ru-RU" sz="2600" dirty="0" smtClean="0">
                <a:solidFill>
                  <a:srgbClr val="0070C0"/>
                </a:solidFill>
              </a:rPr>
              <a:t>(Правда, при этом, не учтя межзвездное поглощение, он значительно завысил расстояния шаровых скоплений и тем самым сделал вывод о гигантских размерах нашей Галактики в 300 тыс. св. лет. Но это, как говорится, – уже совсем другая история.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576064"/>
          </a:xfrm>
        </p:spPr>
        <p:txBody>
          <a:bodyPr>
            <a:normAutofit fontScale="90000"/>
          </a:bodyPr>
          <a:lstStyle/>
          <a:p>
            <a:r>
              <a:rPr lang="ru-RU" sz="2800" dirty="0" smtClean="0"/>
              <a:t>О возможной взаимосвязи исследований Шепли и</a:t>
            </a:r>
            <a:br>
              <a:rPr lang="ru-RU" sz="2800" dirty="0" smtClean="0"/>
            </a:br>
            <a:r>
              <a:rPr lang="ru-RU" sz="2800" dirty="0" smtClean="0"/>
              <a:t> В. Гершеля</a:t>
            </a:r>
            <a:endParaRPr lang="ru-RU" sz="2800" dirty="0"/>
          </a:p>
        </p:txBody>
      </p:sp>
      <p:sp>
        <p:nvSpPr>
          <p:cNvPr id="3" name="Содержимое 2"/>
          <p:cNvSpPr>
            <a:spLocks noGrp="1"/>
          </p:cNvSpPr>
          <p:nvPr>
            <p:ph idx="1"/>
          </p:nvPr>
        </p:nvSpPr>
        <p:spPr>
          <a:xfrm>
            <a:off x="457200" y="980728"/>
            <a:ext cx="8229600" cy="5544616"/>
          </a:xfrm>
        </p:spPr>
        <p:txBody>
          <a:bodyPr>
            <a:normAutofit fontScale="25000" lnSpcReduction="20000"/>
          </a:bodyPr>
          <a:lstStyle/>
          <a:p>
            <a:r>
              <a:rPr lang="ru-RU" sz="7200" dirty="0" smtClean="0"/>
              <a:t>Мог ли Х. Шепли знать  о работе Гершеля  1818г.?    Вполне возможно,  тем более что собрание его  статей в двух больших фолиантах было издано в 1912г. (в Англии Й.Л. </a:t>
            </a:r>
            <a:r>
              <a:rPr lang="ru-RU" sz="7200" dirty="0" err="1" smtClean="0"/>
              <a:t>Дрейером</a:t>
            </a:r>
            <a:r>
              <a:rPr lang="ru-RU" sz="7200" dirty="0" smtClean="0"/>
              <a:t>). </a:t>
            </a:r>
          </a:p>
          <a:p>
            <a:r>
              <a:rPr lang="ru-RU" sz="7200" dirty="0" smtClean="0"/>
              <a:t>Во всяком случае  Шепли дважды стал (быть может, невольным)  продолжателем В. Гершеля: </a:t>
            </a:r>
          </a:p>
          <a:p>
            <a:r>
              <a:rPr lang="ru-RU" sz="7200" dirty="0" smtClean="0"/>
              <a:t>1) В 1932г. вместе с Аделаидой </a:t>
            </a:r>
            <a:r>
              <a:rPr lang="ru-RU" sz="7200" dirty="0" err="1" smtClean="0"/>
              <a:t>Эймз</a:t>
            </a:r>
            <a:r>
              <a:rPr lang="ru-RU" sz="7200" dirty="0" smtClean="0"/>
              <a:t> в Гарвардской обсерватории они составили каталог ярких галактик именно до 14 </a:t>
            </a:r>
            <a:r>
              <a:rPr lang="ru-RU" sz="7200" dirty="0" err="1" smtClean="0"/>
              <a:t>зв</a:t>
            </a:r>
            <a:r>
              <a:rPr lang="ru-RU" sz="7200" dirty="0" smtClean="0"/>
              <a:t>. вел. (потолок для телескопов  Гершеля), и сразу  Шепли обнаружил открытый Гершелем пласт - сверхскопление в Деве и т.д., перпендикулярное Млечному Пути. (До этого Хаббл со своим  2.5-метровым рефлектором </a:t>
            </a:r>
            <a:r>
              <a:rPr lang="ru-RU" sz="7200" dirty="0" err="1" smtClean="0"/>
              <a:t>Маунт-Вилсоновской</a:t>
            </a:r>
            <a:r>
              <a:rPr lang="ru-RU" sz="7200" dirty="0" smtClean="0"/>
              <a:t> обсерватории зачерпнул такой массив далеких слабых галактик, что в нем потонули все признаки крупномасштабной структурности Вселенной.)</a:t>
            </a:r>
          </a:p>
          <a:p>
            <a:r>
              <a:rPr lang="ru-RU" sz="7200" dirty="0" smtClean="0"/>
              <a:t>2)  Шепли нашел в 1918г. то же распределение шаровых скоплений , что и  Гершель в 1818 г.,  с их  тенденцией  концентрироваться в определенном направлении.  Определенное влияние на Шепли могло оказать давно известное  астрономам  сообщение Джона Гершеля (1847г.)о странной концентрации большей части шаровых скоплений всего на площади в 2 кв. град. неб. сферы на границе созвездий Стрельца,  Скорпиона, Змееносца (почему-то Д.Гершель не ссылается при этом на работу отца 1818г.!). Хотя при исследовании Галактики внимание Шепли к шаровым скоплениям привлек </a:t>
            </a:r>
            <a:r>
              <a:rPr lang="ru-RU" sz="7200" dirty="0" err="1" smtClean="0"/>
              <a:t>С.Бейли</a:t>
            </a:r>
            <a:r>
              <a:rPr lang="ru-RU" sz="7200" dirty="0" smtClean="0"/>
              <a:t> (указав, что в них много звезд типа </a:t>
            </a:r>
            <a:r>
              <a:rPr lang="en-US" sz="7200" dirty="0" smtClean="0"/>
              <a:t>RR </a:t>
            </a:r>
            <a:r>
              <a:rPr lang="en-US" sz="7200" dirty="0" err="1" smtClean="0"/>
              <a:t>Lyr</a:t>
            </a:r>
            <a:r>
              <a:rPr lang="en-US" sz="7200" dirty="0" smtClean="0"/>
              <a:t>,</a:t>
            </a:r>
            <a:r>
              <a:rPr lang="ru-RU" sz="7200" dirty="0" smtClean="0"/>
              <a:t> </a:t>
            </a:r>
            <a:r>
              <a:rPr lang="ru-RU" sz="7200" dirty="0" err="1" smtClean="0"/>
              <a:t>короткопериодич</a:t>
            </a:r>
            <a:r>
              <a:rPr lang="ru-RU" sz="7200" dirty="0" smtClean="0"/>
              <a:t>. цефеид), но знакомство с диаграммой распределением их у Гершеля (1818) могло бы стать сильным стимулом к исследованиям и для Шепли… </a:t>
            </a:r>
          </a:p>
          <a:p>
            <a:endParaRPr lang="ru-RU"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fontScale="90000"/>
          </a:bodyPr>
          <a:lstStyle/>
          <a:p>
            <a:r>
              <a:rPr lang="ru-RU" dirty="0" smtClean="0"/>
              <a:t>Итог</a:t>
            </a:r>
            <a:endParaRPr lang="ru-RU" dirty="0"/>
          </a:p>
        </p:txBody>
      </p:sp>
      <p:sp>
        <p:nvSpPr>
          <p:cNvPr id="3" name="Содержимое 2"/>
          <p:cNvSpPr>
            <a:spLocks noGrp="1"/>
          </p:cNvSpPr>
          <p:nvPr>
            <p:ph idx="1"/>
          </p:nvPr>
        </p:nvSpPr>
        <p:spPr>
          <a:xfrm>
            <a:off x="457200" y="908720"/>
            <a:ext cx="8229600" cy="5217443"/>
          </a:xfrm>
        </p:spPr>
        <p:txBody>
          <a:bodyPr>
            <a:normAutofit fontScale="77500" lnSpcReduction="20000"/>
          </a:bodyPr>
          <a:lstStyle/>
          <a:p>
            <a:r>
              <a:rPr lang="ru-RU" dirty="0" smtClean="0">
                <a:solidFill>
                  <a:srgbClr val="FF0000"/>
                </a:solidFill>
              </a:rPr>
              <a:t>Принцип настоящего исследователя – не останавливаться на достигнутых своих успехах , рискуя даже обнаружить их… иллюзорность.. Таким и был Вильям Гершель.</a:t>
            </a:r>
          </a:p>
          <a:p>
            <a:r>
              <a:rPr lang="ru-RU" dirty="0" smtClean="0">
                <a:solidFill>
                  <a:srgbClr val="FF0000"/>
                </a:solidFill>
              </a:rPr>
              <a:t> Неисчерпаемый по широте своих научных интересов, по  смелости и масштабности целей,  фундаментальности открытий,  по изобретательности наблюдателя и глубине философских обобщений, а также по неиссякаемой энергии исследователя  он в финале  лицом к лицу встретился с достойным противником - неисчерпаемостью самой Вселенной, в которой , однако, и наблюдениями и размышлениями сумел уже в  начале прозреть ее фундаментальные черты , а в финале своей жизни - открыть широчайшее поле  и даже наметить путь для новых ее исследователей </a:t>
            </a:r>
            <a:r>
              <a:rPr lang="ru-RU" sz="3600" dirty="0" smtClean="0">
                <a:solidFill>
                  <a:srgbClr val="FF0000"/>
                </a:solidFill>
              </a:rPr>
              <a:t>… </a:t>
            </a:r>
          </a:p>
          <a:p>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522514"/>
          </a:xfrm>
        </p:spPr>
        <p:txBody>
          <a:bodyPr/>
          <a:lstStyle/>
          <a:p>
            <a:r>
              <a:rPr lang="ru-RU" dirty="0" smtClean="0"/>
              <a:t>Спасибо за внимание</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5301208"/>
            <a:ext cx="6480720" cy="1152128"/>
          </a:xfrm>
        </p:spPr>
        <p:txBody>
          <a:bodyPr/>
          <a:lstStyle/>
          <a:p>
            <a:r>
              <a:rPr lang="ru-RU" dirty="0" smtClean="0"/>
              <a:t>  20-футовый рефлектор В.Гершеля, </a:t>
            </a:r>
            <a:r>
              <a:rPr lang="en-US" dirty="0" smtClean="0"/>
              <a:t>D</a:t>
            </a:r>
            <a:r>
              <a:rPr lang="ru-RU" dirty="0" smtClean="0"/>
              <a:t> главного    </a:t>
            </a:r>
            <a:r>
              <a:rPr lang="ru-RU" smtClean="0"/>
              <a:t>зеркала 47,5 </a:t>
            </a:r>
            <a:r>
              <a:rPr lang="ru-RU" dirty="0" smtClean="0"/>
              <a:t>см, обычные рабочие увеличения  150 - 300</a:t>
            </a:r>
            <a:endParaRPr lang="ru-RU" dirty="0"/>
          </a:p>
        </p:txBody>
      </p:sp>
      <p:pic>
        <p:nvPicPr>
          <p:cNvPr id="4098" name="Picture 2"/>
          <p:cNvPicPr>
            <a:picLocks noGrp="1" noChangeAspect="1" noChangeArrowheads="1"/>
          </p:cNvPicPr>
          <p:nvPr>
            <p:ph type="pic" idx="1"/>
          </p:nvPr>
        </p:nvPicPr>
        <p:blipFill>
          <a:blip r:embed="rId2" cstate="print"/>
          <a:srcRect l="8666"/>
          <a:stretch>
            <a:fillRect/>
          </a:stretch>
        </p:blipFill>
        <p:spPr bwMode="auto">
          <a:xfrm>
            <a:off x="1763688" y="620688"/>
            <a:ext cx="5908099" cy="48515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2155818"/>
          </a:xfrm>
        </p:spPr>
        <p:txBody>
          <a:bodyPr>
            <a:normAutofit fontScale="90000"/>
          </a:bodyPr>
          <a:lstStyle/>
          <a:p>
            <a:r>
              <a:rPr lang="ru-RU" dirty="0" smtClean="0"/>
              <a:t>40-футовый рефлектор  однозеркальной схемы В.Гершеля  (с окуляром у верхнего края трубы, без дополнительного зеркала, что существенно увеличивало его проницающую силу).</a:t>
            </a:r>
            <a:endParaRPr lang="ru-RU" dirty="0"/>
          </a:p>
        </p:txBody>
      </p:sp>
      <p:sp>
        <p:nvSpPr>
          <p:cNvPr id="4" name="Текст 3"/>
          <p:cNvSpPr>
            <a:spLocks noGrp="1"/>
          </p:cNvSpPr>
          <p:nvPr>
            <p:ph type="body" sz="half" idx="2"/>
          </p:nvPr>
        </p:nvSpPr>
        <p:spPr>
          <a:xfrm>
            <a:off x="457200" y="2285992"/>
            <a:ext cx="3008313" cy="3840171"/>
          </a:xfrm>
        </p:spPr>
        <p:txBody>
          <a:bodyPr>
            <a:normAutofit fontScale="92500" lnSpcReduction="10000"/>
          </a:bodyPr>
          <a:lstStyle/>
          <a:p>
            <a:endParaRPr lang="ru-RU" dirty="0" smtClean="0"/>
          </a:p>
          <a:p>
            <a:r>
              <a:rPr lang="ru-RU" sz="2000" dirty="0" smtClean="0">
                <a:latin typeface="Calibri" pitchFamily="34" charset="0"/>
              </a:rPr>
              <a:t>с 12-м трубой (фокусное расстояние) и рабочим диаметром объектива 122 см,</a:t>
            </a:r>
            <a:r>
              <a:rPr lang="ru-RU" sz="2000" dirty="0" smtClean="0"/>
              <a:t> с  теоретически допустимым увеличением  в 7000 раз). </a:t>
            </a:r>
            <a:r>
              <a:rPr lang="ru-RU" sz="2000" dirty="0" smtClean="0">
                <a:latin typeface="Calibri" pitchFamily="34" charset="0"/>
              </a:rPr>
              <a:t> Строительство начато в 1785г., первое наблюдение в 1787. </a:t>
            </a:r>
          </a:p>
          <a:p>
            <a:r>
              <a:rPr lang="ru-RU" sz="2000" dirty="0" smtClean="0"/>
              <a:t>На рисунке показано место наблюдателя у верхнего края трубы с площадки на высоте около 10 м.</a:t>
            </a:r>
            <a:r>
              <a:rPr lang="ru-RU" dirty="0" smtClean="0"/>
              <a:t>.</a:t>
            </a:r>
            <a:endParaRPr lang="ru-RU" dirty="0"/>
          </a:p>
        </p:txBody>
      </p:sp>
      <p:pic>
        <p:nvPicPr>
          <p:cNvPr id="5" name="Picture 2" descr="picture"/>
          <p:cNvPicPr preferRelativeResize="0">
            <a:picLocks noGrp="1" noChangeArrowheads="1"/>
          </p:cNvPicPr>
          <p:nvPr>
            <p:ph idx="1"/>
          </p:nvPr>
        </p:nvPicPr>
        <p:blipFill>
          <a:blip r:embed="rId2" cstate="print"/>
          <a:srcRect/>
          <a:stretch>
            <a:fillRect/>
          </a:stretch>
        </p:blipFill>
        <p:spPr bwMode="auto">
          <a:xfrm>
            <a:off x="3575050" y="503202"/>
            <a:ext cx="5245422" cy="5392808"/>
          </a:xfrm>
          <a:prstGeom prst="rect">
            <a:avLst/>
          </a:prstGeom>
          <a:solidFill>
            <a:srgbClr val="FFFFFF"/>
          </a:solidFill>
          <a:ln w="9525">
            <a:solidFill>
              <a:srgbClr val="000000"/>
            </a:solidFill>
            <a:round/>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88640"/>
            <a:ext cx="8229600" cy="5937523"/>
          </a:xfrm>
        </p:spPr>
        <p:txBody>
          <a:bodyPr>
            <a:normAutofit fontScale="55000" lnSpcReduction="20000"/>
          </a:bodyPr>
          <a:lstStyle/>
          <a:p>
            <a:r>
              <a:rPr lang="ru-RU" sz="5100" dirty="0" smtClean="0"/>
              <a:t>Диапазон открытий и интенсивность деятельности В. Гершеля  была поразительной</a:t>
            </a:r>
            <a:r>
              <a:rPr lang="ru-RU" dirty="0" smtClean="0"/>
              <a:t>: после открытия Урана (который он сначала, в ту эпоху «кометного бума», принял за новую комету - 4-я </a:t>
            </a:r>
            <a:r>
              <a:rPr lang="ru-RU" dirty="0" err="1" smtClean="0"/>
              <a:t>опубл</a:t>
            </a:r>
            <a:r>
              <a:rPr lang="ru-RU" dirty="0" smtClean="0"/>
              <a:t>.  работа) он наблюдает чуть ли не все планеты, открывает спутники Урана, сезонные изменения полярных шапок Марса, измеряет период вращения колец  Сатурна </a:t>
            </a:r>
            <a:r>
              <a:rPr lang="ru-RU" dirty="0" smtClean="0">
                <a:solidFill>
                  <a:srgbClr val="FF0000"/>
                </a:solidFill>
              </a:rPr>
              <a:t>(вызвав реакцию Канта, отметившего совпадение результата с его собственными вычислениями 1755 г. ), </a:t>
            </a:r>
            <a:r>
              <a:rPr lang="ru-RU" dirty="0" smtClean="0"/>
              <a:t>ищет атмосферу у астероида (термин Гершеля) Паллады, пытается обнаружить вулканизм на Луне и приступает к исследованию звездного мира. </a:t>
            </a:r>
          </a:p>
          <a:p>
            <a:r>
              <a:rPr lang="ru-RU" dirty="0" smtClean="0"/>
              <a:t>Уже в 1783г. Г. открыл движение Солнца в пространстве, чем динамически ввел его в мир звезд,  определив и направление движения (введя для него термин «апекс»). </a:t>
            </a:r>
          </a:p>
          <a:p>
            <a:r>
              <a:rPr lang="ru-RU" dirty="0" smtClean="0"/>
              <a:t>В традиционных поисках звездных параллаксов дифференциальным методом Галилея, Г. составил нескольких каталогов оптических двойных и кратных звезд.  Среди тесных звездных оптических пар  (открыл их свыше 800) у 50 обнаружил орбитальное движение, открыв (1802) физически-двойные звезды и доказав т.о. действие тяготения и в масштабах мира звезд. Последняя прижизненная публикация Г. – каталог  местоположений 145 физически-двойных звезд (1821г.). </a:t>
            </a:r>
          </a:p>
          <a:p>
            <a:r>
              <a:rPr lang="ru-RU" dirty="0" smtClean="0"/>
              <a:t>Г. составил (1794 – 1800) шесть фотометрических каталогов звезд (точность 0,1 </a:t>
            </a:r>
            <a:r>
              <a:rPr lang="ru-RU" dirty="0" err="1" smtClean="0"/>
              <a:t>зв</a:t>
            </a:r>
            <a:r>
              <a:rPr lang="ru-RU" dirty="0" smtClean="0"/>
              <a:t>. вел., по оценке </a:t>
            </a:r>
            <a:r>
              <a:rPr lang="ru-RU" dirty="0" err="1" smtClean="0"/>
              <a:t>Э.Ч.Пикеринга</a:t>
            </a:r>
            <a:r>
              <a:rPr lang="ru-RU" dirty="0" smtClean="0"/>
              <a:t>; </a:t>
            </a:r>
            <a:r>
              <a:rPr lang="ru-RU" dirty="0" err="1" smtClean="0"/>
              <a:t>опубл</a:t>
            </a:r>
            <a:r>
              <a:rPr lang="ru-RU" dirty="0" smtClean="0"/>
              <a:t>.:  2- в  1796, 1- 1797, 1- 1799, 2 последних лишь в 1905г.</a:t>
            </a:r>
            <a:r>
              <a:rPr lang="ru-RU" b="1" dirty="0" smtClean="0"/>
              <a:t>).</a:t>
            </a:r>
          </a:p>
          <a:p>
            <a:endParaRPr lang="ru-RU" dirty="0" smtClean="0"/>
          </a:p>
          <a:p>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2359</TotalTime>
  <Words>6862</Words>
  <Application>Microsoft Office PowerPoint</Application>
  <PresentationFormat>Экран (4:3)</PresentationFormat>
  <Paragraphs>283</Paragraphs>
  <Slides>63</Slides>
  <Notes>4</Notes>
  <HiddenSlides>0</HiddenSlides>
  <MMClips>0</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Тема Office</vt:lpstr>
      <vt:lpstr>Этот неисчерпаемый  Вильям Гершель (1738 - 1822) Старт и финиш.  </vt:lpstr>
      <vt:lpstr>Вильям (Фридрих Вильгельм) ГЕРШЕЛЬ  (15.XI.1738 - 23.VIII.1822) </vt:lpstr>
      <vt:lpstr>Начало</vt:lpstr>
      <vt:lpstr>Часть I. СТАРТ.</vt:lpstr>
      <vt:lpstr>Слайд 5</vt:lpstr>
      <vt:lpstr>   В.Гершель в возрасте 56 лет с изображением орбит Урана и двух его открытых им  же спутников.</vt:lpstr>
      <vt:lpstr>  20-футовый рефлектор В.Гершеля, D главного    зеркала 47,5 см, обычные рабочие увеличения  150 - 300</vt:lpstr>
      <vt:lpstr>40-футовый рефлектор  однозеркальной схемы В.Гершеля  (с окуляром у верхнего края трубы, без дополнительного зеркала, что существенно увеличивало его проницающую силу).</vt:lpstr>
      <vt:lpstr>Слайд 9</vt:lpstr>
      <vt:lpstr>У истоков астрофизики и открытие в фундаментальной физике.</vt:lpstr>
      <vt:lpstr>Главный путь</vt:lpstr>
      <vt:lpstr>Вильям Гершель в 46 лет (1784)</vt:lpstr>
      <vt:lpstr> В мире туманностей.  Исследование их распределения и открытие крупномасштабной структуры Вселенной  </vt:lpstr>
      <vt:lpstr>Извлечение из забвения.</vt:lpstr>
      <vt:lpstr>Пласт Волос Вероники В. Гершеля (1784) и  Сверхгалактика Ж. де Вокулёра (1953).Различие интерпретаций.</vt:lpstr>
      <vt:lpstr>Интерпретация космологических пластов туманностей у Гершеля.</vt:lpstr>
      <vt:lpstr>Слайд 17</vt:lpstr>
      <vt:lpstr>К открытию крупномасштабной структуры Вселенной (илл. из: ИАИ. Вып.XVII,1984,с.50-51)</vt:lpstr>
      <vt:lpstr>    Исследование общей структуры   звездной Вселенной Гершель продолжал  до 1811г., прослеживая детали главного крупномасштабного «пласта Волос Вероники» (см. табл. из кн. Вселенная Гершеля, 1966): По В. Гершелю (1784)             По В. Гершелю(1811)           По Ж. де Вокулёру  (1953)    </vt:lpstr>
      <vt:lpstr>Ячеисто-филаментарная крупномасштабная структура Метагалактики</vt:lpstr>
      <vt:lpstr>Крупномасштабная структурность Вселенной Гершеля в свете современных космологических идей.</vt:lpstr>
      <vt:lpstr>В. Гершель о распределении туманностей по галактической широте (1785)</vt:lpstr>
      <vt:lpstr>Концентрация млечных туманностей к галактическим полюсам и неравномерность их распределения (современная схема, подтверждающая открытие В. Гершеля 1785)</vt:lpstr>
      <vt:lpstr>О расстояниях «туманностей».</vt:lpstr>
      <vt:lpstr>Гершель о возрасте Вселенной</vt:lpstr>
      <vt:lpstr>Астрономия и религия</vt:lpstr>
      <vt:lpstr>«Открытие» Галактики (1785 г.)</vt:lpstr>
      <vt:lpstr>   Первая модель В.Гершеля Млечного Пути как звездного пласта с боковым ответвлением  (1784,с.160, рис. 16)</vt:lpstr>
      <vt:lpstr>    Схема  общего звездного пласта Млечного Пути  (1784,с.163, рис. 17)    </vt:lpstr>
      <vt:lpstr>Первое наблюдательное выявление формы и оценка размеров Галактики (1785)</vt:lpstr>
      <vt:lpstr>Сечение нашей Галактики , по В.Гершелю: искривленный линзообразный пласт звезд с «разломом»  в созвездии Лебедя  с близкой к реальности оценкой ее сжатия в 1/5 (On the Construction of the Heavens. [Phil. Trans., vol, lxxv, 1785, pp. 213-266.] Read February 3, 1785.).  Здесь немало загадок: как мог Гершель уловить линзообразную форму Галактики,  наблюдая, по отдельным звездам, лишь  1/20  ее величины?! Да еще весьма  точно оценить ее сжатие (ок. 1/5, против  первой чисто глазомерной оценки у Ламберта – в 1/10000). Об этом будет сказано ниже.</vt:lpstr>
      <vt:lpstr>К оценкам расстояний в св. годах у Гершеля</vt:lpstr>
      <vt:lpstr>Гершель  как родоначальник эволюционной астрономической картины мира</vt:lpstr>
      <vt:lpstr>Где искать экзопланеты?</vt:lpstr>
      <vt:lpstr>Разделение млечных туманностей на истинные и ложные и рождение звездной космогонии</vt:lpstr>
      <vt:lpstr>Заблуждения Гершеля,  ставшие  не только тормозом (на время!), но и стимулом (навсегда!) развития новых направлений и областей в астрономии.</vt:lpstr>
      <vt:lpstr>Часть II. Между стартом и финишем.</vt:lpstr>
      <vt:lpstr>Загадочная диаграмма В.Гершеля..</vt:lpstr>
      <vt:lpstr>Диаграмма В.Гершеля из статьи 1818г.</vt:lpstr>
      <vt:lpstr> Часть III. ФИНИШ. Заключительный этап деятельности В.Гершеля (практически забытый в истории астрономии).  (результаты исследований АЕ в 2012г.)   Новая ревизия Гершелем всего запаса его наблюдений Млечного Пути  и новые измерения глубины звездной Вселенной. 1817-1818гг.  </vt:lpstr>
      <vt:lpstr>Последние работы Гершеля о Млечном Пути.  В. Гершель как предшественник Х.Шепли.</vt:lpstr>
      <vt:lpstr>Слайд 42</vt:lpstr>
      <vt:lpstr> </vt:lpstr>
      <vt:lpstr>Новый введенный В. Гершелем (1817г.) принцип «равномерного» распределения звезд  - по  сферическим слоям (порядкам расстояний) с  допущением различий расстояний звезд друг от друга в пределах слоя. (В этом последнем была определенная уступка реальной картине)</vt:lpstr>
      <vt:lpstr>     Схематическое изображение части Млечного Пути   в статье  Гершеля 1817г. Окружность в центре – область, доступная невооруженному глазу (до звезд 7m, или до 12-го порядка расстояний от наблюдателя, помещенного в центре круга); две параллельные линии – границы Млечного Пути в его наиболее узком месте (5о) на расстоянии (от центра), которое Гершель оценивает как расстояние  39-го порядка. Оценки же глубины вдоль Млечного Пути  по подсчетам отдельных  звезд  Гершель  доводит до 900-го порядка расстояний, так и не достигнув его границ: за различимыми по отдельности звездами  продолжалось слабое сплошное сияние неба из более далеких звезд….  Общий вывод В.Гершеля в 1817г. : по отдельным звездам дойти до границ Галактики не удается.  «Мы находимся, - заключает он, -  глубоко в толще звездного пласта Млечного пути, который  для нас все еще является бездонным (fathomless)» .    </vt:lpstr>
      <vt:lpstr>Некоторые дополнительные соображения </vt:lpstr>
      <vt:lpstr>И тогда  Гершель приходит к новой идее – измерять глубину  звездной Вселенной по скоплениям, которые, особенно компактные шаровые, могут быть видны, как он считал, даже за пределами Галактики.  Наибольший интерес  представляет именно эта вторая из двух поздних работ Гершеля, 1818г., посвященная проблеме распределения скоплений.  В ней Гершель попытался оценивать расстояния скоплений по проницающей силе своих телескопов, сравнивая изменение  вида скопления, наблюдавшегося им в разные годы  в разные телескопы и искатели – от явного   скопления до «сомнительного» объекта, звездный состав которого можно лишь подозревать. Он убедился при этом, что даже его гигантский рефлектор для некоторых объектов - так они далеки - мог играть лишь роль «искателя».   Все это – яркое свидетельство непреодолимых трудностей, встававших  в данной задаче на  пути наблюдателя, пока не были найдены новые, надежные методы определения расстояний – главным образом, по цефеидам.</vt:lpstr>
      <vt:lpstr>Статья 1818 г.  имела длинное название: «Астрономические наблюдения и эксперименты, отобранные с целью установления относительных расстояний скоплений звезд и исследования того, как далеко в космическое пространство, как это  можно ожидать, позволяет проникнуть сила наших телескопов, когда обнаруживаемый в них небесный объект выглядит как сомнительный [по своей природе]  [Phil. Trans., 1818, pp. 429-470.] Read June 11, 1818.</vt:lpstr>
      <vt:lpstr>Распределение скоплений относительно плоскости Млечного Пути(горизонтальная линия) и направления на ее центр ( галактич. долгота l = ок. 190о  справа – в созв. Sco, Oph, Sgr) , по статье  В.Г. 1818 г.(илл. из Sc.Pap., 1912, v.II,p. 603).</vt:lpstr>
      <vt:lpstr>В составленном нами распределение объектов из статьи 1818г. по квадрантам   в NE+SE оказываются 72% их, с преобладанием шаровых скоплений.  </vt:lpstr>
      <vt:lpstr>Рост числа видимых скоплений  в направлении экватора и центра Галактики:</vt:lpstr>
      <vt:lpstr>Слайд 52</vt:lpstr>
      <vt:lpstr>О «ловушках» на пути наблюдателя…</vt:lpstr>
      <vt:lpstr>Слайд 54</vt:lpstr>
      <vt:lpstr>К открытию крупномасштабной структуры Вселенной (илл. из: ИАИ. Вып.XVII,1984,с.50-51)</vt:lpstr>
      <vt:lpstr>Слайд 56</vt:lpstr>
      <vt:lpstr>Картина глубины наблюдаемой звездной Вселенной  в 1818г.</vt:lpstr>
      <vt:lpstr>У финишной черты.</vt:lpstr>
      <vt:lpstr>Сэр Вильям Гершель  в возрасте 81 года,</vt:lpstr>
      <vt:lpstr>Слайд 60</vt:lpstr>
      <vt:lpstr>О возможной взаимосвязи исследований Шепли и  В. Гершеля</vt:lpstr>
      <vt:lpstr>Итог</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Вильям Гершель (1738 - 1822)</dc:title>
  <dc:creator>Your User Name</dc:creator>
  <cp:lastModifiedBy>Alina</cp:lastModifiedBy>
  <cp:revision>297</cp:revision>
  <dcterms:created xsi:type="dcterms:W3CDTF">2016-06-03T16:03:09Z</dcterms:created>
  <dcterms:modified xsi:type="dcterms:W3CDTF">2016-06-10T18:14:13Z</dcterms:modified>
</cp:coreProperties>
</file>