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53" r:id="rId2"/>
    <p:sldId id="497" r:id="rId3"/>
    <p:sldId id="499" r:id="rId4"/>
    <p:sldId id="479" r:id="rId5"/>
    <p:sldId id="476" r:id="rId6"/>
    <p:sldId id="478" r:id="rId7"/>
    <p:sldId id="480" r:id="rId8"/>
    <p:sldId id="415" r:id="rId9"/>
    <p:sldId id="500" r:id="rId10"/>
    <p:sldId id="501" r:id="rId11"/>
    <p:sldId id="482" r:id="rId12"/>
    <p:sldId id="502" r:id="rId13"/>
    <p:sldId id="483" r:id="rId14"/>
    <p:sldId id="450" r:id="rId15"/>
    <p:sldId id="454" r:id="rId16"/>
    <p:sldId id="490" r:id="rId17"/>
    <p:sldId id="495" r:id="rId18"/>
    <p:sldId id="492" r:id="rId19"/>
    <p:sldId id="491" r:id="rId20"/>
    <p:sldId id="444" r:id="rId21"/>
    <p:sldId id="445" r:id="rId22"/>
    <p:sldId id="477" r:id="rId23"/>
    <p:sldId id="496" r:id="rId24"/>
    <p:sldId id="466" r:id="rId25"/>
    <p:sldId id="494" r:id="rId26"/>
    <p:sldId id="475" r:id="rId27"/>
    <p:sldId id="503" r:id="rId28"/>
    <p:sldId id="413" r:id="rId2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457200" rtl="0" eaLnBrk="1" latinLnBrk="0" hangingPunct="1"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457200" rtl="0" eaLnBrk="1" latinLnBrk="0" hangingPunct="1"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457200" rtl="0" eaLnBrk="1" latinLnBrk="0" hangingPunct="1">
      <a:defRPr sz="2500"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FF0000"/>
    <a:srgbClr val="0099FF"/>
    <a:srgbClr val="66FF66"/>
    <a:srgbClr val="CCFFCC"/>
    <a:srgbClr val="99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5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B54EA6-A764-1749-827B-AAA9AA86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dirty="0" smtClean="0"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/>
          <a:p>
            <a:pPr algn="r">
              <a:defRPr/>
            </a:pPr>
            <a:fld id="{35DF4BD6-79F0-024B-B87B-C6A54B9EA421}" type="slidenum">
              <a:rPr lang="ru-RU" sz="1200">
                <a:cs typeface="+mn-cs"/>
              </a:rPr>
              <a:pPr algn="r">
                <a:defRPr/>
              </a:pPr>
              <a:t>20</a:t>
            </a:fld>
            <a:endParaRPr lang="ru-RU" sz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7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dirty="0" smtClean="0"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/>
          <a:p>
            <a:pPr algn="r">
              <a:defRPr/>
            </a:pPr>
            <a:fld id="{625CFB80-8B28-174C-A439-B85BF11951C3}" type="slidenum">
              <a:rPr lang="ru-RU" sz="1200">
                <a:cs typeface="+mn-cs"/>
              </a:rPr>
              <a:pPr algn="r">
                <a:defRPr/>
              </a:pPr>
              <a:t>21</a:t>
            </a:fld>
            <a:endParaRPr lang="ru-RU" sz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0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A25E-745A-3C45-A041-CF99EB3A9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7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3293-9EE0-4F44-B711-9F0AFC975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1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A7A4-0AA0-CC4F-9835-847E3FE7A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0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FFEB-A9C5-8B45-BE78-96A9A23A8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1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5B15-0329-2F45-8AA2-C6A043B6A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4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CC8B-5C72-9844-B0A0-F96463BBF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5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351F-819E-8749-A38F-40175D3CC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6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397C-E392-A247-B4A4-5DAAB449D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5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E8F-08A7-174C-905C-35F17FE3F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20F9-7258-3E47-9DB5-1F70EC76F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2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5C1EC-CCDB-8C47-868F-D1A543C52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5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D33F-F230-3B4C-BAAE-902463E5D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4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A5FC-3AAE-2F43-A8F8-F5E69D9A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49DD-932F-404B-96F7-7FCB10AFE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6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BDE9EAC-6665-3F4E-810F-EDBC09F95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1778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defRPr/>
            </a:pPr>
            <a:r>
              <a:rPr kumimoji="0" lang="ru-RU" sz="3600" b="1" dirty="0" smtClean="0">
                <a:solidFill>
                  <a:schemeClr val="bg1"/>
                </a:solidFill>
                <a:cs typeface="Times New Roman" charset="0"/>
              </a:rPr>
              <a:t>ЗВЕЗДЫ С </a:t>
            </a:r>
            <a:r>
              <a:rPr kumimoji="0" lang="ru-RU" sz="3600" b="1" dirty="0" smtClean="0">
                <a:solidFill>
                  <a:srgbClr val="FFFF00"/>
                </a:solidFill>
                <a:cs typeface="Times New Roman" charset="0"/>
              </a:rPr>
              <a:t>РЕЛЯТИВИСТСКИМИ</a:t>
            </a:r>
            <a:r>
              <a:rPr kumimoji="0" lang="ru-RU" sz="36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sz="3600" b="1" dirty="0" smtClean="0">
                <a:solidFill>
                  <a:srgbClr val="FFFF00"/>
                </a:solidFill>
                <a:cs typeface="Times New Roman" charset="0"/>
              </a:rPr>
              <a:t>СКОРОСТЯМИ</a:t>
            </a:r>
            <a:r>
              <a:rPr kumimoji="0" lang="ru-RU" sz="3600" b="1" dirty="0" smtClean="0">
                <a:solidFill>
                  <a:schemeClr val="bg1"/>
                </a:solidFill>
                <a:cs typeface="Times New Roman" charset="0"/>
              </a:rPr>
              <a:t> В СЦЕНАРИИ ХИЛЛЗА</a:t>
            </a:r>
            <a:endParaRPr kumimoji="0" lang="en-US" sz="3600" b="1" dirty="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0" y="2433638"/>
            <a:ext cx="8967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ru-RU" dirty="0" smtClean="0">
                <a:solidFill>
                  <a:srgbClr val="FFFF00"/>
                </a:solidFill>
                <a:cs typeface="Times New Roman" charset="0"/>
              </a:rPr>
              <a:t>Г.Н.</a:t>
            </a:r>
            <a:r>
              <a:rPr kumimoji="0" lang="ru-RU" dirty="0" smtClean="0">
                <a:solidFill>
                  <a:srgbClr val="FFFF00"/>
                </a:solidFill>
              </a:rPr>
              <a:t> </a:t>
            </a:r>
            <a:r>
              <a:rPr kumimoji="0" lang="ru-RU" dirty="0" err="1" smtClean="0">
                <a:solidFill>
                  <a:srgbClr val="FFFF00"/>
                </a:solidFill>
                <a:cs typeface="Times New Roman" charset="0"/>
              </a:rPr>
              <a:t>Дремова</a:t>
            </a:r>
            <a:r>
              <a:rPr kumimoji="0" lang="ru-RU" dirty="0" smtClean="0">
                <a:solidFill>
                  <a:srgbClr val="FFFF00"/>
                </a:solidFill>
                <a:cs typeface="Times New Roman" charset="0"/>
              </a:rPr>
              <a:t>, В.В </a:t>
            </a:r>
            <a:r>
              <a:rPr kumimoji="0" lang="ru-RU" dirty="0" err="1" smtClean="0">
                <a:solidFill>
                  <a:srgbClr val="FFFF00"/>
                </a:solidFill>
                <a:cs typeface="Times New Roman" charset="0"/>
              </a:rPr>
              <a:t>Дремов</a:t>
            </a:r>
            <a:r>
              <a:rPr kumimoji="0" lang="ru-RU" dirty="0" smtClean="0">
                <a:solidFill>
                  <a:srgbClr val="FFFF00"/>
                </a:solidFill>
              </a:rPr>
              <a:t>,</a:t>
            </a:r>
            <a:r>
              <a:rPr kumimoji="0" lang="en-US" dirty="0" smtClean="0">
                <a:solidFill>
                  <a:srgbClr val="FFFF00"/>
                </a:solidFill>
              </a:rPr>
              <a:t> </a:t>
            </a:r>
            <a:endParaRPr kumimoji="0" lang="ru-RU" dirty="0" smtClean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0" lang="ru-RU" sz="2000" i="1" dirty="0" smtClean="0">
                <a:solidFill>
                  <a:schemeClr val="bg1"/>
                </a:solidFill>
                <a:cs typeface="Times New Roman" charset="0"/>
              </a:rPr>
              <a:t>Российский Федеральный Ядерный Центр, </a:t>
            </a:r>
            <a:r>
              <a:rPr kumimoji="0" lang="ru-RU" sz="2000" i="1" dirty="0" err="1" smtClean="0">
                <a:solidFill>
                  <a:schemeClr val="bg1"/>
                </a:solidFill>
                <a:cs typeface="Times New Roman" charset="0"/>
              </a:rPr>
              <a:t>Снежинск</a:t>
            </a:r>
            <a:r>
              <a:rPr kumimoji="0" lang="ru-RU" dirty="0" smtClean="0">
                <a:solidFill>
                  <a:srgbClr val="99FF66"/>
                </a:solidFill>
                <a:cs typeface="Times New Roman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kumimoji="0" lang="ru-RU" dirty="0" smtClean="0">
                <a:solidFill>
                  <a:srgbClr val="FFFF00"/>
                </a:solidFill>
                <a:cs typeface="Times New Roman" charset="0"/>
              </a:rPr>
              <a:t>А.В. </a:t>
            </a:r>
            <a:r>
              <a:rPr kumimoji="0" lang="ru-RU" dirty="0" err="1" smtClean="0">
                <a:solidFill>
                  <a:srgbClr val="FFFF00"/>
                </a:solidFill>
                <a:cs typeface="Times New Roman" charset="0"/>
              </a:rPr>
              <a:t>Тутуков</a:t>
            </a:r>
            <a:r>
              <a:rPr kumimoji="0" lang="ru-RU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kumimoji="0" lang="ru-RU" sz="2000" i="1" dirty="0" smtClean="0">
                <a:solidFill>
                  <a:schemeClr val="bg1"/>
                </a:solidFill>
                <a:cs typeface="Times New Roman" charset="0"/>
              </a:rPr>
              <a:t>Институт Астрономии РАН,  Москва</a:t>
            </a:r>
            <a:endParaRPr kumimoji="0" lang="en-US" sz="2000" i="1" dirty="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76225" y="5303838"/>
            <a:ext cx="8664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ru-RU" sz="2000" dirty="0" smtClean="0">
                <a:solidFill>
                  <a:srgbClr val="FFFF00"/>
                </a:solidFill>
                <a:cs typeface="Times New Roman" charset="0"/>
              </a:rPr>
              <a:t>«Современная Звездная Астрономия-2016»      </a:t>
            </a:r>
          </a:p>
          <a:p>
            <a:pPr algn="ctr">
              <a:spcBef>
                <a:spcPct val="50000"/>
              </a:spcBef>
              <a:defRPr/>
            </a:pPr>
            <a:r>
              <a:rPr kumimoji="0" lang="ru-RU" sz="2000" i="1" dirty="0" smtClean="0">
                <a:solidFill>
                  <a:schemeClr val="bg1"/>
                </a:solidFill>
                <a:cs typeface="Times New Roman" charset="0"/>
              </a:rPr>
              <a:t>8- 10 июня </a:t>
            </a:r>
          </a:p>
          <a:p>
            <a:pPr algn="ctr">
              <a:spcBef>
                <a:spcPct val="50000"/>
              </a:spcBef>
              <a:defRPr/>
            </a:pPr>
            <a:r>
              <a:rPr kumimoji="0" lang="ru-RU" sz="2000" i="1" dirty="0" smtClean="0">
                <a:solidFill>
                  <a:schemeClr val="bg1"/>
                </a:solidFill>
                <a:cs typeface="Times New Roman" charset="0"/>
              </a:rPr>
              <a:t>Кисловодская Горная Обсерватория</a:t>
            </a:r>
            <a:endParaRPr kumimoji="0" lang="en-US" sz="2000" i="1" dirty="0" smtClean="0">
              <a:solidFill>
                <a:schemeClr val="bg1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cs typeface="Times New Roman" charset="0"/>
              </a:rPr>
              <a:t>I 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СЦЕНАРИЙ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звезды с 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релятивистскими </a:t>
            </a:r>
            <a:r>
              <a:rPr lang="ru-RU" sz="2000" dirty="0">
                <a:solidFill>
                  <a:srgbClr val="FFFFFF"/>
                </a:solidFill>
                <a:cs typeface="Times New Roman" charset="0"/>
              </a:rPr>
              <a:t>скоростями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в классическом сценарии 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ХИЛЛЗА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Times New Roman" charset="0"/>
              </a:rPr>
              <a:t>                                             (</a:t>
            </a:r>
            <a:r>
              <a:rPr lang="en-US" sz="1600" i="1" dirty="0" err="1">
                <a:solidFill>
                  <a:schemeClr val="bg1"/>
                </a:solidFill>
                <a:cs typeface="Times New Roman" charset="0"/>
              </a:rPr>
              <a:t>Tutukov</a:t>
            </a:r>
            <a:r>
              <a:rPr lang="en-US" sz="1600" i="1" dirty="0">
                <a:solidFill>
                  <a:schemeClr val="bg1"/>
                </a:solidFill>
                <a:cs typeface="Times New Roman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cs typeface="Times New Roman" charset="0"/>
              </a:rPr>
              <a:t>Fedorova</a:t>
            </a:r>
            <a:r>
              <a:rPr lang="en-US" sz="1600" i="1" dirty="0">
                <a:solidFill>
                  <a:schemeClr val="bg1"/>
                </a:solidFill>
                <a:cs typeface="Times New Roman" charset="0"/>
              </a:rPr>
              <a:t>, 2009, Astronomy Reports, v.53, p.839</a:t>
            </a:r>
            <a:r>
              <a:rPr lang="en-US" sz="2000" dirty="0">
                <a:solidFill>
                  <a:schemeClr val="bg1"/>
                </a:solidFill>
                <a:cs typeface="Times New Roman" charset="0"/>
              </a:rPr>
              <a:t>)</a:t>
            </a:r>
            <a:endParaRPr lang="en-US" sz="2000" dirty="0">
              <a:cs typeface="Times New Roman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0" y="1266825"/>
            <a:ext cx="89900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zh-CN" sz="2300" b="1" i="1" dirty="0" smtClean="0">
                <a:solidFill>
                  <a:srgbClr val="FFFF00"/>
                </a:solidFill>
                <a:cs typeface="Times New Roman" charset="0"/>
              </a:rPr>
              <a:t>звезда ГП</a:t>
            </a:r>
            <a:r>
              <a:rPr kumimoji="0" lang="ru-RU" altLang="zh-CN" sz="2300" b="1" i="1" dirty="0" smtClean="0">
                <a:solidFill>
                  <a:srgbClr val="FFFF00"/>
                </a:solidFill>
              </a:rPr>
              <a:t>  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kumimoji="0" lang="ru-RU" altLang="zh-CN" sz="2300" b="1" i="1" baseline="-25000" dirty="0" smtClean="0">
                <a:solidFill>
                  <a:schemeClr val="bg1"/>
                </a:solidFill>
              </a:rPr>
              <a:t>*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b="1" i="1" dirty="0" smtClean="0">
                <a:solidFill>
                  <a:schemeClr val="bg1"/>
                </a:solidFill>
              </a:rPr>
              <a:t>=</a:t>
            </a:r>
            <a:r>
              <a:rPr kumimoji="0" lang="ru-RU" altLang="zh-CN" sz="2300" b="1" i="1" dirty="0" smtClean="0">
                <a:solidFill>
                  <a:srgbClr val="FFFF00"/>
                </a:solidFill>
              </a:rPr>
              <a:t>1-3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kumimoji="0" lang="en-US" altLang="zh-CN" sz="2300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ru-RU" altLang="zh-CN" sz="2300" b="1" i="1" baseline="-25000" dirty="0" smtClean="0">
                <a:solidFill>
                  <a:srgbClr val="FFFF00"/>
                </a:solidFill>
              </a:rPr>
              <a:t>    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kumimoji="0" lang="en-US" altLang="zh-CN" sz="2300" b="1" i="1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BH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b="1" i="1" dirty="0" smtClean="0">
                <a:solidFill>
                  <a:schemeClr val="bg1"/>
                </a:solidFill>
              </a:rPr>
              <a:t>=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b="1" i="1" dirty="0" smtClean="0">
                <a:solidFill>
                  <a:srgbClr val="FFFF00"/>
                </a:solidFill>
              </a:rPr>
              <a:t>1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0</a:t>
            </a:r>
            <a:r>
              <a:rPr kumimoji="0" lang="en-US" altLang="zh-CN" sz="2300" b="1" i="1" baseline="30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6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b="1" i="1" dirty="0" smtClean="0">
                <a:solidFill>
                  <a:srgbClr val="FFFF00"/>
                </a:solidFill>
              </a:rPr>
              <a:t>-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10</a:t>
            </a:r>
            <a:r>
              <a:rPr kumimoji="0" lang="en-US" altLang="zh-CN" sz="2300" b="1" i="1" baseline="30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9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M</a:t>
            </a:r>
            <a:r>
              <a:rPr kumimoji="0" lang="en-US" altLang="zh-CN" sz="2300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ru-RU" altLang="zh-CN" sz="2300" dirty="0" smtClean="0"/>
              <a:t>   </a:t>
            </a:r>
            <a:r>
              <a:rPr kumimoji="0" lang="en-US" altLang="zh-CN" sz="2300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kumimoji="0" lang="en-US" altLang="zh-CN" sz="2300" baseline="-25000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eject</a:t>
            </a:r>
            <a:r>
              <a:rPr kumimoji="0" lang="ru-RU" altLang="zh-CN" sz="2300" dirty="0" smtClean="0">
                <a:solidFill>
                  <a:schemeClr val="bg1"/>
                </a:solidFill>
              </a:rPr>
              <a:t> =</a:t>
            </a:r>
            <a:r>
              <a:rPr kumimoji="0" lang="ru-RU" altLang="zh-CN" sz="2300" dirty="0" smtClean="0">
                <a:solidFill>
                  <a:srgbClr val="FFFF00"/>
                </a:solidFill>
              </a:rPr>
              <a:t>23 000 – </a:t>
            </a:r>
            <a:r>
              <a:rPr kumimoji="0" lang="ru-RU" altLang="zh-CN" sz="2300" dirty="0" smtClean="0">
                <a:solidFill>
                  <a:srgbClr val="FF0000"/>
                </a:solidFill>
              </a:rPr>
              <a:t>275 000</a:t>
            </a:r>
            <a:r>
              <a:rPr kumimoji="0" lang="ru-RU" altLang="zh-CN" sz="2300" dirty="0" smtClean="0">
                <a:solidFill>
                  <a:srgbClr val="FFFF00"/>
                </a:solidFill>
              </a:rPr>
              <a:t> </a:t>
            </a:r>
            <a:r>
              <a:rPr kumimoji="0" lang="ru-RU" altLang="zh-CN" sz="2300" dirty="0" smtClean="0">
                <a:solidFill>
                  <a:srgbClr val="FFFF00"/>
                </a:solidFill>
                <a:cs typeface="Times New Roman" charset="0"/>
              </a:rPr>
              <a:t>км/</a:t>
            </a:r>
            <a:r>
              <a:rPr kumimoji="0" lang="en-US" altLang="zh-CN" sz="23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c</a:t>
            </a:r>
            <a:r>
              <a:rPr kumimoji="0" lang="ru-RU" altLang="zh-CN" sz="2300" dirty="0" smtClean="0">
                <a:cs typeface="Times New Roman" charset="0"/>
              </a:rPr>
              <a:t> </a:t>
            </a:r>
            <a:endParaRPr kumimoji="0" lang="en-US" sz="2300" dirty="0" smtClean="0">
              <a:cs typeface="Times New Roman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-32657" y="1806575"/>
            <a:ext cx="9176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He-</a:t>
            </a:r>
            <a:r>
              <a:rPr kumimoji="0" lang="ru-RU" altLang="zh-CN" sz="2300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звезда </a:t>
            </a:r>
            <a:r>
              <a:rPr kumimoji="0" lang="ru-RU" altLang="zh-CN" sz="2300" b="1" i="1" dirty="0" smtClean="0">
                <a:solidFill>
                  <a:srgbClr val="FFFF00"/>
                </a:solidFill>
              </a:rPr>
              <a:t> 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kumimoji="0" lang="ru-RU" altLang="zh-CN" sz="2300" b="1" i="1" baseline="-25000" dirty="0" smtClean="0">
                <a:solidFill>
                  <a:schemeClr val="bg1"/>
                </a:solidFill>
              </a:rPr>
              <a:t>*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b="1" i="1" dirty="0" smtClean="0">
                <a:solidFill>
                  <a:schemeClr val="bg1"/>
                </a:solidFill>
              </a:rPr>
              <a:t>=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0.5M</a:t>
            </a:r>
            <a:r>
              <a:rPr kumimoji="0" lang="en-US" altLang="zh-CN" sz="2300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ru-RU" altLang="zh-CN" sz="2300" b="1" i="1" baseline="-25000" dirty="0" smtClean="0">
                <a:solidFill>
                  <a:srgbClr val="FFFF00"/>
                </a:solidFill>
              </a:rPr>
              <a:t>    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R</a:t>
            </a:r>
            <a:r>
              <a:rPr kumimoji="0" lang="en-US" altLang="zh-CN" sz="2300" b="1" i="1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*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&gt; 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0.2 (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kumimoji="0" lang="ru-RU" altLang="zh-CN" b="1" i="1" baseline="-25000" dirty="0" smtClean="0">
                <a:solidFill>
                  <a:srgbClr val="FFFF00"/>
                </a:solidFill>
              </a:rPr>
              <a:t>*</a:t>
            </a:r>
            <a:r>
              <a:rPr kumimoji="0" lang="en-US" altLang="zh-CN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/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kumimoji="0" lang="en-US" altLang="zh-CN" sz="2300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)</a:t>
            </a:r>
            <a:r>
              <a:rPr kumimoji="0" lang="en-US" altLang="zh-CN" sz="2300" b="1" i="1" baseline="30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2/3</a:t>
            </a:r>
            <a:r>
              <a:rPr kumimoji="0" lang="ru-RU" altLang="zh-CN" sz="2300" dirty="0" smtClean="0"/>
              <a:t>  </a:t>
            </a:r>
            <a:r>
              <a:rPr kumimoji="0" lang="en-US" altLang="zh-CN" sz="2300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kumimoji="0" lang="en-US" altLang="zh-CN" sz="2300" baseline="-25000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eject</a:t>
            </a:r>
            <a:r>
              <a:rPr kumimoji="0" lang="ru-RU" altLang="zh-CN" sz="2300" dirty="0" smtClean="0">
                <a:solidFill>
                  <a:schemeClr val="bg1"/>
                </a:solidFill>
              </a:rPr>
              <a:t> =</a:t>
            </a:r>
            <a:r>
              <a:rPr kumimoji="0" lang="en-US" altLang="zh-CN" sz="23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70</a:t>
            </a:r>
            <a:r>
              <a:rPr kumimoji="0" lang="ru-RU" altLang="zh-CN" sz="2300" dirty="0" smtClean="0">
                <a:solidFill>
                  <a:srgbClr val="FFFF00"/>
                </a:solidFill>
              </a:rPr>
              <a:t> 000 – </a:t>
            </a:r>
            <a:r>
              <a:rPr kumimoji="0" lang="ru-RU" altLang="zh-CN" sz="2300" dirty="0" smtClean="0">
                <a:solidFill>
                  <a:srgbClr val="FF0000"/>
                </a:solidFill>
              </a:rPr>
              <a:t>275 000</a:t>
            </a:r>
            <a:r>
              <a:rPr kumimoji="0" lang="ru-RU" altLang="zh-CN" sz="2300" dirty="0" smtClean="0">
                <a:solidFill>
                  <a:srgbClr val="FFFF00"/>
                </a:solidFill>
              </a:rPr>
              <a:t> </a:t>
            </a:r>
            <a:r>
              <a:rPr kumimoji="0" lang="ru-RU" altLang="zh-CN" sz="2300" dirty="0" smtClean="0">
                <a:solidFill>
                  <a:srgbClr val="FFFF00"/>
                </a:solidFill>
                <a:ea typeface="Times New Roman" charset="0"/>
                <a:cs typeface="Times New Roman" charset="0"/>
              </a:rPr>
              <a:t>км/</a:t>
            </a:r>
            <a:r>
              <a:rPr kumimoji="0" lang="en-US" altLang="zh-CN" sz="23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c</a:t>
            </a:r>
            <a:r>
              <a:rPr kumimoji="0" lang="ru-RU" altLang="zh-CN" sz="2300" dirty="0" smtClean="0">
                <a:cs typeface="Times New Roman" charset="0"/>
              </a:rPr>
              <a:t> </a:t>
            </a:r>
            <a:endParaRPr kumimoji="0" lang="en-US" sz="2300" dirty="0" smtClean="0">
              <a:cs typeface="Times New Roman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-200025" y="2176463"/>
            <a:ext cx="899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zh-CN" sz="2300" b="1" i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kumimoji="0" lang="en-US" altLang="zh-CN" sz="2300" b="1" i="1" dirty="0" smtClean="0">
                <a:solidFill>
                  <a:srgbClr val="FF0000"/>
                </a:solidFill>
                <a:ea typeface="SimSun" charset="0"/>
                <a:cs typeface="Times New Roman" charset="0"/>
              </a:rPr>
              <a:t>WD, NS</a:t>
            </a:r>
            <a:r>
              <a:rPr kumimoji="0" lang="ru-RU" altLang="zh-CN" sz="2300" b="1" i="1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0" lang="ru-RU" altLang="zh-CN" sz="2300" b="1" i="1" dirty="0" smtClean="0">
                <a:solidFill>
                  <a:srgbClr val="FFFF00"/>
                </a:solidFill>
              </a:rPr>
              <a:t> 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kumimoji="0" lang="ru-RU" altLang="zh-CN" sz="2300" b="1" i="1" baseline="-25000" dirty="0" smtClean="0">
                <a:solidFill>
                  <a:schemeClr val="bg1"/>
                </a:solidFill>
              </a:rPr>
              <a:t>*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b="1" i="1" dirty="0" smtClean="0">
                <a:solidFill>
                  <a:schemeClr val="bg1"/>
                </a:solidFill>
              </a:rPr>
              <a:t>=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1M</a:t>
            </a:r>
            <a:r>
              <a:rPr kumimoji="0" lang="en-US" altLang="zh-CN" sz="2300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ru-RU" altLang="zh-CN" sz="2300" b="1" i="1" baseline="-25000" dirty="0" smtClean="0">
                <a:solidFill>
                  <a:srgbClr val="FFFF00"/>
                </a:solidFill>
              </a:rPr>
              <a:t>         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R</a:t>
            </a:r>
            <a:r>
              <a:rPr kumimoji="0" lang="en-US" altLang="zh-CN" sz="2300" b="1" i="1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*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= 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0.01 R</a:t>
            </a:r>
            <a:r>
              <a:rPr kumimoji="0" lang="en-US" altLang="zh-CN" sz="2300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en-US" altLang="zh-CN" sz="2300" b="1" i="1" baseline="30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 </a:t>
            </a: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/10 </a:t>
            </a:r>
            <a:r>
              <a:rPr kumimoji="0" lang="ru-RU" altLang="zh-CN" sz="2300" b="1" i="1" dirty="0" smtClean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kumimoji="0" lang="ru-RU" altLang="zh-CN" sz="2300" b="1" i="1" dirty="0" smtClean="0">
                <a:solidFill>
                  <a:srgbClr val="FFFF00"/>
                </a:solidFill>
              </a:rPr>
              <a:t>  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kumimoji="0" lang="en-US" altLang="zh-CN" b="1" i="1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BH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b="1" i="1" dirty="0" smtClean="0">
                <a:solidFill>
                  <a:schemeClr val="bg1"/>
                </a:solidFill>
              </a:rPr>
              <a:t>=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b="1" i="1" dirty="0" smtClean="0">
                <a:solidFill>
                  <a:srgbClr val="FFFF00"/>
                </a:solidFill>
              </a:rPr>
              <a:t>1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0 M</a:t>
            </a:r>
            <a:r>
              <a:rPr kumimoji="0" lang="en-US" altLang="zh-CN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ru-RU" altLang="zh-CN" dirty="0" smtClean="0"/>
              <a:t>     </a:t>
            </a:r>
            <a:r>
              <a:rPr kumimoji="0" lang="en-US" altLang="zh-CN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kumimoji="0" lang="en-US" altLang="zh-CN" baseline="-25000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eject</a:t>
            </a:r>
            <a:r>
              <a:rPr kumimoji="0" lang="en-US" altLang="zh-CN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dirty="0" smtClean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kumimoji="0" lang="ru-RU" altLang="zh-CN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ru-RU" altLang="zh-CN" i="1" dirty="0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с</a:t>
            </a:r>
            <a:endParaRPr kumimoji="0" lang="en-US" i="1" baseline="-25000" dirty="0" smtClean="0">
              <a:solidFill>
                <a:srgbClr val="FF00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1452563" y="4494213"/>
            <a:ext cx="67246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i="1" dirty="0" err="1">
                <a:solidFill>
                  <a:srgbClr val="FFFF00"/>
                </a:solidFill>
                <a:ea typeface="SimSun" charset="0"/>
                <a:cs typeface="SimSun" charset="0"/>
              </a:rPr>
              <a:t>U</a:t>
            </a:r>
            <a:r>
              <a:rPr lang="en-US" altLang="zh-CN" i="1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rt</a:t>
            </a:r>
            <a:r>
              <a:rPr lang="ru-RU" altLang="zh-CN" dirty="0">
                <a:solidFill>
                  <a:srgbClr val="FFFF00"/>
                </a:solidFill>
              </a:rPr>
              <a:t> =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GM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dirty="0">
                <a:solidFill>
                  <a:srgbClr val="FFFF00"/>
                </a:solidFill>
              </a:rPr>
              <a:t>/</a:t>
            </a:r>
            <a:r>
              <a:rPr lang="en-US" altLang="zh-CN" dirty="0" err="1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Symbol" charset="0"/>
              </a:rPr>
              <a:t>=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G</a:t>
            </a:r>
            <a:r>
              <a:rPr lang="ru-RU" altLang="zh-CN" dirty="0">
                <a:solidFill>
                  <a:srgbClr val="FFFF00"/>
                </a:solidFill>
              </a:rPr>
              <a:t>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en-US" altLang="zh-CN" baseline="30000" dirty="0">
                <a:solidFill>
                  <a:srgbClr val="FFFF00"/>
                </a:solidFill>
              </a:rPr>
              <a:t>2</a:t>
            </a:r>
            <a:r>
              <a:rPr lang="ru-RU" altLang="zh-CN" baseline="30000" dirty="0">
                <a:solidFill>
                  <a:srgbClr val="FFFF00"/>
                </a:solidFill>
              </a:rPr>
              <a:t>/3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 *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4</a:t>
            </a:r>
            <a:r>
              <a:rPr lang="ru-RU" altLang="zh-CN" baseline="30000" dirty="0">
                <a:solidFill>
                  <a:srgbClr val="FFFF00"/>
                </a:solidFill>
              </a:rPr>
              <a:t>/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3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baseline="30000" dirty="0">
                <a:solidFill>
                  <a:srgbClr val="FFFF00"/>
                </a:solidFill>
              </a:rPr>
              <a:t>-1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0" y="5545138"/>
            <a:ext cx="90344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Чем более </a:t>
            </a:r>
            <a:r>
              <a:rPr lang="ru-RU" sz="2000" i="1" dirty="0">
                <a:solidFill>
                  <a:srgbClr val="FF6600"/>
                </a:solidFill>
                <a:cs typeface="Times New Roman" charset="0"/>
              </a:rPr>
              <a:t>массивная СМЧД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принимает участие в сценарии </a:t>
            </a:r>
            <a:r>
              <a:rPr lang="ru-RU" sz="2000" i="1" dirty="0" err="1">
                <a:solidFill>
                  <a:schemeClr val="bg1"/>
                </a:solidFill>
                <a:cs typeface="Times New Roman" charset="0"/>
              </a:rPr>
              <a:t>Хиллза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, тем </a:t>
            </a:r>
            <a:r>
              <a:rPr lang="ru-RU" sz="2000" i="1" dirty="0">
                <a:solidFill>
                  <a:srgbClr val="FF6600"/>
                </a:solidFill>
                <a:cs typeface="Times New Roman" charset="0"/>
              </a:rPr>
              <a:t>большую скорость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она способна сообщить звезде при ее  выбросе!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    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0" y="278765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Максимальная энергия, которую может получить убегающий компонент ДС , не подвергаясь разрушению, сообщается на приливном радиусе </a:t>
            </a:r>
            <a:r>
              <a:rPr lang="en-US" sz="2000" i="1" smtClean="0">
                <a:solidFill>
                  <a:schemeClr val="bg1"/>
                </a:solidFill>
                <a:cs typeface="Times New Roman" charset="0"/>
              </a:rPr>
              <a:t> </a:t>
            </a:r>
            <a:endParaRPr lang="en-US" sz="2000" i="1" dirty="0">
              <a:solidFill>
                <a:schemeClr val="bg1"/>
              </a:solidFill>
              <a:cs typeface="Times New Roman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i="1" dirty="0">
                <a:solidFill>
                  <a:schemeClr val="bg1"/>
                </a:solidFill>
                <a:cs typeface="Times New Roman" charset="0"/>
              </a:rPr>
              <a:t>                                           </a:t>
            </a:r>
            <a:r>
              <a:rPr lang="en-US" sz="2400" i="1" dirty="0" err="1">
                <a:solidFill>
                  <a:schemeClr val="bg1"/>
                </a:solidFill>
                <a:cs typeface="Times New Roman" charset="0"/>
              </a:rPr>
              <a:t>r</a:t>
            </a:r>
            <a:r>
              <a:rPr lang="en-US" sz="2400" i="1" baseline="-25000" dirty="0" err="1">
                <a:solidFill>
                  <a:schemeClr val="bg1"/>
                </a:solidFill>
                <a:cs typeface="Times New Roman" charset="0"/>
              </a:rPr>
              <a:t>t</a:t>
            </a:r>
            <a:r>
              <a:rPr lang="en-US" sz="2400" i="1" dirty="0">
                <a:solidFill>
                  <a:schemeClr val="bg1"/>
                </a:solidFill>
                <a:cs typeface="Times New Roman" charset="0"/>
              </a:rPr>
              <a:t> =R</a:t>
            </a:r>
            <a:r>
              <a:rPr lang="ru-RU" altLang="zh-CN" sz="2400" dirty="0">
                <a:solidFill>
                  <a:srgbClr val="FFFF00"/>
                </a:solidFill>
              </a:rPr>
              <a:t>·</a:t>
            </a:r>
            <a:r>
              <a:rPr lang="en-US" altLang="zh-CN" sz="2400" dirty="0">
                <a:solidFill>
                  <a:srgbClr val="FFFF00"/>
                </a:solidFill>
              </a:rPr>
              <a:t>(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 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/M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) </a:t>
            </a:r>
            <a:r>
              <a:rPr lang="ru-RU" altLang="zh-CN" sz="2400" baseline="30000" dirty="0">
                <a:solidFill>
                  <a:srgbClr val="FFFF00"/>
                </a:solidFill>
              </a:rPr>
              <a:t>1/3</a:t>
            </a:r>
            <a:r>
              <a:rPr lang="ru-RU" altLang="zh-CN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47800" y="4489450"/>
            <a:ext cx="6724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i="1" dirty="0" err="1">
                <a:solidFill>
                  <a:srgbClr val="FF6600"/>
                </a:solidFill>
                <a:ea typeface="SimSun" charset="0"/>
                <a:cs typeface="SimSun" charset="0"/>
              </a:rPr>
              <a:t>U</a:t>
            </a:r>
            <a:r>
              <a:rPr lang="en-US" altLang="zh-CN" i="1" baseline="-25000" dirty="0" err="1">
                <a:solidFill>
                  <a:srgbClr val="FF6600"/>
                </a:solidFill>
                <a:ea typeface="SimSun" charset="0"/>
                <a:cs typeface="SimSun" charset="0"/>
              </a:rPr>
              <a:t>rt</a:t>
            </a:r>
            <a:r>
              <a:rPr lang="ru-RU" altLang="zh-CN" dirty="0">
                <a:solidFill>
                  <a:srgbClr val="FFFF00"/>
                </a:solidFill>
              </a:rPr>
              <a:t> =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GM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dirty="0">
                <a:solidFill>
                  <a:srgbClr val="FFFF00"/>
                </a:solidFill>
              </a:rPr>
              <a:t>/</a:t>
            </a:r>
            <a:r>
              <a:rPr lang="en-US" altLang="zh-CN" dirty="0" err="1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Symbol" charset="0"/>
              </a:rPr>
              <a:t>=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G</a:t>
            </a:r>
            <a:r>
              <a:rPr lang="ru-RU" altLang="zh-CN" dirty="0">
                <a:solidFill>
                  <a:srgbClr val="FFFF00"/>
                </a:solidFill>
              </a:rPr>
              <a:t>·</a:t>
            </a:r>
            <a:r>
              <a:rPr lang="en-US" altLang="zh-CN" dirty="0">
                <a:solidFill>
                  <a:srgbClr val="FF66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6600"/>
                </a:solidFill>
                <a:ea typeface="SimSun" charset="0"/>
                <a:cs typeface="SimSun" charset="0"/>
              </a:rPr>
              <a:t>BH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ru-RU" altLang="zh-CN" baseline="30000" dirty="0">
                <a:solidFill>
                  <a:srgbClr val="FF0000"/>
                </a:solidFill>
              </a:rPr>
              <a:t>/3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 *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4</a:t>
            </a:r>
            <a:r>
              <a:rPr lang="ru-RU" altLang="zh-CN" baseline="30000" dirty="0">
                <a:solidFill>
                  <a:srgbClr val="FFFF00"/>
                </a:solidFill>
              </a:rPr>
              <a:t>/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3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baseline="30000" dirty="0">
                <a:solidFill>
                  <a:srgbClr val="FFFF00"/>
                </a:solidFill>
              </a:rPr>
              <a:t>-1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Ни в одном из расчетов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численного моделирования сценария ХИЛЛЗА </a:t>
            </a:r>
            <a:r>
              <a:rPr lang="ru-RU" sz="2000" dirty="0">
                <a:solidFill>
                  <a:srgbClr val="FFFFFF"/>
                </a:solidFill>
                <a:cs typeface="Times New Roman" charset="0"/>
              </a:rPr>
              <a:t>в постановке задачи трех тел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не удалось воспроизвести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cs typeface="Times New Roman" charset="0"/>
              </a:rPr>
              <a:t>релятивистские выбросы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4710113" y="728663"/>
            <a:ext cx="431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cs typeface="Times New Roman" charset="0"/>
              </a:rPr>
              <a:t>B.C.Bromley et al., AJ, v. 653, 1194-1202, 2006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670425" y="1069975"/>
            <a:ext cx="431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cs typeface="Times New Roman" charset="0"/>
              </a:rPr>
              <a:t>A. Sesana et al., ApJ, v. 660, 546, 2007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703763" y="1460500"/>
            <a:ext cx="431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cs typeface="Times New Roman" charset="0"/>
              </a:rPr>
              <a:t>B. D.Sherwin et al., MNRAS, v. 386, 1179, 2008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4705350" y="1827213"/>
            <a:ext cx="443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cs typeface="Times New Roman" charset="0"/>
              </a:rPr>
              <a:t>R. M.O’Leary, A. Loeb, MNRAS, v. 383, 86, 2008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4705350" y="2151063"/>
            <a:ext cx="443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dirty="0" err="1">
                <a:solidFill>
                  <a:schemeClr val="bg1"/>
                </a:solidFill>
                <a:cs typeface="Times New Roman" charset="0"/>
              </a:rPr>
              <a:t>Дремова</a:t>
            </a:r>
            <a:r>
              <a:rPr lang="ru-RU" sz="1600" dirty="0">
                <a:solidFill>
                  <a:schemeClr val="bg1"/>
                </a:solidFill>
                <a:cs typeface="Times New Roman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cs typeface="Times New Roman" charset="0"/>
              </a:rPr>
              <a:t>Дремов</a:t>
            </a:r>
            <a:r>
              <a:rPr lang="ru-RU" sz="1600" dirty="0">
                <a:solidFill>
                  <a:schemeClr val="bg1"/>
                </a:solidFill>
                <a:cs typeface="Times New Roman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cs typeface="Times New Roman" charset="0"/>
              </a:rPr>
              <a:t>Тутуков</a:t>
            </a:r>
            <a:r>
              <a:rPr lang="en-US" sz="1600" dirty="0">
                <a:solidFill>
                  <a:schemeClr val="bg1"/>
                </a:solidFill>
                <a:cs typeface="Times New Roman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cs typeface="Times New Roman" charset="0"/>
              </a:rPr>
              <a:t>АЖ, т 91, 353, 2014</a:t>
            </a:r>
            <a:endParaRPr lang="en-US" sz="16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0" y="742950"/>
            <a:ext cx="261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t</a:t>
            </a:r>
            <a:r>
              <a:rPr lang="ru-RU" altLang="zh-CN" sz="2400" dirty="0">
                <a:solidFill>
                  <a:srgbClr val="FFFF00"/>
                </a:solidFill>
              </a:rPr>
              <a:t> = 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Times New Roman" charset="0"/>
              </a:rPr>
              <a:t>·(M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Times New Roman" charset="0"/>
              </a:rPr>
              <a:t>BH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Times New Roman" charset="0"/>
              </a:rPr>
              <a:t>/M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Times New Roman" charset="0"/>
              </a:rPr>
              <a:t>*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Times New Roman" charset="0"/>
              </a:rPr>
              <a:t>)</a:t>
            </a:r>
            <a:r>
              <a:rPr lang="en-US" altLang="zh-CN" sz="2400" baseline="30000" dirty="0">
                <a:solidFill>
                  <a:srgbClr val="FFFF00"/>
                </a:solidFill>
                <a:ea typeface="SimSun" charset="0"/>
                <a:cs typeface="Times New Roman" charset="0"/>
              </a:rPr>
              <a:t>1/3</a:t>
            </a:r>
            <a:endParaRPr lang="en-US" sz="24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0" y="1149350"/>
            <a:ext cx="222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 err="1">
                <a:solidFill>
                  <a:srgbClr val="FFFFFF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rgbClr val="FFFFFF"/>
                </a:solidFill>
                <a:ea typeface="SimSun" charset="0"/>
                <a:cs typeface="SimSun" charset="0"/>
              </a:rPr>
              <a:t>sch</a:t>
            </a:r>
            <a:r>
              <a:rPr lang="ru-RU" altLang="zh-CN" sz="2400" dirty="0">
                <a:solidFill>
                  <a:srgbClr val="FFFFFF"/>
                </a:solidFill>
              </a:rPr>
              <a:t> = (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GM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BH</a:t>
            </a:r>
            <a:r>
              <a:rPr lang="ru-RU" altLang="zh-CN" sz="2400" dirty="0">
                <a:solidFill>
                  <a:srgbClr val="FFFFFF"/>
                </a:solidFill>
              </a:rPr>
              <a:t>/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c</a:t>
            </a:r>
            <a:r>
              <a:rPr lang="en-US" altLang="zh-CN" sz="2400" baseline="30000" dirty="0">
                <a:solidFill>
                  <a:srgbClr val="FFFFFF"/>
                </a:solidFill>
                <a:ea typeface="SimSun" charset="0"/>
                <a:cs typeface="SimSun" charset="0"/>
              </a:rPr>
              <a:t>2</a:t>
            </a:r>
            <a:r>
              <a:rPr lang="ru-RU" altLang="zh-CN" sz="2400" dirty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49520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9388" y="3082925"/>
            <a:ext cx="5029201" cy="37750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352800"/>
            <a:ext cx="44180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0" y="1693863"/>
            <a:ext cx="4833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CN" i="1" dirty="0">
                <a:solidFill>
                  <a:srgbClr val="FF6600"/>
                </a:solidFill>
                <a:ea typeface="SimSun" charset="0"/>
                <a:cs typeface="SimSun" charset="0"/>
              </a:rPr>
              <a:t>U</a:t>
            </a:r>
            <a:r>
              <a:rPr lang="en-US" altLang="zh-CN" i="1" baseline="-25000" dirty="0">
                <a:solidFill>
                  <a:srgbClr val="FF6600"/>
                </a:solidFill>
                <a:ea typeface="SimSun" charset="0"/>
                <a:cs typeface="SimSun" charset="0"/>
              </a:rPr>
              <a:t>2rsch</a:t>
            </a:r>
            <a:r>
              <a:rPr lang="ru-RU" altLang="zh-CN" dirty="0">
                <a:solidFill>
                  <a:srgbClr val="FFFF00"/>
                </a:solidFill>
              </a:rPr>
              <a:t>=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GM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dirty="0">
                <a:solidFill>
                  <a:srgbClr val="FFFF00"/>
                </a:solidFill>
              </a:rPr>
              <a:t>/</a:t>
            </a:r>
            <a:r>
              <a:rPr lang="en-US" altLang="zh-CN" dirty="0">
                <a:solidFill>
                  <a:srgbClr val="FFFF00"/>
                </a:solidFill>
              </a:rPr>
              <a:t>2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sch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Symbol" charset="0"/>
              </a:rPr>
              <a:t>= 1/4</a:t>
            </a:r>
            <a:r>
              <a:rPr lang="ru-RU" altLang="zh-CN" dirty="0">
                <a:solidFill>
                  <a:srgbClr val="FFFF00"/>
                </a:solidFill>
              </a:rPr>
              <a:t>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dirty="0">
                <a:solidFill>
                  <a:srgbClr val="FFFF00"/>
                </a:solidFill>
              </a:rPr>
              <a:t>c</a:t>
            </a:r>
            <a:r>
              <a:rPr lang="en-US" altLang="zh-CN" baseline="30000" dirty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787650" y="966788"/>
            <a:ext cx="160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t</a:t>
            </a:r>
            <a:r>
              <a:rPr lang="ru-RU" altLang="zh-CN" sz="2400" dirty="0">
                <a:solidFill>
                  <a:srgbClr val="FFFF00"/>
                </a:solidFill>
              </a:rPr>
              <a:t> = 2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sch</a:t>
            </a:r>
            <a:endParaRPr lang="en-US" sz="24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28588" y="2173288"/>
            <a:ext cx="35385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      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en-US" altLang="zh-CN" dirty="0">
                <a:solidFill>
                  <a:srgbClr val="FFFF00"/>
                </a:solidFill>
              </a:rPr>
              <a:t>=</a:t>
            </a:r>
            <a:r>
              <a:rPr lang="en-US" altLang="zh-CN" dirty="0">
                <a:solidFill>
                  <a:srgbClr val="FFFFFF"/>
                </a:solidFill>
              </a:rPr>
              <a:t>5.7</a:t>
            </a:r>
            <a:r>
              <a:rPr lang="en-US" altLang="zh-CN" dirty="0">
                <a:solidFill>
                  <a:srgbClr val="FFFFFF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baseline="30000" dirty="0">
                <a:solidFill>
                  <a:srgbClr val="FFFFFF"/>
                </a:solidFill>
                <a:ea typeface="SimSun" charset="0"/>
                <a:cs typeface="Times New Roman" charset="0"/>
              </a:rPr>
              <a:t>7</a:t>
            </a:r>
            <a:r>
              <a:rPr lang="en-US" altLang="zh-CN" dirty="0">
                <a:solidFill>
                  <a:srgbClr val="FFFFFF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Times New Roma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Times New Roman" charset="0"/>
              </a:rPr>
              <a:t>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0" y="2554288"/>
            <a:ext cx="44100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SimSun" charset="0"/>
                <a:cs typeface="SimSun" charset="0"/>
              </a:rPr>
              <a:t>4.5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     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en-US" altLang="zh-CN" dirty="0">
                <a:solidFill>
                  <a:srgbClr val="FFFF00"/>
                </a:solidFill>
              </a:rPr>
              <a:t>=</a:t>
            </a:r>
            <a:r>
              <a:rPr lang="en-US" altLang="zh-CN" dirty="0">
                <a:solidFill>
                  <a:srgbClr val="FFFFFF"/>
                </a:solidFill>
              </a:rPr>
              <a:t>2.2</a:t>
            </a:r>
            <a:r>
              <a:rPr lang="en-US" altLang="zh-CN" dirty="0">
                <a:solidFill>
                  <a:srgbClr val="FFFFFF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baseline="30000" dirty="0">
                <a:solidFill>
                  <a:srgbClr val="FFFFFF"/>
                </a:solidFill>
                <a:ea typeface="SimSun" charset="0"/>
                <a:cs typeface="Times New Roman" charset="0"/>
              </a:rPr>
              <a:t>8</a:t>
            </a:r>
            <a:r>
              <a:rPr lang="en-US" altLang="zh-CN" dirty="0">
                <a:solidFill>
                  <a:srgbClr val="FFFFFF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Times New Roma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Times New Roman" charset="0"/>
              </a:rPr>
              <a:t>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776788" y="2468563"/>
            <a:ext cx="41846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SimSun" charset="0"/>
              </a:rPr>
              <a:t>10 000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SimSun" charset="0"/>
              </a:rPr>
              <a:t>км/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SimSun" charset="0"/>
              </a:rPr>
              <a:t>c       M</a:t>
            </a:r>
            <a:r>
              <a:rPr lang="en-US" altLang="zh-CN" sz="23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en-US" altLang="zh-CN" sz="2300" dirty="0">
                <a:solidFill>
                  <a:srgbClr val="FFFF00"/>
                </a:solidFill>
              </a:rPr>
              <a:t>=</a:t>
            </a:r>
            <a:r>
              <a:rPr lang="en-US" altLang="zh-CN" sz="2300" dirty="0">
                <a:solidFill>
                  <a:srgbClr val="FFFFFF"/>
                </a:solidFill>
                <a:ea typeface="SimSun" charset="0"/>
                <a:cs typeface="Times New Roman" charset="0"/>
              </a:rPr>
              <a:t>10</a:t>
            </a:r>
            <a:r>
              <a:rPr lang="en-US" altLang="zh-CN" sz="2300" baseline="30000" dirty="0">
                <a:solidFill>
                  <a:srgbClr val="FFFFFF"/>
                </a:solidFill>
                <a:ea typeface="SimSun" charset="0"/>
                <a:cs typeface="Times New Roman" charset="0"/>
              </a:rPr>
              <a:t>6</a:t>
            </a:r>
            <a:r>
              <a:rPr lang="en-US" altLang="zh-CN" sz="2300" dirty="0">
                <a:solidFill>
                  <a:srgbClr val="FFFFFF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M</a:t>
            </a:r>
            <a:r>
              <a:rPr lang="en-US" altLang="zh-CN" sz="2300" baseline="-25000" dirty="0">
                <a:solidFill>
                  <a:srgbClr val="FFFF00"/>
                </a:solidFill>
                <a:ea typeface="SimSun" charset="0"/>
                <a:cs typeface="Times New Roman" charset="0"/>
              </a:rPr>
              <a:t>o</a:t>
            </a:r>
            <a:endParaRPr lang="en-US" sz="2300" dirty="0">
              <a:solidFill>
                <a:srgbClr val="FFFF00"/>
              </a:solidFill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814888" y="2835275"/>
            <a:ext cx="41846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SimSun" charset="0"/>
              </a:rPr>
              <a:t>30 000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SimSun" charset="0"/>
              </a:rPr>
              <a:t>км/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SimSun" charset="0"/>
              </a:rPr>
              <a:t>c       M</a:t>
            </a:r>
            <a:r>
              <a:rPr lang="en-US" altLang="zh-CN" sz="23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en-US" altLang="zh-CN" sz="2300" dirty="0">
                <a:solidFill>
                  <a:srgbClr val="FFFF00"/>
                </a:solidFill>
              </a:rPr>
              <a:t>=</a:t>
            </a:r>
            <a:r>
              <a:rPr lang="en-US" altLang="zh-CN" sz="2300" dirty="0">
                <a:solidFill>
                  <a:srgbClr val="FFFFFF"/>
                </a:solidFill>
                <a:ea typeface="SimSun" charset="0"/>
                <a:cs typeface="Times New Roman" charset="0"/>
              </a:rPr>
              <a:t>10</a:t>
            </a:r>
            <a:r>
              <a:rPr lang="en-US" altLang="zh-CN" sz="2300" baseline="30000" dirty="0">
                <a:solidFill>
                  <a:srgbClr val="FFFFFF"/>
                </a:solidFill>
                <a:ea typeface="SimSun" charset="0"/>
                <a:cs typeface="Times New Roman" charset="0"/>
              </a:rPr>
              <a:t>9</a:t>
            </a:r>
            <a:r>
              <a:rPr lang="en-US" altLang="zh-CN" sz="2300" dirty="0">
                <a:solidFill>
                  <a:srgbClr val="FFFFFF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M</a:t>
            </a:r>
            <a:r>
              <a:rPr lang="en-US" altLang="zh-CN" sz="2300" baseline="-25000" dirty="0">
                <a:solidFill>
                  <a:srgbClr val="FFFF00"/>
                </a:solidFill>
                <a:ea typeface="SimSun" charset="0"/>
                <a:cs typeface="Times New Roman" charset="0"/>
              </a:rPr>
              <a:t>o</a:t>
            </a:r>
            <a:endParaRPr lang="en-US" sz="2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  <p:bldP spid="149508" grpId="0"/>
      <p:bldP spid="149509" grpId="0"/>
      <p:bldP spid="149510" grpId="0"/>
      <p:bldP spid="1495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ОЦЕНКА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МАКСИМАЛЬНО ВОЗМОЖНОЙ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СКОРОСТИ ВЫБРОСА ЗВЕЗДЫ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28600" y="4410075"/>
            <a:ext cx="4195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E</a:t>
            </a:r>
            <a:r>
              <a:rPr lang="en-US" altLang="zh-CN" sz="2400" baseline="-25000" dirty="0" err="1">
                <a:solidFill>
                  <a:schemeClr val="bg1"/>
                </a:solidFill>
                <a:ea typeface="SimSun" charset="0"/>
                <a:cs typeface="SimSun" charset="0"/>
              </a:rPr>
              <a:t>eject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= M/2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·(v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+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2v)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2 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- M/2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2     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940425" y="539750"/>
            <a:ext cx="2222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cs typeface="Times New Roman" charset="0"/>
              </a:rPr>
              <a:t>     </a:t>
            </a:r>
            <a:r>
              <a:rPr lang="en-US" sz="16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    </a:t>
            </a:r>
            <a:endParaRPr lang="en-US" sz="1600" dirty="0">
              <a:solidFill>
                <a:srgbClr val="FFFFFF"/>
              </a:solidFill>
              <a:cs typeface="Times New Roman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16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3381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                          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ЗАДАЧА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ТРЕХ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ТЕЛ </a:t>
            </a:r>
            <a:r>
              <a:rPr lang="ru-RU" sz="2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FFFFFF"/>
                </a:solidFill>
                <a:sym typeface="Wingdings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ЗАДАЧА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ДВУХ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ТЕЛ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889625" y="766763"/>
            <a:ext cx="2387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+M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Times New Roman" charset="0"/>
              </a:rPr>
              <a:t>· 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</a:t>
            </a:r>
            <a:r>
              <a:rPr lang="ru-RU" altLang="zh-CN" sz="2400" dirty="0">
                <a:solidFill>
                  <a:srgbClr val="FFFFFF"/>
                </a:solidFill>
              </a:rPr>
              <a:t>=</a:t>
            </a:r>
            <a:r>
              <a:rPr lang="en-US" altLang="zh-CN" sz="2400" dirty="0">
                <a:solidFill>
                  <a:srgbClr val="FFFFFF"/>
                </a:solidFill>
              </a:rPr>
              <a:t>0</a:t>
            </a:r>
            <a:r>
              <a:rPr lang="ru-RU" altLang="zh-CN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61950" y="1333500"/>
            <a:ext cx="4262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1 </a:t>
            </a:r>
            <a:r>
              <a:rPr lang="ru-RU" sz="2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sz="2400" dirty="0">
                <a:solidFill>
                  <a:srgbClr val="FFFFFF"/>
                </a:solidFill>
              </a:rPr>
              <a:t>- 2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1</a:t>
            </a:r>
            <a:r>
              <a:rPr lang="ru-RU" altLang="zh-CN" sz="2400" dirty="0">
                <a:solidFill>
                  <a:srgbClr val="FFFF00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=  - v</a:t>
            </a:r>
            <a:r>
              <a:rPr lang="en-US" altLang="zh-CN" sz="2400" baseline="-25000" dirty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" y="1133475"/>
            <a:ext cx="32972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cs typeface="Times New Roman" charset="0"/>
              </a:rPr>
              <a:t>   </a:t>
            </a:r>
            <a:r>
              <a:rPr lang="en-US" sz="16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         </a:t>
            </a:r>
            <a:endParaRPr lang="en-US" sz="1600" dirty="0">
              <a:solidFill>
                <a:srgbClr val="FFFFFF"/>
              </a:solidFill>
              <a:cs typeface="Times New Roman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16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419725" y="1328738"/>
            <a:ext cx="3724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 </a:t>
            </a:r>
            <a:r>
              <a:rPr lang="ru-RU" sz="2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 </a:t>
            </a:r>
            <a:r>
              <a:rPr lang="en-US" altLang="zh-CN" sz="2400" dirty="0">
                <a:solidFill>
                  <a:srgbClr val="FFFFFF"/>
                </a:solidFill>
              </a:rPr>
              <a:t>- 2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ru-RU" altLang="zh-CN" sz="2400" dirty="0">
                <a:solidFill>
                  <a:srgbClr val="FFFF00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=   - v</a:t>
            </a:r>
            <a:r>
              <a:rPr lang="en-US" altLang="zh-CN" sz="2400" baseline="-25000" dirty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194300" y="1119188"/>
            <a:ext cx="32972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cs typeface="Times New Roman" charset="0"/>
              </a:rPr>
              <a:t>   </a:t>
            </a:r>
            <a:r>
              <a:rPr lang="en-US" sz="16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         </a:t>
            </a:r>
            <a:endParaRPr lang="en-US" sz="1600" dirty="0">
              <a:solidFill>
                <a:srgbClr val="FFFFFF"/>
              </a:solidFill>
              <a:cs typeface="Times New Roman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1600" dirty="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7493" r="7980" b="39471"/>
          <a:stretch>
            <a:fillRect/>
          </a:stretch>
        </p:blipFill>
        <p:spPr bwMode="auto">
          <a:xfrm>
            <a:off x="1612900" y="1982788"/>
            <a:ext cx="56086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2400" y="838200"/>
            <a:ext cx="5108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/2+M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/2-G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(R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+R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)</a:t>
            </a:r>
            <a:r>
              <a:rPr lang="ru-RU" altLang="zh-CN" sz="2400" dirty="0">
                <a:solidFill>
                  <a:schemeClr val="bg1"/>
                </a:solidFill>
              </a:rPr>
              <a:t>=</a:t>
            </a:r>
            <a:r>
              <a:rPr lang="en-US" altLang="zh-CN" sz="2400" dirty="0">
                <a:solidFill>
                  <a:schemeClr val="bg1"/>
                </a:solidFill>
              </a:rPr>
              <a:t>0</a:t>
            </a:r>
            <a:r>
              <a:rPr lang="ru-RU" altLang="zh-CN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719638" y="4376738"/>
            <a:ext cx="14589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&gt;&gt;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       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52413" y="4876800"/>
            <a:ext cx="419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ru-RU" altLang="zh-CN" sz="2400" baseline="-25000" dirty="0" err="1">
                <a:solidFill>
                  <a:schemeClr val="bg1"/>
                </a:solidFill>
                <a:ea typeface="SimSun" charset="0"/>
                <a:cs typeface="SimSun" charset="0"/>
              </a:rPr>
              <a:t>eject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=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(2/</a:t>
            </a:r>
            <a:r>
              <a:rPr lang="en-US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E</a:t>
            </a:r>
            <a:r>
              <a:rPr lang="en-US" altLang="zh-CN" sz="2400" baseline="-25000" dirty="0" err="1">
                <a:solidFill>
                  <a:schemeClr val="bg1"/>
                </a:solidFill>
                <a:ea typeface="SimSun" charset="0"/>
                <a:cs typeface="SimSun" charset="0"/>
              </a:rPr>
              <a:t>eject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)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1/2 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=2√v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435350" y="4948238"/>
            <a:ext cx="417513" cy="17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370638" y="4316413"/>
            <a:ext cx="26050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ru-RU" altLang="zh-CN" sz="2400">
                <a:solidFill>
                  <a:schemeClr val="bg1"/>
                </a:solidFill>
                <a:ea typeface="Times New Roman" charset="0"/>
                <a:cs typeface="Times New Roman" charset="0"/>
              </a:rPr>
              <a:t>v</a:t>
            </a:r>
            <a:r>
              <a:rPr kumimoji="0" lang="en-US" altLang="zh-CN" sz="2400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p</a:t>
            </a:r>
            <a:r>
              <a:rPr kumimoji="0" lang="en-US" altLang="zh-CN" sz="2400">
                <a:solidFill>
                  <a:schemeClr val="bg1"/>
                </a:solidFill>
                <a:ea typeface="Times New Roman" charset="0"/>
                <a:cs typeface="Times New Roman" charset="0"/>
              </a:rPr>
              <a:t> =√2GM</a:t>
            </a:r>
            <a:r>
              <a:rPr kumimoji="0" lang="en-US" altLang="zh-CN" sz="2400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BH</a:t>
            </a:r>
            <a:r>
              <a:rPr kumimoji="0" lang="en-US" altLang="zh-CN" sz="2400">
                <a:solidFill>
                  <a:schemeClr val="bg1"/>
                </a:solidFill>
                <a:ea typeface="Times New Roman" charset="0"/>
                <a:cs typeface="Times New Roman" charset="0"/>
              </a:rPr>
              <a:t>/r</a:t>
            </a:r>
            <a:r>
              <a:rPr kumimoji="0" lang="en-US" altLang="zh-CN" sz="2400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p</a:t>
            </a:r>
            <a:r>
              <a:rPr kumimoji="0" lang="en-US" altLang="zh-CN" sz="2400" baseline="30000">
                <a:solidFill>
                  <a:schemeClr val="bg1"/>
                </a:solidFill>
                <a:ea typeface="SimSun" charset="0"/>
                <a:cs typeface="SimSun" charset="0"/>
              </a:rPr>
              <a:t>     </a:t>
            </a:r>
            <a:endParaRPr kumimoji="0" lang="en-US" sz="24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7097713" y="4357688"/>
            <a:ext cx="1193800" cy="7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0" y="542925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ТДС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(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4.5M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+2.5M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4.07R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+3.17R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o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)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4.5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Times New Roman" charset="0"/>
              </a:rPr>
              <a:t>6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sz="2400" dirty="0" err="1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rgbClr val="FF000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=512R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9500 </a:t>
            </a:r>
            <a:r>
              <a:rPr lang="ru-RU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км/с</a:t>
            </a:r>
            <a:endParaRPr lang="en-US" sz="24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0" y="58801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                                                         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2.2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Times New Roman" charset="0"/>
              </a:rPr>
              <a:t>8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sz="2400" dirty="0" err="1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rgbClr val="FF000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=8500R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18200 </a:t>
            </a:r>
            <a:r>
              <a:rPr lang="ru-RU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км/с</a:t>
            </a:r>
            <a:endParaRPr lang="en-US" sz="2400" dirty="0">
              <a:solidFill>
                <a:srgbClr val="FFFFFF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33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9" grpId="0"/>
      <p:bldP spid="3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cs typeface="Times New Roman" charset="0"/>
              </a:rPr>
              <a:t>II </a:t>
            </a:r>
            <a:r>
              <a:rPr lang="ru-RU" sz="2000">
                <a:solidFill>
                  <a:srgbClr val="FFFF00"/>
                </a:solidFill>
                <a:cs typeface="Times New Roman" charset="0"/>
              </a:rPr>
              <a:t>СЦЕНАРИЙ   </a:t>
            </a:r>
            <a:r>
              <a:rPr lang="ru-RU" sz="2000">
                <a:solidFill>
                  <a:schemeClr val="bg1"/>
                </a:solidFill>
                <a:cs typeface="Times New Roman" charset="0"/>
              </a:rPr>
              <a:t>рассеяние одиночной звезды на </a:t>
            </a:r>
            <a:r>
              <a:rPr lang="ru-RU" sz="2000">
                <a:solidFill>
                  <a:srgbClr val="FFFF00"/>
                </a:solidFill>
                <a:cs typeface="Times New Roman" charset="0"/>
              </a:rPr>
              <a:t>двойной СМЧД </a:t>
            </a:r>
            <a:r>
              <a:rPr lang="ru-RU" sz="1600">
                <a:solidFill>
                  <a:schemeClr val="bg1"/>
                </a:solidFill>
                <a:cs typeface="Times New Roman" charset="0"/>
              </a:rPr>
              <a:t>(</a:t>
            </a:r>
            <a:r>
              <a:rPr lang="en-US" sz="1600">
                <a:solidFill>
                  <a:schemeClr val="bg1"/>
                </a:solidFill>
                <a:cs typeface="Times New Roman" charset="0"/>
              </a:rPr>
              <a:t>Yu&amp;Tremine, 2003)</a:t>
            </a:r>
            <a:r>
              <a:rPr lang="ru-RU" sz="2000">
                <a:solidFill>
                  <a:srgbClr val="FFFF00"/>
                </a:solidFill>
                <a:cs typeface="Times New Roman" charset="0"/>
              </a:rPr>
              <a:t>                    </a:t>
            </a:r>
            <a:r>
              <a:rPr lang="ru-RU" sz="200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2000">
                <a:solidFill>
                  <a:schemeClr val="bg1"/>
                </a:solidFill>
                <a:cs typeface="Times New Roman" charset="0"/>
              </a:rPr>
              <a:t>                                             (</a:t>
            </a:r>
            <a:r>
              <a:rPr lang="en-US" sz="1600" i="1">
                <a:solidFill>
                  <a:schemeClr val="bg1"/>
                </a:solidFill>
                <a:cs typeface="Times New Roman" charset="0"/>
              </a:rPr>
              <a:t>Tutukov, Fedorova, 2009, Astronomy Reports, v.53, p.839</a:t>
            </a:r>
            <a:r>
              <a:rPr lang="en-US" sz="2000">
                <a:solidFill>
                  <a:schemeClr val="bg1"/>
                </a:solidFill>
                <a:cs typeface="Times New Roman" charset="0"/>
              </a:rPr>
              <a:t>)</a:t>
            </a:r>
            <a:endParaRPr lang="en-US" sz="2000">
              <a:cs typeface="Times New Roman" charset="0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200025" y="2979738"/>
            <a:ext cx="5794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310·(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)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1/8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·(</a:t>
            </a: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τ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GWR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/10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8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)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-1/8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sz="2400" dirty="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/</a:t>
            </a:r>
            <a:r>
              <a:rPr lang="ru-RU" altLang="zh-CN" sz="2400" dirty="0">
                <a:solidFill>
                  <a:schemeClr val="bg1"/>
                </a:solidFill>
                <a:cs typeface="Times New Roman" charset="0"/>
              </a:rPr>
              <a:t>с</a:t>
            </a:r>
            <a:r>
              <a:rPr lang="en-US" altLang="zh-CN" sz="2400" dirty="0">
                <a:ea typeface="SimSun" charset="0"/>
                <a:cs typeface="SimSun" charset="0"/>
              </a:rPr>
              <a:t> </a:t>
            </a:r>
            <a:endParaRPr lang="en-US" sz="2400" dirty="0"/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14325" y="3475038"/>
            <a:ext cx="4597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FF00"/>
                </a:solidFill>
                <a:sym typeface="Symbol" charset="0"/>
              </a:rPr>
              <a:t>τ</a:t>
            </a:r>
            <a:r>
              <a:rPr lang="en-US" sz="2400" baseline="-25000" dirty="0" err="1">
                <a:solidFill>
                  <a:srgbClr val="FFFF00"/>
                </a:solidFill>
              </a:rPr>
              <a:t>GWR</a:t>
            </a:r>
            <a:r>
              <a:rPr lang="en-US" sz="2400" dirty="0">
                <a:solidFill>
                  <a:schemeClr val="bg1"/>
                </a:solidFill>
                <a:sym typeface="Symbol" charset="0"/>
              </a:rPr>
              <a:t>~</a:t>
            </a:r>
            <a:r>
              <a:rPr lang="ru-RU" sz="2400" dirty="0">
                <a:solidFill>
                  <a:schemeClr val="bg1"/>
                </a:solidFill>
              </a:rPr>
              <a:t> 10</a:t>
            </a:r>
            <a:r>
              <a:rPr lang="ru-RU" sz="2400" baseline="30000" dirty="0">
                <a:solidFill>
                  <a:schemeClr val="bg1"/>
                </a:solidFill>
              </a:rPr>
              <a:t>8</a:t>
            </a:r>
            <a:r>
              <a:rPr lang="ru-RU" sz="2400" dirty="0">
                <a:solidFill>
                  <a:schemeClr val="bg1"/>
                </a:solidFill>
              </a:rPr>
              <a:t>·(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ru-RU" sz="2400" dirty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baseline="-25000" dirty="0">
                <a:solidFill>
                  <a:schemeClr val="bg1"/>
                </a:solidFill>
              </a:rPr>
              <a:t>o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sz="2400" baseline="30000" dirty="0">
                <a:solidFill>
                  <a:schemeClr val="bg1"/>
                </a:solidFill>
              </a:rPr>
              <a:t>4</a:t>
            </a:r>
            <a:r>
              <a:rPr lang="ru-RU" sz="2400" dirty="0">
                <a:solidFill>
                  <a:schemeClr val="bg1"/>
                </a:solidFill>
              </a:rPr>
              <a:t>·( </a:t>
            </a:r>
            <a:r>
              <a:rPr lang="en-US" sz="2400" dirty="0">
                <a:solidFill>
                  <a:srgbClr val="FFFF00"/>
                </a:solidFill>
              </a:rPr>
              <a:t>M</a:t>
            </a:r>
            <a:r>
              <a:rPr lang="en-US" sz="2400" baseline="-25000" dirty="0">
                <a:solidFill>
                  <a:srgbClr val="FFFF00"/>
                </a:solidFill>
              </a:rPr>
              <a:t>BH</a:t>
            </a:r>
            <a:r>
              <a:rPr lang="ru-RU" sz="2400" dirty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baseline="-25000" dirty="0">
                <a:solidFill>
                  <a:schemeClr val="bg1"/>
                </a:solidFill>
              </a:rPr>
              <a:t>o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sz="2400" baseline="30000" dirty="0">
                <a:solidFill>
                  <a:schemeClr val="bg1"/>
                </a:solidFill>
              </a:rPr>
              <a:t>-3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  <a:cs typeface="Times New Roman" charset="0"/>
              </a:rPr>
              <a:t>лет </a:t>
            </a:r>
            <a:r>
              <a:rPr lang="en-US" sz="24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cs typeface="Times New Roman" charset="0"/>
              </a:rPr>
              <a:t>                                                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Masevich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Tutukov</a:t>
            </a:r>
            <a:r>
              <a:rPr lang="en-US" sz="1600" i="1" dirty="0">
                <a:solidFill>
                  <a:schemeClr val="bg1"/>
                </a:solidFill>
              </a:rPr>
              <a:t>, 1988, Stellar evolution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400050" y="4438650"/>
            <a:ext cx="43656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sz="2300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kumimoji="0" lang="en-US" altLang="zh-CN" sz="2300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b="1" i="1" dirty="0" smtClean="0">
                <a:solidFill>
                  <a:schemeClr val="bg1"/>
                </a:solidFill>
              </a:rPr>
              <a:t>=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10</a:t>
            </a:r>
            <a:r>
              <a:rPr kumimoji="0" lang="en-US" altLang="zh-CN" sz="2300" b="1" i="1" baseline="30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9</a:t>
            </a:r>
            <a:r>
              <a:rPr kumimoji="0" lang="en-US" altLang="zh-CN" sz="2300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M</a:t>
            </a:r>
            <a:r>
              <a:rPr kumimoji="0" lang="en-US" altLang="zh-CN" sz="2300" b="1" i="1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kumimoji="0" lang="ru-RU" altLang="zh-CN" sz="2300" dirty="0" smtClean="0"/>
              <a:t>   </a:t>
            </a:r>
            <a:r>
              <a:rPr kumimoji="0" lang="en-US" altLang="zh-CN" sz="2300" dirty="0" err="1" smtClean="0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kumimoji="0" lang="en-US" altLang="zh-CN" sz="2300" baseline="-25000" dirty="0" err="1" smtClean="0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kumimoji="0" lang="ru-RU" altLang="zh-CN" sz="2300" dirty="0" smtClean="0">
                <a:solidFill>
                  <a:srgbClr val="FFFF00"/>
                </a:solidFill>
              </a:rPr>
              <a:t> </a:t>
            </a:r>
            <a:r>
              <a:rPr kumimoji="0" lang="en-US" altLang="zh-CN" sz="2300" dirty="0" smtClean="0">
                <a:solidFill>
                  <a:schemeClr val="bg1"/>
                </a:solidFill>
                <a:sym typeface="Symbol" charset="0"/>
              </a:rPr>
              <a:t>~</a:t>
            </a:r>
            <a:r>
              <a:rPr kumimoji="0" lang="ru-RU" altLang="zh-CN" sz="2300" dirty="0" smtClean="0">
                <a:solidFill>
                  <a:srgbClr val="FF0000"/>
                </a:solidFill>
              </a:rPr>
              <a:t>2</a:t>
            </a:r>
            <a:r>
              <a:rPr kumimoji="0" lang="en-US" altLang="zh-CN" sz="23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dirty="0" smtClean="0">
                <a:solidFill>
                  <a:srgbClr val="FF0000"/>
                </a:solidFill>
              </a:rPr>
              <a:t>300</a:t>
            </a:r>
            <a:r>
              <a:rPr kumimoji="0" lang="en-US" altLang="zh-CN" sz="23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sz="2300" dirty="0" smtClean="0">
                <a:solidFill>
                  <a:srgbClr val="FF0000"/>
                </a:solidFill>
                <a:cs typeface="Times New Roman" charset="0"/>
              </a:rPr>
              <a:t>км/</a:t>
            </a:r>
            <a:r>
              <a:rPr kumimoji="0" lang="en-US" altLang="zh-CN" sz="2300" dirty="0" smtClean="0">
                <a:solidFill>
                  <a:srgbClr val="FF0000"/>
                </a:solidFill>
                <a:ea typeface="SimSun" charset="0"/>
                <a:cs typeface="Times New Roman" charset="0"/>
              </a:rPr>
              <a:t>c</a:t>
            </a:r>
            <a:r>
              <a:rPr kumimoji="0" lang="ru-RU" altLang="zh-CN" sz="2300" dirty="0" smtClean="0">
                <a:cs typeface="Times New Roman" charset="0"/>
              </a:rPr>
              <a:t> </a:t>
            </a:r>
            <a:endParaRPr kumimoji="0" lang="en-US" sz="2300" dirty="0" smtClean="0">
              <a:cs typeface="Times New Roman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497138" y="6081713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zh-CN" i="1" dirty="0" smtClean="0">
                <a:solidFill>
                  <a:srgbClr val="FFFF00"/>
                </a:solidFill>
                <a:cs typeface="Times New Roman" charset="0"/>
              </a:rPr>
              <a:t>Неэффективный сценарий</a:t>
            </a:r>
            <a:r>
              <a:rPr kumimoji="0" lang="en-US" altLang="zh-CN" i="1" dirty="0" smtClean="0">
                <a:solidFill>
                  <a:srgbClr val="FFFF00"/>
                </a:solidFill>
                <a:cs typeface="Times New Roman" charset="0"/>
              </a:rPr>
              <a:t>!</a:t>
            </a:r>
            <a:endParaRPr kumimoji="0" lang="en-US" dirty="0" smtClean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485775" y="4862513"/>
            <a:ext cx="434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τ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GWR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10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4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sz="2400" dirty="0">
                <a:solidFill>
                  <a:schemeClr val="bg1"/>
                </a:solidFill>
                <a:cs typeface="Times New Roman" charset="0"/>
              </a:rPr>
              <a:t>лет  </a:t>
            </a: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ru-RU" altLang="zh-CN" sz="2400" baseline="-25000" dirty="0">
                <a:solidFill>
                  <a:srgbClr val="FFFF00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lang="ru-RU" altLang="zh-CN" sz="2400" dirty="0">
                <a:solidFill>
                  <a:srgbClr val="FF0000"/>
                </a:solidFill>
                <a:sym typeface="Symbol" charset="0"/>
              </a:rPr>
              <a:t>10 000</a:t>
            </a:r>
            <a:r>
              <a:rPr lang="en-US" altLang="zh-CN" sz="2400" dirty="0">
                <a:ea typeface="SimSun" charset="0"/>
                <a:cs typeface="SimSun" charset="0"/>
              </a:rPr>
              <a:t> </a:t>
            </a:r>
            <a:r>
              <a:rPr lang="ru-RU" altLang="zh-CN" sz="2400" dirty="0">
                <a:solidFill>
                  <a:srgbClr val="FF0000"/>
                </a:solidFill>
                <a:cs typeface="Times New Roman" charset="0"/>
              </a:rPr>
              <a:t>км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/</a:t>
            </a:r>
            <a:r>
              <a:rPr lang="ru-RU" altLang="zh-CN" sz="2400" dirty="0">
                <a:solidFill>
                  <a:srgbClr val="FF0000"/>
                </a:solidFill>
                <a:cs typeface="Times New Roman" charset="0"/>
              </a:rPr>
              <a:t>с</a:t>
            </a:r>
            <a:r>
              <a:rPr lang="en-US" altLang="zh-CN" sz="2400" dirty="0">
                <a:ea typeface="SimSun" charset="0"/>
                <a:cs typeface="SimSun" charset="0"/>
              </a:rPr>
              <a:t> </a:t>
            </a:r>
            <a:endParaRPr lang="en-US" sz="2400" dirty="0"/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3889375" y="836613"/>
            <a:ext cx="525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</a:rPr>
              <a:t>NGC 6240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  <a:cs typeface="Times New Roman" charset="0"/>
              </a:rPr>
              <a:t>сливающаяся галактика</a:t>
            </a:r>
            <a:r>
              <a:rPr lang="ru-RU" sz="1600" i="1" dirty="0">
                <a:solidFill>
                  <a:schemeClr val="hlink"/>
                </a:solidFill>
              </a:rPr>
              <a:t> </a:t>
            </a:r>
            <a:r>
              <a:rPr lang="ru-RU" sz="1600" i="1" dirty="0">
                <a:solidFill>
                  <a:srgbClr val="FFCC00"/>
                </a:solidFill>
              </a:rPr>
              <a:t>(</a:t>
            </a:r>
            <a:r>
              <a:rPr lang="en-US" sz="1600" i="1" dirty="0" err="1">
                <a:solidFill>
                  <a:srgbClr val="FFCC00"/>
                </a:solidFill>
              </a:rPr>
              <a:t>Gersen</a:t>
            </a:r>
            <a:r>
              <a:rPr lang="en-US" sz="1600" i="1" dirty="0">
                <a:solidFill>
                  <a:srgbClr val="FFCC00"/>
                </a:solidFill>
              </a:rPr>
              <a:t> et al., 2003)</a:t>
            </a:r>
            <a:endParaRPr lang="ru-RU" sz="1600" dirty="0">
              <a:solidFill>
                <a:srgbClr val="FFCC00"/>
              </a:solidFill>
            </a:endParaRP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3805238" y="1279525"/>
            <a:ext cx="505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Times New Roman" charset="0"/>
              </a:rPr>
              <a:t>B1834+620 </a:t>
            </a:r>
            <a:r>
              <a:rPr lang="ru-RU" sz="1600" i="1" dirty="0">
                <a:solidFill>
                  <a:schemeClr val="bg1"/>
                </a:solidFill>
                <a:cs typeface="Times New Roman" charset="0"/>
              </a:rPr>
              <a:t>двойная радиогалактика</a:t>
            </a:r>
            <a:r>
              <a:rPr lang="ru-RU" sz="1600" i="1" dirty="0">
                <a:solidFill>
                  <a:schemeClr val="hlink"/>
                </a:solidFill>
                <a:cs typeface="Times New Roman" charset="0"/>
              </a:rPr>
              <a:t> </a:t>
            </a:r>
            <a:r>
              <a:rPr lang="ru-RU" sz="1600" i="1" dirty="0">
                <a:solidFill>
                  <a:srgbClr val="FFCC00"/>
                </a:solidFill>
                <a:cs typeface="Times New Roman" charset="0"/>
              </a:rPr>
              <a:t>(</a:t>
            </a:r>
            <a:r>
              <a:rPr lang="en-US" sz="1600" i="1" dirty="0">
                <a:solidFill>
                  <a:srgbClr val="FFCC00"/>
                </a:solidFill>
                <a:cs typeface="Times New Roman" charset="0"/>
              </a:rPr>
              <a:t>Liu et al., 2003)</a:t>
            </a:r>
            <a:endParaRPr lang="ru-RU" sz="1600" dirty="0">
              <a:solidFill>
                <a:srgbClr val="FFCC00"/>
              </a:solidFill>
              <a:cs typeface="Times New Roman" charset="0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3759200" y="1685925"/>
            <a:ext cx="5384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rgbClr val="FF0000"/>
                </a:solidFill>
              </a:rPr>
              <a:t>    </a:t>
            </a:r>
            <a:r>
              <a:rPr lang="en-US" sz="2000" dirty="0">
                <a:solidFill>
                  <a:srgbClr val="FF0000"/>
                </a:solidFill>
              </a:rPr>
              <a:t>Abel 193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ru-RU" sz="1600" i="1" dirty="0">
                <a:solidFill>
                  <a:schemeClr val="bg1"/>
                </a:solidFill>
                <a:cs typeface="Times New Roman" charset="0"/>
              </a:rPr>
              <a:t>тройное ядро</a:t>
            </a:r>
            <a:r>
              <a:rPr lang="ru-RU" sz="1600" i="1" dirty="0">
                <a:solidFill>
                  <a:schemeClr val="hlink"/>
                </a:solidFill>
                <a:cs typeface="Times New Roman" charset="0"/>
              </a:rPr>
              <a:t>              </a:t>
            </a:r>
            <a:r>
              <a:rPr lang="ru-RU" sz="1600" i="1" dirty="0">
                <a:solidFill>
                  <a:srgbClr val="FFCC00"/>
                </a:solidFill>
                <a:cs typeface="Times New Roman" charset="0"/>
              </a:rPr>
              <a:t>(</a:t>
            </a:r>
            <a:r>
              <a:rPr lang="en-US" sz="1600" i="1" dirty="0" err="1">
                <a:solidFill>
                  <a:srgbClr val="FFCC00"/>
                </a:solidFill>
                <a:cs typeface="Times New Roman" charset="0"/>
              </a:rPr>
              <a:t>Seigar</a:t>
            </a:r>
            <a:r>
              <a:rPr lang="en-US" sz="1600" i="1" dirty="0">
                <a:solidFill>
                  <a:srgbClr val="FFCC00"/>
                </a:solidFill>
                <a:cs typeface="Times New Roman" charset="0"/>
              </a:rPr>
              <a:t> et al., 2003)</a:t>
            </a:r>
            <a:endParaRPr lang="ru-RU" sz="1600" dirty="0">
              <a:solidFill>
                <a:srgbClr val="FFCC00"/>
              </a:solidFill>
              <a:cs typeface="Times New Roman" charset="0"/>
            </a:endParaRP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2497138" y="2154238"/>
            <a:ext cx="593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dirty="0">
                <a:solidFill>
                  <a:srgbClr val="FF0000"/>
                </a:solidFill>
              </a:rPr>
              <a:t>          </a:t>
            </a:r>
            <a:r>
              <a:rPr lang="en-US" sz="2000" dirty="0">
                <a:solidFill>
                  <a:srgbClr val="FF0000"/>
                </a:solidFill>
              </a:rPr>
              <a:t>SDSS JJ048+0055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  <a:cs typeface="Times New Roman" charset="0"/>
              </a:rPr>
              <a:t>двойной квазар</a:t>
            </a:r>
            <a:r>
              <a:rPr lang="ru-RU" sz="1600" i="1" dirty="0">
                <a:solidFill>
                  <a:schemeClr val="hlink"/>
                </a:solidFill>
              </a:rPr>
              <a:t> </a:t>
            </a:r>
            <a:r>
              <a:rPr lang="ru-RU" sz="1600" i="1" dirty="0">
                <a:solidFill>
                  <a:srgbClr val="FFCC00"/>
                </a:solidFill>
              </a:rPr>
              <a:t>(</a:t>
            </a:r>
            <a:r>
              <a:rPr lang="en-US" sz="1600" i="1" dirty="0" err="1">
                <a:solidFill>
                  <a:srgbClr val="FFCC00"/>
                </a:solidFill>
              </a:rPr>
              <a:t>Gersen</a:t>
            </a:r>
            <a:r>
              <a:rPr lang="en-US" sz="1600" i="1" dirty="0">
                <a:solidFill>
                  <a:srgbClr val="FFCC00"/>
                </a:solidFill>
              </a:rPr>
              <a:t> et al., 2003)</a:t>
            </a:r>
            <a:endParaRPr lang="ru-RU" sz="16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  <p:bldP spid="1484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0" y="0"/>
            <a:ext cx="9253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dirty="0" smtClean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kumimoji="0" lang="ru-RU" sz="2200" b="1" dirty="0" smtClean="0">
                <a:solidFill>
                  <a:srgbClr val="FFFF00"/>
                </a:solidFill>
                <a:cs typeface="Times New Roman" charset="0"/>
              </a:rPr>
              <a:t>Численные эксперименты по рассеянию ДС (</a:t>
            </a:r>
            <a:r>
              <a:rPr kumimoji="0" lang="ru-RU" sz="2200" b="1" dirty="0" err="1" smtClean="0">
                <a:solidFill>
                  <a:srgbClr val="FFFF00"/>
                </a:solidFill>
                <a:cs typeface="Times New Roman" charset="0"/>
              </a:rPr>
              <a:t>СМЧД+звезда</a:t>
            </a:r>
            <a:r>
              <a:rPr kumimoji="0" lang="ru-RU" sz="2200" b="1" dirty="0" smtClean="0">
                <a:solidFill>
                  <a:srgbClr val="FFFF00"/>
                </a:solidFill>
                <a:cs typeface="Times New Roman" charset="0"/>
              </a:rPr>
              <a:t>) на СМЧД</a:t>
            </a:r>
            <a:endParaRPr kumimoji="0" lang="en-US" sz="2300" b="1" dirty="0" smtClean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22920" name="Text Box 40"/>
          <p:cNvSpPr txBox="1">
            <a:spLocks noChangeArrowheads="1"/>
          </p:cNvSpPr>
          <p:nvPr/>
        </p:nvSpPr>
        <p:spPr bwMode="auto">
          <a:xfrm>
            <a:off x="4084638" y="750888"/>
            <a:ext cx="505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1800" i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kumimoji="0" lang="ru-RU" i="1" dirty="0" smtClean="0">
                <a:solidFill>
                  <a:srgbClr val="FF0000"/>
                </a:solidFill>
                <a:cs typeface="Times New Roman" charset="0"/>
              </a:rPr>
              <a:t>115 000</a:t>
            </a:r>
            <a:r>
              <a:rPr kumimoji="0" lang="ru-RU" sz="1800" i="1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0" lang="ru-RU" i="1" dirty="0" smtClean="0">
                <a:solidFill>
                  <a:schemeClr val="bg1"/>
                </a:solidFill>
                <a:cs typeface="Times New Roman" charset="0"/>
              </a:rPr>
              <a:t>независимых экспериментов</a:t>
            </a:r>
            <a:endParaRPr kumimoji="0" lang="en-US" u="sng" dirty="0" smtClean="0">
              <a:solidFill>
                <a:schemeClr val="bg1"/>
              </a:solidFill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0" y="661988"/>
            <a:ext cx="3995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i="1">
                <a:solidFill>
                  <a:schemeClr val="bg1"/>
                </a:solidFill>
                <a:cs typeface="Times New Roman" charset="0"/>
              </a:rPr>
              <a:t>Guillochon &amp; Loeb, ApJ, v.806, p. 124, 201</a:t>
            </a:r>
            <a:r>
              <a:rPr lang="ru-RU" sz="1600" i="1">
                <a:solidFill>
                  <a:schemeClr val="bg1"/>
                </a:solidFill>
                <a:cs typeface="Times New Roman" charset="0"/>
              </a:rPr>
              <a:t>5 </a:t>
            </a:r>
            <a:r>
              <a:rPr lang="en-US" sz="1600" i="1">
                <a:solidFill>
                  <a:schemeClr val="bg1"/>
                </a:solidFill>
                <a:cs typeface="Times New Roman" charset="0"/>
              </a:rPr>
              <a:t> The Fasted Unbound Stars In The Universe.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476875" y="1441450"/>
            <a:ext cx="356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400"/>
          </a:p>
        </p:txBody>
      </p:sp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t="13742" r="40393" b="17548"/>
          <a:stretch>
            <a:fillRect/>
          </a:stretch>
        </p:blipFill>
        <p:spPr bwMode="auto">
          <a:xfrm>
            <a:off x="0" y="1231900"/>
            <a:ext cx="409733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87325" y="382588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dirty="0" smtClean="0">
                <a:solidFill>
                  <a:srgbClr val="00CC00"/>
                </a:solidFill>
                <a:cs typeface="Times New Roman" charset="0"/>
              </a:rPr>
              <a:t>                                                   </a:t>
            </a:r>
            <a:r>
              <a:rPr kumimoji="0" lang="ru-RU" sz="2200" b="1" dirty="0" smtClean="0">
                <a:solidFill>
                  <a:srgbClr val="FFFF00"/>
                </a:solidFill>
                <a:cs typeface="Times New Roman" charset="0"/>
              </a:rPr>
              <a:t>задача  трех  тел </a:t>
            </a:r>
            <a:endParaRPr kumimoji="0" lang="en-US" sz="2300" b="1" dirty="0" smtClean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4724400" y="1093788"/>
            <a:ext cx="441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1800" i="1" dirty="0" smtClean="0">
                <a:solidFill>
                  <a:srgbClr val="FF0000"/>
                </a:solidFill>
                <a:cs typeface="Times New Roman" charset="0"/>
              </a:rPr>
              <a:t> &lt;</a:t>
            </a:r>
            <a:r>
              <a:rPr kumimoji="0" lang="ru-RU" i="1" dirty="0" smtClean="0">
                <a:solidFill>
                  <a:srgbClr val="FF0000"/>
                </a:solidFill>
                <a:cs typeface="Times New Roman" charset="0"/>
              </a:rPr>
              <a:t>1%</a:t>
            </a:r>
            <a:r>
              <a:rPr kumimoji="0" lang="ru-RU" sz="1800" i="1" dirty="0" smtClean="0">
                <a:solidFill>
                  <a:srgbClr val="FFFF00"/>
                </a:solidFill>
                <a:cs typeface="Times New Roman" charset="0"/>
              </a:rPr>
              <a:t> - </a:t>
            </a:r>
            <a:r>
              <a:rPr kumimoji="0" lang="ru-RU" i="1" dirty="0" smtClean="0">
                <a:solidFill>
                  <a:schemeClr val="bg1"/>
                </a:solidFill>
                <a:cs typeface="Times New Roman" charset="0"/>
              </a:rPr>
              <a:t>выбросы звезд с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v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</a:t>
            </a:r>
            <a:r>
              <a:rPr kumimoji="0" lang="en-US" i="1" dirty="0" smtClean="0">
                <a:solidFill>
                  <a:srgbClr val="FFFF00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i="1" dirty="0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1/3·c!</a:t>
            </a:r>
            <a:endParaRPr kumimoji="0" lang="en-US" u="sng" dirty="0" smtClean="0">
              <a:solidFill>
                <a:srgbClr val="FF00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4187825" y="1546225"/>
            <a:ext cx="441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1800" i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kumimoji="0" lang="ru-RU" i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i="1" dirty="0" smtClean="0">
                <a:solidFill>
                  <a:srgbClr val="66FF66"/>
                </a:solidFill>
                <a:cs typeface="Times New Roman" charset="0"/>
              </a:rPr>
              <a:t>условие</a:t>
            </a:r>
            <a:r>
              <a:rPr kumimoji="0" lang="en-US" i="1" dirty="0" smtClean="0">
                <a:solidFill>
                  <a:srgbClr val="66FF66"/>
                </a:solidFill>
                <a:cs typeface="Times New Roman" charset="0"/>
              </a:rPr>
              <a:t> 1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: </a:t>
            </a:r>
            <a:r>
              <a:rPr kumimoji="0" lang="ru-RU" i="1" dirty="0" smtClean="0">
                <a:solidFill>
                  <a:schemeClr val="bg1"/>
                </a:solidFill>
                <a:cs typeface="Times New Roman" charset="0"/>
              </a:rPr>
              <a:t>орбита ДС  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e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</a:t>
            </a:r>
            <a:r>
              <a:rPr kumimoji="0" lang="en-US" i="1" dirty="0" smtClean="0">
                <a:solidFill>
                  <a:srgbClr val="FFFF00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i="1" dirty="0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1</a:t>
            </a:r>
            <a:endParaRPr kumimoji="0" lang="en-US" u="sng" dirty="0" smtClean="0">
              <a:solidFill>
                <a:srgbClr val="FF00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4165600" y="1911350"/>
            <a:ext cx="5253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1800" i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kumimoji="0" lang="ru-RU" i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i="1" dirty="0" smtClean="0">
                <a:solidFill>
                  <a:srgbClr val="66FF66"/>
                </a:solidFill>
                <a:cs typeface="Times New Roman" charset="0"/>
              </a:rPr>
              <a:t>условие</a:t>
            </a:r>
            <a:r>
              <a:rPr kumimoji="0" lang="en-US" i="1" dirty="0" smtClean="0">
                <a:solidFill>
                  <a:srgbClr val="66FF66"/>
                </a:solidFill>
                <a:cs typeface="Times New Roman" charset="0"/>
              </a:rPr>
              <a:t> 2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: </a:t>
            </a:r>
            <a:r>
              <a:rPr kumimoji="0" lang="ru-RU" i="1" dirty="0" smtClean="0">
                <a:solidFill>
                  <a:schemeClr val="bg1"/>
                </a:solidFill>
                <a:cs typeface="Times New Roman" charset="0"/>
              </a:rPr>
              <a:t>захват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10</a:t>
            </a:r>
            <a:r>
              <a:rPr lang="en-US" altLang="zh-CN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·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</a:rPr>
              <a:t>r</a:t>
            </a:r>
            <a:r>
              <a:rPr kumimoji="0" lang="en-US" i="1" baseline="-25000" dirty="0" smtClean="0">
                <a:solidFill>
                  <a:schemeClr val="bg1"/>
                </a:solidFill>
                <a:cs typeface="Times New Roman" charset="0"/>
              </a:rPr>
              <a:t>IBCO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= </a:t>
            </a:r>
            <a:r>
              <a:rPr kumimoji="0" lang="en-US" i="1" dirty="0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20·r</a:t>
            </a:r>
            <a:r>
              <a:rPr kumimoji="0" lang="en-US" i="1" baseline="-25000" dirty="0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sch</a:t>
            </a:r>
            <a:endParaRPr kumimoji="0" lang="en-US" dirty="0" smtClean="0">
              <a:solidFill>
                <a:srgbClr val="FF00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122863" y="2398713"/>
            <a:ext cx="3751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i="1">
                <a:solidFill>
                  <a:schemeClr val="bg1"/>
                </a:solidFill>
                <a:cs typeface="Times New Roman" charset="0"/>
              </a:rPr>
              <a:t>         Sari et al., ApJ, v.708, p. 605, 2010</a:t>
            </a:r>
            <a:r>
              <a:rPr lang="ru-RU" sz="1600" i="1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1600" i="1">
                <a:solidFill>
                  <a:schemeClr val="bg1"/>
                </a:solidFill>
                <a:cs typeface="Times New Roman" charset="0"/>
              </a:rPr>
              <a:t> 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494338" y="2695575"/>
            <a:ext cx="330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en-US" altLang="zh-CN" sz="2400" baseline="30000" dirty="0" err="1">
                <a:solidFill>
                  <a:srgbClr val="FFFF00"/>
                </a:solidFill>
                <a:ea typeface="SimSun" charset="0"/>
                <a:cs typeface="SimSun" charset="0"/>
              </a:rPr>
              <a:t>max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1.3·v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23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·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400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1,23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1/6</a:t>
            </a:r>
            <a:endParaRPr lang="en-US" sz="2400" dirty="0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4470400" y="3167063"/>
            <a:ext cx="264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>
                <a:solidFill>
                  <a:srgbClr val="FFFF00"/>
                </a:solidFill>
                <a:ea typeface="SimSun" charset="0"/>
                <a:cs typeface="SimSun" charset="0"/>
              </a:rPr>
              <a:t>23</a:t>
            </a:r>
            <a:r>
              <a:rPr lang="en-US" altLang="zh-CN" sz="240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=(2GM</a:t>
            </a:r>
            <a:r>
              <a:rPr lang="en-US" altLang="zh-CN" sz="2400" baseline="-2500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23</a:t>
            </a:r>
            <a:r>
              <a:rPr lang="en-US" altLang="zh-CN" sz="240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/R</a:t>
            </a:r>
            <a:r>
              <a:rPr lang="en-US" altLang="zh-CN" sz="2400" baseline="-2500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23</a:t>
            </a:r>
            <a:r>
              <a:rPr lang="en-US" altLang="zh-CN" sz="240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) </a:t>
            </a:r>
            <a:r>
              <a:rPr lang="en-US" altLang="zh-CN" sz="2400" baseline="30000">
                <a:solidFill>
                  <a:schemeClr val="bg1"/>
                </a:solidFill>
                <a:ea typeface="SimSun" charset="0"/>
                <a:cs typeface="SimSun" charset="0"/>
              </a:rPr>
              <a:t>½</a:t>
            </a:r>
            <a:endParaRPr lang="en-US" sz="2400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7172325" y="3149600"/>
            <a:ext cx="197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400" baseline="-25000">
                <a:solidFill>
                  <a:srgbClr val="FFFF00"/>
                </a:solidFill>
                <a:ea typeface="SimSun" charset="0"/>
                <a:cs typeface="SimSun" charset="0"/>
              </a:rPr>
              <a:t>1,23</a:t>
            </a:r>
            <a:r>
              <a:rPr lang="en-US" altLang="zh-CN" sz="2400">
                <a:solidFill>
                  <a:srgbClr val="FFFF00"/>
                </a:solidFill>
                <a:ea typeface="SimSun" charset="0"/>
                <a:cs typeface="SimSun" charset="0"/>
              </a:rPr>
              <a:t> = </a:t>
            </a:r>
            <a:r>
              <a:rPr lang="en-US" altLang="zh-CN" sz="240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>
                <a:solidFill>
                  <a:schemeClr val="bg1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>
                <a:solidFill>
                  <a:schemeClr val="bg1"/>
                </a:solidFill>
                <a:ea typeface="SimSun" charset="0"/>
                <a:cs typeface="SimSun" charset="0"/>
              </a:rPr>
              <a:t>/M</a:t>
            </a:r>
            <a:r>
              <a:rPr lang="en-US" altLang="zh-CN" sz="2400" baseline="-2500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ru-RU" altLang="zh-CN" sz="2400" baseline="-25000">
                <a:solidFill>
                  <a:schemeClr val="bg1"/>
                </a:solidFill>
              </a:rPr>
              <a:t>3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4479925" y="3609975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i="1" smtClean="0">
                <a:solidFill>
                  <a:srgbClr val="FFFF00"/>
                </a:solidFill>
                <a:cs typeface="Times New Roman" charset="0"/>
              </a:rPr>
              <a:t>r</a:t>
            </a:r>
            <a:r>
              <a:rPr kumimoji="0" lang="en-US" i="1" baseline="-25000" smtClean="0">
                <a:solidFill>
                  <a:srgbClr val="FFFF00"/>
                </a:solidFill>
                <a:cs typeface="Times New Roman" charset="0"/>
              </a:rPr>
              <a:t>t ,23</a:t>
            </a:r>
            <a:r>
              <a:rPr kumimoji="0" lang="en-US" i="1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=a</a:t>
            </a:r>
            <a:r>
              <a:rPr kumimoji="0" lang="en-US" i="1" baseline="-2500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23</a:t>
            </a:r>
            <a:r>
              <a:rPr kumimoji="0" lang="en-US" i="1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·q</a:t>
            </a:r>
            <a:r>
              <a:rPr kumimoji="0" lang="en-US" i="1" baseline="-2500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1,23</a:t>
            </a:r>
            <a:r>
              <a:rPr kumimoji="0" lang="en-US" i="1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i="1" baseline="3000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1/3</a:t>
            </a:r>
            <a:endParaRPr kumimoji="0" lang="en-US" smtClean="0">
              <a:solidFill>
                <a:schemeClr val="bg1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403850" y="4262438"/>
            <a:ext cx="374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i="1" dirty="0" smtClean="0">
                <a:solidFill>
                  <a:srgbClr val="FFFF00"/>
                </a:solidFill>
                <a:cs typeface="Times New Roman" charset="0"/>
              </a:rPr>
              <a:t>a</a:t>
            </a:r>
            <a:r>
              <a:rPr kumimoji="0" lang="en-US" i="1" baseline="-25000" dirty="0" smtClean="0">
                <a:solidFill>
                  <a:srgbClr val="FFFF00"/>
                </a:solidFill>
                <a:cs typeface="Times New Roman" charset="0"/>
              </a:rPr>
              <a:t>23</a:t>
            </a:r>
            <a:r>
              <a:rPr kumimoji="0" lang="en-US" i="1" baseline="30000" dirty="0" smtClean="0">
                <a:solidFill>
                  <a:srgbClr val="FFFF00"/>
                </a:solidFill>
              </a:rPr>
              <a:t>max</a:t>
            </a:r>
            <a:r>
              <a:rPr kumimoji="0" lang="en-US" i="1" baseline="-25000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14.4 · q</a:t>
            </a:r>
            <a:r>
              <a:rPr kumimoji="0" lang="en-US" i="1" baseline="-25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1,23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i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-1/3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·</a:t>
            </a:r>
            <a:r>
              <a:rPr kumimoji="0" lang="en-US" i="1" dirty="0" smtClean="0">
                <a:solidFill>
                  <a:schemeClr val="bg1"/>
                </a:solidFill>
              </a:rPr>
              <a:t>r</a:t>
            </a:r>
            <a:r>
              <a:rPr kumimoji="0" lang="en-US" i="1" baseline="-25000" dirty="0" smtClean="0">
                <a:solidFill>
                  <a:schemeClr val="bg1"/>
                </a:solidFill>
              </a:rPr>
              <a:t>IBCO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176838" y="4738688"/>
            <a:ext cx="3967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i="1" dirty="0" smtClean="0">
                <a:solidFill>
                  <a:srgbClr val="FFFF00"/>
                </a:solidFill>
                <a:cs typeface="Times New Roman" charset="0"/>
              </a:rPr>
              <a:t>M</a:t>
            </a:r>
            <a:r>
              <a:rPr kumimoji="0" lang="en-US" i="1" baseline="-25000" dirty="0" smtClean="0">
                <a:solidFill>
                  <a:srgbClr val="FFFF00"/>
                </a:solidFill>
                <a:cs typeface="Times New Roman" charset="0"/>
              </a:rPr>
              <a:t>1</a:t>
            </a:r>
            <a:r>
              <a:rPr kumimoji="0" lang="en-US" i="1" baseline="30000" dirty="0" smtClean="0">
                <a:solidFill>
                  <a:srgbClr val="FFFF00"/>
                </a:solidFill>
              </a:rPr>
              <a:t>max</a:t>
            </a:r>
            <a:r>
              <a:rPr kumimoji="0" lang="en-US" i="1" baseline="-25000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4·10</a:t>
            </a:r>
            <a:r>
              <a:rPr kumimoji="0" lang="en-US" i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7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· (M</a:t>
            </a:r>
            <a:r>
              <a:rPr kumimoji="0" lang="en-US" i="1" baseline="-25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2 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/10M</a:t>
            </a:r>
            <a:r>
              <a:rPr kumimoji="0" lang="en-US" i="1" baseline="-25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i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) </a:t>
            </a:r>
            <a:r>
              <a:rPr kumimoji="0" lang="en-US" i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4/7 </a:t>
            </a:r>
            <a:endParaRPr kumimoji="0" lang="en-US" i="1" baseline="-25000" dirty="0" smtClean="0">
              <a:solidFill>
                <a:schemeClr val="bg1"/>
              </a:solidFill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7229475" y="3636963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i="1" smtClean="0">
                <a:solidFill>
                  <a:srgbClr val="FFFF00"/>
                </a:solidFill>
                <a:cs typeface="Times New Roman" charset="0"/>
              </a:rPr>
              <a:t>r</a:t>
            </a:r>
            <a:r>
              <a:rPr kumimoji="0" lang="en-US" i="1" baseline="-25000" smtClean="0">
                <a:solidFill>
                  <a:srgbClr val="FFFF00"/>
                </a:solidFill>
                <a:cs typeface="Times New Roman" charset="0"/>
              </a:rPr>
              <a:t>t ,3</a:t>
            </a:r>
            <a:r>
              <a:rPr kumimoji="0" lang="en-US" i="1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=R</a:t>
            </a:r>
            <a:r>
              <a:rPr kumimoji="0" lang="en-US" i="1" baseline="-2500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3</a:t>
            </a:r>
            <a:r>
              <a:rPr kumimoji="0" lang="en-US" i="1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·q</a:t>
            </a:r>
            <a:r>
              <a:rPr kumimoji="0" lang="en-US" i="1" baseline="-2500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2,3</a:t>
            </a:r>
            <a:r>
              <a:rPr kumimoji="0" lang="en-US" i="1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i="1" baseline="3000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1/3</a:t>
            </a:r>
            <a:endParaRPr kumimoji="0" lang="en-US" smtClean="0">
              <a:solidFill>
                <a:schemeClr val="bg1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1430338" y="5392738"/>
            <a:ext cx="626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en-US" altLang="zh-CN" sz="2400" baseline="30000" dirty="0" err="1">
                <a:solidFill>
                  <a:srgbClr val="FFFF00"/>
                </a:solidFill>
                <a:ea typeface="SimSun" charset="0"/>
                <a:cs typeface="SimSun" charset="0"/>
              </a:rPr>
              <a:t>max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27 000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·</a:t>
            </a:r>
            <a:r>
              <a:rPr lang="en-US" sz="2400" i="1" dirty="0">
                <a:solidFill>
                  <a:schemeClr val="bg1"/>
                </a:solidFill>
                <a:sym typeface="Symbol" charset="0"/>
              </a:rPr>
              <a:t>(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2</a:t>
            </a:r>
            <a:r>
              <a:rPr lang="en-US" sz="2400" i="1" dirty="0">
                <a:solidFill>
                  <a:schemeClr val="bg1"/>
                </a:solidFill>
                <a:sym typeface="Symbol" charset="0"/>
              </a:rPr>
              <a:t>/10M</a:t>
            </a:r>
            <a:r>
              <a:rPr lang="en-US" sz="2400" i="1" baseline="-25000" dirty="0">
                <a:solidFill>
                  <a:schemeClr val="bg1"/>
                </a:solidFill>
                <a:sym typeface="Symbol" charset="0"/>
              </a:rPr>
              <a:t>o</a:t>
            </a:r>
            <a:r>
              <a:rPr lang="en-US" sz="2400" i="1" dirty="0">
                <a:solidFill>
                  <a:schemeClr val="bg1"/>
                </a:solidFill>
                <a:sym typeface="Symbol" charset="0"/>
              </a:rPr>
              <a:t>)</a:t>
            </a:r>
            <a:r>
              <a:rPr lang="en-US" sz="2400" i="1" baseline="30000" dirty="0">
                <a:solidFill>
                  <a:schemeClr val="bg1"/>
                </a:solidFill>
                <a:sym typeface="Symbol" charset="0"/>
              </a:rPr>
              <a:t>0.26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·</a:t>
            </a:r>
            <a:r>
              <a:rPr lang="en-US" sz="2400" i="1" dirty="0">
                <a:solidFill>
                  <a:schemeClr val="bg1"/>
                </a:solidFill>
                <a:sym typeface="Symbol" charset="0"/>
              </a:rPr>
              <a:t>(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3</a:t>
            </a:r>
            <a:r>
              <a:rPr lang="en-US" sz="2400" i="1" dirty="0">
                <a:solidFill>
                  <a:schemeClr val="bg1"/>
                </a:solidFill>
                <a:sym typeface="Symbol" charset="0"/>
              </a:rPr>
              <a:t>/M</a:t>
            </a:r>
            <a:r>
              <a:rPr lang="en-US" sz="2400" i="1" baseline="-25000" dirty="0">
                <a:solidFill>
                  <a:schemeClr val="bg1"/>
                </a:solidFill>
                <a:sym typeface="Symbol" charset="0"/>
              </a:rPr>
              <a:t>o</a:t>
            </a:r>
            <a:r>
              <a:rPr lang="en-US" sz="2400" i="1" dirty="0">
                <a:solidFill>
                  <a:schemeClr val="bg1"/>
                </a:solidFill>
                <a:sym typeface="Symbol" charset="0"/>
              </a:rPr>
              <a:t>)</a:t>
            </a:r>
            <a:r>
              <a:rPr lang="en-US" sz="2400" i="1" baseline="30000" dirty="0">
                <a:solidFill>
                  <a:schemeClr val="bg1"/>
                </a:solidFill>
                <a:sym typeface="Symbol" charset="0"/>
              </a:rPr>
              <a:t>-0.23 </a:t>
            </a:r>
            <a:r>
              <a:rPr lang="ru-RU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км</a:t>
            </a:r>
            <a:r>
              <a:rPr lang="en-US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/</a:t>
            </a:r>
            <a:r>
              <a:rPr lang="ru-RU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с</a:t>
            </a:r>
            <a:endParaRPr lang="en-US" sz="2400" i="1" baseline="30000" dirty="0">
              <a:solidFill>
                <a:srgbClr val="FFFF00"/>
              </a:solidFill>
              <a:sym typeface="Symbol" charset="0"/>
            </a:endParaRP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1479550" y="5792788"/>
            <a:ext cx="6300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2</a:t>
            </a:r>
            <a:r>
              <a:rPr lang="ru-RU" sz="2400" i="1" baseline="-25000" dirty="0">
                <a:solidFill>
                  <a:schemeClr val="bg1"/>
                </a:solidFill>
                <a:sym typeface="Symbol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=10</a:t>
            </a:r>
            <a:r>
              <a:rPr lang="ru-RU" sz="2400" i="1" baseline="30000" dirty="0">
                <a:solidFill>
                  <a:schemeClr val="bg1"/>
                </a:solidFill>
                <a:sym typeface="Symbol" charset="0"/>
              </a:rPr>
              <a:t>5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o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   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ru-RU" sz="2400" i="1" baseline="-25000" dirty="0">
                <a:solidFill>
                  <a:srgbClr val="FFFF00"/>
                </a:solidFill>
                <a:sym typeface="Symbol" charset="0"/>
              </a:rPr>
              <a:t>3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 =4.5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o</a:t>
            </a:r>
            <a:r>
              <a:rPr lang="ru-RU" sz="2400" i="1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   </a:t>
            </a: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en-US" altLang="zh-CN" sz="2400" baseline="30000" dirty="0" err="1">
                <a:solidFill>
                  <a:srgbClr val="FFFF00"/>
                </a:solidFill>
                <a:ea typeface="SimSun" charset="0"/>
                <a:cs typeface="SimSun" charset="0"/>
              </a:rPr>
              <a:t>max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2</a:t>
            </a:r>
            <a:r>
              <a:rPr lang="ru-RU" altLang="zh-CN" sz="2400" dirty="0">
                <a:solidFill>
                  <a:schemeClr val="bg1"/>
                </a:solidFill>
              </a:rPr>
              <a:t>00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000</a:t>
            </a:r>
            <a:r>
              <a:rPr lang="ru-RU" altLang="zh-CN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км</a:t>
            </a:r>
            <a:r>
              <a:rPr lang="en-US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/</a:t>
            </a:r>
            <a:r>
              <a:rPr lang="ru-RU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с</a:t>
            </a:r>
            <a:endParaRPr lang="en-US" sz="2400" i="1" dirty="0">
              <a:solidFill>
                <a:srgbClr val="FFFF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1447800" y="6184900"/>
            <a:ext cx="6300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2</a:t>
            </a:r>
            <a:r>
              <a:rPr lang="ru-RU" sz="2400" i="1" baseline="-25000" dirty="0">
                <a:solidFill>
                  <a:schemeClr val="bg1"/>
                </a:solidFill>
                <a:sym typeface="Symbol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=10</a:t>
            </a:r>
            <a:r>
              <a:rPr lang="ru-RU" sz="2400" i="1" baseline="30000" dirty="0">
                <a:solidFill>
                  <a:schemeClr val="bg1"/>
                </a:solidFill>
                <a:sym typeface="Symbol" charset="0"/>
              </a:rPr>
              <a:t>4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o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   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ru-RU" sz="2400" i="1" baseline="-25000" dirty="0">
                <a:solidFill>
                  <a:srgbClr val="FFFF00"/>
                </a:solidFill>
                <a:sym typeface="Symbol" charset="0"/>
              </a:rPr>
              <a:t>3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 =4.5</a:t>
            </a:r>
            <a:r>
              <a:rPr lang="en-US" sz="2400" i="1" dirty="0">
                <a:solidFill>
                  <a:srgbClr val="FFFF00"/>
                </a:solidFill>
                <a:sym typeface="Symbol" charset="0"/>
              </a:rPr>
              <a:t>M</a:t>
            </a:r>
            <a:r>
              <a:rPr lang="en-US" sz="2400" i="1" baseline="-25000" dirty="0">
                <a:solidFill>
                  <a:srgbClr val="FFFF00"/>
                </a:solidFill>
                <a:sym typeface="Symbol" charset="0"/>
              </a:rPr>
              <a:t>o</a:t>
            </a:r>
            <a:r>
              <a:rPr lang="ru-RU" sz="2400" i="1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sym typeface="Symbol" charset="0"/>
              </a:rPr>
              <a:t>   </a:t>
            </a:r>
            <a:r>
              <a:rPr lang="en-US" altLang="zh-CN" sz="2400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en-US" altLang="zh-CN" sz="2400" baseline="30000" dirty="0" err="1">
                <a:solidFill>
                  <a:srgbClr val="FFFF00"/>
                </a:solidFill>
                <a:ea typeface="SimSun" charset="0"/>
                <a:cs typeface="SimSun" charset="0"/>
              </a:rPr>
              <a:t>max</a:t>
            </a:r>
            <a:r>
              <a:rPr lang="en-US" altLang="zh-CN" sz="24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~</a:t>
            </a:r>
            <a:r>
              <a:rPr lang="ru-RU" altLang="zh-CN" sz="2400" dirty="0">
                <a:solidFill>
                  <a:schemeClr val="bg1"/>
                </a:solidFill>
              </a:rPr>
              <a:t>115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000</a:t>
            </a:r>
            <a:r>
              <a:rPr lang="ru-RU" altLang="zh-CN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км</a:t>
            </a:r>
            <a:r>
              <a:rPr lang="en-US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/</a:t>
            </a:r>
            <a:r>
              <a:rPr lang="ru-RU" sz="24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с</a:t>
            </a:r>
            <a:endParaRPr lang="en-US" sz="2400" i="1" dirty="0">
              <a:solidFill>
                <a:srgbClr val="FFFF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72737" name="Line 33"/>
          <p:cNvSpPr>
            <a:spLocks noChangeShapeType="1"/>
          </p:cNvSpPr>
          <p:nvPr/>
        </p:nvSpPr>
        <p:spPr bwMode="auto">
          <a:xfrm flipV="1">
            <a:off x="4467225" y="2397125"/>
            <a:ext cx="4422775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72721" grpId="0"/>
      <p:bldP spid="72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24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000" b="1" dirty="0" smtClean="0">
                <a:solidFill>
                  <a:srgbClr val="66FF66"/>
                </a:solidFill>
                <a:cs typeface="Times New Roman" charset="0"/>
              </a:rPr>
              <a:t>Численные эксперименты по рассеянию ДС (</a:t>
            </a:r>
            <a:r>
              <a:rPr kumimoji="0" lang="ru-RU" sz="2000" b="1" dirty="0" err="1" smtClean="0">
                <a:solidFill>
                  <a:srgbClr val="66FF66"/>
                </a:solidFill>
                <a:cs typeface="Times New Roman" charset="0"/>
              </a:rPr>
              <a:t>СМЧД+звезда</a:t>
            </a:r>
            <a:r>
              <a:rPr kumimoji="0" lang="ru-RU" sz="2000" b="1" dirty="0" smtClean="0">
                <a:solidFill>
                  <a:srgbClr val="66FF66"/>
                </a:solidFill>
                <a:cs typeface="Times New Roman" charset="0"/>
              </a:rPr>
              <a:t>) на СМЧД</a:t>
            </a:r>
            <a:r>
              <a:rPr kumimoji="0" lang="en-US" sz="2000" b="1" dirty="0" smtClean="0">
                <a:solidFill>
                  <a:srgbClr val="66FF66"/>
                </a:solidFill>
                <a:cs typeface="Times New Roman" charset="0"/>
              </a:rPr>
              <a:t> – N</a:t>
            </a:r>
            <a:r>
              <a:rPr kumimoji="0" lang="ru-RU" sz="2000" b="1" dirty="0" smtClean="0">
                <a:solidFill>
                  <a:srgbClr val="66FF66"/>
                </a:solidFill>
                <a:cs typeface="Times New Roman" charset="0"/>
              </a:rPr>
              <a:t> тел</a:t>
            </a:r>
            <a:endParaRPr kumimoji="0" lang="en-US" sz="2000" b="1" dirty="0" smtClean="0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4288" y="396875"/>
            <a:ext cx="5478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000" b="1" dirty="0" smtClean="0">
                <a:solidFill>
                  <a:schemeClr val="bg1"/>
                </a:solidFill>
                <a:cs typeface="Times New Roman" charset="0"/>
              </a:rPr>
              <a:t>Модифицированный сценарий </a:t>
            </a:r>
            <a:r>
              <a:rPr kumimoji="0" lang="ru-RU" sz="2000" b="1" dirty="0" err="1" smtClean="0">
                <a:solidFill>
                  <a:schemeClr val="bg1"/>
                </a:solidFill>
                <a:cs typeface="Times New Roman" charset="0"/>
              </a:rPr>
              <a:t>Хиллза</a:t>
            </a:r>
            <a:endParaRPr kumimoji="0" lang="ru-RU" sz="2000" b="1" dirty="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0" y="806450"/>
            <a:ext cx="2057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ru-RU" b="1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</a:rPr>
              <a:t>ДС</a:t>
            </a:r>
            <a:r>
              <a:rPr kumimoji="0" lang="ru-RU" b="1" dirty="0" smtClean="0">
                <a:solidFill>
                  <a:srgbClr val="FFFF00"/>
                </a:solidFill>
                <a:cs typeface="Times New Roman" charset="0"/>
              </a:rPr>
              <a:t>    </a:t>
            </a:r>
            <a:r>
              <a:rPr kumimoji="0" lang="en-US" dirty="0" smtClean="0">
                <a:solidFill>
                  <a:schemeClr val="bg2"/>
                </a:solidFill>
                <a:cs typeface="Times New Roman" charset="0"/>
              </a:rPr>
              <a:t>   </a:t>
            </a:r>
            <a:r>
              <a:rPr kumimoji="0" lang="ru-RU" dirty="0" smtClean="0">
                <a:solidFill>
                  <a:schemeClr val="bg2"/>
                </a:solidFill>
                <a:cs typeface="Times New Roman" charset="0"/>
              </a:rPr>
              <a:t> </a:t>
            </a:r>
            <a:r>
              <a:rPr kumimoji="0" lang="en-US" dirty="0" smtClean="0">
                <a:solidFill>
                  <a:schemeClr val="bg2"/>
                </a:solidFill>
                <a:cs typeface="Times New Roman" charset="0"/>
              </a:rPr>
              <a:t>       </a:t>
            </a:r>
            <a:r>
              <a:rPr kumimoji="0" lang="ru-RU" dirty="0" smtClean="0">
                <a:solidFill>
                  <a:schemeClr val="bg2"/>
                </a:solidFill>
                <a:cs typeface="Times New Roman" charset="0"/>
              </a:rPr>
              <a:t>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M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dirty="0" smtClean="0">
                <a:solidFill>
                  <a:schemeClr val="bg1"/>
                </a:solidFill>
                <a:cs typeface="Times New Roman" charset="0"/>
              </a:rPr>
              <a:t>4.5·</a:t>
            </a:r>
            <a:r>
              <a:rPr kumimoji="0" lang="ru-RU" dirty="0" smtClean="0">
                <a:solidFill>
                  <a:schemeClr val="bg1"/>
                </a:solidFill>
                <a:cs typeface="Times New Roman" charset="0"/>
              </a:rPr>
              <a:t>10</a:t>
            </a:r>
            <a:r>
              <a:rPr kumimoji="0" lang="ru-RU" baseline="30000" dirty="0" smtClean="0">
                <a:solidFill>
                  <a:schemeClr val="bg1"/>
                </a:solidFill>
                <a:cs typeface="Times New Roman" charset="0"/>
              </a:rPr>
              <a:t>5</a:t>
            </a:r>
            <a:r>
              <a:rPr kumimoji="0" lang="en-US" dirty="0" smtClean="0">
                <a:solidFill>
                  <a:srgbClr val="99FF66"/>
                </a:solidFill>
                <a:cs typeface="Times New Roman" charset="0"/>
              </a:rPr>
              <a:t>M</a:t>
            </a:r>
            <a:r>
              <a:rPr kumimoji="0" lang="en-US" baseline="-25000" dirty="0" smtClean="0">
                <a:solidFill>
                  <a:srgbClr val="99FF66"/>
                </a:solidFill>
                <a:cs typeface="Times New Roman" charset="0"/>
              </a:rPr>
              <a:t>o    </a:t>
            </a:r>
            <a:r>
              <a:rPr kumimoji="0" lang="en-US" b="1" dirty="0" smtClean="0">
                <a:solidFill>
                  <a:srgbClr val="66FF66"/>
                </a:solidFill>
              </a:rPr>
              <a:t>M</a:t>
            </a:r>
            <a:r>
              <a:rPr kumimoji="0" lang="en-US" b="1" baseline="-25000" dirty="0" smtClean="0">
                <a:solidFill>
                  <a:srgbClr val="66FF66"/>
                </a:solidFill>
              </a:rPr>
              <a:t>3</a:t>
            </a:r>
            <a:r>
              <a:rPr kumimoji="0" lang="en-US" b="1" dirty="0" smtClean="0">
                <a:solidFill>
                  <a:srgbClr val="66FF66"/>
                </a:solidFill>
              </a:rPr>
              <a:t>=</a:t>
            </a:r>
            <a:r>
              <a:rPr kumimoji="0" lang="en-US" dirty="0" smtClean="0">
                <a:solidFill>
                  <a:schemeClr val="bg1"/>
                </a:solidFill>
              </a:rPr>
              <a:t>4.5</a:t>
            </a:r>
            <a:r>
              <a:rPr kumimoji="0" lang="en-US" dirty="0" smtClean="0">
                <a:solidFill>
                  <a:srgbClr val="66FF66"/>
                </a:solidFill>
              </a:rPr>
              <a:t>M</a:t>
            </a:r>
            <a:r>
              <a:rPr kumimoji="0" lang="en-US" baseline="-25000" dirty="0" smtClean="0">
                <a:solidFill>
                  <a:srgbClr val="66FF66"/>
                </a:solidFill>
              </a:rPr>
              <a:t>o</a:t>
            </a:r>
            <a:r>
              <a:rPr kumimoji="0" lang="en-US" baseline="-25000" dirty="0" smtClean="0">
                <a:solidFill>
                  <a:srgbClr val="FF0066"/>
                </a:solidFill>
              </a:rPr>
              <a:t>   </a:t>
            </a:r>
            <a:r>
              <a:rPr kumimoji="0" lang="ru-RU" baseline="-25000" dirty="0" smtClean="0">
                <a:solidFill>
                  <a:srgbClr val="FF0066"/>
                </a:solidFill>
              </a:rPr>
              <a:t>  </a:t>
            </a:r>
            <a:r>
              <a:rPr kumimoji="0" lang="en-US" baseline="-25000" dirty="0" smtClean="0">
                <a:solidFill>
                  <a:srgbClr val="FF0066"/>
                </a:solidFill>
              </a:rPr>
              <a:t>  </a:t>
            </a:r>
            <a:r>
              <a:rPr kumimoji="0" lang="ru-RU" baseline="-25000" dirty="0" smtClean="0">
                <a:solidFill>
                  <a:srgbClr val="99FF66"/>
                </a:solidFill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</a:rPr>
              <a:t>2</a:t>
            </a:r>
            <a:r>
              <a:rPr kumimoji="0" lang="en-US" b="1" dirty="0" smtClean="0">
                <a:solidFill>
                  <a:srgbClr val="66FF66"/>
                </a:solidFill>
              </a:rPr>
              <a:t>=</a:t>
            </a:r>
            <a:r>
              <a:rPr kumimoji="0" lang="en-US" dirty="0" smtClean="0">
                <a:solidFill>
                  <a:schemeClr val="bg1"/>
                </a:solidFill>
              </a:rPr>
              <a:t>1.90</a:t>
            </a:r>
            <a:r>
              <a:rPr kumimoji="0" lang="en-US" dirty="0" smtClean="0">
                <a:solidFill>
                  <a:srgbClr val="66FF66"/>
                </a:solidFill>
              </a:rPr>
              <a:t>R</a:t>
            </a:r>
            <a:r>
              <a:rPr kumimoji="0" lang="en-US" baseline="-25000" dirty="0" smtClean="0">
                <a:solidFill>
                  <a:srgbClr val="66FF66"/>
                </a:solidFill>
              </a:rPr>
              <a:t>o</a:t>
            </a:r>
            <a:r>
              <a:rPr kumimoji="0" lang="ru-RU" baseline="-25000" dirty="0" smtClean="0">
                <a:solidFill>
                  <a:schemeClr val="bg1"/>
                </a:solidFill>
              </a:rPr>
              <a:t> </a:t>
            </a:r>
            <a:r>
              <a:rPr kumimoji="0" lang="ru-RU" baseline="-25000" dirty="0" smtClean="0">
                <a:solidFill>
                  <a:srgbClr val="99FF66"/>
                </a:solidFill>
              </a:rPr>
              <a:t>                     </a:t>
            </a:r>
            <a:r>
              <a:rPr kumimoji="0" lang="en-US" b="1" dirty="0" smtClean="0">
                <a:solidFill>
                  <a:srgbClr val="66FF66"/>
                </a:solidFill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</a:rPr>
              <a:t>3</a:t>
            </a:r>
            <a:r>
              <a:rPr kumimoji="0" lang="en-US" b="1" dirty="0" smtClean="0">
                <a:solidFill>
                  <a:srgbClr val="66FF66"/>
                </a:solidFill>
              </a:rPr>
              <a:t>=</a:t>
            </a:r>
            <a:r>
              <a:rPr kumimoji="0" lang="en-US" dirty="0" smtClean="0">
                <a:solidFill>
                  <a:schemeClr val="bg1"/>
                </a:solidFill>
              </a:rPr>
              <a:t>4.07</a:t>
            </a:r>
            <a:r>
              <a:rPr kumimoji="0" lang="en-US" dirty="0" smtClean="0">
                <a:solidFill>
                  <a:srgbClr val="66FF66"/>
                </a:solidFill>
              </a:rPr>
              <a:t>R</a:t>
            </a:r>
            <a:r>
              <a:rPr kumimoji="0" lang="en-US" baseline="-25000" dirty="0" smtClean="0">
                <a:solidFill>
                  <a:srgbClr val="66FF66"/>
                </a:solidFill>
              </a:rPr>
              <a:t>o</a:t>
            </a:r>
            <a:endParaRPr kumimoji="0" lang="ru-RU" baseline="-25000" dirty="0" smtClean="0">
              <a:solidFill>
                <a:srgbClr val="66FF66"/>
              </a:solidFill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946275" y="803275"/>
            <a:ext cx="247808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ru-RU" dirty="0" smtClean="0">
                <a:solidFill>
                  <a:schemeClr val="bg2"/>
                </a:solidFill>
              </a:rPr>
              <a:t> </a:t>
            </a:r>
            <a:r>
              <a:rPr kumimoji="0" lang="en-US" b="1" dirty="0" err="1" smtClean="0">
                <a:solidFill>
                  <a:srgbClr val="66FF66"/>
                </a:solidFill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</a:rPr>
              <a:t>t</a:t>
            </a:r>
            <a:r>
              <a:rPr kumimoji="0" lang="en-US" b="1" dirty="0" smtClean="0">
                <a:solidFill>
                  <a:srgbClr val="66FF66"/>
                </a:solidFill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</a:rPr>
              <a:t>R</a:t>
            </a:r>
            <a:r>
              <a:rPr kumimoji="0" lang="en-US" b="1" baseline="-25000" dirty="0" smtClean="0">
                <a:solidFill>
                  <a:schemeClr val="bg1"/>
                </a:solidFill>
              </a:rPr>
              <a:t>3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·q</a:t>
            </a:r>
            <a:r>
              <a:rPr kumimoji="0" lang="en-US" b="1" baseline="-25000" dirty="0" smtClean="0">
                <a:solidFill>
                  <a:schemeClr val="bg1"/>
                </a:solidFill>
                <a:cs typeface="Times New Roman" charset="0"/>
              </a:rPr>
              <a:t>23</a:t>
            </a:r>
            <a:r>
              <a:rPr kumimoji="0" lang="en-US" b="1" baseline="30000" dirty="0" smtClean="0">
                <a:solidFill>
                  <a:schemeClr val="bg1"/>
                </a:solidFill>
                <a:cs typeface="Times New Roman" charset="0"/>
              </a:rPr>
              <a:t>1/3</a:t>
            </a:r>
            <a:r>
              <a:rPr kumimoji="0" lang="ru-RU" b="1" dirty="0" smtClean="0">
                <a:solidFill>
                  <a:schemeClr val="bg2"/>
                </a:solidFill>
              </a:rPr>
              <a:t>             </a:t>
            </a:r>
            <a:r>
              <a:rPr kumimoji="0" lang="en-US" b="1" dirty="0" smtClean="0">
                <a:solidFill>
                  <a:schemeClr val="bg2"/>
                </a:solidFill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</a:rPr>
              <a:t>A=2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·r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t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</a:rPr>
              <a:t>470</a:t>
            </a:r>
            <a:r>
              <a:rPr kumimoji="0" lang="en-US" b="1" dirty="0" smtClean="0">
                <a:solidFill>
                  <a:srgbClr val="66FF66"/>
                </a:solidFill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</a:rPr>
              <a:t>o </a:t>
            </a:r>
            <a:r>
              <a:rPr kumimoji="0" lang="ru-RU" b="1" baseline="-25000" dirty="0" smtClean="0">
                <a:solidFill>
                  <a:srgbClr val="99FF66"/>
                </a:solidFill>
              </a:rPr>
              <a:t>  </a:t>
            </a:r>
            <a:r>
              <a:rPr kumimoji="0" lang="en-US" b="1" baseline="-25000" dirty="0" smtClean="0">
                <a:solidFill>
                  <a:srgbClr val="99FF66"/>
                </a:solidFill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</a:rPr>
              <a:t>P=</a:t>
            </a:r>
            <a:r>
              <a:rPr kumimoji="0" lang="ru-RU" b="1" dirty="0" smtClean="0">
                <a:solidFill>
                  <a:schemeClr val="bg1"/>
                </a:solidFill>
              </a:rPr>
              <a:t>1 </a:t>
            </a:r>
            <a:r>
              <a:rPr kumimoji="0" lang="en-US" b="1" dirty="0" smtClean="0">
                <a:solidFill>
                  <a:schemeClr val="bg1"/>
                </a:solidFill>
              </a:rPr>
              <a:t>.76</a:t>
            </a:r>
            <a:r>
              <a:rPr kumimoji="0" lang="en-US" b="1" baseline="30000" dirty="0" smtClean="0">
                <a:solidFill>
                  <a:srgbClr val="66FF66"/>
                </a:solidFill>
              </a:rPr>
              <a:t>d</a:t>
            </a:r>
            <a:r>
              <a:rPr kumimoji="0" lang="en-US" b="1" dirty="0" smtClean="0">
                <a:solidFill>
                  <a:schemeClr val="bg1"/>
                </a:solidFill>
              </a:rPr>
              <a:t>  </a:t>
            </a:r>
            <a:r>
              <a:rPr kumimoji="0" lang="en-US" b="1" dirty="0" smtClean="0">
                <a:solidFill>
                  <a:srgbClr val="66FF66"/>
                </a:solidFill>
              </a:rPr>
              <a:t>v</a:t>
            </a:r>
            <a:r>
              <a:rPr kumimoji="0" lang="en-US" b="1" baseline="-25000" dirty="0" smtClean="0">
                <a:solidFill>
                  <a:srgbClr val="66FF66"/>
                </a:solidFill>
              </a:rPr>
              <a:t>1</a:t>
            </a:r>
            <a:r>
              <a:rPr kumimoji="0" lang="en-US" b="1" baseline="30000" dirty="0" smtClean="0">
                <a:solidFill>
                  <a:srgbClr val="66FF66"/>
                </a:solidFill>
              </a:rPr>
              <a:t>orb</a:t>
            </a:r>
            <a:r>
              <a:rPr kumimoji="0" lang="en-US" b="1" dirty="0" smtClean="0">
                <a:solidFill>
                  <a:srgbClr val="66FF66"/>
                </a:solidFill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</a:rPr>
              <a:t>13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</a:rPr>
              <a:t>5 м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/c</a:t>
            </a:r>
            <a:r>
              <a:rPr kumimoji="0" lang="en-US" b="1" dirty="0" smtClean="0">
                <a:solidFill>
                  <a:srgbClr val="99FF66"/>
                </a:solidFill>
              </a:rPr>
              <a:t>   </a:t>
            </a:r>
            <a:r>
              <a:rPr kumimoji="0" lang="en-US" b="1" dirty="0" smtClean="0">
                <a:solidFill>
                  <a:srgbClr val="66FF66"/>
                </a:solidFill>
              </a:rPr>
              <a:t>v</a:t>
            </a:r>
            <a:r>
              <a:rPr kumimoji="0" lang="en-US" b="1" baseline="-25000" dirty="0" smtClean="0">
                <a:solidFill>
                  <a:srgbClr val="66FF66"/>
                </a:solidFill>
              </a:rPr>
              <a:t>2</a:t>
            </a:r>
            <a:r>
              <a:rPr kumimoji="0" lang="en-US" b="1" baseline="30000" dirty="0" smtClean="0">
                <a:solidFill>
                  <a:srgbClr val="66FF66"/>
                </a:solidFill>
              </a:rPr>
              <a:t>orb</a:t>
            </a:r>
            <a:r>
              <a:rPr kumimoji="0" lang="en-US" b="1" dirty="0" smtClean="0">
                <a:solidFill>
                  <a:srgbClr val="66FF66"/>
                </a:solidFill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</a:rPr>
              <a:t>13 5</a:t>
            </a:r>
            <a:r>
              <a:rPr kumimoji="0" lang="ru-RU" b="1" dirty="0" smtClean="0">
                <a:solidFill>
                  <a:schemeClr val="bg1"/>
                </a:solidFill>
              </a:rPr>
              <a:t>13</a:t>
            </a:r>
            <a:r>
              <a:rPr kumimoji="0" lang="en-US" b="1" dirty="0" smtClean="0">
                <a:solidFill>
                  <a:schemeClr val="bg1"/>
                </a:solidFill>
              </a:rPr>
              <a:t> </a:t>
            </a:r>
            <a:r>
              <a:rPr kumimoji="0" lang="ru-RU" dirty="0" smtClean="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kumimoji="0" lang="en-US" dirty="0" smtClean="0">
                <a:solidFill>
                  <a:schemeClr val="bg1"/>
                </a:solidFill>
                <a:cs typeface="Times New Roman" charset="0"/>
              </a:rPr>
              <a:t>/c</a:t>
            </a:r>
            <a:endParaRPr kumimoji="0" lang="ru-RU" baseline="-25000" dirty="0" smtClean="0">
              <a:solidFill>
                <a:schemeClr val="bg1"/>
              </a:solidFill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4437063" y="842963"/>
            <a:ext cx="20145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M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1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dirty="0" smtClean="0">
                <a:solidFill>
                  <a:schemeClr val="bg1"/>
                </a:solidFill>
              </a:rPr>
              <a:t>4.5·</a:t>
            </a:r>
            <a:r>
              <a:rPr kumimoji="0" lang="ru-RU" dirty="0" smtClean="0">
                <a:solidFill>
                  <a:schemeClr val="bg1"/>
                </a:solidFill>
                <a:cs typeface="Times New Roman" charset="0"/>
              </a:rPr>
              <a:t>10</a:t>
            </a:r>
            <a:r>
              <a:rPr kumimoji="0" lang="ru-RU" baseline="30000" dirty="0" smtClean="0">
                <a:solidFill>
                  <a:schemeClr val="bg1"/>
                </a:solidFill>
                <a:cs typeface="Times New Roman" charset="0"/>
              </a:rPr>
              <a:t>6</a:t>
            </a:r>
            <a:r>
              <a:rPr kumimoji="0" lang="en-US" dirty="0" smtClean="0">
                <a:solidFill>
                  <a:srgbClr val="66FF66"/>
                </a:solidFill>
                <a:cs typeface="Times New Roman" charset="0"/>
              </a:rPr>
              <a:t>M</a:t>
            </a:r>
            <a:r>
              <a:rPr kumimoji="0" lang="en-US" baseline="-25000" dirty="0" smtClean="0">
                <a:solidFill>
                  <a:srgbClr val="66FF66"/>
                </a:solidFill>
                <a:cs typeface="Times New Roman" charset="0"/>
              </a:rPr>
              <a:t>o</a:t>
            </a:r>
            <a:r>
              <a:rPr kumimoji="0" lang="en-US" baseline="-25000" dirty="0" smtClean="0">
                <a:solidFill>
                  <a:srgbClr val="99FF66"/>
                </a:solidFill>
                <a:cs typeface="Times New Roman" charset="0"/>
              </a:rPr>
              <a:t> 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g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ru-RU" dirty="0" smtClean="0">
                <a:solidFill>
                  <a:schemeClr val="bg1"/>
                </a:solidFill>
                <a:cs typeface="Times New Roman" charset="0"/>
              </a:rPr>
              <a:t>19.07</a:t>
            </a:r>
            <a:r>
              <a:rPr kumimoji="0" lang="en-US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aseline="-25000" dirty="0" smtClean="0">
                <a:solidFill>
                  <a:srgbClr val="66FF66"/>
                </a:solidFill>
                <a:cs typeface="Times New Roman" charset="0"/>
              </a:rPr>
              <a:t>o</a:t>
            </a:r>
            <a:r>
              <a:rPr kumimoji="0" lang="en-US" baseline="-25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baseline="-25000" dirty="0" smtClean="0">
                <a:solidFill>
                  <a:schemeClr val="bg1"/>
                </a:solidFill>
                <a:cs typeface="Times New Roman" charset="0"/>
              </a:rPr>
              <a:t>       </a:t>
            </a:r>
            <a:r>
              <a:rPr kumimoji="0" lang="en-US" baseline="-25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baseline="-25000" dirty="0" smtClean="0">
                <a:solidFill>
                  <a:srgbClr val="99FF66"/>
                </a:solidFill>
                <a:cs typeface="Times New Roman" charset="0"/>
              </a:rPr>
              <a:t>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A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dirty="0" smtClean="0">
                <a:solidFill>
                  <a:schemeClr val="bg1"/>
                </a:solidFill>
                <a:cs typeface="Times New Roman" charset="0"/>
              </a:rPr>
              <a:t>10</a:t>
            </a:r>
            <a:r>
              <a:rPr kumimoji="0" lang="ru-RU" baseline="30000" dirty="0" smtClean="0">
                <a:solidFill>
                  <a:schemeClr val="bg1"/>
                </a:solidFill>
                <a:cs typeface="Times New Roman" charset="0"/>
              </a:rPr>
              <a:t>5</a:t>
            </a:r>
            <a:r>
              <a:rPr kumimoji="0" lang="en-US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aseline="-25000" dirty="0" smtClean="0">
                <a:solidFill>
                  <a:srgbClr val="66FF66"/>
                </a:solidFill>
                <a:cs typeface="Times New Roman" charset="0"/>
              </a:rPr>
              <a:t>o </a:t>
            </a:r>
            <a:r>
              <a:rPr kumimoji="0" lang="en-US" b="1" dirty="0" err="1" smtClean="0">
                <a:solidFill>
                  <a:srgbClr val="66FF66"/>
                </a:solidFill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</a:rPr>
              <a:t>t</a:t>
            </a:r>
            <a:r>
              <a:rPr kumimoji="0" lang="en-US" b="1" dirty="0" smtClean="0">
                <a:solidFill>
                  <a:srgbClr val="66FF66"/>
                </a:solidFill>
              </a:rPr>
              <a:t>=A</a:t>
            </a:r>
            <a:r>
              <a:rPr kumimoji="0" lang="en-US" b="1" dirty="0" smtClean="0">
                <a:solidFill>
                  <a:schemeClr val="bg1"/>
                </a:solidFill>
              </a:rPr>
              <a:t>·q</a:t>
            </a:r>
            <a:r>
              <a:rPr kumimoji="0" lang="en-US" b="1" baseline="-25000" dirty="0" smtClean="0">
                <a:solidFill>
                  <a:schemeClr val="bg1"/>
                </a:solidFill>
              </a:rPr>
              <a:t>1,23</a:t>
            </a:r>
            <a:r>
              <a:rPr kumimoji="0" lang="en-US" b="1" baseline="30000" dirty="0" smtClean="0">
                <a:solidFill>
                  <a:schemeClr val="bg1"/>
                </a:solidFill>
              </a:rPr>
              <a:t>1/3</a:t>
            </a:r>
            <a:r>
              <a:rPr kumimoji="0" lang="en-US" dirty="0" smtClean="0">
                <a:solidFill>
                  <a:srgbClr val="66FF66"/>
                </a:solidFill>
                <a:cs typeface="Times New Roman" charset="0"/>
              </a:rPr>
              <a:t>  </a:t>
            </a:r>
            <a:r>
              <a:rPr kumimoji="0" lang="en-US" b="1" dirty="0" err="1" smtClean="0">
                <a:solidFill>
                  <a:srgbClr val="66FF66"/>
                </a:solidFill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</a:rPr>
              <a:t>&lt;</a:t>
            </a:r>
            <a:r>
              <a:rPr kumimoji="0" lang="en-US" b="1" dirty="0" err="1" smtClean="0">
                <a:solidFill>
                  <a:srgbClr val="66FF66"/>
                </a:solidFill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</a:rPr>
              <a:t>t</a:t>
            </a:r>
            <a:r>
              <a:rPr kumimoji="0" lang="en-US" b="1" dirty="0" smtClean="0">
                <a:solidFill>
                  <a:srgbClr val="66FF66"/>
                </a:solidFill>
              </a:rPr>
              <a:t>=1100 R</a:t>
            </a:r>
            <a:r>
              <a:rPr kumimoji="0" lang="en-US" b="1" baseline="-25000" dirty="0" smtClean="0">
                <a:solidFill>
                  <a:srgbClr val="66FF66"/>
                </a:solidFill>
              </a:rPr>
              <a:t>o</a:t>
            </a:r>
            <a:endParaRPr kumimoji="0" lang="ru-RU" dirty="0" smtClean="0">
              <a:solidFill>
                <a:srgbClr val="FF0066"/>
              </a:solidFill>
            </a:endParaRPr>
          </a:p>
        </p:txBody>
      </p:sp>
      <p:pic>
        <p:nvPicPr>
          <p:cNvPr id="132141" name="Picture 4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7" t="28973" r="32170" b="32227"/>
          <a:stretch>
            <a:fillRect/>
          </a:stretch>
        </p:blipFill>
        <p:spPr>
          <a:xfrm>
            <a:off x="6527800" y="612775"/>
            <a:ext cx="2616200" cy="25733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219" name="Text Box 51"/>
          <p:cNvSpPr txBox="1">
            <a:spLocks noChangeArrowheads="1"/>
          </p:cNvSpPr>
          <p:nvPr/>
        </p:nvSpPr>
        <p:spPr bwMode="auto">
          <a:xfrm>
            <a:off x="0" y="407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b="1" smtClean="0">
                <a:solidFill>
                  <a:schemeClr val="bg1"/>
                </a:solidFill>
                <a:cs typeface="Times New Roman" charset="0"/>
              </a:rPr>
              <a:t>10</a:t>
            </a:r>
            <a:r>
              <a:rPr kumimoji="0" lang="ru-RU" b="1" baseline="30000" smtClean="0">
                <a:solidFill>
                  <a:schemeClr val="bg1"/>
                </a:solidFill>
                <a:cs typeface="Times New Roman" charset="0"/>
              </a:rPr>
              <a:t>4  </a:t>
            </a:r>
            <a:r>
              <a:rPr kumimoji="0" lang="ru-RU" b="1" smtClean="0">
                <a:solidFill>
                  <a:schemeClr val="bg1"/>
                </a:solidFill>
                <a:cs typeface="Times New Roman" charset="0"/>
              </a:rPr>
              <a:t>начальных орбитальных конфигураций ДС</a:t>
            </a:r>
            <a:endParaRPr kumimoji="0" lang="en-US" b="1" baseline="3000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5251" name="Text Box 83"/>
          <p:cNvSpPr txBox="1">
            <a:spLocks noChangeArrowheads="1"/>
          </p:cNvSpPr>
          <p:nvPr/>
        </p:nvSpPr>
        <p:spPr bwMode="auto">
          <a:xfrm>
            <a:off x="0" y="4783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b="1" smtClean="0">
                <a:solidFill>
                  <a:srgbClr val="0066FF"/>
                </a:solidFill>
                <a:cs typeface="Times New Roman" charset="0"/>
              </a:rPr>
              <a:t>  </a:t>
            </a:r>
            <a:r>
              <a:rPr kumimoji="0" lang="ru-RU" sz="2300" b="1" smtClean="0">
                <a:solidFill>
                  <a:srgbClr val="66FF66"/>
                </a:solidFill>
                <a:cs typeface="Times New Roman" charset="0"/>
              </a:rPr>
              <a:t>ОЦЕНКА  СКОРОСТИ   ВЫБРОСА  В   СЦЕНАРИИ   ХИЛЛЗА</a:t>
            </a:r>
            <a:endParaRPr kumimoji="0" lang="en-US" sz="2300" b="1" smtClean="0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135220" name="Text Box 52"/>
          <p:cNvSpPr txBox="1">
            <a:spLocks noChangeArrowheads="1"/>
          </p:cNvSpPr>
          <p:nvPr/>
        </p:nvSpPr>
        <p:spPr bwMode="auto">
          <a:xfrm>
            <a:off x="990600" y="5418138"/>
            <a:ext cx="7243763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3300" dirty="0" err="1" smtClean="0">
                <a:solidFill>
                  <a:schemeClr val="bg1"/>
                </a:solidFill>
                <a:cs typeface="Times New Roman" charset="0"/>
              </a:rPr>
              <a:t>Δ</a:t>
            </a:r>
            <a:r>
              <a:rPr kumimoji="0" lang="en-US" sz="3300" i="1" dirty="0" err="1" smtClean="0">
                <a:solidFill>
                  <a:schemeClr val="bg1"/>
                </a:solidFill>
                <a:cs typeface="Times New Roman" charset="0"/>
              </a:rPr>
              <a:t>e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= (</a:t>
            </a:r>
            <a:r>
              <a:rPr kumimoji="0" lang="en-US" sz="3300" i="1" dirty="0" smtClean="0">
                <a:solidFill>
                  <a:schemeClr val="bg1"/>
                </a:solidFill>
                <a:cs typeface="Times New Roman" charset="0"/>
              </a:rPr>
              <a:t>v</a:t>
            </a:r>
            <a:r>
              <a:rPr kumimoji="0" lang="en-US" sz="3300" i="1" baseline="-25000" dirty="0" smtClean="0">
                <a:solidFill>
                  <a:schemeClr val="bg1"/>
                </a:solidFill>
                <a:cs typeface="Times New Roman" charset="0"/>
              </a:rPr>
              <a:t>*</a:t>
            </a:r>
            <a:r>
              <a:rPr kumimoji="0" lang="en-US" sz="3300" baseline="30000" dirty="0" smtClean="0">
                <a:solidFill>
                  <a:schemeClr val="bg1"/>
                </a:solidFill>
                <a:cs typeface="Times New Roman" charset="0"/>
              </a:rPr>
              <a:t>2</a:t>
            </a:r>
            <a:r>
              <a:rPr kumimoji="0" lang="ru-RU" sz="3300" baseline="30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kumimoji="0" lang="ru-RU" sz="33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2 – </a:t>
            </a:r>
            <a:r>
              <a:rPr kumimoji="0" lang="en-US" sz="3300" i="1" dirty="0" smtClean="0">
                <a:solidFill>
                  <a:schemeClr val="bg1"/>
                </a:solidFill>
                <a:cs typeface="Times New Roman" charset="0"/>
              </a:rPr>
              <a:t>G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·</a:t>
            </a:r>
            <a:r>
              <a:rPr kumimoji="0" lang="en-US" sz="3300" i="1" dirty="0" smtClean="0">
                <a:solidFill>
                  <a:schemeClr val="bg1"/>
                </a:solidFill>
                <a:cs typeface="Times New Roman" charset="0"/>
              </a:rPr>
              <a:t>M</a:t>
            </a:r>
            <a:r>
              <a:rPr kumimoji="0" lang="en-US" sz="3300" i="1" baseline="-25000" dirty="0" smtClean="0">
                <a:solidFill>
                  <a:schemeClr val="bg1"/>
                </a:solidFill>
                <a:cs typeface="Times New Roman" charset="0"/>
              </a:rPr>
              <a:t>BH</a:t>
            </a:r>
            <a:r>
              <a:rPr kumimoji="0" lang="ru-RU" sz="3300" i="1" baseline="-25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kumimoji="0" lang="ru-RU" sz="33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sz="3300" i="1" dirty="0" smtClean="0">
                <a:solidFill>
                  <a:schemeClr val="bg1"/>
                </a:solidFill>
                <a:cs typeface="Times New Roman" charset="0"/>
              </a:rPr>
              <a:t>r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) – </a:t>
            </a:r>
            <a:r>
              <a:rPr kumimoji="0" lang="en-US" sz="3300" i="1" dirty="0" err="1" smtClean="0">
                <a:solidFill>
                  <a:schemeClr val="bg1"/>
                </a:solidFill>
                <a:cs typeface="Times New Roman" charset="0"/>
              </a:rPr>
              <a:t>e</a:t>
            </a:r>
            <a:r>
              <a:rPr kumimoji="0" lang="en-US" sz="3300" i="1" baseline="-25000" dirty="0" err="1" smtClean="0">
                <a:solidFill>
                  <a:schemeClr val="bg1"/>
                </a:solidFill>
                <a:cs typeface="Times New Roman" charset="0"/>
              </a:rPr>
              <a:t>o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  &gt; 0   </a:t>
            </a:r>
            <a:r>
              <a:rPr kumimoji="0" lang="ru-RU" sz="3300" i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sz="2300" i="1" dirty="0" smtClean="0">
                <a:solidFill>
                  <a:schemeClr val="bg1"/>
                </a:solidFill>
                <a:cs typeface="Times New Roman" charset="0"/>
              </a:rPr>
              <a:t>k=1,2</a:t>
            </a:r>
            <a:r>
              <a:rPr kumimoji="0" lang="ru-RU" sz="2300" i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kumimoji="0" lang="en-US" sz="2300" dirty="0" smtClean="0">
                <a:solidFill>
                  <a:srgbClr val="FF0000"/>
                </a:solidFill>
                <a:cs typeface="Times New Roman" charset="0"/>
              </a:rPr>
              <a:t> </a:t>
            </a:r>
          </a:p>
        </p:txBody>
      </p:sp>
      <p:sp>
        <p:nvSpPr>
          <p:cNvPr id="135222" name="Text Box 54"/>
          <p:cNvSpPr txBox="1">
            <a:spLocks noChangeArrowheads="1"/>
          </p:cNvSpPr>
          <p:nvPr/>
        </p:nvSpPr>
        <p:spPr bwMode="auto">
          <a:xfrm>
            <a:off x="3068638" y="6092825"/>
            <a:ext cx="285591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3300" i="1" dirty="0" err="1" smtClean="0">
                <a:solidFill>
                  <a:schemeClr val="bg1"/>
                </a:solidFill>
              </a:rPr>
              <a:t>v</a:t>
            </a:r>
            <a:r>
              <a:rPr kumimoji="0" lang="en-US" sz="3300" i="1" baseline="-25000" dirty="0" err="1" smtClean="0">
                <a:solidFill>
                  <a:schemeClr val="bg1"/>
                </a:solidFill>
                <a:sym typeface="Symbol" charset="0"/>
              </a:rPr>
              <a:t>eject</a:t>
            </a:r>
            <a:r>
              <a:rPr kumimoji="0" lang="en-US" sz="3300" i="1" dirty="0" smtClean="0">
                <a:solidFill>
                  <a:schemeClr val="bg1"/>
                </a:solidFill>
              </a:rPr>
              <a:t> = </a:t>
            </a:r>
            <a:r>
              <a:rPr kumimoji="0" lang="en-US" sz="3300" i="1" dirty="0" smtClean="0">
                <a:solidFill>
                  <a:schemeClr val="bg1"/>
                </a:solidFill>
                <a:sym typeface="Symbol" charset="0"/>
              </a:rPr>
              <a:t>√</a:t>
            </a:r>
            <a:r>
              <a:rPr kumimoji="0" lang="en-US" sz="3300" i="1" dirty="0" smtClean="0">
                <a:solidFill>
                  <a:schemeClr val="bg1"/>
                </a:solidFill>
              </a:rPr>
              <a:t>2</a:t>
            </a:r>
            <a:r>
              <a:rPr kumimoji="0" lang="en-US" sz="3300" i="1" dirty="0" smtClean="0">
                <a:solidFill>
                  <a:schemeClr val="bg1"/>
                </a:solidFill>
                <a:cs typeface="Times New Roman" charset="0"/>
              </a:rPr>
              <a:t>·</a:t>
            </a:r>
            <a:r>
              <a:rPr kumimoji="0" lang="en-US" sz="3300" dirty="0" smtClean="0">
                <a:solidFill>
                  <a:schemeClr val="bg1"/>
                </a:solidFill>
                <a:cs typeface="Times New Roman" charset="0"/>
              </a:rPr>
              <a:t>Δ</a:t>
            </a:r>
            <a:r>
              <a:rPr kumimoji="0" lang="en-US" sz="3300" i="1" dirty="0" smtClean="0">
                <a:solidFill>
                  <a:schemeClr val="bg1"/>
                </a:solidFill>
                <a:cs typeface="Times New Roman" charset="0"/>
              </a:rPr>
              <a:t>e</a:t>
            </a:r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4605338" y="6132513"/>
            <a:ext cx="846137" cy="17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0" y="2954338"/>
            <a:ext cx="745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66FF66"/>
                </a:solidFill>
              </a:rPr>
              <a:t>r</a:t>
            </a:r>
            <a:r>
              <a:rPr lang="en-US" sz="2400" b="1" baseline="-25000">
                <a:solidFill>
                  <a:srgbClr val="66FF66"/>
                </a:solidFill>
              </a:rPr>
              <a:t>p</a:t>
            </a:r>
            <a:r>
              <a:rPr lang="en-US" sz="2400" b="1">
                <a:solidFill>
                  <a:srgbClr val="66FF66"/>
                </a:solidFill>
              </a:rPr>
              <a:t>= </a:t>
            </a:r>
            <a:r>
              <a:rPr lang="en-US" sz="2400">
                <a:solidFill>
                  <a:schemeClr val="bg1"/>
                </a:solidFill>
              </a:rPr>
              <a:t>{</a:t>
            </a:r>
            <a:r>
              <a:rPr lang="en-US" sz="2400">
                <a:solidFill>
                  <a:srgbClr val="66FF66"/>
                </a:solidFill>
              </a:rPr>
              <a:t>1000</a:t>
            </a:r>
            <a:r>
              <a:rPr lang="en-US" sz="2400">
                <a:solidFill>
                  <a:schemeClr val="bg1"/>
                </a:solidFill>
              </a:rPr>
              <a:t> R</a:t>
            </a:r>
            <a:r>
              <a:rPr lang="en-US" sz="2400" baseline="-25000">
                <a:solidFill>
                  <a:schemeClr val="bg1"/>
                </a:solidFill>
              </a:rPr>
              <a:t>o</a:t>
            </a:r>
            <a:r>
              <a:rPr lang="en-US" sz="2400">
                <a:solidFill>
                  <a:schemeClr val="bg1"/>
                </a:solidFill>
              </a:rPr>
              <a:t>;     </a:t>
            </a:r>
            <a:r>
              <a:rPr lang="en-US" sz="2400">
                <a:solidFill>
                  <a:srgbClr val="66FF66"/>
                </a:solidFill>
              </a:rPr>
              <a:t>750</a:t>
            </a:r>
            <a:r>
              <a:rPr lang="en-US" sz="2400">
                <a:solidFill>
                  <a:schemeClr val="bg1"/>
                </a:solidFill>
              </a:rPr>
              <a:t> R</a:t>
            </a:r>
            <a:r>
              <a:rPr lang="en-US" sz="2400" baseline="-25000">
                <a:solidFill>
                  <a:schemeClr val="bg1"/>
                </a:solidFill>
              </a:rPr>
              <a:t>o</a:t>
            </a:r>
            <a:r>
              <a:rPr lang="en-US" sz="2400">
                <a:solidFill>
                  <a:schemeClr val="bg1"/>
                </a:solidFill>
              </a:rPr>
              <a:t>;     </a:t>
            </a:r>
            <a:r>
              <a:rPr lang="en-US" sz="2400">
                <a:solidFill>
                  <a:srgbClr val="66FF66"/>
                </a:solidFill>
              </a:rPr>
              <a:t>500</a:t>
            </a:r>
            <a:r>
              <a:rPr lang="en-US" sz="2400">
                <a:solidFill>
                  <a:schemeClr val="bg1"/>
                </a:solidFill>
              </a:rPr>
              <a:t> R</a:t>
            </a:r>
            <a:r>
              <a:rPr lang="en-US" sz="2400" baseline="-25000">
                <a:solidFill>
                  <a:schemeClr val="bg1"/>
                </a:solidFill>
              </a:rPr>
              <a:t>o</a:t>
            </a:r>
            <a:r>
              <a:rPr lang="en-US" sz="2400">
                <a:solidFill>
                  <a:schemeClr val="bg1"/>
                </a:solidFill>
              </a:rPr>
              <a:t>;      </a:t>
            </a:r>
            <a:r>
              <a:rPr lang="en-US" sz="2400">
                <a:solidFill>
                  <a:srgbClr val="66FF66"/>
                </a:solidFill>
              </a:rPr>
              <a:t>250</a:t>
            </a:r>
            <a:r>
              <a:rPr lang="en-US" sz="2400">
                <a:solidFill>
                  <a:schemeClr val="bg1"/>
                </a:solidFill>
              </a:rPr>
              <a:t> R</a:t>
            </a:r>
            <a:r>
              <a:rPr lang="en-US" sz="2400" baseline="-25000">
                <a:solidFill>
                  <a:schemeClr val="bg1"/>
                </a:solidFill>
              </a:rPr>
              <a:t>o</a:t>
            </a:r>
            <a:r>
              <a:rPr lang="en-US" sz="2400">
                <a:solidFill>
                  <a:schemeClr val="bg1"/>
                </a:solidFill>
              </a:rPr>
              <a:t>;      </a:t>
            </a:r>
            <a:r>
              <a:rPr lang="en-US" sz="2400">
                <a:solidFill>
                  <a:srgbClr val="66FF66"/>
                </a:solidFill>
              </a:rPr>
              <a:t>150 </a:t>
            </a:r>
            <a:r>
              <a:rPr lang="en-US" sz="2400">
                <a:solidFill>
                  <a:schemeClr val="bg1"/>
                </a:solidFill>
              </a:rPr>
              <a:t>R</a:t>
            </a:r>
            <a:r>
              <a:rPr lang="en-US" sz="2400" baseline="-25000">
                <a:solidFill>
                  <a:schemeClr val="bg1"/>
                </a:solidFill>
              </a:rPr>
              <a:t>o</a:t>
            </a:r>
            <a:r>
              <a:rPr lang="en-US" sz="240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0" y="3395663"/>
            <a:ext cx="806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66FF66"/>
                </a:solidFill>
              </a:rPr>
              <a:t>v</a:t>
            </a:r>
            <a:r>
              <a:rPr lang="en-US" sz="2400" b="1" baseline="-25000">
                <a:solidFill>
                  <a:srgbClr val="66FF66"/>
                </a:solidFill>
              </a:rPr>
              <a:t>A </a:t>
            </a:r>
            <a:r>
              <a:rPr lang="en-US" sz="2400" b="1">
                <a:solidFill>
                  <a:srgbClr val="66FF66"/>
                </a:solidFill>
              </a:rPr>
              <a:t>= </a:t>
            </a:r>
            <a:r>
              <a:rPr lang="en-US" sz="2400">
                <a:solidFill>
                  <a:schemeClr val="bg1"/>
                </a:solidFill>
              </a:rPr>
              <a:t>{</a:t>
            </a:r>
            <a:r>
              <a:rPr lang="en-US" sz="2400">
                <a:solidFill>
                  <a:srgbClr val="66FF66"/>
                </a:solidFill>
              </a:rPr>
              <a:t>412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sz="2400">
                <a:solidFill>
                  <a:schemeClr val="bg1"/>
                </a:solidFill>
                <a:cs typeface="Times New Roman" charset="0"/>
              </a:rPr>
              <a:t>/c</a:t>
            </a:r>
            <a:r>
              <a:rPr lang="en-US" sz="2400">
                <a:solidFill>
                  <a:schemeClr val="bg1"/>
                </a:solidFill>
              </a:rPr>
              <a:t>;  </a:t>
            </a:r>
            <a:r>
              <a:rPr lang="en-US" sz="2400">
                <a:solidFill>
                  <a:srgbClr val="66FF66"/>
                </a:solidFill>
              </a:rPr>
              <a:t>357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sz="2400">
                <a:solidFill>
                  <a:schemeClr val="bg1"/>
                </a:solidFill>
                <a:cs typeface="Times New Roman" charset="0"/>
              </a:rPr>
              <a:t>/c</a:t>
            </a:r>
            <a:r>
              <a:rPr lang="en-US" sz="2400">
                <a:solidFill>
                  <a:schemeClr val="bg1"/>
                </a:solidFill>
              </a:rPr>
              <a:t>;  </a:t>
            </a:r>
            <a:r>
              <a:rPr lang="en-US" sz="2400">
                <a:solidFill>
                  <a:srgbClr val="66FF66"/>
                </a:solidFill>
              </a:rPr>
              <a:t>292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sz="2400">
                <a:solidFill>
                  <a:schemeClr val="bg1"/>
                </a:solidFill>
                <a:cs typeface="Times New Roman" charset="0"/>
              </a:rPr>
              <a:t>/c</a:t>
            </a:r>
            <a:r>
              <a:rPr lang="en-US" sz="2400">
                <a:solidFill>
                  <a:schemeClr val="bg1"/>
                </a:solidFill>
              </a:rPr>
              <a:t>;   </a:t>
            </a:r>
            <a:r>
              <a:rPr lang="en-US" sz="2400">
                <a:solidFill>
                  <a:srgbClr val="66FF66"/>
                </a:solidFill>
              </a:rPr>
              <a:t>206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sz="2400">
                <a:solidFill>
                  <a:schemeClr val="bg1"/>
                </a:solidFill>
                <a:cs typeface="Times New Roman" charset="0"/>
              </a:rPr>
              <a:t>/c</a:t>
            </a:r>
            <a:r>
              <a:rPr lang="en-US" sz="2400">
                <a:solidFill>
                  <a:schemeClr val="bg1"/>
                </a:solidFill>
              </a:rPr>
              <a:t>;  </a:t>
            </a:r>
            <a:r>
              <a:rPr lang="en-US" sz="2400">
                <a:solidFill>
                  <a:srgbClr val="66FF66"/>
                </a:solidFill>
              </a:rPr>
              <a:t>150 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sz="2400">
                <a:solidFill>
                  <a:schemeClr val="bg1"/>
                </a:solidFill>
                <a:cs typeface="Times New Roman" charset="0"/>
              </a:rPr>
              <a:t>/c</a:t>
            </a:r>
            <a:r>
              <a:rPr lang="en-US" sz="2400">
                <a:solidFill>
                  <a:schemeClr val="bg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3" grpId="0"/>
      <p:bldP spid="132104" grpId="0"/>
      <p:bldP spid="135220" grpId="0"/>
      <p:bldP spid="135222" grpId="0"/>
      <p:bldP spid="78866" grpId="0"/>
      <p:bldP spid="78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0" y="0"/>
            <a:ext cx="9253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dirty="0" smtClean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kumimoji="0" lang="ru-RU" sz="2200" b="1" dirty="0" smtClean="0">
                <a:solidFill>
                  <a:schemeClr val="bg1"/>
                </a:solidFill>
                <a:cs typeface="Times New Roman" charset="0"/>
              </a:rPr>
              <a:t>Численные эксперименты по рассеянию ДС </a:t>
            </a:r>
            <a:r>
              <a:rPr kumimoji="0" lang="ru-RU" sz="2200" b="1" dirty="0" smtClean="0">
                <a:solidFill>
                  <a:srgbClr val="FFFF00"/>
                </a:solidFill>
                <a:cs typeface="Times New Roman" charset="0"/>
              </a:rPr>
              <a:t>(</a:t>
            </a:r>
            <a:r>
              <a:rPr kumimoji="0" lang="ru-RU" sz="2200" b="1" dirty="0" err="1" smtClean="0">
                <a:solidFill>
                  <a:srgbClr val="FFFF00"/>
                </a:solidFill>
                <a:cs typeface="Times New Roman" charset="0"/>
              </a:rPr>
              <a:t>СМЧД+звезда</a:t>
            </a:r>
            <a:r>
              <a:rPr kumimoji="0" lang="ru-RU" sz="2200" b="1" dirty="0" smtClean="0">
                <a:solidFill>
                  <a:srgbClr val="FFFF00"/>
                </a:solidFill>
                <a:cs typeface="Times New Roman" charset="0"/>
              </a:rPr>
              <a:t>) </a:t>
            </a:r>
            <a:r>
              <a:rPr kumimoji="0" lang="ru-RU" sz="2200" b="1" dirty="0" smtClean="0">
                <a:solidFill>
                  <a:srgbClr val="FFFFFF"/>
                </a:solidFill>
                <a:cs typeface="Times New Roman" charset="0"/>
              </a:rPr>
              <a:t>на СМЧД</a:t>
            </a:r>
            <a:endParaRPr kumimoji="0" lang="en-US" sz="2300" b="1" dirty="0" smtClean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373063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dirty="0" smtClean="0">
                <a:solidFill>
                  <a:srgbClr val="00CC00"/>
                </a:solidFill>
                <a:cs typeface="Times New Roman" charset="0"/>
              </a:rPr>
              <a:t>                                                   </a:t>
            </a:r>
            <a:r>
              <a:rPr kumimoji="0" lang="ru-RU" sz="2200" b="1" dirty="0" smtClean="0">
                <a:solidFill>
                  <a:srgbClr val="FFFFFF"/>
                </a:solidFill>
                <a:cs typeface="Times New Roman" charset="0"/>
              </a:rPr>
              <a:t>задача  трех  тел </a:t>
            </a:r>
            <a:endParaRPr kumimoji="0" lang="en-US" sz="2300" b="1" dirty="0" smtClean="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162833" name="Picture 17" descr="5000_rp_1000_apo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896938"/>
            <a:ext cx="7789863" cy="52022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60600" y="1260475"/>
            <a:ext cx="48307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smtClean="0">
                <a:solidFill>
                  <a:srgbClr val="00CC00"/>
                </a:solidFill>
                <a:cs typeface="Times New Roman" charset="0"/>
              </a:rPr>
              <a:t>     </a:t>
            </a:r>
            <a:r>
              <a:rPr kumimoji="0" lang="ru-RU" sz="2300" b="1" smtClean="0">
                <a:solidFill>
                  <a:srgbClr val="66FF66"/>
                </a:solidFill>
                <a:cs typeface="Times New Roman" charset="0"/>
              </a:rPr>
              <a:t>стабилизация орбиты звезды</a:t>
            </a:r>
            <a:endParaRPr kumimoji="0" lang="en-US" sz="2300" b="1" smtClean="0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162837" name="Line 21"/>
          <p:cNvSpPr>
            <a:spLocks noChangeShapeType="1"/>
          </p:cNvSpPr>
          <p:nvPr/>
        </p:nvSpPr>
        <p:spPr bwMode="auto">
          <a:xfrm>
            <a:off x="4884738" y="4764088"/>
            <a:ext cx="436562" cy="112712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5511800" y="4916488"/>
            <a:ext cx="449263" cy="17462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>
            <a:off x="6175375" y="4954588"/>
            <a:ext cx="561975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 flipV="1">
            <a:off x="6918325" y="4935538"/>
            <a:ext cx="531813" cy="15875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44" name="Line 28"/>
          <p:cNvSpPr>
            <a:spLocks noChangeShapeType="1"/>
          </p:cNvSpPr>
          <p:nvPr/>
        </p:nvSpPr>
        <p:spPr bwMode="auto">
          <a:xfrm flipV="1">
            <a:off x="7762875" y="4829175"/>
            <a:ext cx="512763" cy="87313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45" name="Line 29"/>
          <p:cNvSpPr>
            <a:spLocks noChangeShapeType="1"/>
          </p:cNvSpPr>
          <p:nvPr/>
        </p:nvSpPr>
        <p:spPr bwMode="auto">
          <a:xfrm>
            <a:off x="1095375" y="3246438"/>
            <a:ext cx="331788" cy="23495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47" name="Line 31"/>
          <p:cNvSpPr>
            <a:spLocks noChangeShapeType="1"/>
          </p:cNvSpPr>
          <p:nvPr/>
        </p:nvSpPr>
        <p:spPr bwMode="auto">
          <a:xfrm>
            <a:off x="1663700" y="3579813"/>
            <a:ext cx="452438" cy="200025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2349500" y="3865563"/>
            <a:ext cx="600075" cy="147637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2850" name="Picture 34" descr="rp_30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854075"/>
            <a:ext cx="7789862" cy="52022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44675" y="933450"/>
            <a:ext cx="55022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smtClean="0">
                <a:solidFill>
                  <a:srgbClr val="00CC00"/>
                </a:solidFill>
                <a:cs typeface="Times New Roman" charset="0"/>
              </a:rPr>
              <a:t>  </a:t>
            </a:r>
            <a:r>
              <a:rPr kumimoji="0" lang="ru-RU" sz="2300" b="1" smtClean="0">
                <a:solidFill>
                  <a:srgbClr val="66FF66"/>
                </a:solidFill>
                <a:cs typeface="Times New Roman" charset="0"/>
              </a:rPr>
              <a:t>пересадка звезды с орбиты на орбиту</a:t>
            </a:r>
            <a:endParaRPr kumimoji="0" lang="en-US" sz="2300" b="1" smtClean="0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162854" name="Line 38"/>
          <p:cNvSpPr>
            <a:spLocks noChangeShapeType="1"/>
          </p:cNvSpPr>
          <p:nvPr/>
        </p:nvSpPr>
        <p:spPr bwMode="auto">
          <a:xfrm flipV="1">
            <a:off x="3214688" y="5470525"/>
            <a:ext cx="287337" cy="452438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2858" name="Picture 42" descr="1485_rp_1000_panoram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877888"/>
            <a:ext cx="7786687" cy="51990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765300" y="5618163"/>
            <a:ext cx="51149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dirty="0" smtClean="0">
                <a:solidFill>
                  <a:srgbClr val="00CC00"/>
                </a:solidFill>
                <a:cs typeface="Times New Roman" charset="0"/>
              </a:rPr>
              <a:t>                              </a:t>
            </a:r>
            <a:r>
              <a:rPr kumimoji="0" lang="ru-RU" sz="2300" b="1" dirty="0" smtClean="0">
                <a:solidFill>
                  <a:srgbClr val="FF0000"/>
                </a:solidFill>
                <a:cs typeface="Times New Roman" charset="0"/>
              </a:rPr>
              <a:t>выброс звезды                     </a:t>
            </a:r>
            <a:endParaRPr kumimoji="0" lang="en-US" sz="2300" b="1" dirty="0" smtClean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62860" name="Line 44"/>
          <p:cNvSpPr>
            <a:spLocks noChangeShapeType="1"/>
          </p:cNvSpPr>
          <p:nvPr/>
        </p:nvSpPr>
        <p:spPr bwMode="auto">
          <a:xfrm>
            <a:off x="1690688" y="3562350"/>
            <a:ext cx="254000" cy="149225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1" name="Line 45"/>
          <p:cNvSpPr>
            <a:spLocks noChangeShapeType="1"/>
          </p:cNvSpPr>
          <p:nvPr/>
        </p:nvSpPr>
        <p:spPr bwMode="auto">
          <a:xfrm flipV="1">
            <a:off x="2357438" y="3698875"/>
            <a:ext cx="407987" cy="3175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 flipV="1">
            <a:off x="3090863" y="3556000"/>
            <a:ext cx="423862" cy="762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 flipV="1">
            <a:off x="3860800" y="3378200"/>
            <a:ext cx="388938" cy="1016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 flipV="1">
            <a:off x="5011738" y="3048000"/>
            <a:ext cx="422275" cy="1016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5" name="Line 49"/>
          <p:cNvSpPr>
            <a:spLocks noChangeShapeType="1"/>
          </p:cNvSpPr>
          <p:nvPr/>
        </p:nvSpPr>
        <p:spPr bwMode="auto">
          <a:xfrm flipV="1">
            <a:off x="5878513" y="2709863"/>
            <a:ext cx="398462" cy="169862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6" name="Line 50"/>
          <p:cNvSpPr>
            <a:spLocks noChangeShapeType="1"/>
          </p:cNvSpPr>
          <p:nvPr/>
        </p:nvSpPr>
        <p:spPr bwMode="auto">
          <a:xfrm flipV="1">
            <a:off x="6797675" y="2243138"/>
            <a:ext cx="381000" cy="246062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7" name="Line 51"/>
          <p:cNvSpPr>
            <a:spLocks noChangeShapeType="1"/>
          </p:cNvSpPr>
          <p:nvPr/>
        </p:nvSpPr>
        <p:spPr bwMode="auto">
          <a:xfrm flipV="1">
            <a:off x="7408863" y="1770063"/>
            <a:ext cx="76200" cy="236537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8" name="Line 52"/>
          <p:cNvSpPr>
            <a:spLocks noChangeShapeType="1"/>
          </p:cNvSpPr>
          <p:nvPr/>
        </p:nvSpPr>
        <p:spPr bwMode="auto">
          <a:xfrm flipH="1" flipV="1">
            <a:off x="6997700" y="1398588"/>
            <a:ext cx="396875" cy="50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869" name="Line 53"/>
          <p:cNvSpPr>
            <a:spLocks noChangeShapeType="1"/>
          </p:cNvSpPr>
          <p:nvPr/>
        </p:nvSpPr>
        <p:spPr bwMode="auto">
          <a:xfrm flipH="1">
            <a:off x="6372225" y="1376363"/>
            <a:ext cx="312738" cy="117475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54550" cy="34925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75" y="0"/>
            <a:ext cx="4683125" cy="35226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03588"/>
            <a:ext cx="4656138" cy="35020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3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8650" y="3317875"/>
            <a:ext cx="4705350" cy="35401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879475" y="457200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66FF66"/>
                </a:solidFill>
              </a:rPr>
              <a:t>r_p=1000 R</a:t>
            </a:r>
            <a:r>
              <a:rPr lang="en-US" sz="2000" b="1" baseline="-25000">
                <a:solidFill>
                  <a:srgbClr val="66FF66"/>
                </a:solidFill>
              </a:rPr>
              <a:t>o</a:t>
            </a:r>
            <a:endParaRPr lang="en-US" sz="2000" b="1">
              <a:solidFill>
                <a:srgbClr val="66FF66"/>
              </a:solidFill>
            </a:endParaRPr>
          </a:p>
        </p:txBody>
      </p:sp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7146925" y="485775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66FF66"/>
                </a:solidFill>
              </a:rPr>
              <a:t>r_p=750 R</a:t>
            </a:r>
            <a:r>
              <a:rPr lang="en-US" sz="2000" b="1" baseline="-25000">
                <a:solidFill>
                  <a:srgbClr val="66FF66"/>
                </a:solidFill>
              </a:rPr>
              <a:t>o</a:t>
            </a:r>
            <a:endParaRPr lang="en-US" sz="2000" b="1">
              <a:solidFill>
                <a:srgbClr val="66FF66"/>
              </a:solidFill>
            </a:endParaRPr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2322513" y="3703638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66FF66"/>
                </a:solidFill>
              </a:rPr>
              <a:t>r_p=500 R</a:t>
            </a:r>
            <a:r>
              <a:rPr lang="en-US" sz="2000" b="1" baseline="-25000">
                <a:solidFill>
                  <a:srgbClr val="66FF66"/>
                </a:solidFill>
              </a:rPr>
              <a:t>o</a:t>
            </a:r>
            <a:endParaRPr lang="en-US" sz="2000" b="1">
              <a:solidFill>
                <a:srgbClr val="66FF66"/>
              </a:solidFill>
            </a:endParaRPr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6786563" y="3705225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66FF66"/>
                </a:solidFill>
              </a:rPr>
              <a:t>r_p=250 R</a:t>
            </a:r>
            <a:r>
              <a:rPr lang="en-US" sz="2000" b="1" baseline="-25000">
                <a:solidFill>
                  <a:srgbClr val="66FF66"/>
                </a:solidFill>
              </a:rPr>
              <a:t>o</a:t>
            </a:r>
            <a:endParaRPr lang="en-US" sz="2000" b="1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4959" name="Rectangle 95"/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65078" name="Group 214"/>
          <p:cNvGraphicFramePr>
            <a:graphicFrameLocks noGrp="1"/>
          </p:cNvGraphicFramePr>
          <p:nvPr/>
        </p:nvGraphicFramePr>
        <p:xfrm>
          <a:off x="361950" y="1193800"/>
          <a:ext cx="8782050" cy="4989514"/>
        </p:xfrm>
        <a:graphic>
          <a:graphicData uri="http://schemas.openxmlformats.org/drawingml/2006/table">
            <a:tbl>
              <a:tblPr/>
              <a:tblGrid>
                <a:gridCol w="1216025"/>
                <a:gridCol w="1298575"/>
                <a:gridCol w="1287463"/>
                <a:gridCol w="1214437"/>
                <a:gridCol w="1103313"/>
                <a:gridCol w="1266825"/>
                <a:gridCol w="1395412"/>
              </a:tblGrid>
              <a:tr h="140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r</a:t>
                      </a:r>
                      <a:r>
                        <a:rPr kumimoji="1" lang="ru-RU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p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, R</a:t>
                      </a:r>
                      <a:r>
                        <a:rPr kumimoji="1" lang="ru-RU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o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стабильная орбита</a:t>
                      </a:r>
                      <a:endParaRPr kumimoji="1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перезахват</a:t>
                      </a:r>
                      <a:endParaRPr kumimoji="1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СЗ</a:t>
                      </a:r>
                      <a:endParaRPr kumimoji="1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v</a:t>
                      </a:r>
                      <a:r>
                        <a:rPr kumimoji="1" lang="ru-RU" sz="2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max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, км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/c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ЗРС</a:t>
                      </a:r>
                      <a:endParaRPr kumimoji="1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  <a:sym typeface="Symbol" charset="0"/>
                        </a:rPr>
                        <a:t>Δ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  <a:sym typeface="Symbol" charset="0"/>
                        </a:rPr>
                        <a:t>e</a:t>
                      </a:r>
                      <a:r>
                        <a:rPr kumimoji="1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&lt;</a:t>
                      </a:r>
                      <a:r>
                        <a:rPr kumimoji="1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0</a:t>
                      </a:r>
                      <a:endParaRPr kumimoji="1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1000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4886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2524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2495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36 000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     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95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750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    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3920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2865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3134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45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81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500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    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3053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2420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4181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60 000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328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250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    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9838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55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91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112000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12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150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     </a:t>
                      </a: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9840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56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89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80 000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</a:t>
                      </a:r>
                      <a:endParaRPr kumimoji="1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Times New Roman" charset="0"/>
                        </a:rPr>
                        <a:t>15</a:t>
                      </a:r>
                      <a:endParaRPr kumimoji="1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165057" name="Line 193"/>
          <p:cNvSpPr>
            <a:spLocks noChangeShapeType="1"/>
          </p:cNvSpPr>
          <p:nvPr/>
        </p:nvSpPr>
        <p:spPr bwMode="auto">
          <a:xfrm flipV="1">
            <a:off x="633413" y="1133475"/>
            <a:ext cx="8178800" cy="79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58" name="Line 194"/>
          <p:cNvSpPr>
            <a:spLocks noChangeShapeType="1"/>
          </p:cNvSpPr>
          <p:nvPr/>
        </p:nvSpPr>
        <p:spPr bwMode="auto">
          <a:xfrm flipV="1">
            <a:off x="617538" y="2417763"/>
            <a:ext cx="8178800" cy="793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59" name="Line 195"/>
          <p:cNvSpPr>
            <a:spLocks noChangeShapeType="1"/>
          </p:cNvSpPr>
          <p:nvPr/>
        </p:nvSpPr>
        <p:spPr bwMode="auto">
          <a:xfrm flipV="1">
            <a:off x="620713" y="3074988"/>
            <a:ext cx="8178800" cy="793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0" name="Line 196"/>
          <p:cNvSpPr>
            <a:spLocks noChangeShapeType="1"/>
          </p:cNvSpPr>
          <p:nvPr/>
        </p:nvSpPr>
        <p:spPr bwMode="auto">
          <a:xfrm flipV="1">
            <a:off x="601663" y="3717925"/>
            <a:ext cx="8178800" cy="79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1" name="Line 197"/>
          <p:cNvSpPr>
            <a:spLocks noChangeShapeType="1"/>
          </p:cNvSpPr>
          <p:nvPr/>
        </p:nvSpPr>
        <p:spPr bwMode="auto">
          <a:xfrm flipV="1">
            <a:off x="620713" y="4438650"/>
            <a:ext cx="8178800" cy="79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2" name="Line 198"/>
          <p:cNvSpPr>
            <a:spLocks noChangeShapeType="1"/>
          </p:cNvSpPr>
          <p:nvPr/>
        </p:nvSpPr>
        <p:spPr bwMode="auto">
          <a:xfrm flipV="1">
            <a:off x="603250" y="5132388"/>
            <a:ext cx="8178800" cy="793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3" name="Line 199"/>
          <p:cNvSpPr>
            <a:spLocks noChangeShapeType="1"/>
          </p:cNvSpPr>
          <p:nvPr/>
        </p:nvSpPr>
        <p:spPr bwMode="auto">
          <a:xfrm>
            <a:off x="598488" y="5964238"/>
            <a:ext cx="8212137" cy="17462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5" name="Line 201"/>
          <p:cNvSpPr>
            <a:spLocks noChangeShapeType="1"/>
          </p:cNvSpPr>
          <p:nvPr/>
        </p:nvSpPr>
        <p:spPr bwMode="auto">
          <a:xfrm>
            <a:off x="625475" y="1133475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6" name="Line 202"/>
          <p:cNvSpPr>
            <a:spLocks noChangeShapeType="1"/>
          </p:cNvSpPr>
          <p:nvPr/>
        </p:nvSpPr>
        <p:spPr bwMode="auto">
          <a:xfrm>
            <a:off x="1703388" y="1150938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7" name="Line 203"/>
          <p:cNvSpPr>
            <a:spLocks noChangeShapeType="1"/>
          </p:cNvSpPr>
          <p:nvPr/>
        </p:nvSpPr>
        <p:spPr bwMode="auto">
          <a:xfrm>
            <a:off x="2811463" y="1160463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8" name="Line 204"/>
          <p:cNvSpPr>
            <a:spLocks noChangeShapeType="1"/>
          </p:cNvSpPr>
          <p:nvPr/>
        </p:nvSpPr>
        <p:spPr bwMode="auto">
          <a:xfrm>
            <a:off x="4259263" y="1158875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69" name="Line 205"/>
          <p:cNvSpPr>
            <a:spLocks noChangeShapeType="1"/>
          </p:cNvSpPr>
          <p:nvPr/>
        </p:nvSpPr>
        <p:spPr bwMode="auto">
          <a:xfrm>
            <a:off x="5360988" y="1150938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70" name="Line 206"/>
          <p:cNvSpPr>
            <a:spLocks noChangeShapeType="1"/>
          </p:cNvSpPr>
          <p:nvPr/>
        </p:nvSpPr>
        <p:spPr bwMode="auto">
          <a:xfrm>
            <a:off x="6521450" y="1160463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71" name="Line 207"/>
          <p:cNvSpPr>
            <a:spLocks noChangeShapeType="1"/>
          </p:cNvSpPr>
          <p:nvPr/>
        </p:nvSpPr>
        <p:spPr bwMode="auto">
          <a:xfrm>
            <a:off x="7688263" y="1177925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072" name="Line 208"/>
          <p:cNvSpPr>
            <a:spLocks noChangeShapeType="1"/>
          </p:cNvSpPr>
          <p:nvPr/>
        </p:nvSpPr>
        <p:spPr bwMode="auto">
          <a:xfrm>
            <a:off x="8799513" y="1152525"/>
            <a:ext cx="0" cy="48260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245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b="1" smtClean="0">
                <a:solidFill>
                  <a:srgbClr val="66FF66"/>
                </a:solidFill>
                <a:cs typeface="Times New Roman" charset="0"/>
              </a:rPr>
              <a:t>Статистика исходов 10</a:t>
            </a:r>
            <a:r>
              <a:rPr kumimoji="0" lang="ru-RU" b="1" baseline="30000" smtClean="0">
                <a:solidFill>
                  <a:srgbClr val="66FF66"/>
                </a:solidFill>
                <a:cs typeface="Times New Roman" charset="0"/>
              </a:rPr>
              <a:t>4</a:t>
            </a:r>
            <a:r>
              <a:rPr kumimoji="0" lang="ru-RU" b="1" smtClean="0">
                <a:solidFill>
                  <a:srgbClr val="66FF66"/>
                </a:solidFill>
                <a:cs typeface="Times New Roman" charset="0"/>
              </a:rPr>
              <a:t> численных экспериментов по рассеянию</a:t>
            </a:r>
          </a:p>
          <a:p>
            <a:pPr>
              <a:spcBef>
                <a:spcPct val="50000"/>
              </a:spcBef>
              <a:defRPr/>
            </a:pPr>
            <a:r>
              <a:rPr kumimoji="0" lang="ru-RU" sz="2500" b="1" smtClean="0">
                <a:solidFill>
                  <a:srgbClr val="66FF66"/>
                </a:solidFill>
              </a:rPr>
              <a:t>                                         </a:t>
            </a:r>
            <a:r>
              <a:rPr kumimoji="0" lang="ru-RU" b="1" smtClean="0">
                <a:solidFill>
                  <a:srgbClr val="66FF66"/>
                </a:solidFill>
                <a:cs typeface="Times New Roman" charset="0"/>
              </a:rPr>
              <a:t>в задаче трех тел</a:t>
            </a:r>
            <a:endParaRPr kumimoji="0" lang="en-US" b="1" smtClean="0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165077" name="Text Box 213"/>
          <p:cNvSpPr txBox="1">
            <a:spLocks noChangeArrowheads="1"/>
          </p:cNvSpPr>
          <p:nvPr/>
        </p:nvSpPr>
        <p:spPr bwMode="auto">
          <a:xfrm>
            <a:off x="6680200" y="4419600"/>
            <a:ext cx="8620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5079" name="Text Box 215"/>
          <p:cNvSpPr txBox="1">
            <a:spLocks noChangeArrowheads="1"/>
          </p:cNvSpPr>
          <p:nvPr/>
        </p:nvSpPr>
        <p:spPr bwMode="auto">
          <a:xfrm>
            <a:off x="6683375" y="5302250"/>
            <a:ext cx="8620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7" grpId="0"/>
      <p:bldP spid="1650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67" name="Rectangle 279"/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6260" name="Rectangle 372"/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245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en-US" sz="2000" b="1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ru-RU" sz="2000" b="1" dirty="0" smtClean="0">
                <a:solidFill>
                  <a:srgbClr val="66FF66"/>
                </a:solidFill>
                <a:cs typeface="Times New Roman" charset="0"/>
              </a:rPr>
              <a:t>  </a:t>
            </a:r>
            <a:r>
              <a:rPr kumimoji="0" lang="ru-RU" sz="2800" b="1" dirty="0" smtClean="0">
                <a:solidFill>
                  <a:schemeClr val="bg1"/>
                </a:solidFill>
                <a:cs typeface="Times New Roman" charset="0"/>
              </a:rPr>
              <a:t>Кандидаты в звезды с релятивистскими скоростями </a:t>
            </a:r>
            <a:r>
              <a:rPr kumimoji="0" lang="ru-RU" sz="2800" b="1" dirty="0" smtClean="0">
                <a:solidFill>
                  <a:srgbClr val="66FF66"/>
                </a:solidFill>
                <a:cs typeface="Times New Roman" charset="0"/>
              </a:rPr>
              <a:t>(ЗРС)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</a:rPr>
              <a:t>                                                                                               </a:t>
            </a:r>
            <a:r>
              <a:rPr kumimoji="0" lang="ru-RU" sz="2800" b="1" dirty="0" smtClean="0">
                <a:solidFill>
                  <a:srgbClr val="FFFFFF"/>
                </a:solidFill>
                <a:cs typeface="Times New Roman" charset="0"/>
              </a:rPr>
              <a:t>задача трех тел</a:t>
            </a:r>
            <a:r>
              <a:rPr kumimoji="0" lang="ru-RU" b="1" dirty="0" smtClean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rgbClr val="FFFFFF"/>
                </a:solidFill>
                <a:cs typeface="Times New Roman" charset="0"/>
              </a:rPr>
              <a:t>             </a:t>
            </a:r>
            <a:r>
              <a:rPr kumimoji="0" lang="ru-RU" b="1" dirty="0" smtClean="0">
                <a:solidFill>
                  <a:srgbClr val="FFFFFF"/>
                </a:solidFill>
                <a:cs typeface="Times New Roman" charset="0"/>
              </a:rPr>
              <a:t>                                                        </a:t>
            </a:r>
            <a:endParaRPr kumimoji="0" lang="en-US" b="1" dirty="0" smtClean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611313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250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o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1606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 82 242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162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1,2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6.4·10</a:t>
            </a:r>
            <a:r>
              <a:rPr kumimoji="0" lang="en-US" b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7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265363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                 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3837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 81 117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122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1,2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8.4·10</a:t>
            </a:r>
            <a:r>
              <a:rPr kumimoji="0" lang="en-US" b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7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886075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                 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6072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 105 547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339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1,2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4.6·10</a:t>
            </a:r>
            <a:r>
              <a:rPr kumimoji="0" lang="en-US" b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7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565525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                 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7098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 112 503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493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1,2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8.6·10</a:t>
            </a:r>
            <a:r>
              <a:rPr kumimoji="0" lang="en-US" b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7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719638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150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o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195 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 81 287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181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1,2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5.1·10</a:t>
            </a:r>
            <a:r>
              <a:rPr kumimoji="0" lang="en-US" b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7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01600" y="5383213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                   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6834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80 577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175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1,2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2.3·10</a:t>
            </a:r>
            <a:r>
              <a:rPr kumimoji="0" lang="en-US" b="1" baseline="30000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7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1308100" y="6111875"/>
            <a:ext cx="7666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рассеяние звезды в поле двойной СМЧД</a:t>
            </a:r>
            <a:r>
              <a:rPr lang="en-US" sz="2000" i="1" dirty="0">
                <a:solidFill>
                  <a:schemeClr val="bg2"/>
                </a:solidFill>
                <a:cs typeface="Times New Roman" charset="0"/>
              </a:rPr>
              <a:t> </a:t>
            </a:r>
            <a:r>
              <a:rPr lang="ru-RU" sz="1800" i="1" dirty="0">
                <a:solidFill>
                  <a:srgbClr val="FFFF00"/>
                </a:solidFill>
              </a:rPr>
              <a:t>(</a:t>
            </a:r>
            <a:r>
              <a:rPr lang="en-US" sz="1800" i="1" dirty="0" err="1">
                <a:solidFill>
                  <a:srgbClr val="FFFF00"/>
                </a:solidFill>
              </a:rPr>
              <a:t>Guillochon</a:t>
            </a:r>
            <a:r>
              <a:rPr lang="en-US" sz="1800" i="1" dirty="0">
                <a:solidFill>
                  <a:srgbClr val="FFFF00"/>
                </a:solidFill>
              </a:rPr>
              <a:t> &amp; Loeb</a:t>
            </a:r>
            <a:r>
              <a:rPr lang="ru-RU" sz="1800" i="1" dirty="0">
                <a:solidFill>
                  <a:srgbClr val="FFFF00"/>
                </a:solidFill>
              </a:rPr>
              <a:t>, </a:t>
            </a:r>
            <a:r>
              <a:rPr lang="en-US" sz="1800" i="1" dirty="0">
                <a:solidFill>
                  <a:srgbClr val="FFFF00"/>
                </a:solidFill>
              </a:rPr>
              <a:t>2015</a:t>
            </a:r>
            <a:r>
              <a:rPr lang="ru-RU" sz="1800" i="1" dirty="0">
                <a:solidFill>
                  <a:srgbClr val="FFFF00"/>
                </a:solidFill>
              </a:rPr>
              <a:t>)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cs typeface="Times New Roman" charset="0"/>
              </a:rPr>
              <a:t>1718 г Эдмонд Галлей  </a:t>
            </a:r>
            <a:r>
              <a:rPr lang="ru-RU" b="1" dirty="0">
                <a:solidFill>
                  <a:schemeClr val="bg1"/>
                </a:solidFill>
                <a:cs typeface="Times New Roman" charset="0"/>
              </a:rPr>
              <a:t>опроверг тезис о неподвижности звезд</a:t>
            </a:r>
            <a:endParaRPr lang="en-US" b="1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38525" y="623888"/>
            <a:ext cx="37814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   </a:t>
            </a:r>
            <a:r>
              <a:rPr lang="ru-RU" b="1" i="1" dirty="0">
                <a:solidFill>
                  <a:srgbClr val="FFFF00"/>
                </a:solidFill>
                <a:cs typeface="Times New Roman" charset="0"/>
                <a:sym typeface="Wingdings"/>
              </a:rPr>
              <a:t>летящие звезды</a:t>
            </a:r>
            <a:endParaRPr lang="en-US" b="1" i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430588" y="1362075"/>
            <a:ext cx="56054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звезда </a:t>
            </a:r>
            <a:r>
              <a:rPr lang="ru-RU" sz="2400" b="1" dirty="0" err="1">
                <a:solidFill>
                  <a:srgbClr val="FFFFFF"/>
                </a:solidFill>
                <a:cs typeface="Times New Roman" charset="0"/>
              </a:rPr>
              <a:t>Лакайля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 9352       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6.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''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896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800" i="1" dirty="0">
                <a:solidFill>
                  <a:srgbClr val="FFFF00"/>
                </a:solidFill>
                <a:cs typeface="Times New Roman" charset="0"/>
              </a:rPr>
              <a:t>в год </a:t>
            </a:r>
            <a:endParaRPr lang="en-US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014663" y="2276475"/>
            <a:ext cx="5994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FF"/>
                </a:solidFill>
                <a:cs typeface="Times New Roman" charset="0"/>
              </a:rPr>
              <a:t>      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звезда </a:t>
            </a:r>
            <a:r>
              <a:rPr lang="ru-RU" sz="2400" b="1" dirty="0" err="1">
                <a:solidFill>
                  <a:srgbClr val="FFFFFF"/>
                </a:solidFill>
                <a:cs typeface="Times New Roman" charset="0"/>
              </a:rPr>
              <a:t>Грумбриджа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 1831 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7.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''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059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800" i="1" dirty="0">
                <a:solidFill>
                  <a:srgbClr val="FFFF00"/>
                </a:solidFill>
                <a:cs typeface="Times New Roman" charset="0"/>
              </a:rPr>
              <a:t>в год</a:t>
            </a:r>
            <a:r>
              <a:rPr lang="ru-RU" sz="28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 </a:t>
            </a:r>
            <a:endParaRPr lang="en-US" sz="2800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06775" y="1808163"/>
            <a:ext cx="56419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звезда </a:t>
            </a:r>
            <a:r>
              <a:rPr lang="ru-RU" sz="2400" b="1" dirty="0" err="1">
                <a:solidFill>
                  <a:srgbClr val="FFFFFF"/>
                </a:solidFill>
                <a:cs typeface="Times New Roman" charset="0"/>
              </a:rPr>
              <a:t>Пиацци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 61  Cyg    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5.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''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282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800" i="1" dirty="0">
                <a:solidFill>
                  <a:srgbClr val="FFFF00"/>
                </a:solidFill>
                <a:cs typeface="Times New Roman" charset="0"/>
              </a:rPr>
              <a:t>в год</a:t>
            </a:r>
            <a:r>
              <a:rPr lang="ru-RU" sz="2800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 </a:t>
            </a:r>
            <a:endParaRPr lang="en-US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397250" y="2778125"/>
            <a:ext cx="56515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звезда </a:t>
            </a:r>
            <a:r>
              <a:rPr lang="ru-RU" sz="2400" b="1" dirty="0" err="1">
                <a:solidFill>
                  <a:srgbClr val="FFFFFF"/>
                </a:solidFill>
                <a:cs typeface="Times New Roman" charset="0"/>
              </a:rPr>
              <a:t>Каптейна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                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8.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''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67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  </a:t>
            </a:r>
            <a:r>
              <a:rPr lang="ru-RU" sz="2800" i="1" dirty="0">
                <a:solidFill>
                  <a:srgbClr val="FFFF00"/>
                </a:solidFill>
                <a:cs typeface="Times New Roman" charset="0"/>
              </a:rPr>
              <a:t>в год </a:t>
            </a:r>
            <a:endParaRPr lang="en-US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402013" y="3265488"/>
            <a:ext cx="57419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звезда </a:t>
            </a:r>
            <a:r>
              <a:rPr lang="ru-RU" sz="2400" b="1" dirty="0" err="1">
                <a:solidFill>
                  <a:srgbClr val="FFFFFF"/>
                </a:solidFill>
                <a:cs typeface="Times New Roman" charset="0"/>
              </a:rPr>
              <a:t>Барнарда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             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10.</a:t>
            </a:r>
            <a:r>
              <a:rPr lang="en-US" sz="2800" dirty="0">
                <a:solidFill>
                  <a:srgbClr val="FFFF00"/>
                </a:solidFill>
                <a:cs typeface="Times New Roman" charset="0"/>
              </a:rPr>
              <a:t>'' </a:t>
            </a:r>
            <a:r>
              <a:rPr lang="ru-RU" sz="2800" dirty="0">
                <a:solidFill>
                  <a:srgbClr val="FFFF00"/>
                </a:solidFill>
                <a:cs typeface="Times New Roman" charset="0"/>
              </a:rPr>
              <a:t>358 </a:t>
            </a:r>
            <a:r>
              <a:rPr lang="ru-RU" sz="2800" i="1" dirty="0">
                <a:solidFill>
                  <a:srgbClr val="FFFF00"/>
                </a:solidFill>
                <a:cs typeface="Times New Roman" charset="0"/>
              </a:rPr>
              <a:t>в год </a:t>
            </a:r>
            <a:endParaRPr lang="en-US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131763" y="4868863"/>
            <a:ext cx="927576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FFFFFF"/>
                </a:solidFill>
                <a:cs typeface="Times New Roman" charset="0"/>
              </a:rPr>
              <a:t>Кинематические модели</a:t>
            </a:r>
            <a:r>
              <a:rPr lang="en-US" sz="2200" b="1" dirty="0">
                <a:solidFill>
                  <a:srgbClr val="FFFFFF"/>
                </a:solidFill>
                <a:cs typeface="Times New Roman" charset="0"/>
              </a:rPr>
              <a:t>:</a:t>
            </a:r>
            <a:r>
              <a:rPr lang="ru-RU" sz="2200" b="1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ru-RU" sz="2200" b="1" i="1" dirty="0">
                <a:solidFill>
                  <a:srgbClr val="FFFF00"/>
                </a:solidFill>
                <a:cs typeface="Times New Roman" charset="0"/>
              </a:rPr>
              <a:t>Гершеля, </a:t>
            </a:r>
            <a:r>
              <a:rPr lang="ru-RU" sz="2200" b="1" i="1" dirty="0" err="1">
                <a:solidFill>
                  <a:srgbClr val="FFFF00"/>
                </a:solidFill>
                <a:cs typeface="Times New Roman" charset="0"/>
              </a:rPr>
              <a:t>Каптейна</a:t>
            </a:r>
            <a:r>
              <a:rPr lang="ru-RU" sz="2200" b="1" i="1" dirty="0">
                <a:solidFill>
                  <a:srgbClr val="FFFF00"/>
                </a:solidFill>
                <a:cs typeface="Times New Roman" charset="0"/>
              </a:rPr>
              <a:t>, Шепли, </a:t>
            </a:r>
            <a:r>
              <a:rPr lang="ru-RU" sz="2200" b="1" i="1" dirty="0" err="1">
                <a:solidFill>
                  <a:srgbClr val="FFFF00"/>
                </a:solidFill>
                <a:cs typeface="Times New Roman" charset="0"/>
              </a:rPr>
              <a:t>Кертиса</a:t>
            </a:r>
            <a:r>
              <a:rPr lang="ru-RU" sz="2200" b="1" i="1" dirty="0">
                <a:solidFill>
                  <a:srgbClr val="FFFF00"/>
                </a:solidFill>
                <a:cs typeface="Times New Roman" charset="0"/>
              </a:rPr>
              <a:t>, </a:t>
            </a:r>
            <a:r>
              <a:rPr lang="ru-RU" sz="2200" b="1" i="1" dirty="0" err="1">
                <a:solidFill>
                  <a:srgbClr val="FFFF00"/>
                </a:solidFill>
                <a:cs typeface="Times New Roman" charset="0"/>
              </a:rPr>
              <a:t>Оорта</a:t>
            </a:r>
            <a:r>
              <a:rPr lang="ru-RU" sz="2200" b="1" i="1" dirty="0">
                <a:solidFill>
                  <a:srgbClr val="FFFF00"/>
                </a:solidFill>
                <a:cs typeface="Times New Roman" charset="0"/>
              </a:rPr>
              <a:t>,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200" b="1" i="1" dirty="0">
                <a:solidFill>
                  <a:srgbClr val="FFFF00"/>
                </a:solidFill>
                <a:cs typeface="Times New Roman" charset="0"/>
              </a:rPr>
              <a:t>     </a:t>
            </a:r>
            <a:r>
              <a:rPr lang="ru-RU" sz="2200" b="1" i="1" dirty="0" err="1">
                <a:solidFill>
                  <a:srgbClr val="FFFF00"/>
                </a:solidFill>
                <a:cs typeface="Times New Roman" charset="0"/>
              </a:rPr>
              <a:t>Линдблада</a:t>
            </a:r>
            <a:r>
              <a:rPr lang="en-US" sz="2200" b="1" i="1" dirty="0">
                <a:solidFill>
                  <a:srgbClr val="FFFF00"/>
                </a:solidFill>
                <a:cs typeface="Times New Roman" charset="0"/>
              </a:rPr>
              <a:t>, </a:t>
            </a:r>
            <a:r>
              <a:rPr lang="ru-RU" sz="2200" b="1" i="1" dirty="0" err="1">
                <a:solidFill>
                  <a:srgbClr val="FFFF00"/>
                </a:solidFill>
                <a:cs typeface="Times New Roman" charset="0"/>
              </a:rPr>
              <a:t>Агекян</a:t>
            </a:r>
            <a:r>
              <a:rPr lang="ru-RU" sz="2200" b="1" i="1" dirty="0">
                <a:solidFill>
                  <a:srgbClr val="FFFF00"/>
                </a:solidFill>
                <a:cs typeface="Times New Roman" charset="0"/>
              </a:rPr>
              <a:t>, Огородников, Кузмин, </a:t>
            </a:r>
            <a:r>
              <a:rPr lang="ru-RU" sz="2200" b="1" i="1">
                <a:solidFill>
                  <a:srgbClr val="FFFF00"/>
                </a:solidFill>
                <a:cs typeface="Times New Roman" charset="0"/>
              </a:rPr>
              <a:t>Осипков </a:t>
            </a:r>
            <a:r>
              <a:rPr lang="ru-RU" sz="2200" b="1" i="1" dirty="0">
                <a:solidFill>
                  <a:srgbClr val="FFFF00"/>
                </a:solidFill>
                <a:cs typeface="Times New Roman" charset="0"/>
              </a:rPr>
              <a:t>…</a:t>
            </a:r>
            <a:endParaRPr lang="en-US" sz="2200" b="1" i="1" dirty="0">
              <a:solidFill>
                <a:srgbClr val="FFFF00"/>
              </a:solidFill>
              <a:cs typeface="Times New Roman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ru-RU" sz="2200" b="1" i="1" dirty="0">
                <a:solidFill>
                  <a:schemeClr val="bg1"/>
                </a:solidFill>
                <a:cs typeface="Times New Roman" charset="0"/>
              </a:rPr>
              <a:t>20-ые годы </a:t>
            </a:r>
            <a:r>
              <a:rPr lang="en-US" sz="2200" b="1" i="1" dirty="0">
                <a:solidFill>
                  <a:schemeClr val="bg1"/>
                </a:solidFill>
                <a:cs typeface="Times New Roman" charset="0"/>
              </a:rPr>
              <a:t>XX </a:t>
            </a:r>
            <a:r>
              <a:rPr lang="ru-RU" sz="2200" b="1" i="1" dirty="0">
                <a:solidFill>
                  <a:schemeClr val="bg1"/>
                </a:solidFill>
                <a:cs typeface="Times New Roman" charset="0"/>
              </a:rPr>
              <a:t>века – </a:t>
            </a:r>
            <a:r>
              <a:rPr lang="ru-RU" sz="2200" b="1" dirty="0">
                <a:solidFill>
                  <a:schemeClr val="bg1"/>
                </a:solidFill>
                <a:cs typeface="Times New Roman" charset="0"/>
              </a:rPr>
              <a:t>дифференциальное вращение</a:t>
            </a:r>
            <a:r>
              <a:rPr lang="en-US" sz="2200" b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cs typeface="Times New Roman" charset="0"/>
              </a:rPr>
              <a:t>ГАЛАКТИКИ</a:t>
            </a:r>
            <a:endParaRPr lang="en-US" sz="2200" b="1" i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389255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FFFF00"/>
                </a:solidFill>
                <a:cs typeface="Times New Roman" charset="0"/>
              </a:rPr>
              <a:t>ЗВЕЗДЫ  С  АНОМАЛЬНО БЫСТРЫМ ПРОСТРАНСТВЕННЫМ ДВИЖЕНИЕМ</a:t>
            </a:r>
            <a:endParaRPr lang="en-US" sz="2200" b="1" dirty="0">
              <a:solidFill>
                <a:srgbClr val="FFFF00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17479" r="26341" b="22632"/>
          <a:stretch>
            <a:fillRect/>
          </a:stretch>
        </p:blipFill>
        <p:spPr bwMode="auto">
          <a:xfrm>
            <a:off x="4751388" y="1354138"/>
            <a:ext cx="439261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1971675"/>
            <a:ext cx="457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cs typeface="Times New Roman" charset="0"/>
              </a:rPr>
              <a:t>M</a:t>
            </a:r>
            <a:r>
              <a:rPr lang="en-US" sz="2400" baseline="-25000">
                <a:solidFill>
                  <a:schemeClr val="bg1"/>
                </a:solidFill>
                <a:cs typeface="Times New Roman" charset="0"/>
              </a:rPr>
              <a:t>  </a:t>
            </a:r>
            <a:r>
              <a:rPr lang="en-US" sz="2400">
                <a:solidFill>
                  <a:schemeClr val="bg1"/>
                </a:solidFill>
                <a:cs typeface="Times New Roman" charset="0"/>
              </a:rPr>
              <a:t>= 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4.5 M</a:t>
            </a:r>
            <a:r>
              <a:rPr lang="en-US" sz="2400" b="1" baseline="-25000">
                <a:solidFill>
                  <a:srgbClr val="66FF66"/>
                </a:solidFill>
                <a:cs typeface="Times New Roman" charset="0"/>
              </a:rPr>
              <a:t>o</a:t>
            </a:r>
            <a:r>
              <a:rPr lang="en-US" sz="2400" baseline="-25000">
                <a:solidFill>
                  <a:schemeClr val="bg1"/>
                </a:solidFill>
                <a:cs typeface="Times New Roman" charset="0"/>
              </a:rPr>
              <a:t>    </a:t>
            </a:r>
            <a:r>
              <a:rPr lang="en-US" sz="2400">
                <a:solidFill>
                  <a:schemeClr val="bg1"/>
                </a:solidFill>
              </a:rPr>
              <a:t>R= </a:t>
            </a:r>
            <a:r>
              <a:rPr lang="en-US" sz="2400" b="1">
                <a:solidFill>
                  <a:srgbClr val="66FF66"/>
                </a:solidFill>
              </a:rPr>
              <a:t>4.07 R</a:t>
            </a:r>
            <a:r>
              <a:rPr lang="en-US" sz="2400" b="1" baseline="-25000">
                <a:solidFill>
                  <a:srgbClr val="66FF66"/>
                </a:solidFill>
              </a:rPr>
              <a:t>o</a:t>
            </a:r>
            <a:endParaRPr lang="ru-RU" sz="2400" baseline="-25000">
              <a:solidFill>
                <a:srgbClr val="66FF66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332163" y="5597525"/>
            <a:ext cx="581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800">
                <a:solidFill>
                  <a:srgbClr val="DDDDDD"/>
                </a:solidFill>
                <a:cs typeface="Times New Roman" charset="0"/>
              </a:rPr>
              <a:t>РАЗРУШЕНИЕ ОДИНОЧНОЙ ЗВЕЗДЫ В ПОЛЕ СМЧД</a:t>
            </a:r>
            <a:endParaRPr lang="en-US" sz="1800">
              <a:solidFill>
                <a:srgbClr val="DDDDDD"/>
              </a:solidFill>
              <a:cs typeface="Times New Roman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243138" y="36513"/>
            <a:ext cx="5503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З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А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Д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А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Ч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А 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 N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Т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Е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Л</a:t>
            </a:r>
            <a:endParaRPr lang="en-US" sz="2400" b="1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254000" y="863600"/>
            <a:ext cx="7631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ru-RU" smtClean="0">
                <a:solidFill>
                  <a:srgbClr val="66FF66"/>
                </a:solidFill>
                <a:cs typeface="Times New Roman" charset="0"/>
              </a:rPr>
              <a:t>простая модель звезды без газового давления</a:t>
            </a:r>
            <a:endParaRPr kumimoji="0" lang="en-US" sz="3200" b="1" smtClean="0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00013" y="2508250"/>
            <a:ext cx="458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/>
                </a:solidFill>
                <a:cs typeface="Times New Roman" charset="0"/>
              </a:rPr>
              <a:t>модель </a:t>
            </a:r>
            <a:r>
              <a:rPr lang="ru-RU" sz="2400" dirty="0">
                <a:solidFill>
                  <a:srgbClr val="FFFF00"/>
                </a:solidFill>
                <a:cs typeface="Times New Roman" charset="0"/>
              </a:rPr>
              <a:t>«однородного шара»</a:t>
            </a:r>
            <a:endParaRPr lang="en-US" sz="24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195638" y="1984375"/>
            <a:ext cx="158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800" b="1">
                <a:solidFill>
                  <a:schemeClr val="bg2"/>
                </a:solidFill>
                <a:cs typeface="Times New Roman" charset="0"/>
              </a:rPr>
              <a:t>   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N=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4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000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546600" y="5908675"/>
            <a:ext cx="4435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500" i="1">
                <a:solidFill>
                  <a:srgbClr val="66FF33"/>
                </a:solidFill>
                <a:cs typeface="Times New Roman" charset="0"/>
              </a:rPr>
              <a:t>Дремова, Дремов, Тутуков, АЖ, т.91, стр.353, 2014</a:t>
            </a:r>
            <a:endParaRPr lang="en-US" sz="1500" i="1">
              <a:solidFill>
                <a:srgbClr val="66FF33"/>
              </a:solidFill>
              <a:cs typeface="Times New Roman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1763" y="393700"/>
            <a:ext cx="659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mtClean="0">
                <a:solidFill>
                  <a:schemeClr val="bg1"/>
                </a:solidFill>
                <a:cs typeface="Times New Roman" charset="0"/>
              </a:rPr>
              <a:t>звезда – структурный объект конечных размеров </a:t>
            </a:r>
            <a:endParaRPr kumimoji="0" lang="ru-RU" sz="2000" i="1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2813" y="1262063"/>
            <a:ext cx="360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ru-RU" smtClean="0"/>
              <a:t> </a:t>
            </a:r>
            <a:r>
              <a:rPr kumimoji="0" lang="ru-RU" smtClean="0">
                <a:solidFill>
                  <a:schemeClr val="bg1"/>
                </a:solidFill>
                <a:cs typeface="Times New Roman" charset="0"/>
              </a:rPr>
              <a:t>статистические расчеты</a:t>
            </a:r>
            <a:endParaRPr kumimoji="0" lang="ru-RU" baseline="-2500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3386138"/>
            <a:ext cx="456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ru-RU" smtClean="0"/>
              <a:t> </a:t>
            </a:r>
            <a:r>
              <a:rPr kumimoji="0" lang="ru-RU" smtClean="0">
                <a:solidFill>
                  <a:srgbClr val="CCFFCC"/>
                </a:solidFill>
                <a:cs typeface="Times New Roman" charset="0"/>
              </a:rPr>
              <a:t>критические параметры модели</a:t>
            </a:r>
            <a:r>
              <a:rPr kumimoji="0" lang="en-US" smtClean="0">
                <a:solidFill>
                  <a:srgbClr val="CCFFCC"/>
                </a:solidFill>
                <a:cs typeface="Times New Roman" charset="0"/>
              </a:rPr>
              <a:t>:</a:t>
            </a:r>
            <a:endParaRPr kumimoji="0" lang="ru-RU" baseline="-25000" smtClean="0">
              <a:solidFill>
                <a:srgbClr val="CCFFCC"/>
              </a:solidFill>
              <a:cs typeface="Times New Roma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41475" y="3879850"/>
            <a:ext cx="294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ru-RU" smtClean="0">
                <a:solidFill>
                  <a:srgbClr val="66FF66"/>
                </a:solidFill>
                <a:cs typeface="Times New Roman" charset="0"/>
              </a:rPr>
              <a:t>потеря массы</a:t>
            </a:r>
            <a:r>
              <a:rPr kumimoji="0" lang="ru-RU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0" lang="en-US" i="1" smtClean="0">
                <a:solidFill>
                  <a:srgbClr val="CCFFCC"/>
                </a:solidFill>
                <a:cs typeface="Times New Roman" charset="0"/>
              </a:rPr>
              <a:t>d</a:t>
            </a:r>
            <a:r>
              <a:rPr kumimoji="0" lang="en-US" smtClean="0">
                <a:solidFill>
                  <a:srgbClr val="CCFFCC"/>
                </a:solidFill>
                <a:cs typeface="Times New Roman" charset="0"/>
              </a:rPr>
              <a:t>M/</a:t>
            </a:r>
            <a:r>
              <a:rPr kumimoji="0" lang="en-US" i="1" smtClean="0">
                <a:solidFill>
                  <a:srgbClr val="CCFFCC"/>
                </a:solidFill>
                <a:cs typeface="Times New Roman" charset="0"/>
              </a:rPr>
              <a:t>d</a:t>
            </a:r>
            <a:r>
              <a:rPr kumimoji="0" lang="en-US" smtClean="0">
                <a:solidFill>
                  <a:srgbClr val="CCFFCC"/>
                </a:solidFill>
                <a:cs typeface="Times New Roman" charset="0"/>
              </a:rPr>
              <a:t>t</a:t>
            </a:r>
            <a:endParaRPr kumimoji="0" lang="ru-RU" baseline="-25000" smtClean="0">
              <a:solidFill>
                <a:srgbClr val="CCFFCC"/>
              </a:solidFill>
              <a:cs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16075" y="4419600"/>
            <a:ext cx="294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ru-RU" smtClean="0">
                <a:solidFill>
                  <a:srgbClr val="66FF66"/>
                </a:solidFill>
                <a:cs typeface="Times New Roman" charset="0"/>
              </a:rPr>
              <a:t>перицентрическое расстояние</a:t>
            </a:r>
            <a:r>
              <a:rPr kumimoji="0" lang="ru-RU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0" lang="en-US" smtClean="0">
                <a:solidFill>
                  <a:srgbClr val="CCFFCC"/>
                </a:solidFill>
                <a:cs typeface="Times New Roman" charset="0"/>
              </a:rPr>
              <a:t>r</a:t>
            </a:r>
            <a:r>
              <a:rPr kumimoji="0" lang="en-US" baseline="-25000" smtClean="0">
                <a:solidFill>
                  <a:srgbClr val="CCFFCC"/>
                </a:solidFill>
                <a:cs typeface="Times New Roman" charset="0"/>
              </a:rPr>
              <a:t>p</a:t>
            </a:r>
            <a:endParaRPr kumimoji="0" lang="ru-RU" smtClean="0">
              <a:solidFill>
                <a:srgbClr val="CCFFCC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3" grpId="0"/>
      <p:bldP spid="55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950" y="188913"/>
            <a:ext cx="9036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200" b="1" smtClean="0">
                <a:solidFill>
                  <a:srgbClr val="99FF66"/>
                </a:solidFill>
                <a:cs typeface="Times New Roman" charset="0"/>
              </a:rPr>
              <a:t>уравнения движения гравитирующих </a:t>
            </a:r>
            <a:r>
              <a:rPr kumimoji="0" lang="en-US" sz="2200" b="1" smtClean="0">
                <a:solidFill>
                  <a:srgbClr val="99FF66"/>
                </a:solidFill>
                <a:cs typeface="Times New Roman" charset="0"/>
              </a:rPr>
              <a:t>N</a:t>
            </a:r>
            <a:r>
              <a:rPr kumimoji="0" lang="ru-RU" sz="2200" b="1" smtClean="0">
                <a:solidFill>
                  <a:srgbClr val="99FF66"/>
                </a:solidFill>
                <a:cs typeface="Times New Roman" charset="0"/>
              </a:rPr>
              <a:t> узлов в ньютоновской форме  </a:t>
            </a:r>
            <a:endParaRPr kumimoji="0" lang="en-US" sz="2200" b="1" smtClean="0">
              <a:solidFill>
                <a:srgbClr val="99FF66"/>
              </a:solidFill>
              <a:cs typeface="Times New Roman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42988" y="4941888"/>
            <a:ext cx="65262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800">
                <a:latin typeface="Arial Black" charset="0"/>
              </a:rPr>
              <a:t> </a:t>
            </a:r>
            <a:r>
              <a:rPr lang="ru-RU" sz="2100">
                <a:solidFill>
                  <a:schemeClr val="bg1"/>
                </a:solidFill>
              </a:rPr>
              <a:t>L. Verlet, J. J. Weis, Phys. Rev., A5, 939 (1972) 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08962" cy="1323975"/>
          </a:xfrm>
          <a:prstGeom prst="rect">
            <a:avLst/>
          </a:prstGeom>
          <a:solidFill>
            <a:srgbClr val="CCFFFF">
              <a:alpha val="44000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5976938" cy="1552575"/>
          </a:xfrm>
          <a:prstGeom prst="rect">
            <a:avLst/>
          </a:prstGeom>
          <a:solidFill>
            <a:srgbClr val="CCFFFF">
              <a:alpha val="44000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250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o     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1606    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ru-RU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82 242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162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=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8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.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5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sch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pic>
        <p:nvPicPr>
          <p:cNvPr id="139280" name="Picture 16" descr="rp_16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935038"/>
            <a:ext cx="8208963" cy="54832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282" name="Line 18"/>
          <p:cNvSpPr>
            <a:spLocks noChangeShapeType="1"/>
          </p:cNvSpPr>
          <p:nvPr/>
        </p:nvSpPr>
        <p:spPr bwMode="auto">
          <a:xfrm>
            <a:off x="3059113" y="5345113"/>
            <a:ext cx="449262" cy="9525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 flipV="1">
            <a:off x="4013200" y="5291138"/>
            <a:ext cx="558800" cy="85725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 flipV="1">
            <a:off x="5046663" y="4970463"/>
            <a:ext cx="295275" cy="211137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 flipV="1">
            <a:off x="5588000" y="4081463"/>
            <a:ext cx="7938" cy="490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 flipH="1" flipV="1">
            <a:off x="5494338" y="3286125"/>
            <a:ext cx="85725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 flipH="1" flipV="1">
            <a:off x="5307013" y="2395538"/>
            <a:ext cx="119062" cy="619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 flipH="1" flipV="1">
            <a:off x="5105400" y="1719263"/>
            <a:ext cx="144463" cy="498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9289" name="Picture 25" descr="orbit_16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835025"/>
            <a:ext cx="8151813" cy="544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3286125" y="62976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CC00"/>
                </a:solidFill>
              </a:rPr>
              <a:t>v</a:t>
            </a:r>
            <a:r>
              <a:rPr lang="en-US" sz="2400" baseline="-25000" dirty="0" err="1">
                <a:solidFill>
                  <a:srgbClr val="FFCC00"/>
                </a:solidFill>
              </a:rPr>
              <a:t>eject</a:t>
            </a:r>
            <a:r>
              <a:rPr lang="en-US" sz="2400" dirty="0">
                <a:solidFill>
                  <a:srgbClr val="FFCC00"/>
                </a:solidFill>
              </a:rPr>
              <a:t> ~ = 0.27·c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150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o   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195     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81 287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181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=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9.5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sch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pic>
        <p:nvPicPr>
          <p:cNvPr id="187395" name="Picture 3" descr="195_orbit_rp_1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28287" r="26797" b="28961"/>
          <a:stretch>
            <a:fillRect/>
          </a:stretch>
        </p:blipFill>
        <p:spPr>
          <a:xfrm>
            <a:off x="571500" y="900113"/>
            <a:ext cx="8031163" cy="53641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397" name="Picture 5" descr="195_star_4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8" y="881063"/>
            <a:ext cx="8050212" cy="53752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400" name="Picture 8" descr="195_star_4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917575"/>
            <a:ext cx="8035925" cy="53657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orbit_16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" y="460375"/>
            <a:ext cx="7812088" cy="52165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42" name="Picture 22" descr="before_rp_38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0" y="482600"/>
            <a:ext cx="7772400" cy="51895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44" name="Picture 24" descr="after_rp_38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477838"/>
            <a:ext cx="7797800" cy="5207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46" name="Picture 26" descr="next_afer_rp_38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" y="465138"/>
            <a:ext cx="7870825" cy="52562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3275013" y="5994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CC00"/>
                </a:solidFill>
              </a:rPr>
              <a:t>v</a:t>
            </a:r>
            <a:r>
              <a:rPr lang="en-US" sz="2400" baseline="-25000">
                <a:solidFill>
                  <a:srgbClr val="FFCC00"/>
                </a:solidFill>
              </a:rPr>
              <a:t>eject</a:t>
            </a:r>
            <a:r>
              <a:rPr lang="en-US" sz="2400">
                <a:solidFill>
                  <a:srgbClr val="FFCC00"/>
                </a:solidFill>
              </a:rPr>
              <a:t> ~ = 0.27·c 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250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o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   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3837      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81 117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383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=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20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sch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250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o   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6072     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105 547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459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24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sch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pic>
        <p:nvPicPr>
          <p:cNvPr id="171011" name="Picture 3" descr="6072_rp_250_orbi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3" t="25932" r="20813" b="15413"/>
          <a:stretch>
            <a:fillRect/>
          </a:stretch>
        </p:blipFill>
        <p:spPr>
          <a:xfrm>
            <a:off x="1211263" y="555625"/>
            <a:ext cx="6389687" cy="52943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3275013" y="5994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CC00"/>
                </a:solidFill>
              </a:rPr>
              <a:t>v</a:t>
            </a:r>
            <a:r>
              <a:rPr lang="en-US" sz="2400" baseline="-25000">
                <a:solidFill>
                  <a:srgbClr val="FFCC00"/>
                </a:solidFill>
              </a:rPr>
              <a:t>eject</a:t>
            </a:r>
            <a:r>
              <a:rPr lang="en-US" sz="2400">
                <a:solidFill>
                  <a:srgbClr val="FFCC00"/>
                </a:solidFill>
              </a:rPr>
              <a:t> ~ = 0.</a:t>
            </a:r>
            <a:r>
              <a:rPr lang="ru-RU" sz="2400">
                <a:solidFill>
                  <a:srgbClr val="FFCC00"/>
                </a:solidFill>
              </a:rPr>
              <a:t>3</a:t>
            </a:r>
            <a:r>
              <a:rPr lang="en-US" sz="2400">
                <a:solidFill>
                  <a:srgbClr val="FFCC00"/>
                </a:solidFill>
              </a:rPr>
              <a:t>·c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-101600" y="0"/>
            <a:ext cx="92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p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250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o    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</a:rPr>
              <a:t>   N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7098     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</a:rPr>
              <a:t>v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</a:rPr>
              <a:t>kick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</a:rPr>
              <a:t> 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~ 112 503 </a:t>
            </a:r>
            <a:r>
              <a:rPr kumimoji="0" lang="ru-RU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/c     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min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1 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=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215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R</a:t>
            </a:r>
            <a:r>
              <a:rPr kumimoji="0" lang="en-US" b="1" baseline="-25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o</a:t>
            </a:r>
            <a:r>
              <a:rPr kumimoji="0" lang="en-US" b="1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=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  <a:sym typeface="Symbol" charset="0"/>
              </a:rPr>
              <a:t>11</a:t>
            </a:r>
            <a:r>
              <a:rPr kumimoji="0" lang="en-US" b="1" baseline="30000" dirty="0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b="1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r</a:t>
            </a:r>
            <a:r>
              <a:rPr kumimoji="0" lang="en-US" b="1" baseline="-25000" dirty="0" err="1" smtClean="0">
                <a:solidFill>
                  <a:srgbClr val="66FF66"/>
                </a:solidFill>
                <a:cs typeface="Times New Roman" charset="0"/>
                <a:sym typeface="Symbol" charset="0"/>
              </a:rPr>
              <a:t>sch</a:t>
            </a:r>
            <a:endParaRPr kumimoji="0" lang="en-US" b="1" dirty="0" smtClean="0">
              <a:solidFill>
                <a:srgbClr val="66FF66"/>
              </a:solidFill>
              <a:cs typeface="Times New Roman" charset="0"/>
              <a:sym typeface="Symbol" charset="0"/>
            </a:endParaRPr>
          </a:p>
        </p:txBody>
      </p:sp>
      <p:pic>
        <p:nvPicPr>
          <p:cNvPr id="134175" name="Picture 31" descr="7098_rp_250_orbi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8" t="19817" r="22182" b="15565"/>
          <a:stretch>
            <a:fillRect/>
          </a:stretch>
        </p:blipFill>
        <p:spPr>
          <a:xfrm>
            <a:off x="1098550" y="542925"/>
            <a:ext cx="6542088" cy="56753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77" name="Text Box 33"/>
          <p:cNvSpPr txBox="1">
            <a:spLocks noChangeArrowheads="1"/>
          </p:cNvSpPr>
          <p:nvPr/>
        </p:nvSpPr>
        <p:spPr bwMode="auto">
          <a:xfrm>
            <a:off x="3038475" y="624046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CC00"/>
                </a:solidFill>
              </a:rPr>
              <a:t>v</a:t>
            </a:r>
            <a:r>
              <a:rPr lang="en-US" sz="2400" baseline="-25000">
                <a:solidFill>
                  <a:srgbClr val="FFCC00"/>
                </a:solidFill>
              </a:rPr>
              <a:t>eject</a:t>
            </a:r>
            <a:r>
              <a:rPr lang="en-US" sz="2400">
                <a:solidFill>
                  <a:srgbClr val="FFCC00"/>
                </a:solidFill>
              </a:rPr>
              <a:t> ~ = 0.</a:t>
            </a:r>
            <a:r>
              <a:rPr lang="ru-RU" sz="2400">
                <a:solidFill>
                  <a:srgbClr val="FFCC00"/>
                </a:solidFill>
              </a:rPr>
              <a:t>3</a:t>
            </a:r>
            <a:r>
              <a:rPr lang="en-US" sz="2400">
                <a:solidFill>
                  <a:srgbClr val="FFCC00"/>
                </a:solidFill>
              </a:rPr>
              <a:t>7·c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ОЦЕНКА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МАКСИМАЛЬНО ВОЗМОЖНОЙ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СКОРОСТИ ВЫБРОСА ЗВЕЗДЫ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981700" y="500063"/>
            <a:ext cx="26654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cs typeface="Times New Roman" charset="0"/>
              </a:rPr>
              <a:t>     </a:t>
            </a:r>
            <a:r>
              <a:rPr lang="en-US" sz="16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    </a:t>
            </a:r>
            <a:endParaRPr lang="en-US" sz="1600" dirty="0">
              <a:solidFill>
                <a:srgbClr val="FFFFFF"/>
              </a:solidFill>
              <a:cs typeface="Times New Roman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16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3381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                          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cs typeface="Times New Roman" charset="0"/>
              </a:rPr>
              <a:t>МОДИФИЦИРОВАННОМ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СЦЕНАРИИ ХИЛЛЗА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875338" y="700088"/>
            <a:ext cx="3136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+M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3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Times New Roman" charset="0"/>
              </a:rPr>
              <a:t>· </a:t>
            </a:r>
            <a:r>
              <a:rPr lang="en-US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3</a:t>
            </a:r>
            <a:r>
              <a:rPr lang="ru-RU" altLang="zh-CN" sz="2400" dirty="0">
                <a:solidFill>
                  <a:srgbClr val="FFFFFF"/>
                </a:solidFill>
              </a:rPr>
              <a:t>=</a:t>
            </a:r>
            <a:r>
              <a:rPr lang="en-US" altLang="zh-CN" sz="2400" dirty="0">
                <a:solidFill>
                  <a:srgbClr val="FFFFFF"/>
                </a:solidFill>
              </a:rPr>
              <a:t>0</a:t>
            </a:r>
            <a:r>
              <a:rPr lang="ru-RU" altLang="zh-CN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3" y="1219200"/>
            <a:ext cx="2549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 err="1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t</a:t>
            </a:r>
            <a:r>
              <a:rPr lang="en-US" sz="2400" dirty="0">
                <a:solidFill>
                  <a:srgbClr val="FFFFFF"/>
                </a:solidFill>
                <a:ea typeface="SimSun" charset="0"/>
                <a:cs typeface="SimSun" charset="0"/>
              </a:rPr>
              <a:t> =R</a:t>
            </a:r>
            <a:r>
              <a:rPr lang="en-US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3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·(·M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/M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3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)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Times New Roman" charset="0"/>
              </a:rPr>
              <a:t>1/3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53988" y="1714500"/>
            <a:ext cx="4754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rgbClr val="FF0000"/>
                </a:solidFill>
                <a:ea typeface="SimSun" charset="0"/>
                <a:cs typeface="SimSun" charset="0"/>
              </a:rPr>
              <a:t>v</a:t>
            </a:r>
            <a:r>
              <a:rPr lang="ru-RU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 = M</a:t>
            </a:r>
            <a:r>
              <a:rPr lang="ru-RU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</a:t>
            </a:r>
            <a:r>
              <a:rPr lang="ru-RU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(2G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ru-RU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t</a:t>
            </a:r>
            <a:r>
              <a:rPr lang="ru-RU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-</a:t>
            </a:r>
            <a:r>
              <a:rPr lang="ru-RU" altLang="zh-CN" sz="2400" baseline="30000" dirty="0">
                <a:solidFill>
                  <a:srgbClr val="FFFF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 </a:t>
            </a:r>
            <a:r>
              <a:rPr lang="ru-RU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(M</a:t>
            </a:r>
            <a:r>
              <a:rPr lang="ru-RU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2</a:t>
            </a:r>
            <a:r>
              <a:rPr lang="ru-RU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+M</a:t>
            </a:r>
            <a:r>
              <a:rPr lang="ru-RU" altLang="zh-CN" sz="2400" baseline="-25000" dirty="0">
                <a:solidFill>
                  <a:srgbClr val="FFFFFF"/>
                </a:solidFill>
                <a:ea typeface="SimSun" charset="0"/>
                <a:cs typeface="SimSun" charset="0"/>
              </a:rPr>
              <a:t>3</a:t>
            </a:r>
            <a:r>
              <a:rPr lang="ru-RU" altLang="zh-CN" sz="2400" dirty="0">
                <a:solidFill>
                  <a:srgbClr val="FFFFFF"/>
                </a:solidFill>
                <a:ea typeface="SimSun" charset="0"/>
                <a:cs typeface="SimSun" charset="0"/>
              </a:rPr>
              <a:t>))</a:t>
            </a:r>
            <a:r>
              <a:rPr lang="ru-RU" altLang="zh-CN" sz="2400" baseline="30000" dirty="0">
                <a:solidFill>
                  <a:srgbClr val="FFFFFF"/>
                </a:solidFill>
                <a:ea typeface="SimSun" charset="0"/>
                <a:cs typeface="SimSun" charset="0"/>
              </a:rPr>
              <a:t>1/2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pic>
        <p:nvPicPr>
          <p:cNvPr id="46088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7493" r="7980" b="39471"/>
          <a:stretch>
            <a:fillRect/>
          </a:stretch>
        </p:blipFill>
        <p:spPr bwMode="auto">
          <a:xfrm>
            <a:off x="4067175" y="1943100"/>
            <a:ext cx="485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8113" y="766763"/>
            <a:ext cx="5108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/2+M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3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3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/2-G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3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2400" dirty="0" err="1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rgbClr val="FF0000"/>
                </a:solidFill>
                <a:ea typeface="SimSun" charset="0"/>
                <a:cs typeface="SimSun" charset="0"/>
              </a:rPr>
              <a:t>t</a:t>
            </a:r>
            <a:r>
              <a:rPr lang="ru-RU" altLang="zh-CN" sz="2400" dirty="0">
                <a:solidFill>
                  <a:schemeClr val="bg1"/>
                </a:solidFill>
              </a:rPr>
              <a:t>=</a:t>
            </a:r>
            <a:r>
              <a:rPr lang="en-US" altLang="zh-CN" sz="2400" dirty="0">
                <a:solidFill>
                  <a:schemeClr val="bg1"/>
                </a:solidFill>
              </a:rPr>
              <a:t>0</a:t>
            </a:r>
            <a:r>
              <a:rPr lang="ru-RU" altLang="zh-CN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23825" y="3421063"/>
            <a:ext cx="1460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&gt;&gt;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       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0" y="2851150"/>
            <a:ext cx="419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r>
              <a:rPr lang="ru-RU" altLang="zh-CN" sz="2400" baseline="-25000" dirty="0" err="1">
                <a:solidFill>
                  <a:schemeClr val="bg1"/>
                </a:solidFill>
                <a:ea typeface="SimSun" charset="0"/>
                <a:cs typeface="SimSun" charset="0"/>
              </a:rPr>
              <a:t>eject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=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2√v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v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1193800" y="2908300"/>
            <a:ext cx="419100" cy="17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47638" y="3987800"/>
            <a:ext cx="2606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ru-RU" altLang="zh-CN" sz="2400">
                <a:solidFill>
                  <a:schemeClr val="bg1"/>
                </a:solidFill>
                <a:ea typeface="Times New Roman" charset="0"/>
                <a:cs typeface="Times New Roman" charset="0"/>
              </a:rPr>
              <a:t>v</a:t>
            </a:r>
            <a:r>
              <a:rPr kumimoji="0" lang="en-US" altLang="zh-CN" sz="2400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p</a:t>
            </a:r>
            <a:r>
              <a:rPr kumimoji="0" lang="en-US" altLang="zh-CN" sz="2400">
                <a:solidFill>
                  <a:schemeClr val="bg1"/>
                </a:solidFill>
                <a:ea typeface="Times New Roman" charset="0"/>
                <a:cs typeface="Times New Roman" charset="0"/>
              </a:rPr>
              <a:t> =√2GM</a:t>
            </a:r>
            <a:r>
              <a:rPr kumimoji="0" lang="en-US" altLang="zh-CN" sz="2400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BH</a:t>
            </a:r>
            <a:r>
              <a:rPr kumimoji="0" lang="en-US" altLang="zh-CN" sz="2400">
                <a:solidFill>
                  <a:schemeClr val="bg1"/>
                </a:solidFill>
                <a:ea typeface="Times New Roman" charset="0"/>
                <a:cs typeface="Times New Roman" charset="0"/>
              </a:rPr>
              <a:t>/r</a:t>
            </a:r>
            <a:r>
              <a:rPr kumimoji="0" lang="en-US" altLang="zh-CN" sz="2400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p</a:t>
            </a:r>
            <a:r>
              <a:rPr kumimoji="0" lang="en-US" altLang="zh-CN" sz="2400" baseline="30000">
                <a:solidFill>
                  <a:schemeClr val="bg1"/>
                </a:solidFill>
                <a:ea typeface="SimSun" charset="0"/>
                <a:cs typeface="SimSun" charset="0"/>
              </a:rPr>
              <a:t>     </a:t>
            </a:r>
            <a:endParaRPr kumimoji="0" lang="en-US" sz="24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933450" y="4073525"/>
            <a:ext cx="1192213" cy="79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0" y="452913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ТДС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(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4.5M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+4.5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Times New Roman" charset="0"/>
              </a:rPr>
              <a:t>5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 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)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 4.5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rgbClr val="FF0000"/>
                </a:solidFill>
                <a:ea typeface="SimSun" charset="0"/>
                <a:cs typeface="Times New Roman" charset="0"/>
              </a:rPr>
              <a:t>6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    </a:t>
            </a:r>
            <a:r>
              <a:rPr lang="en-US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chemeClr val="bg1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= 512R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      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80 000 </a:t>
            </a: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км/с</a:t>
            </a:r>
            <a:endParaRPr lang="en-US" sz="2400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49225" y="2152650"/>
            <a:ext cx="4754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rgbClr val="FF0000"/>
                </a:solidFill>
                <a:ea typeface="SimSun" charset="0"/>
                <a:cs typeface="SimSun" charset="0"/>
              </a:rPr>
              <a:t>2v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·</a:t>
            </a:r>
            <a:r>
              <a:rPr lang="ru-RU" sz="2400" dirty="0">
                <a:solidFill>
                  <a:srgbClr val="FF0000"/>
                </a:solidFill>
                <a:ea typeface="SimSun" charset="0"/>
                <a:cs typeface="SimSun" charset="0"/>
              </a:rPr>
              <a:t>M</a:t>
            </a:r>
            <a:r>
              <a:rPr lang="ru-RU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2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0" y="4981575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ТДС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(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4.5M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+4.5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Times New Roman" charset="0"/>
              </a:rPr>
              <a:t>6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 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)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 4.5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rgbClr val="FF0000"/>
                </a:solidFill>
                <a:ea typeface="SimSun" charset="0"/>
                <a:cs typeface="Times New Roman" charset="0"/>
              </a:rPr>
              <a:t>6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    </a:t>
            </a:r>
            <a:r>
              <a:rPr lang="en-US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chemeClr val="bg1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= 512R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     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115 000 </a:t>
            </a: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км/с</a:t>
            </a:r>
            <a:endParaRPr lang="en-US" sz="2400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5434013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ТДС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(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4.5M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+4.5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Times New Roman" charset="0"/>
              </a:rPr>
              <a:t>5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 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)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 2.2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·10</a:t>
            </a:r>
            <a:r>
              <a:rPr lang="en-US" altLang="zh-CN" sz="2400" baseline="30000" dirty="0">
                <a:solidFill>
                  <a:srgbClr val="FF0000"/>
                </a:solidFill>
                <a:ea typeface="SimSun" charset="0"/>
                <a:cs typeface="Times New Roman" charset="0"/>
              </a:rPr>
              <a:t>8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400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      </a:t>
            </a:r>
            <a:r>
              <a:rPr lang="en-US" altLang="zh-CN" sz="2400" dirty="0" err="1">
                <a:solidFill>
                  <a:schemeClr val="bg1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aseline="-25000" dirty="0" err="1">
                <a:solidFill>
                  <a:schemeClr val="bg1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= 1 875R</a:t>
            </a:r>
            <a:r>
              <a:rPr lang="en-US" altLang="zh-CN" sz="24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a typeface="SimSun" charset="0"/>
                <a:cs typeface="SimSun" charset="0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150 000 </a:t>
            </a:r>
            <a:r>
              <a:rPr lang="ru-RU" altLang="zh-CN" sz="2400" dirty="0">
                <a:solidFill>
                  <a:srgbClr val="FF0000"/>
                </a:solidFill>
                <a:ea typeface="SimSun" charset="0"/>
                <a:cs typeface="SimSun" charset="0"/>
              </a:rPr>
              <a:t>км/с</a:t>
            </a:r>
            <a:endParaRPr lang="en-US" sz="2400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430588" y="6013450"/>
            <a:ext cx="3290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zh-CN" sz="24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lim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ru-RU" altLang="zh-CN" sz="24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v</a:t>
            </a:r>
            <a:r>
              <a:rPr lang="ru-RU" altLang="zh-CN" sz="2400" baseline="-250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eject</a:t>
            </a:r>
            <a:r>
              <a:rPr lang="ru-RU" altLang="zh-CN" sz="24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   </a:t>
            </a:r>
            <a:r>
              <a:rPr lang="ru-RU" altLang="zh-CN" sz="2400" dirty="0" err="1">
                <a:solidFill>
                  <a:srgbClr val="FF0000"/>
                </a:solidFill>
                <a:latin typeface="+mj-lt"/>
                <a:ea typeface="Wingdings"/>
                <a:cs typeface="Wingdings"/>
                <a:sym typeface="Wingdings"/>
              </a:rPr>
              <a:t>c</a:t>
            </a:r>
            <a:r>
              <a:rPr lang="ru-RU" altLang="zh-CN" sz="2400" dirty="0">
                <a:solidFill>
                  <a:srgbClr val="FF0000"/>
                </a:solidFill>
                <a:latin typeface="+mj-lt"/>
                <a:ea typeface="Wingdings"/>
                <a:cs typeface="Wingdings"/>
                <a:sym typeface="Wingdings"/>
              </a:rPr>
              <a:t>/2</a:t>
            </a:r>
            <a:r>
              <a:rPr lang="en-US" altLang="zh-CN" sz="2400" baseline="30000" dirty="0">
                <a:solidFill>
                  <a:schemeClr val="bg1"/>
                </a:solidFill>
                <a:ea typeface="SimSun" charset="0"/>
                <a:cs typeface="SimSun" charset="0"/>
              </a:rPr>
              <a:t>    </a:t>
            </a:r>
            <a:endParaRPr lang="en-US" sz="2400" dirty="0">
              <a:solidFill>
                <a:schemeClr val="bg1"/>
              </a:solidFill>
              <a:cs typeface="Times New Roman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4652963" y="6264275"/>
            <a:ext cx="6699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19" grpId="0"/>
      <p:bldP spid="21" grpId="0"/>
      <p:bldP spid="24" grpId="0"/>
      <p:bldP spid="25" grpId="0"/>
      <p:bldP spid="26" grpId="0"/>
      <p:bldP spid="29" grpId="0"/>
      <p:bldP spid="32" grpId="0"/>
      <p:bldP spid="23" grpId="0"/>
      <p:bldP spid="27" grpId="0"/>
      <p:bldP spid="31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3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685" r="24236" b="11273"/>
          <a:stretch>
            <a:fillRect/>
          </a:stretch>
        </p:blipFill>
        <p:spPr>
          <a:xfrm>
            <a:off x="0" y="0"/>
            <a:ext cx="9144000" cy="6851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66875" y="212725"/>
            <a:ext cx="6392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/>
              <a:t>        </a:t>
            </a:r>
            <a:r>
              <a:rPr lang="ru-RU" sz="2400" b="1">
                <a:solidFill>
                  <a:srgbClr val="FFFF00"/>
                </a:solidFill>
                <a:cs typeface="Times New Roman" charset="0"/>
              </a:rPr>
              <a:t>СПАСИБО  ЗА   ВНИМАНИЕ!</a:t>
            </a:r>
            <a:endParaRPr lang="en-US" sz="2400" b="1">
              <a:solidFill>
                <a:srgbClr val="FFFF00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FFFF00"/>
                </a:solidFill>
                <a:cs typeface="Times New Roman" charset="0"/>
              </a:rPr>
              <a:t>КЛАССИФИКАЦИЯ  ЗВЕЗД  С  АНОМАЛЬНОЙ   КИНЕМАТИКОЙ</a:t>
            </a:r>
            <a:endParaRPr lang="en-US" sz="2200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347663"/>
            <a:ext cx="9004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b="1">
                <a:solidFill>
                  <a:srgbClr val="66FF66"/>
                </a:solidFill>
                <a:cs typeface="Times New Roman" charset="0"/>
              </a:rPr>
              <a:t>1.</a:t>
            </a:r>
            <a:r>
              <a:rPr lang="ru-RU" sz="2000" b="1">
                <a:solidFill>
                  <a:srgbClr val="FF0066"/>
                </a:solidFill>
                <a:cs typeface="Times New Roman" charset="0"/>
              </a:rPr>
              <a:t> </a:t>
            </a:r>
            <a:r>
              <a:rPr lang="ru-RU" sz="2000">
                <a:solidFill>
                  <a:schemeClr val="bg1"/>
                </a:solidFill>
                <a:cs typeface="Times New Roman" charset="0"/>
              </a:rPr>
              <a:t>высокоскоростные звезды        </a:t>
            </a:r>
            <a:r>
              <a:rPr lang="ru-RU" sz="2000" i="1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>
                <a:solidFill>
                  <a:srgbClr val="FFFF00"/>
                </a:solidFill>
                <a:cs typeface="Times New Roman" charset="0"/>
              </a:rPr>
              <a:t>high-velocity stars</a:t>
            </a:r>
            <a:r>
              <a:rPr lang="ru-RU" sz="2000" i="1">
                <a:solidFill>
                  <a:srgbClr val="FFFF00"/>
                </a:solidFill>
                <a:cs typeface="Times New Roman" charset="0"/>
              </a:rPr>
              <a:t>»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27000" y="1492250"/>
            <a:ext cx="6519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66FF66"/>
                </a:solidFill>
                <a:cs typeface="Times New Roman" charset="0"/>
              </a:rPr>
              <a:t>2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.</a:t>
            </a:r>
            <a:r>
              <a:rPr lang="ru-RU" sz="20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убегающие звезды </a:t>
            </a:r>
            <a:r>
              <a:rPr lang="en-US" sz="2000" dirty="0">
                <a:solidFill>
                  <a:srgbClr val="FFFF66"/>
                </a:solidFill>
                <a:cs typeface="Times New Roman" charset="0"/>
              </a:rPr>
              <a:t>(</a:t>
            </a:r>
            <a:r>
              <a:rPr lang="en-US" sz="2000" dirty="0" err="1">
                <a:solidFill>
                  <a:srgbClr val="FFFF66"/>
                </a:solidFill>
                <a:cs typeface="Times New Roman" charset="0"/>
              </a:rPr>
              <a:t>Blaauw</a:t>
            </a:r>
            <a:r>
              <a:rPr lang="en-US" sz="2000" dirty="0">
                <a:solidFill>
                  <a:srgbClr val="FFFF66"/>
                </a:solidFill>
                <a:cs typeface="Times New Roman" charset="0"/>
              </a:rPr>
              <a:t>, 1961)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runaway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»</a:t>
            </a:r>
            <a:endParaRPr lang="en-US" sz="2000" i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9875" y="742950"/>
            <a:ext cx="8442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i="1" dirty="0" err="1">
                <a:solidFill>
                  <a:schemeClr val="bg1"/>
                </a:solidFill>
                <a:cs typeface="Times New Roman" charset="0"/>
              </a:rPr>
              <a:t>маломассивные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M&lt;1 M</a:t>
            </a:r>
            <a:r>
              <a:rPr lang="en-US" sz="2000" b="1" i="1" baseline="-25000" dirty="0">
                <a:solidFill>
                  <a:srgbClr val="FFFF00"/>
                </a:solidFill>
                <a:cs typeface="Times New Roman" charset="0"/>
              </a:rPr>
              <a:t>o</a:t>
            </a:r>
            <a:r>
              <a:rPr lang="en-US" sz="2000" i="1" baseline="-250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поздние </a:t>
            </a:r>
            <a:r>
              <a:rPr lang="en-US" sz="2000" i="1" dirty="0" err="1">
                <a:solidFill>
                  <a:schemeClr val="bg1"/>
                </a:solidFill>
                <a:cs typeface="Times New Roman" charset="0"/>
              </a:rPr>
              <a:t>sp</a:t>
            </a:r>
            <a:r>
              <a:rPr lang="en-US" sz="2000" i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типы</a:t>
            </a:r>
            <a:r>
              <a:rPr lang="en-US" sz="2000" i="1" baseline="-25000" dirty="0">
                <a:solidFill>
                  <a:schemeClr val="bg1"/>
                </a:solidFill>
                <a:cs typeface="Times New Roman" charset="0"/>
              </a:rPr>
              <a:t>               </a:t>
            </a:r>
            <a:r>
              <a:rPr lang="ru-RU" sz="2000" i="1" dirty="0">
                <a:solidFill>
                  <a:srgbClr val="FF0066"/>
                </a:solidFill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60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&lt;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V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&lt;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3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00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        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…………………………………………………………………………………..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1246188" y="5700713"/>
            <a:ext cx="6227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66FF66"/>
                </a:solidFill>
                <a:cs typeface="Times New Roman" charset="0"/>
              </a:rPr>
              <a:t>III</a:t>
            </a:r>
            <a:r>
              <a:rPr lang="en-US" sz="1800" i="1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cs typeface="Times New Roman" charset="0"/>
              </a:rPr>
              <a:t>Распад ТДС, один из компонентов которой</a:t>
            </a:r>
            <a:r>
              <a:rPr lang="ru-RU" sz="1800" i="1" dirty="0">
                <a:solidFill>
                  <a:schemeClr val="hlink"/>
                </a:solidFill>
                <a:cs typeface="Times New Roman" charset="0"/>
              </a:rPr>
              <a:t> </a:t>
            </a:r>
            <a:r>
              <a:rPr lang="en-US" sz="1800" i="1" dirty="0">
                <a:solidFill>
                  <a:srgbClr val="FFFF00"/>
                </a:solidFill>
                <a:cs typeface="Times New Roman" charset="0"/>
              </a:rPr>
              <a:t>W-R</a:t>
            </a:r>
            <a:r>
              <a:rPr lang="en-US" sz="1800" i="1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cs typeface="Times New Roman" charset="0"/>
              </a:rPr>
              <a:t>звезда</a:t>
            </a:r>
            <a:endParaRPr lang="en-US" sz="1800" i="1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179388" y="2894013"/>
            <a:ext cx="89646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66FF66"/>
                </a:solidFill>
                <a:cs typeface="Times New Roman" charset="0"/>
              </a:rPr>
              <a:t>3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.</a:t>
            </a:r>
            <a:r>
              <a:rPr lang="ru-RU" sz="20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cs typeface="Times New Roman" charset="0"/>
              </a:rPr>
              <a:t>быстро</a:t>
            </a:r>
            <a:r>
              <a:rPr lang="ru-RU" sz="2000" dirty="0" err="1">
                <a:solidFill>
                  <a:schemeClr val="bg1"/>
                </a:solidFill>
                <a:cs typeface="Times New Roman" charset="0"/>
              </a:rPr>
              <a:t>убегающие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звезды   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hyper-runaway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»</a:t>
            </a:r>
            <a:r>
              <a:rPr lang="ru-RU" sz="2000" dirty="0">
                <a:cs typeface="Times New Roman" charset="0"/>
              </a:rPr>
              <a:t>   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300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 &lt; V &lt; 530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</a:t>
            </a:r>
            <a:endParaRPr lang="en-US" sz="2000" b="1" i="1" dirty="0">
              <a:solidFill>
                <a:srgbClr val="FFFF00"/>
              </a:solidFill>
              <a:cs typeface="Times New Roman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10 </a:t>
            </a:r>
            <a:r>
              <a:rPr lang="ru-RU" sz="2000" b="1" dirty="0">
                <a:solidFill>
                  <a:srgbClr val="FFFF00"/>
                </a:solidFill>
                <a:cs typeface="Times New Roman" charset="0"/>
              </a:rPr>
              <a:t>звезд    </a:t>
            </a:r>
            <a:r>
              <a:rPr lang="en-US" sz="2000" b="1" dirty="0">
                <a:solidFill>
                  <a:srgbClr val="FFFF00"/>
                </a:solidFill>
                <a:cs typeface="Times New Roman" charset="0"/>
              </a:rPr>
              <a:t>HD 271791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en-US" sz="2000" i="1" dirty="0">
                <a:solidFill>
                  <a:schemeClr val="bg1"/>
                </a:solidFill>
              </a:rPr>
              <a:t>U. Heber et al.</a:t>
            </a:r>
            <a:r>
              <a:rPr lang="ru-RU" sz="2000" i="1" dirty="0">
                <a:solidFill>
                  <a:schemeClr val="bg1"/>
                </a:solidFill>
              </a:rPr>
              <a:t> 200</a:t>
            </a:r>
            <a:r>
              <a:rPr lang="en-US" sz="2000" i="1" dirty="0">
                <a:solidFill>
                  <a:schemeClr val="bg1"/>
                </a:solidFill>
              </a:rPr>
              <a:t>8</a:t>
            </a:r>
            <a:r>
              <a:rPr lang="ru-RU" sz="2000" i="1" dirty="0">
                <a:solidFill>
                  <a:schemeClr val="bg1"/>
                </a:solidFill>
              </a:rPr>
              <a:t>)</a:t>
            </a:r>
            <a:r>
              <a:rPr lang="ru-RU" sz="2000" i="1" dirty="0">
                <a:solidFill>
                  <a:schemeClr val="hlink"/>
                </a:solidFill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………………………………..............................................................................</a:t>
            </a:r>
          </a:p>
        </p:txBody>
      </p:sp>
      <p:sp>
        <p:nvSpPr>
          <p:cNvPr id="131100" name="Text Box 28"/>
          <p:cNvSpPr txBox="1">
            <a:spLocks noChangeArrowheads="1"/>
          </p:cNvSpPr>
          <p:nvPr/>
        </p:nvSpPr>
        <p:spPr bwMode="auto">
          <a:xfrm>
            <a:off x="211138" y="1843088"/>
            <a:ext cx="8205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массивные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M &gt;3 M</a:t>
            </a:r>
            <a:r>
              <a:rPr lang="en-US" sz="2000" b="1" i="1" baseline="-25000" dirty="0">
                <a:solidFill>
                  <a:srgbClr val="FFFF00"/>
                </a:solidFill>
                <a:cs typeface="Times New Roman" charset="0"/>
              </a:rPr>
              <a:t>o</a:t>
            </a:r>
            <a:r>
              <a:rPr lang="en-US" sz="2000" i="1" baseline="-250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ранние </a:t>
            </a:r>
            <a:r>
              <a:rPr lang="en-US" sz="2000" i="1" dirty="0" err="1">
                <a:solidFill>
                  <a:schemeClr val="bg1"/>
                </a:solidFill>
                <a:cs typeface="Times New Roman" charset="0"/>
              </a:rPr>
              <a:t>sp</a:t>
            </a:r>
            <a:r>
              <a:rPr lang="en-US" sz="2000" i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типы</a:t>
            </a:r>
            <a:r>
              <a:rPr lang="ru-RU" sz="2000" i="1" baseline="-25000" dirty="0">
                <a:solidFill>
                  <a:schemeClr val="bg1"/>
                </a:solidFill>
                <a:cs typeface="Times New Roman" charset="0"/>
              </a:rPr>
              <a:t>                 </a:t>
            </a:r>
            <a:r>
              <a:rPr lang="en-US" sz="2000" i="1" baseline="-25000" dirty="0">
                <a:solidFill>
                  <a:schemeClr val="bg1"/>
                </a:solidFill>
                <a:cs typeface="Times New Roman" charset="0"/>
              </a:rPr>
              <a:t>            </a:t>
            </a:r>
            <a:r>
              <a:rPr lang="ru-RU" sz="2000" i="1" baseline="-250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60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&lt;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V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&lt;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3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00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</a:t>
            </a:r>
            <a:endParaRPr lang="en-US" sz="2000" b="1" i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31102" name="Text Box 30"/>
          <p:cNvSpPr txBox="1">
            <a:spLocks noChangeArrowheads="1"/>
          </p:cNvSpPr>
          <p:nvPr/>
        </p:nvSpPr>
        <p:spPr bwMode="auto">
          <a:xfrm>
            <a:off x="136525" y="2166938"/>
            <a:ext cx="8899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56 звезд</a:t>
            </a:r>
            <a:r>
              <a:rPr lang="ru-RU" sz="2000" dirty="0">
                <a:solidFill>
                  <a:srgbClr val="FF0066"/>
                </a:solidFill>
                <a:cs typeface="Times New Roman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cs typeface="Times New Roman" charset="0"/>
              </a:rPr>
              <a:t>r &lt; 750 </a:t>
            </a:r>
            <a:r>
              <a:rPr lang="ru-RU" sz="2000" dirty="0" err="1">
                <a:solidFill>
                  <a:schemeClr val="bg1"/>
                </a:solidFill>
                <a:cs typeface="Times New Roman" charset="0"/>
              </a:rPr>
              <a:t>пк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cs typeface="Times New Roman" charset="0"/>
              </a:rPr>
              <a:t>          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9500 звезд</a:t>
            </a:r>
            <a:r>
              <a:rPr lang="ru-RU" sz="2000" dirty="0">
                <a:solidFill>
                  <a:srgbClr val="FF0066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– в Галактике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en-US" sz="2000" i="1" dirty="0">
                <a:solidFill>
                  <a:schemeClr val="bg1"/>
                </a:solidFill>
              </a:rPr>
              <a:t>R. </a:t>
            </a:r>
            <a:r>
              <a:rPr lang="en-US" sz="2000" i="1" dirty="0" err="1">
                <a:solidFill>
                  <a:schemeClr val="bg1"/>
                </a:solidFill>
              </a:rPr>
              <a:t>Napiwotzki</a:t>
            </a:r>
            <a:r>
              <a:rPr lang="ru-RU" sz="2000" i="1" dirty="0">
                <a:solidFill>
                  <a:schemeClr val="bg1"/>
                </a:solidFill>
              </a:rPr>
              <a:t>,</a:t>
            </a:r>
            <a:r>
              <a:rPr lang="en-US" sz="2000" i="1" dirty="0">
                <a:solidFill>
                  <a:schemeClr val="bg1"/>
                </a:solidFill>
              </a:rPr>
              <a:t>M. Silva</a:t>
            </a:r>
            <a:r>
              <a:rPr lang="ru-RU" sz="2000" i="1" dirty="0">
                <a:solidFill>
                  <a:schemeClr val="bg1"/>
                </a:solidFill>
              </a:rPr>
              <a:t>, 2009</a:t>
            </a:r>
            <a:r>
              <a:rPr lang="ru-RU" sz="1600" i="1" dirty="0">
                <a:solidFill>
                  <a:schemeClr val="bg1"/>
                </a:solidFill>
              </a:rPr>
              <a:t>)</a:t>
            </a:r>
            <a:r>
              <a:rPr lang="ru-RU" sz="1600" i="1" dirty="0">
                <a:solidFill>
                  <a:schemeClr val="hlink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…………………………………………</a:t>
            </a:r>
            <a:r>
              <a:rPr lang="en-US" sz="2000" b="1" dirty="0">
                <a:solidFill>
                  <a:srgbClr val="FFFF00"/>
                </a:solidFill>
              </a:rPr>
              <a:t>…..</a:t>
            </a:r>
            <a:r>
              <a:rPr lang="ru-RU" sz="2000" b="1" dirty="0">
                <a:solidFill>
                  <a:srgbClr val="FFFF00"/>
                </a:solidFill>
              </a:rPr>
              <a:t>……………</a:t>
            </a:r>
            <a:r>
              <a:rPr lang="en-US" sz="2000" b="1" dirty="0">
                <a:solidFill>
                  <a:srgbClr val="FFFF00"/>
                </a:solidFill>
              </a:rPr>
              <a:t>………………………</a:t>
            </a:r>
          </a:p>
        </p:txBody>
      </p:sp>
      <p:sp>
        <p:nvSpPr>
          <p:cNvPr id="131104" name="Text Box 32"/>
          <p:cNvSpPr txBox="1">
            <a:spLocks noChangeArrowheads="1"/>
          </p:cNvSpPr>
          <p:nvPr/>
        </p:nvSpPr>
        <p:spPr bwMode="auto">
          <a:xfrm>
            <a:off x="0" y="3922713"/>
            <a:ext cx="89646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66FF66"/>
                </a:solidFill>
                <a:cs typeface="Times New Roman" charset="0"/>
              </a:rPr>
              <a:t>  4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.</a:t>
            </a:r>
            <a:r>
              <a:rPr lang="ru-RU" sz="20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сверх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скоростные звезды   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hypervelocity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»</a:t>
            </a:r>
            <a:r>
              <a:rPr lang="ru-RU" sz="2000" dirty="0">
                <a:cs typeface="Times New Roman" charset="0"/>
              </a:rPr>
              <a:t>       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600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Times New Roman" charset="0"/>
              </a:rPr>
              <a:t>&lt;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V  &lt; 1000 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с</a:t>
            </a:r>
            <a:endParaRPr lang="en-US" sz="2000" b="1" i="1" dirty="0">
              <a:solidFill>
                <a:srgbClr val="FFFF00"/>
              </a:solidFill>
              <a:cs typeface="Times New Roman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FFFF00"/>
                </a:solidFill>
                <a:cs typeface="Times New Roman" charset="0"/>
              </a:rPr>
              <a:t>    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21 </a:t>
            </a:r>
            <a:r>
              <a:rPr lang="ru-RU" sz="2000" b="1" dirty="0">
                <a:solidFill>
                  <a:srgbClr val="FFFF00"/>
                </a:solidFill>
                <a:cs typeface="Times New Roman" charset="0"/>
              </a:rPr>
              <a:t>звезда    </a:t>
            </a:r>
            <a:r>
              <a:rPr lang="en-US" sz="2000" b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en-US" sz="2000" i="1" dirty="0">
                <a:solidFill>
                  <a:schemeClr val="bg1"/>
                </a:solidFill>
              </a:rPr>
              <a:t>W. Brown et al.</a:t>
            </a:r>
            <a:r>
              <a:rPr lang="ru-RU" sz="2000" i="1" dirty="0">
                <a:solidFill>
                  <a:schemeClr val="bg1"/>
                </a:solidFill>
              </a:rPr>
              <a:t> 20</a:t>
            </a:r>
            <a:r>
              <a:rPr lang="en-US" sz="2000" i="1" dirty="0">
                <a:solidFill>
                  <a:schemeClr val="bg1"/>
                </a:solidFill>
              </a:rPr>
              <a:t>14</a:t>
            </a:r>
            <a:r>
              <a:rPr lang="ru-RU" sz="2000" i="1" dirty="0">
                <a:solidFill>
                  <a:schemeClr val="bg1"/>
                </a:solidFill>
              </a:rPr>
              <a:t>)</a:t>
            </a:r>
            <a:r>
              <a:rPr lang="ru-RU" sz="2000" i="1" dirty="0">
                <a:solidFill>
                  <a:schemeClr val="hlink"/>
                </a:solidFill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  ………….................................................................................................................</a:t>
            </a:r>
          </a:p>
        </p:txBody>
      </p:sp>
      <p:sp>
        <p:nvSpPr>
          <p:cNvPr id="131105" name="Text Box 33"/>
          <p:cNvSpPr txBox="1">
            <a:spLocks noChangeArrowheads="1"/>
          </p:cNvSpPr>
          <p:nvPr/>
        </p:nvSpPr>
        <p:spPr bwMode="auto">
          <a:xfrm>
            <a:off x="1441450" y="5027613"/>
            <a:ext cx="576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66FF66"/>
                </a:solidFill>
                <a:cs typeface="Times New Roman" charset="0"/>
              </a:rPr>
              <a:t>I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Динамическая эволюция ЗС, ЗА</a:t>
            </a:r>
            <a:r>
              <a:rPr lang="en-US" sz="2000" i="1" dirty="0">
                <a:solidFill>
                  <a:schemeClr val="bg2"/>
                </a:solidFill>
                <a:cs typeface="Times New Roman" charset="0"/>
              </a:rPr>
              <a:t> </a:t>
            </a:r>
            <a:r>
              <a:rPr lang="ru-RU" sz="1800" i="1" dirty="0">
                <a:solidFill>
                  <a:srgbClr val="FFFF00"/>
                </a:solidFill>
              </a:rPr>
              <a:t>(</a:t>
            </a:r>
            <a:r>
              <a:rPr lang="ru-RU" sz="1800" i="1" dirty="0" err="1">
                <a:solidFill>
                  <a:srgbClr val="FFFF00"/>
                </a:solidFill>
              </a:rPr>
              <a:t>Poveda</a:t>
            </a:r>
            <a:r>
              <a:rPr lang="ru-RU" sz="1800" i="1" dirty="0">
                <a:solidFill>
                  <a:srgbClr val="FFFF00"/>
                </a:solidFill>
              </a:rPr>
              <a:t> </a:t>
            </a:r>
            <a:r>
              <a:rPr lang="ru-RU" sz="1800" i="1" dirty="0" err="1">
                <a:solidFill>
                  <a:srgbClr val="FFFF00"/>
                </a:solidFill>
              </a:rPr>
              <a:t>et</a:t>
            </a:r>
            <a:r>
              <a:rPr lang="ru-RU" sz="1800" i="1" dirty="0">
                <a:solidFill>
                  <a:srgbClr val="FFFF00"/>
                </a:solidFill>
              </a:rPr>
              <a:t> </a:t>
            </a:r>
            <a:r>
              <a:rPr lang="ru-RU" sz="1800" i="1" dirty="0" err="1">
                <a:solidFill>
                  <a:srgbClr val="FFFF00"/>
                </a:solidFill>
              </a:rPr>
              <a:t>al</a:t>
            </a:r>
            <a:r>
              <a:rPr lang="ru-RU" sz="1800" i="1" dirty="0">
                <a:solidFill>
                  <a:srgbClr val="FFFF00"/>
                </a:solidFill>
              </a:rPr>
              <a:t>., 1967)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1107" name="Text Box 35"/>
          <p:cNvSpPr txBox="1">
            <a:spLocks noChangeArrowheads="1"/>
          </p:cNvSpPr>
          <p:nvPr/>
        </p:nvSpPr>
        <p:spPr bwMode="auto">
          <a:xfrm>
            <a:off x="1347788" y="538797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66FF66"/>
                </a:solidFill>
                <a:cs typeface="Times New Roman" charset="0"/>
              </a:rPr>
              <a:t>II</a:t>
            </a:r>
            <a:r>
              <a:rPr lang="en-US" sz="1800" i="1" dirty="0">
                <a:solidFill>
                  <a:srgbClr val="FFFF00"/>
                </a:solidFill>
                <a:cs typeface="Times New Roman" charset="0"/>
              </a:rPr>
              <a:t>  </a:t>
            </a:r>
            <a:r>
              <a:rPr lang="ru-RU" sz="1800" i="1" dirty="0">
                <a:solidFill>
                  <a:schemeClr val="bg1"/>
                </a:solidFill>
                <a:cs typeface="Times New Roman" charset="0"/>
              </a:rPr>
              <a:t>Распад ТДС при взрыве </a:t>
            </a:r>
            <a:r>
              <a:rPr lang="en-US" sz="1800" i="1" dirty="0">
                <a:solidFill>
                  <a:schemeClr val="bg1"/>
                </a:solidFill>
                <a:cs typeface="Times New Roman" charset="0"/>
              </a:rPr>
              <a:t>SN I b/c</a:t>
            </a:r>
            <a:r>
              <a:rPr lang="ru-RU" sz="1800" i="1" dirty="0">
                <a:solidFill>
                  <a:schemeClr val="bg2"/>
                </a:solidFill>
                <a:cs typeface="Times New Roman" charset="0"/>
              </a:rPr>
              <a:t>   </a:t>
            </a:r>
            <a:r>
              <a:rPr lang="ru-RU" sz="1800" i="1" dirty="0">
                <a:solidFill>
                  <a:srgbClr val="FFFF00"/>
                </a:solidFill>
              </a:rPr>
              <a:t>(</a:t>
            </a:r>
            <a:r>
              <a:rPr lang="ru-RU" sz="1800" i="1" dirty="0" err="1">
                <a:solidFill>
                  <a:srgbClr val="FFFF00"/>
                </a:solidFill>
              </a:rPr>
              <a:t>Zwicky</a:t>
            </a:r>
            <a:r>
              <a:rPr lang="ru-RU" sz="1800" i="1" dirty="0">
                <a:solidFill>
                  <a:srgbClr val="FFFF00"/>
                </a:solidFill>
              </a:rPr>
              <a:t>, 1957)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1109" name="Text Box 37"/>
          <p:cNvSpPr txBox="1">
            <a:spLocks noChangeArrowheads="1"/>
          </p:cNvSpPr>
          <p:nvPr/>
        </p:nvSpPr>
        <p:spPr bwMode="auto">
          <a:xfrm>
            <a:off x="1266825" y="6000750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66FF66"/>
                </a:solidFill>
                <a:cs typeface="Times New Roman" charset="0"/>
              </a:rPr>
              <a:t>IV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charset="0"/>
              </a:rPr>
              <a:t>Динамический захват ДС в поле СМЧД</a:t>
            </a:r>
            <a:r>
              <a:rPr lang="en-US" sz="2000" i="1" dirty="0">
                <a:solidFill>
                  <a:schemeClr val="bg2"/>
                </a:solidFill>
                <a:cs typeface="Times New Roman" charset="0"/>
              </a:rPr>
              <a:t> </a:t>
            </a:r>
            <a:r>
              <a:rPr lang="ru-RU" sz="1800" i="1" dirty="0">
                <a:solidFill>
                  <a:srgbClr val="FFFF00"/>
                </a:solidFill>
              </a:rPr>
              <a:t>(</a:t>
            </a:r>
            <a:r>
              <a:rPr lang="en-US" sz="1800" i="1" dirty="0">
                <a:solidFill>
                  <a:srgbClr val="FFFF00"/>
                </a:solidFill>
              </a:rPr>
              <a:t>Hills</a:t>
            </a:r>
            <a:r>
              <a:rPr lang="ru-RU" sz="1800" i="1" dirty="0">
                <a:solidFill>
                  <a:srgbClr val="FFFF00"/>
                </a:solidFill>
              </a:rPr>
              <a:t>, </a:t>
            </a:r>
            <a:r>
              <a:rPr lang="en-US" sz="1800" i="1" dirty="0">
                <a:solidFill>
                  <a:srgbClr val="FFFF00"/>
                </a:solidFill>
              </a:rPr>
              <a:t>1988</a:t>
            </a:r>
            <a:r>
              <a:rPr lang="ru-RU" sz="1800" i="1" dirty="0">
                <a:solidFill>
                  <a:srgbClr val="FFFF00"/>
                </a:solidFill>
              </a:rPr>
              <a:t>)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082" grpId="0"/>
      <p:bldP spid="131088" grpId="0"/>
      <p:bldP spid="131093" grpId="0"/>
      <p:bldP spid="131100" grpId="0"/>
      <p:bldP spid="131107" grpId="0"/>
      <p:bldP spid="131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0" name="Picture 8" descr="naturefeb198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355600"/>
            <a:ext cx="4570412" cy="59705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852988" y="246063"/>
            <a:ext cx="429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</a:rPr>
              <a:t>vol. 331, p.687 25 February 1988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4800600" y="1033463"/>
            <a:ext cx="434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Hyper-velocity and tidal stars from binaries disrupted by a massive Galactic black hole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4783138" y="4191000"/>
            <a:ext cx="436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</a:rPr>
              <a:t>J. G. Hills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732338" y="4835525"/>
            <a:ext cx="44116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Theoretical Division,                 Los Alamos National Laboratory,               New Mexico,                          USA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835525" y="2820988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cs typeface="Times New Roman" charset="0"/>
              </a:rPr>
              <a:t>Сверх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скоростные</a:t>
            </a:r>
            <a:r>
              <a:rPr lang="ru-RU" sz="2400" b="1" dirty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звезды</a:t>
            </a:r>
            <a:endParaRPr lang="en-US" sz="2400" b="1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5938838" y="3303588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FF00"/>
                </a:solidFill>
                <a:cs typeface="Times New Roman" charset="0"/>
              </a:rPr>
              <a:t>V</a:t>
            </a:r>
            <a:r>
              <a:rPr lang="en-US" sz="2400" baseline="-25000" dirty="0" err="1">
                <a:solidFill>
                  <a:srgbClr val="FFFF00"/>
                </a:solidFill>
                <a:cs typeface="Times New Roman" charset="0"/>
              </a:rPr>
              <a:t>eject</a:t>
            </a:r>
            <a:r>
              <a:rPr lang="en-US" sz="2400" baseline="-250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cs typeface="Times New Roman" charset="0"/>
                <a:sym typeface="Symbol" charset="0"/>
              </a:rPr>
              <a:t>~ </a:t>
            </a:r>
            <a:r>
              <a:rPr lang="en-US" sz="2400" b="1" dirty="0">
                <a:solidFill>
                  <a:srgbClr val="FFFF00"/>
                </a:solidFill>
                <a:cs typeface="Times New Roman" charset="0"/>
              </a:rPr>
              <a:t>4 000</a:t>
            </a:r>
            <a:r>
              <a:rPr lang="ru-RU" sz="2400" b="1" dirty="0">
                <a:solidFill>
                  <a:srgbClr val="FFFF00"/>
                </a:solidFill>
                <a:cs typeface="Times New Roman" charset="0"/>
              </a:rPr>
              <a:t> км</a:t>
            </a:r>
            <a:r>
              <a:rPr lang="en-US" sz="2400" b="1" dirty="0">
                <a:solidFill>
                  <a:srgbClr val="FFFF00"/>
                </a:solidFill>
                <a:cs typeface="Times New Roman" charset="0"/>
              </a:rPr>
              <a:t>/c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/>
      <p:bldP spid="1413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00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1428750" y="4805363"/>
            <a:ext cx="720725" cy="865187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847725" y="5457825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i="1" smtClean="0">
                <a:solidFill>
                  <a:srgbClr val="33CC33"/>
                </a:solidFill>
                <a:cs typeface="Times New Roman" charset="0"/>
              </a:rPr>
              <a:t>СЗ</a:t>
            </a:r>
            <a:endParaRPr kumimoji="0" lang="en-US" i="1" smtClean="0">
              <a:solidFill>
                <a:srgbClr val="33CC33"/>
              </a:solidFill>
              <a:cs typeface="Times New Roman" charset="0"/>
            </a:endParaRPr>
          </a:p>
        </p:txBody>
      </p:sp>
      <p:sp>
        <p:nvSpPr>
          <p:cNvPr id="173067" name="Freeform 11"/>
          <p:cNvSpPr>
            <a:spLocks/>
          </p:cNvSpPr>
          <p:nvPr/>
        </p:nvSpPr>
        <p:spPr bwMode="auto">
          <a:xfrm>
            <a:off x="2233613" y="804863"/>
            <a:ext cx="4948237" cy="3952875"/>
          </a:xfrm>
          <a:custGeom>
            <a:avLst/>
            <a:gdLst>
              <a:gd name="T0" fmla="*/ 1561260 w 3106"/>
              <a:gd name="T1" fmla="*/ 3719893 h 2528"/>
              <a:gd name="T2" fmla="*/ 1887850 w 3106"/>
              <a:gd name="T3" fmla="*/ 3796511 h 2528"/>
              <a:gd name="T4" fmla="*/ 2408800 w 3106"/>
              <a:gd name="T5" fmla="*/ 3666729 h 2528"/>
              <a:gd name="T6" fmla="*/ 3281831 w 3106"/>
              <a:gd name="T7" fmla="*/ 3000620 h 2528"/>
              <a:gd name="T8" fmla="*/ 3872880 w 3106"/>
              <a:gd name="T9" fmla="*/ 2420510 h 2528"/>
              <a:gd name="T10" fmla="*/ 4747504 w 3106"/>
              <a:gd name="T11" fmla="*/ 1250910 h 2528"/>
              <a:gd name="T12" fmla="*/ 4862208 w 3106"/>
              <a:gd name="T13" fmla="*/ 211091 h 2528"/>
              <a:gd name="T14" fmla="*/ 4226553 w 3106"/>
              <a:gd name="T15" fmla="*/ 46909 h 2528"/>
              <a:gd name="T16" fmla="*/ 3299356 w 3106"/>
              <a:gd name="T17" fmla="*/ 497237 h 2528"/>
              <a:gd name="T18" fmla="*/ 1994589 w 3106"/>
              <a:gd name="T19" fmla="*/ 1527674 h 2528"/>
              <a:gd name="T20" fmla="*/ 414212 w 3106"/>
              <a:gd name="T21" fmla="*/ 3346184 h 2528"/>
              <a:gd name="T22" fmla="*/ 0 w 3106"/>
              <a:gd name="T23" fmla="*/ 3952875 h 2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06" h="2528">
                <a:moveTo>
                  <a:pt x="980" y="2379"/>
                </a:moveTo>
                <a:cubicBezTo>
                  <a:pt x="1038" y="2406"/>
                  <a:pt x="1096" y="2434"/>
                  <a:pt x="1185" y="2428"/>
                </a:cubicBezTo>
                <a:cubicBezTo>
                  <a:pt x="1274" y="2422"/>
                  <a:pt x="1366" y="2430"/>
                  <a:pt x="1512" y="2345"/>
                </a:cubicBezTo>
                <a:cubicBezTo>
                  <a:pt x="1658" y="2260"/>
                  <a:pt x="1907" y="2052"/>
                  <a:pt x="2060" y="1919"/>
                </a:cubicBezTo>
                <a:cubicBezTo>
                  <a:pt x="2213" y="1786"/>
                  <a:pt x="2278" y="1735"/>
                  <a:pt x="2431" y="1548"/>
                </a:cubicBezTo>
                <a:cubicBezTo>
                  <a:pt x="2584" y="1361"/>
                  <a:pt x="2876" y="1035"/>
                  <a:pt x="2980" y="800"/>
                </a:cubicBezTo>
                <a:cubicBezTo>
                  <a:pt x="3084" y="565"/>
                  <a:pt x="3106" y="263"/>
                  <a:pt x="3052" y="135"/>
                </a:cubicBezTo>
                <a:cubicBezTo>
                  <a:pt x="2998" y="7"/>
                  <a:pt x="2816" y="0"/>
                  <a:pt x="2653" y="30"/>
                </a:cubicBezTo>
                <a:cubicBezTo>
                  <a:pt x="2490" y="60"/>
                  <a:pt x="2304" y="160"/>
                  <a:pt x="2071" y="318"/>
                </a:cubicBezTo>
                <a:cubicBezTo>
                  <a:pt x="1838" y="476"/>
                  <a:pt x="1554" y="673"/>
                  <a:pt x="1252" y="977"/>
                </a:cubicBezTo>
                <a:cubicBezTo>
                  <a:pt x="950" y="1281"/>
                  <a:pt x="469" y="1882"/>
                  <a:pt x="260" y="2140"/>
                </a:cubicBezTo>
                <a:cubicBezTo>
                  <a:pt x="51" y="2398"/>
                  <a:pt x="61" y="2453"/>
                  <a:pt x="0" y="2528"/>
                </a:cubicBezTo>
              </a:path>
            </a:pathLst>
          </a:custGeom>
          <a:noFill/>
          <a:ln w="19050" cap="rnd" cmpd="sng">
            <a:solidFill>
              <a:srgbClr val="66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069" name="Freeform 13"/>
          <p:cNvSpPr>
            <a:spLocks/>
          </p:cNvSpPr>
          <p:nvPr/>
        </p:nvSpPr>
        <p:spPr bwMode="auto">
          <a:xfrm>
            <a:off x="4114800" y="892175"/>
            <a:ext cx="2963863" cy="3360738"/>
          </a:xfrm>
          <a:custGeom>
            <a:avLst/>
            <a:gdLst>
              <a:gd name="T0" fmla="*/ 2963863 w 1867"/>
              <a:gd name="T1" fmla="*/ 131763 h 2117"/>
              <a:gd name="T2" fmla="*/ 2836863 w 1867"/>
              <a:gd name="T3" fmla="*/ 47625 h 2117"/>
              <a:gd name="T4" fmla="*/ 2481263 w 1867"/>
              <a:gd name="T5" fmla="*/ 30163 h 2117"/>
              <a:gd name="T6" fmla="*/ 1973263 w 1867"/>
              <a:gd name="T7" fmla="*/ 233363 h 2117"/>
              <a:gd name="T8" fmla="*/ 1397000 w 1867"/>
              <a:gd name="T9" fmla="*/ 657225 h 2117"/>
              <a:gd name="T10" fmla="*/ 838200 w 1867"/>
              <a:gd name="T11" fmla="*/ 1182688 h 2117"/>
              <a:gd name="T12" fmla="*/ 169863 w 1867"/>
              <a:gd name="T13" fmla="*/ 2097088 h 2117"/>
              <a:gd name="T14" fmla="*/ 0 w 1867"/>
              <a:gd name="T15" fmla="*/ 2849563 h 2117"/>
              <a:gd name="T16" fmla="*/ 169863 w 1867"/>
              <a:gd name="T17" fmla="*/ 3273425 h 2117"/>
              <a:gd name="T18" fmla="*/ 609600 w 1867"/>
              <a:gd name="T19" fmla="*/ 3316288 h 2117"/>
              <a:gd name="T20" fmla="*/ 1135063 w 1867"/>
              <a:gd name="T21" fmla="*/ 3001963 h 2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67" h="2117">
                <a:moveTo>
                  <a:pt x="1867" y="83"/>
                </a:moveTo>
                <a:cubicBezTo>
                  <a:pt x="1852" y="62"/>
                  <a:pt x="1838" y="41"/>
                  <a:pt x="1787" y="30"/>
                </a:cubicBezTo>
                <a:cubicBezTo>
                  <a:pt x="1736" y="19"/>
                  <a:pt x="1654" y="0"/>
                  <a:pt x="1563" y="19"/>
                </a:cubicBezTo>
                <a:cubicBezTo>
                  <a:pt x="1472" y="38"/>
                  <a:pt x="1357" y="81"/>
                  <a:pt x="1243" y="147"/>
                </a:cubicBezTo>
                <a:cubicBezTo>
                  <a:pt x="1129" y="213"/>
                  <a:pt x="999" y="314"/>
                  <a:pt x="880" y="414"/>
                </a:cubicBezTo>
                <a:cubicBezTo>
                  <a:pt x="761" y="514"/>
                  <a:pt x="657" y="594"/>
                  <a:pt x="528" y="745"/>
                </a:cubicBezTo>
                <a:cubicBezTo>
                  <a:pt x="399" y="896"/>
                  <a:pt x="195" y="1146"/>
                  <a:pt x="107" y="1321"/>
                </a:cubicBezTo>
                <a:cubicBezTo>
                  <a:pt x="19" y="1496"/>
                  <a:pt x="0" y="1672"/>
                  <a:pt x="0" y="1795"/>
                </a:cubicBezTo>
                <a:cubicBezTo>
                  <a:pt x="0" y="1918"/>
                  <a:pt x="43" y="2013"/>
                  <a:pt x="107" y="2062"/>
                </a:cubicBezTo>
                <a:cubicBezTo>
                  <a:pt x="171" y="2111"/>
                  <a:pt x="283" y="2117"/>
                  <a:pt x="384" y="2089"/>
                </a:cubicBezTo>
                <a:cubicBezTo>
                  <a:pt x="485" y="2061"/>
                  <a:pt x="1100" y="1621"/>
                  <a:pt x="715" y="1891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3538538" y="5038725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mtClean="0">
                <a:solidFill>
                  <a:srgbClr val="66FF66"/>
                </a:solidFill>
              </a:rPr>
              <a:t>t = 0</a:t>
            </a:r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flipV="1">
            <a:off x="3340100" y="4589463"/>
            <a:ext cx="322263" cy="45720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6762750" y="1065213"/>
            <a:ext cx="177800" cy="1857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036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ru-RU" sz="2800" smtClean="0">
                <a:solidFill>
                  <a:srgbClr val="66FF66"/>
                </a:solidFill>
                <a:cs typeface="Times New Roman" charset="0"/>
              </a:rPr>
              <a:t>Сценарий Хиллза</a:t>
            </a:r>
            <a:r>
              <a:rPr kumimoji="0" lang="en-US" sz="2800" smtClean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kumimoji="0" lang="ru-RU" sz="2800" smtClean="0">
                <a:solidFill>
                  <a:srgbClr val="66FF66"/>
                </a:solidFill>
                <a:cs typeface="Times New Roman" charset="0"/>
              </a:rPr>
              <a:t>в задаче трех тел</a:t>
            </a:r>
            <a:endParaRPr kumimoji="0" lang="ru-RU" sz="2000" smtClean="0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373938" y="1136650"/>
            <a:ext cx="112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chemeClr val="hlink"/>
                </a:solidFill>
                <a:cs typeface="Times New Roman" charset="0"/>
              </a:rPr>
              <a:t>СМЧД</a:t>
            </a:r>
            <a:endParaRPr lang="en-US" sz="2400" b="1">
              <a:solidFill>
                <a:schemeClr val="hlink"/>
              </a:solidFill>
              <a:cs typeface="Times New Roman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2725738" y="5016500"/>
            <a:ext cx="89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ТДС </a:t>
            </a:r>
            <a:endParaRPr lang="en-US" sz="2400" b="1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>
            <a:off x="7015163" y="1211263"/>
            <a:ext cx="404812" cy="1587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1885950" y="5199063"/>
            <a:ext cx="928688" cy="1004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2400"/>
          </a:p>
          <a:p>
            <a:pPr algn="l">
              <a:spcBef>
                <a:spcPct val="50000"/>
              </a:spcBef>
              <a:defRPr/>
            </a:pPr>
            <a:endParaRPr lang="en-US" sz="2400"/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0" y="728663"/>
            <a:ext cx="477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3600">
              <a:solidFill>
                <a:schemeClr val="hlink"/>
              </a:solidFill>
              <a:cs typeface="Times New Roman" charset="0"/>
            </a:endParaRP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7288213" y="1557338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hlink"/>
                </a:solidFill>
                <a:cs typeface="Times New Roman" charset="0"/>
              </a:rPr>
              <a:t> </a:t>
            </a:r>
            <a:r>
              <a:rPr lang="ru-RU" sz="2400" b="1">
                <a:solidFill>
                  <a:schemeClr val="hlink"/>
                </a:solidFill>
                <a:cs typeface="Times New Roman" charset="0"/>
              </a:rPr>
              <a:t>10</a:t>
            </a:r>
            <a:r>
              <a:rPr lang="ru-RU" sz="2400" b="1" baseline="30000">
                <a:solidFill>
                  <a:schemeClr val="hlink"/>
                </a:solidFill>
                <a:cs typeface="Times New Roman" charset="0"/>
              </a:rPr>
              <a:t>4</a:t>
            </a:r>
            <a:r>
              <a:rPr lang="ru-RU" sz="2400" b="1">
                <a:solidFill>
                  <a:schemeClr val="hlink"/>
                </a:solidFill>
                <a:cs typeface="Times New Roman" charset="0"/>
              </a:rPr>
              <a:t>–10</a:t>
            </a:r>
            <a:r>
              <a:rPr lang="ru-RU" sz="2400" b="1" baseline="30000">
                <a:solidFill>
                  <a:schemeClr val="hlink"/>
                </a:solidFill>
                <a:cs typeface="Times New Roman" charset="0"/>
              </a:rPr>
              <a:t>7 </a:t>
            </a:r>
            <a:r>
              <a:rPr lang="en-US" sz="2400" b="1">
                <a:solidFill>
                  <a:schemeClr val="hlink"/>
                </a:solidFill>
                <a:cs typeface="Times New Roman" charset="0"/>
              </a:rPr>
              <a:t>M</a:t>
            </a:r>
            <a:r>
              <a:rPr lang="en-US" sz="2400" b="1" baseline="-25000">
                <a:solidFill>
                  <a:schemeClr val="hlink"/>
                </a:solidFill>
                <a:cs typeface="Times New Roman" charset="0"/>
              </a:rPr>
              <a:t>o</a:t>
            </a:r>
            <a:endParaRPr lang="en-US" sz="2400" b="1">
              <a:solidFill>
                <a:schemeClr val="hlink"/>
              </a:solidFill>
              <a:cs typeface="Times New Roman" charset="0"/>
            </a:endParaRP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2676525" y="580866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hlink"/>
                </a:solidFill>
                <a:cs typeface="Times New Roman" charset="0"/>
              </a:rPr>
              <a:t> 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0.01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–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0.1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en-US" sz="2400" b="1" i="1">
                <a:solidFill>
                  <a:srgbClr val="66FF66"/>
                </a:solidFill>
                <a:cs typeface="Times New Roman" charset="0"/>
              </a:rPr>
              <a:t>a.e.</a:t>
            </a:r>
            <a:endParaRPr lang="en-US" sz="2400" b="1">
              <a:solidFill>
                <a:srgbClr val="66FF66"/>
              </a:solidFill>
              <a:cs typeface="Times New Roman" charset="0"/>
            </a:endParaRP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7753350" y="463550"/>
            <a:ext cx="7207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500">
                <a:solidFill>
                  <a:srgbClr val="FF0000"/>
                </a:solidFill>
                <a:cs typeface="Times New Roman" charset="0"/>
              </a:rPr>
              <a:t>?</a:t>
            </a: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-119063" y="4175125"/>
            <a:ext cx="311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hlink"/>
                </a:solidFill>
                <a:cs typeface="Times New Roman" charset="0"/>
              </a:rPr>
              <a:t>V</a:t>
            </a:r>
            <a:r>
              <a:rPr lang="en-US" sz="2400" baseline="-25000" dirty="0" err="1">
                <a:solidFill>
                  <a:schemeClr val="hlink"/>
                </a:solidFill>
                <a:cs typeface="Times New Roman" charset="0"/>
              </a:rPr>
              <a:t>eject</a:t>
            </a:r>
            <a:r>
              <a:rPr lang="en-US" sz="2400" baseline="-25000" dirty="0">
                <a:solidFill>
                  <a:schemeClr val="hlink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Times New Roman" charset="0"/>
                <a:sym typeface="Symbol" charset="0"/>
              </a:rPr>
              <a:t>~ </a:t>
            </a:r>
            <a:r>
              <a:rPr lang="en-US" sz="2400" b="1" dirty="0">
                <a:solidFill>
                  <a:srgbClr val="66FF66"/>
                </a:solidFill>
                <a:cs typeface="Times New Roman" charset="0"/>
              </a:rPr>
              <a:t>4 000</a:t>
            </a:r>
            <a:r>
              <a:rPr lang="ru-RU" sz="2400" b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ru-RU" sz="2400" b="1" dirty="0">
                <a:solidFill>
                  <a:srgbClr val="66FF66"/>
                </a:solidFill>
                <a:cs typeface="Times New Roman" charset="0"/>
              </a:rPr>
              <a:t>км</a:t>
            </a:r>
            <a:r>
              <a:rPr lang="en-US" sz="2400" b="1" dirty="0">
                <a:solidFill>
                  <a:srgbClr val="66FF66"/>
                </a:solidFill>
                <a:cs typeface="Times New Roman" charset="0"/>
              </a:rPr>
              <a:t>/c</a:t>
            </a: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2754313" y="54197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1M</a:t>
            </a:r>
            <a:r>
              <a:rPr lang="en-US" sz="2400" b="1" baseline="-25000">
                <a:solidFill>
                  <a:srgbClr val="66FF66"/>
                </a:solidFill>
                <a:cs typeface="Times New Roman" charset="0"/>
              </a:rPr>
              <a:t>o</a:t>
            </a:r>
            <a:r>
              <a:rPr lang="ru-RU" sz="2400" b="1">
                <a:solidFill>
                  <a:srgbClr val="66FF66"/>
                </a:solidFill>
                <a:cs typeface="Times New Roman" charset="0"/>
              </a:rPr>
              <a:t>+1 </a:t>
            </a:r>
            <a:r>
              <a:rPr lang="en-US" sz="2400" b="1">
                <a:solidFill>
                  <a:srgbClr val="66FF66"/>
                </a:solidFill>
                <a:cs typeface="Times New Roman" charset="0"/>
              </a:rPr>
              <a:t>M</a:t>
            </a:r>
            <a:r>
              <a:rPr lang="en-US" sz="2400" b="1" baseline="-25000">
                <a:solidFill>
                  <a:srgbClr val="66FF66"/>
                </a:solidFill>
                <a:cs typeface="Times New Roman" charset="0"/>
              </a:rPr>
              <a:t>o</a:t>
            </a:r>
            <a:endParaRPr lang="en-US" sz="2400" b="1">
              <a:solidFill>
                <a:srgbClr val="66FF66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/>
      <p:bldP spid="173071" grpId="0"/>
      <p:bldP spid="173077" grpId="0"/>
      <p:bldP spid="138261" grpId="0"/>
      <p:bldP spid="138264" grpId="0"/>
      <p:bldP spid="138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defRPr/>
            </a:pPr>
            <a:r>
              <a:rPr kumimoji="0" lang="ru-RU" sz="2800" b="1" dirty="0" smtClean="0">
                <a:solidFill>
                  <a:schemeClr val="bg1"/>
                </a:solidFill>
                <a:cs typeface="Times New Roman" charset="0"/>
              </a:rPr>
              <a:t>МОНИТОРИНГ  ГАЛАКТИЧЕСКОГО  ЦЕНТРА</a:t>
            </a:r>
            <a:r>
              <a:rPr kumimoji="0" lang="en-US" sz="2800" b="1" dirty="0" smtClean="0">
                <a:solidFill>
                  <a:schemeClr val="bg1"/>
                </a:solidFill>
                <a:cs typeface="Times New Roman" charset="0"/>
              </a:rPr>
              <a:t>:</a:t>
            </a:r>
            <a:r>
              <a:rPr kumimoji="0" lang="ru-RU" sz="28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sz="2800" b="1" dirty="0" smtClean="0">
                <a:solidFill>
                  <a:srgbClr val="FFFF00"/>
                </a:solidFill>
                <a:cs typeface="Times New Roman" charset="0"/>
              </a:rPr>
              <a:t>ЗВЕЗДЫ ВНУТРИ </a:t>
            </a:r>
            <a:r>
              <a:rPr kumimoji="0" lang="en-US" sz="2800" b="1" dirty="0" smtClean="0">
                <a:solidFill>
                  <a:srgbClr val="FFFF00"/>
                </a:solidFill>
                <a:cs typeface="Times New Roman" charset="0"/>
              </a:rPr>
              <a:t>   </a:t>
            </a:r>
            <a:r>
              <a:rPr kumimoji="0" lang="en-US" sz="3800" b="1" i="1" dirty="0" smtClean="0">
                <a:solidFill>
                  <a:schemeClr val="bg1"/>
                </a:solidFill>
                <a:cs typeface="Times New Roman" charset="0"/>
              </a:rPr>
              <a:t>a r c s e c   </a:t>
            </a:r>
            <a:r>
              <a:rPr kumimoji="0" lang="en-US" sz="2800" b="1" dirty="0" err="1" smtClean="0">
                <a:solidFill>
                  <a:srgbClr val="FFFF00"/>
                </a:solidFill>
                <a:cs typeface="Times New Roman" charset="0"/>
              </a:rPr>
              <a:t>Sgr</a:t>
            </a:r>
            <a:r>
              <a:rPr kumimoji="0" lang="en-US" sz="2800" b="1" dirty="0" smtClean="0">
                <a:solidFill>
                  <a:srgbClr val="FFFF00"/>
                </a:solidFill>
                <a:cs typeface="Times New Roman" charset="0"/>
              </a:rPr>
              <a:t> A</a:t>
            </a:r>
            <a:r>
              <a:rPr kumimoji="0" lang="en-US" sz="2800" b="1" baseline="30000" dirty="0" smtClean="0">
                <a:solidFill>
                  <a:srgbClr val="FFFF00"/>
                </a:solidFill>
                <a:cs typeface="Times New Roman" charset="0"/>
              </a:rPr>
              <a:t>*</a:t>
            </a:r>
            <a:endParaRPr kumimoji="0" lang="en-US" sz="3800" b="1" dirty="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355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defRPr/>
            </a:pPr>
            <a:r>
              <a:rPr kumimoji="0" lang="en-US" b="1" dirty="0" smtClean="0">
                <a:solidFill>
                  <a:srgbClr val="CCFFCC"/>
                </a:solidFill>
                <a:cs typeface="Times New Roman" charset="0"/>
              </a:rPr>
              <a:t>I 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</a:rPr>
              <a:t>Проект</a:t>
            </a:r>
            <a:r>
              <a:rPr kumimoji="0" lang="ru-RU" b="1" dirty="0" smtClean="0">
                <a:solidFill>
                  <a:srgbClr val="99FFCC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rgbClr val="99FFCC"/>
                </a:solidFill>
                <a:cs typeface="Times New Roman" charset="0"/>
              </a:rPr>
              <a:t>ESO</a:t>
            </a:r>
            <a:r>
              <a:rPr kumimoji="0" lang="ru-RU" b="1" dirty="0" smtClean="0">
                <a:solidFill>
                  <a:srgbClr val="99FFCC"/>
                </a:solidFill>
                <a:cs typeface="Times New Roman" charset="0"/>
              </a:rPr>
              <a:t> 3.4</a:t>
            </a:r>
            <a:r>
              <a:rPr kumimoji="0" lang="en-US" b="1" dirty="0" smtClean="0">
                <a:solidFill>
                  <a:srgbClr val="99FFCC"/>
                </a:solidFill>
                <a:cs typeface="Times New Roman" charset="0"/>
              </a:rPr>
              <a:t>-</a:t>
            </a:r>
            <a:r>
              <a:rPr kumimoji="0" lang="ru-RU" b="1" dirty="0" smtClean="0">
                <a:solidFill>
                  <a:srgbClr val="99FFCC"/>
                </a:solidFill>
                <a:cs typeface="Times New Roman" charset="0"/>
              </a:rPr>
              <a:t>м </a:t>
            </a:r>
            <a:r>
              <a:rPr kumimoji="0" lang="en-US" b="1" dirty="0" smtClean="0">
                <a:solidFill>
                  <a:srgbClr val="99FFCC"/>
                </a:solidFill>
                <a:cs typeface="Times New Roman" charset="0"/>
              </a:rPr>
              <a:t>NTT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</a:rPr>
              <a:t>в Ла </a:t>
            </a:r>
            <a:r>
              <a:rPr kumimoji="0" lang="ru-RU" b="1" dirty="0" err="1" smtClean="0">
                <a:solidFill>
                  <a:schemeClr val="bg1"/>
                </a:solidFill>
                <a:cs typeface="Times New Roman" charset="0"/>
              </a:rPr>
              <a:t>Силья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</a:rPr>
              <a:t> 1989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/ </a:t>
            </a:r>
            <a:r>
              <a:rPr kumimoji="0" lang="en-US" b="1" dirty="0" smtClean="0">
                <a:solidFill>
                  <a:srgbClr val="99FFCC"/>
                </a:solidFill>
                <a:cs typeface="Times New Roman" charset="0"/>
              </a:rPr>
              <a:t>VLT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 1992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719263"/>
            <a:ext cx="890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defRPr/>
            </a:pPr>
            <a:r>
              <a:rPr kumimoji="0" lang="en-US" b="1" dirty="0" smtClean="0">
                <a:solidFill>
                  <a:srgbClr val="CCFFCC"/>
                </a:solidFill>
              </a:rPr>
              <a:t>II</a:t>
            </a:r>
            <a:r>
              <a:rPr kumimoji="0" lang="en-US" dirty="0" smtClean="0"/>
              <a:t> 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</a:rPr>
              <a:t>Проект</a:t>
            </a:r>
            <a:r>
              <a:rPr kumimoji="0" lang="ru-RU" b="1" dirty="0" smtClean="0">
                <a:solidFill>
                  <a:srgbClr val="99FFCC"/>
                </a:solidFill>
                <a:cs typeface="Times New Roman" charset="0"/>
              </a:rPr>
              <a:t> </a:t>
            </a:r>
            <a:r>
              <a:rPr kumimoji="0" lang="en-US" b="1" dirty="0" smtClean="0">
                <a:solidFill>
                  <a:srgbClr val="99FFCC"/>
                </a:solidFill>
                <a:cs typeface="Times New Roman" charset="0"/>
              </a:rPr>
              <a:t>10-</a:t>
            </a:r>
            <a:r>
              <a:rPr kumimoji="0" lang="ru-RU" b="1" dirty="0" smtClean="0">
                <a:solidFill>
                  <a:srgbClr val="99FFCC"/>
                </a:solidFill>
                <a:cs typeface="Times New Roman" charset="0"/>
              </a:rPr>
              <a:t>м</a:t>
            </a:r>
            <a:r>
              <a:rPr kumimoji="0" lang="en-US" b="1" dirty="0" smtClean="0">
                <a:solidFill>
                  <a:srgbClr val="99FFCC"/>
                </a:solidFill>
                <a:cs typeface="Times New Roman" charset="0"/>
              </a:rPr>
              <a:t> Keck </a:t>
            </a:r>
            <a:r>
              <a:rPr kumimoji="0" lang="en-US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b="1" dirty="0" smtClean="0">
                <a:solidFill>
                  <a:schemeClr val="bg1"/>
                </a:solidFill>
                <a:cs typeface="Times New Roman" charset="0"/>
              </a:rPr>
              <a:t>Гавайи 1992</a:t>
            </a:r>
            <a:endParaRPr kumimoji="0" lang="en-US" b="1" dirty="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668338" y="49212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S-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0" y="2362200"/>
            <a:ext cx="901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</a:rPr>
              <a:t>2002 </a:t>
            </a:r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  <a:cs typeface="Times New Roman" charset="0"/>
              </a:rPr>
              <a:t>цифровые </a:t>
            </a:r>
            <a:r>
              <a:rPr lang="ru-RU" sz="2400" dirty="0">
                <a:solidFill>
                  <a:srgbClr val="FFFF00"/>
                </a:solidFill>
                <a:cs typeface="Times New Roman" charset="0"/>
              </a:rPr>
              <a:t>ИК</a:t>
            </a:r>
            <a:r>
              <a:rPr lang="ru-RU" sz="2400" dirty="0">
                <a:solidFill>
                  <a:schemeClr val="bg1"/>
                </a:solidFill>
                <a:cs typeface="Times New Roman" charset="0"/>
              </a:rPr>
              <a:t>-изображения нескольких </a:t>
            </a:r>
            <a:r>
              <a:rPr lang="en-US" sz="2400" dirty="0">
                <a:solidFill>
                  <a:srgbClr val="FFFF00"/>
                </a:solidFill>
                <a:cs typeface="Times New Roman" charset="0"/>
              </a:rPr>
              <a:t>S-</a:t>
            </a:r>
            <a:r>
              <a:rPr lang="ru-RU" sz="2400" dirty="0">
                <a:solidFill>
                  <a:srgbClr val="FFFF00"/>
                </a:solidFill>
                <a:cs typeface="Times New Roman" charset="0"/>
              </a:rPr>
              <a:t>звезд</a:t>
            </a:r>
            <a:r>
              <a:rPr lang="en-US" sz="2400" dirty="0">
                <a:solidFill>
                  <a:srgbClr val="FFFF00"/>
                </a:solidFill>
                <a:cs typeface="Times New Roman" charset="0"/>
              </a:rPr>
              <a:t>,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FF00"/>
                </a:solidFill>
              </a:rPr>
              <a:t>S2, &lt; 0. "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2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0" y="3219450"/>
            <a:ext cx="387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</a:rPr>
              <a:t>200</a:t>
            </a:r>
            <a:r>
              <a:rPr lang="ru-RU" sz="2400">
                <a:solidFill>
                  <a:srgbClr val="FFFF00"/>
                </a:solidFill>
              </a:rPr>
              <a:t>9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– 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28 </a:t>
            </a:r>
            <a:r>
              <a:rPr lang="en-US" sz="2400">
                <a:solidFill>
                  <a:srgbClr val="FFFF00"/>
                </a:solidFill>
                <a:cs typeface="Times New Roman" charset="0"/>
              </a:rPr>
              <a:t>S-</a:t>
            </a:r>
            <a:r>
              <a:rPr lang="ru-RU" sz="2400">
                <a:solidFill>
                  <a:srgbClr val="FFFF00"/>
                </a:solidFill>
                <a:cs typeface="Times New Roman" charset="0"/>
              </a:rPr>
              <a:t>звезд</a:t>
            </a:r>
            <a:r>
              <a:rPr lang="en-US" sz="2400"/>
              <a:t>    </a:t>
            </a:r>
            <a:r>
              <a:rPr lang="en-US" sz="2400">
                <a:solidFill>
                  <a:srgbClr val="FFFF00"/>
                </a:solidFill>
              </a:rPr>
              <a:t>&lt; 0. "7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0" y="3636963"/>
            <a:ext cx="297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</a:rPr>
              <a:t>20</a:t>
            </a:r>
            <a:r>
              <a:rPr lang="ru-RU" sz="2400">
                <a:solidFill>
                  <a:srgbClr val="FFFF00"/>
                </a:solidFill>
              </a:rPr>
              <a:t>16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&gt; 100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2400">
                <a:solidFill>
                  <a:srgbClr val="FFFF00"/>
                </a:solidFill>
                <a:cs typeface="Times New Roman" charset="0"/>
              </a:rPr>
              <a:t>S-</a:t>
            </a:r>
            <a:r>
              <a:rPr lang="ru-RU" sz="2400">
                <a:solidFill>
                  <a:srgbClr val="FFFF00"/>
                </a:solidFill>
                <a:cs typeface="Times New Roman" charset="0"/>
              </a:rPr>
              <a:t>звезд</a:t>
            </a:r>
            <a:r>
              <a:rPr lang="en-US" sz="2400"/>
              <a:t> </a:t>
            </a:r>
          </a:p>
        </p:txBody>
      </p:sp>
      <p:pic>
        <p:nvPicPr>
          <p:cNvPr id="140305" name="Picture 17" descr="06e266cbdd6a4957b7d695724ee28f3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0363" y="2889250"/>
            <a:ext cx="4818062" cy="27098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0" y="2776538"/>
            <a:ext cx="428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cs typeface="Times New Roman" charset="0"/>
              </a:rPr>
              <a:t>3D-</a:t>
            </a:r>
            <a:r>
              <a:rPr lang="ru-RU" sz="2400">
                <a:solidFill>
                  <a:schemeClr val="bg1"/>
                </a:solidFill>
                <a:cs typeface="Times New Roman" charset="0"/>
              </a:rPr>
              <a:t>структура звездных орбит</a:t>
            </a:r>
            <a:endParaRPr lang="en-US" sz="24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0" y="5688013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R</a:t>
            </a:r>
            <a:r>
              <a:rPr lang="en-US" altLang="zh-CN" sz="23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o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=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8.31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±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0.33 </a:t>
            </a:r>
            <a:r>
              <a:rPr lang="ru-RU" altLang="zh-CN" sz="23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кпк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, </a:t>
            </a: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M</a:t>
            </a:r>
            <a:r>
              <a:rPr lang="en-US" altLang="zh-CN" sz="23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MBH</a:t>
            </a:r>
            <a:r>
              <a:rPr lang="ru-RU" altLang="zh-CN" sz="2300" dirty="0">
                <a:solidFill>
                  <a:schemeClr val="bg1"/>
                </a:solidFill>
                <a:cs typeface="Times New Roman" charset="0"/>
              </a:rPr>
              <a:t>=</a:t>
            </a:r>
            <a:r>
              <a:rPr lang="ru-RU" altLang="zh-CN" sz="2300" dirty="0">
                <a:solidFill>
                  <a:srgbClr val="FFFF00"/>
                </a:solidFill>
                <a:cs typeface="Times New Roman" charset="0"/>
              </a:rPr>
              <a:t>4.29</a:t>
            </a:r>
            <a:r>
              <a:rPr lang="ru-RU" altLang="zh-CN" sz="23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altLang="zh-CN" sz="2300" dirty="0">
                <a:solidFill>
                  <a:schemeClr val="bg1"/>
                </a:solidFill>
                <a:cs typeface="Times New Roman" charset="0"/>
                <a:sym typeface="Symbol" charset="0"/>
              </a:rPr>
              <a:t>±</a:t>
            </a:r>
            <a:r>
              <a:rPr lang="ru-RU" altLang="zh-CN" sz="2300" dirty="0">
                <a:solidFill>
                  <a:srgbClr val="FFFF00"/>
                </a:solidFill>
                <a:cs typeface="Times New Roman" charset="0"/>
              </a:rPr>
              <a:t>0.34</a:t>
            </a:r>
            <a:r>
              <a:rPr lang="ru-RU" altLang="zh-CN" sz="2300" dirty="0">
                <a:solidFill>
                  <a:schemeClr val="bg1"/>
                </a:solidFill>
                <a:cs typeface="Times New Roman" charset="0"/>
              </a:rPr>
              <a:t> млн</a:t>
            </a:r>
            <a:r>
              <a:rPr lang="en-US" altLang="zh-CN" sz="2300" dirty="0">
                <a:solidFill>
                  <a:schemeClr val="bg1"/>
                </a:solidFill>
                <a:cs typeface="Times New Roman" charset="0"/>
              </a:rPr>
              <a:t>.</a:t>
            </a:r>
            <a:r>
              <a:rPr lang="ru-RU" altLang="zh-CN" sz="23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sz="2300" baseline="-25000" dirty="0">
                <a:solidFill>
                  <a:schemeClr val="bg1"/>
                </a:solidFill>
                <a:ea typeface="SimSun" charset="0"/>
                <a:cs typeface="SimSun" charset="0"/>
              </a:rPr>
              <a:t>o</a:t>
            </a:r>
            <a:r>
              <a:rPr lang="ru-RU" altLang="zh-CN" sz="24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altLang="zh-CN" sz="1600" dirty="0">
                <a:solidFill>
                  <a:schemeClr val="bg1"/>
                </a:solidFill>
                <a:cs typeface="Times New Roman" charset="0"/>
              </a:rPr>
              <a:t>(</a:t>
            </a:r>
            <a:r>
              <a:rPr lang="en-US" altLang="zh-CN" sz="1600" dirty="0" err="1">
                <a:solidFill>
                  <a:schemeClr val="bg1"/>
                </a:solidFill>
                <a:ea typeface="SimSun" charset="0"/>
                <a:cs typeface="SimSun" charset="0"/>
              </a:rPr>
              <a:t>Gillesen</a:t>
            </a:r>
            <a:r>
              <a:rPr lang="en-US" altLang="zh-CN" sz="1600" dirty="0">
                <a:solidFill>
                  <a:schemeClr val="bg1"/>
                </a:solidFill>
                <a:ea typeface="SimSun" charset="0"/>
                <a:cs typeface="SimSun" charset="0"/>
              </a:rPr>
              <a:t> et al 2009, </a:t>
            </a:r>
            <a:r>
              <a:rPr lang="en-US" altLang="zh-CN" sz="1600" dirty="0" err="1">
                <a:solidFill>
                  <a:schemeClr val="bg1"/>
                </a:solidFill>
                <a:ea typeface="SimSun" charset="0"/>
                <a:cs typeface="SimSun" charset="0"/>
              </a:rPr>
              <a:t>ApJ</a:t>
            </a:r>
            <a:r>
              <a:rPr lang="en-US" altLang="zh-CN" sz="1600" dirty="0">
                <a:solidFill>
                  <a:schemeClr val="bg1"/>
                </a:solidFill>
                <a:ea typeface="SimSun" charset="0"/>
                <a:cs typeface="SimSun" charset="0"/>
              </a:rPr>
              <a:t>, 692,1075)</a:t>
            </a:r>
            <a:endParaRPr lang="en-US" sz="16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0" y="6078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R</a:t>
            </a:r>
            <a:r>
              <a:rPr lang="en-US" altLang="zh-CN" sz="23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o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=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8.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40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±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0.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40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ru-RU" altLang="zh-CN" sz="23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кпк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, </a:t>
            </a: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M</a:t>
            </a:r>
            <a:r>
              <a:rPr lang="en-US" altLang="zh-CN" sz="23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MBH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=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4.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50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ru-RU" altLang="zh-CN" sz="2300" dirty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±</a:t>
            </a:r>
            <a:r>
              <a:rPr lang="ru-RU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0.</a:t>
            </a:r>
            <a:r>
              <a:rPr lang="en-US" altLang="zh-CN" sz="2300" dirty="0">
                <a:solidFill>
                  <a:srgbClr val="FFFF00"/>
                </a:solidFill>
                <a:ea typeface="SimSun" charset="0"/>
                <a:cs typeface="Times New Roman" charset="0"/>
              </a:rPr>
              <a:t>4 </a:t>
            </a:r>
            <a:r>
              <a:rPr lang="ru-RU" altLang="zh-CN" sz="2300" dirty="0">
                <a:solidFill>
                  <a:srgbClr val="FFFFFF"/>
                </a:solidFill>
                <a:ea typeface="SimSun" charset="0"/>
                <a:cs typeface="Times New Roman" charset="0"/>
              </a:rPr>
              <a:t>млн</a:t>
            </a:r>
            <a:r>
              <a:rPr lang="en-US" altLang="zh-CN" sz="2300" dirty="0">
                <a:solidFill>
                  <a:srgbClr val="FFFFFF"/>
                </a:solidFill>
                <a:ea typeface="SimSun" charset="0"/>
                <a:cs typeface="Times New Roman" charset="0"/>
              </a:rPr>
              <a:t>.</a:t>
            </a: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lang="en-US" altLang="zh-CN" sz="2300" dirty="0">
                <a:solidFill>
                  <a:schemeClr val="bg1"/>
                </a:solidFill>
                <a:ea typeface="SimSun" charset="0"/>
                <a:cs typeface="Times New Roman" charset="0"/>
              </a:rPr>
              <a:t>M</a:t>
            </a:r>
            <a:r>
              <a:rPr lang="en-US" altLang="zh-CN" sz="2300" baseline="-25000" dirty="0">
                <a:solidFill>
                  <a:schemeClr val="bg1"/>
                </a:solidFill>
                <a:ea typeface="SimSun" charset="0"/>
                <a:cs typeface="Times New Roman" charset="0"/>
              </a:rPr>
              <a:t>o</a:t>
            </a:r>
            <a:r>
              <a:rPr lang="ru-RU" altLang="zh-CN" sz="2400" dirty="0">
                <a:solidFill>
                  <a:schemeClr val="bg1"/>
                </a:solidFill>
                <a:ea typeface="SimSun" charset="0"/>
                <a:cs typeface="Times New Roman" charset="0"/>
              </a:rPr>
              <a:t> </a:t>
            </a:r>
            <a:r>
              <a:rPr lang="ru-RU" altLang="zh-CN" sz="1600" dirty="0">
                <a:solidFill>
                  <a:schemeClr val="bg1"/>
                </a:solidFill>
                <a:ea typeface="SimSun" charset="0"/>
                <a:cs typeface="Times New Roman" charset="0"/>
              </a:rPr>
              <a:t>(</a:t>
            </a:r>
            <a:r>
              <a:rPr lang="en-US" altLang="zh-CN" sz="16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Ghez</a:t>
            </a:r>
            <a:r>
              <a:rPr lang="en-US" altLang="zh-CN" sz="1600" dirty="0">
                <a:solidFill>
                  <a:schemeClr val="bg1"/>
                </a:solidFill>
                <a:ea typeface="SimSun" charset="0"/>
                <a:cs typeface="Times New Roman" charset="0"/>
              </a:rPr>
              <a:t> et al 2008, </a:t>
            </a:r>
            <a:r>
              <a:rPr lang="en-US" altLang="zh-CN" sz="1600" dirty="0" err="1">
                <a:solidFill>
                  <a:schemeClr val="bg1"/>
                </a:solidFill>
                <a:ea typeface="SimSun" charset="0"/>
                <a:cs typeface="Times New Roman" charset="0"/>
              </a:rPr>
              <a:t>ApJ</a:t>
            </a:r>
            <a:r>
              <a:rPr lang="en-US" altLang="zh-CN" sz="1600" dirty="0">
                <a:solidFill>
                  <a:schemeClr val="bg1"/>
                </a:solidFill>
                <a:ea typeface="SimSun" charset="0"/>
                <a:cs typeface="Times New Roman" charset="0"/>
              </a:rPr>
              <a:t>, 689, 1044)</a:t>
            </a:r>
            <a:endParaRPr lang="en-US" sz="1600" dirty="0">
              <a:solidFill>
                <a:schemeClr val="bg1"/>
              </a:solidFill>
              <a:ea typeface="SimSu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defRPr/>
            </a:pPr>
            <a:r>
              <a:rPr kumimoji="0" lang="en-US" sz="2800" b="1" smtClean="0">
                <a:solidFill>
                  <a:srgbClr val="FFFF00"/>
                </a:solidFill>
                <a:cs typeface="Times New Roman" charset="0"/>
              </a:rPr>
              <a:t>ESO</a:t>
            </a:r>
            <a:r>
              <a:rPr kumimoji="0" lang="en-US" sz="2800" b="1" smtClean="0">
                <a:solidFill>
                  <a:schemeClr val="bg1"/>
                </a:solidFill>
                <a:cs typeface="Times New Roman" charset="0"/>
              </a:rPr>
              <a:t>  S I N F O N I    (</a:t>
            </a:r>
            <a:r>
              <a:rPr kumimoji="0" lang="en-US" sz="2800" b="1" smtClean="0">
                <a:solidFill>
                  <a:srgbClr val="FFFF00"/>
                </a:solidFill>
                <a:cs typeface="Times New Roman" charset="0"/>
              </a:rPr>
              <a:t>SPIFFI</a:t>
            </a:r>
            <a:r>
              <a:rPr kumimoji="0" lang="en-US" sz="2800" b="1" smtClean="0">
                <a:solidFill>
                  <a:schemeClr val="bg1"/>
                </a:solidFill>
                <a:cs typeface="Times New Roman" charset="0"/>
              </a:rPr>
              <a:t>+</a:t>
            </a:r>
            <a:r>
              <a:rPr kumimoji="0" lang="en-US" sz="2800" b="1" smtClean="0">
                <a:solidFill>
                  <a:srgbClr val="FFFF00"/>
                </a:solidFill>
                <a:cs typeface="Times New Roman" charset="0"/>
              </a:rPr>
              <a:t>MACAO</a:t>
            </a:r>
            <a:r>
              <a:rPr kumimoji="0" lang="en-US" sz="2800" b="1" smtClean="0">
                <a:solidFill>
                  <a:schemeClr val="bg1"/>
                </a:solidFill>
                <a:cs typeface="Times New Roman" charset="0"/>
              </a:rPr>
              <a:t>) 2005</a:t>
            </a:r>
            <a:endParaRPr kumimoji="0" lang="en-US" sz="3800" b="1" smtClean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149350"/>
            <a:ext cx="9144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defRPr/>
            </a:pPr>
            <a:r>
              <a:rPr kumimoji="0" lang="ru-RU" sz="3200" smtClean="0">
                <a:solidFill>
                  <a:schemeClr val="bg1"/>
                </a:solidFill>
                <a:cs typeface="Times New Roman" charset="0"/>
              </a:rPr>
              <a:t>«</a:t>
            </a:r>
            <a:r>
              <a:rPr kumimoji="0" lang="ru-RU" sz="3200" smtClean="0">
                <a:solidFill>
                  <a:srgbClr val="FFFF00"/>
                </a:solidFill>
                <a:cs typeface="Times New Roman" charset="0"/>
              </a:rPr>
              <a:t>Парадокс молодости галактического центра</a:t>
            </a:r>
            <a:r>
              <a:rPr kumimoji="0" lang="ru-RU" sz="3200" smtClean="0">
                <a:solidFill>
                  <a:schemeClr val="bg1"/>
                </a:solidFill>
                <a:cs typeface="Times New Roman" charset="0"/>
              </a:rPr>
              <a:t>»</a:t>
            </a:r>
            <a:r>
              <a:rPr kumimoji="0" lang="ru-RU" sz="280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sz="2000" smtClean="0">
                <a:solidFill>
                  <a:schemeClr val="bg1"/>
                </a:solidFill>
                <a:cs typeface="Times New Roman" charset="0"/>
              </a:rPr>
              <a:t>(</a:t>
            </a:r>
            <a:r>
              <a:rPr kumimoji="0" lang="en-US" sz="2000" i="1" smtClean="0">
                <a:solidFill>
                  <a:schemeClr val="bg1"/>
                </a:solidFill>
                <a:cs typeface="Times New Roman" charset="0"/>
              </a:rPr>
              <a:t>Eisenhauer et al, 2005, Ap J, 628, 246</a:t>
            </a:r>
            <a:r>
              <a:rPr kumimoji="0" lang="en-US" sz="2000" smtClean="0">
                <a:solidFill>
                  <a:schemeClr val="bg1"/>
                </a:solidFill>
                <a:cs typeface="Times New Roman" charset="0"/>
              </a:rPr>
              <a:t>)</a:t>
            </a:r>
            <a:endParaRPr kumimoji="0" lang="en-US" sz="2000" smtClean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6429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defRPr/>
            </a:pPr>
            <a:r>
              <a:rPr kumimoji="0" lang="en-US" sz="2800" b="1" smtClean="0">
                <a:solidFill>
                  <a:schemeClr val="bg1"/>
                </a:solidFill>
                <a:cs typeface="Times New Roman" charset="0"/>
              </a:rPr>
              <a:t>S-</a:t>
            </a:r>
            <a:r>
              <a:rPr kumimoji="0" lang="ru-RU" sz="2800" b="1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ru-RU" sz="2800" b="1" smtClean="0">
                <a:solidFill>
                  <a:srgbClr val="FFFF00"/>
                </a:solidFill>
                <a:cs typeface="Times New Roman" charset="0"/>
              </a:rPr>
              <a:t>ЗВЕЗДЫ  </a:t>
            </a:r>
            <a:r>
              <a:rPr kumimoji="0" lang="en-US" sz="2800" b="1" smtClean="0">
                <a:solidFill>
                  <a:schemeClr val="bg1"/>
                </a:solidFill>
                <a:cs typeface="Times New Roman" charset="0"/>
              </a:rPr>
              <a:t>B0-B8 Sp </a:t>
            </a:r>
            <a:r>
              <a:rPr kumimoji="0" lang="ru-RU" sz="2800" b="1" smtClean="0">
                <a:solidFill>
                  <a:schemeClr val="bg1"/>
                </a:solidFill>
                <a:cs typeface="Times New Roman" charset="0"/>
              </a:rPr>
              <a:t>класса  </a:t>
            </a:r>
            <a:r>
              <a:rPr kumimoji="0" lang="ru-RU" sz="2800" b="1" smtClean="0">
                <a:solidFill>
                  <a:srgbClr val="FFFF00"/>
                </a:solidFill>
                <a:cs typeface="Times New Roman" charset="0"/>
              </a:rPr>
              <a:t>3-4 </a:t>
            </a:r>
            <a:r>
              <a:rPr kumimoji="0" lang="en-US" sz="2800" b="1" smtClean="0">
                <a:solidFill>
                  <a:srgbClr val="FFFF00"/>
                </a:solidFill>
                <a:cs typeface="Times New Roman" charset="0"/>
              </a:rPr>
              <a:t>M</a:t>
            </a:r>
            <a:r>
              <a:rPr kumimoji="0" lang="en-US" sz="2800" b="1" baseline="-25000" smtClean="0">
                <a:solidFill>
                  <a:srgbClr val="FFFF00"/>
                </a:solidFill>
                <a:cs typeface="Times New Roman" charset="0"/>
              </a:rPr>
              <a:t>o</a:t>
            </a:r>
            <a:endParaRPr kumimoji="0" lang="en-US" sz="3800" b="1" smtClean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8750" y="2165350"/>
            <a:ext cx="881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defRPr/>
            </a:pPr>
            <a:r>
              <a:rPr kumimoji="0" lang="ru-RU" sz="3200" b="1" dirty="0" smtClean="0">
                <a:solidFill>
                  <a:schemeClr val="bg1"/>
                </a:solidFill>
                <a:cs typeface="Times New Roman" charset="0"/>
              </a:rPr>
              <a:t>Открытие первой </a:t>
            </a:r>
            <a:r>
              <a:rPr kumimoji="0" lang="ru-RU" sz="3200" b="1" dirty="0" smtClean="0">
                <a:solidFill>
                  <a:srgbClr val="FFFF00"/>
                </a:solidFill>
                <a:cs typeface="Times New Roman" charset="0"/>
              </a:rPr>
              <a:t>Сверхскоростной</a:t>
            </a:r>
            <a:r>
              <a:rPr kumimoji="0" lang="ru-RU" sz="3200" b="1" dirty="0" smtClean="0">
                <a:solidFill>
                  <a:schemeClr val="bg1"/>
                </a:solidFill>
                <a:cs typeface="Times New Roman" charset="0"/>
              </a:rPr>
              <a:t>  звезды</a:t>
            </a:r>
            <a:endParaRPr kumimoji="0" lang="en-US" sz="3200" b="1" dirty="0" smtClean="0">
              <a:solidFill>
                <a:schemeClr val="bg1"/>
              </a:solidFill>
              <a:ea typeface="Arial Unicode MS" charset="0"/>
              <a:cs typeface="Times New Roman" charset="0"/>
            </a:endParaRP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128588" y="3505200"/>
            <a:ext cx="38354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FFFF00"/>
                </a:solidFill>
                <a:ea typeface="SimSun" charset="0"/>
                <a:cs typeface="SimSun" charset="0"/>
              </a:rPr>
              <a:t>SDSS 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</a:rPr>
              <a:t>J 090745.0+024507        </a:t>
            </a:r>
            <a:r>
              <a:rPr lang="en-US" altLang="zh-CN" sz="2400" b="1" i="1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="1" i="1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2400" b="1" i="1" baseline="30000" dirty="0" err="1">
                <a:solidFill>
                  <a:srgbClr val="FFFF00"/>
                </a:solidFill>
                <a:ea typeface="SimSun" charset="0"/>
                <a:cs typeface="SimSun" charset="0"/>
              </a:rPr>
              <a:t>sun</a:t>
            </a:r>
            <a:r>
              <a:rPr lang="en-US" altLang="zh-CN" sz="2400" b="1" i="1" dirty="0">
                <a:solidFill>
                  <a:srgbClr val="FFFF00"/>
                </a:solidFill>
                <a:ea typeface="SimSun" charset="0"/>
                <a:cs typeface="SimSun" charset="0"/>
              </a:rPr>
              <a:t>= 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</a:rPr>
              <a:t>+853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±</a:t>
            </a:r>
            <a:r>
              <a:rPr lang="ru-RU" altLang="zh-CN" sz="2400" b="1" i="1" dirty="0">
                <a:solidFill>
                  <a:schemeClr val="bg1"/>
                </a:solidFill>
                <a:sym typeface="Symbol" charset="0"/>
              </a:rPr>
              <a:t> 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</a:rPr>
              <a:t>12 </a:t>
            </a:r>
            <a:r>
              <a:rPr lang="ru-RU" altLang="zh-CN" sz="2400" b="1" i="1" dirty="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Times New Roman" charset="0"/>
              </a:rPr>
              <a:t>/</a:t>
            </a:r>
            <a:r>
              <a:rPr lang="ru-RU" altLang="zh-CN" sz="2400" b="1" i="1" dirty="0">
                <a:solidFill>
                  <a:schemeClr val="bg1"/>
                </a:solidFill>
                <a:cs typeface="Times New Roman" charset="0"/>
              </a:rPr>
              <a:t>с</a:t>
            </a:r>
            <a:r>
              <a:rPr lang="ru-RU" altLang="zh-CN" sz="2400" b="1" i="1" dirty="0">
                <a:solidFill>
                  <a:srgbClr val="FFFF00"/>
                </a:solidFill>
                <a:cs typeface="Times New Roman" charset="0"/>
              </a:rPr>
              <a:t>    </a:t>
            </a:r>
            <a:r>
              <a:rPr lang="en-US" altLang="zh-CN" sz="2400" b="1" i="1" dirty="0">
                <a:solidFill>
                  <a:srgbClr val="FFFF00"/>
                </a:solidFill>
                <a:ea typeface="SimSun" charset="0"/>
                <a:cs typeface="SimSun" charset="0"/>
              </a:rPr>
              <a:t>     </a:t>
            </a:r>
            <a:r>
              <a:rPr lang="en-US" altLang="zh-CN" sz="2400" b="1" i="1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sz="2400" b="1" i="1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rf</a:t>
            </a:r>
            <a:r>
              <a:rPr lang="ru-RU" altLang="zh-CN" sz="2400" b="1" i="1" baseline="-25000" dirty="0">
                <a:solidFill>
                  <a:srgbClr val="FFFF00"/>
                </a:solidFill>
              </a:rPr>
              <a:t> </a:t>
            </a:r>
            <a:r>
              <a:rPr lang="en-US" altLang="zh-CN" sz="2400" b="1" i="1" dirty="0">
                <a:solidFill>
                  <a:srgbClr val="FFFF00"/>
                </a:solidFill>
                <a:ea typeface="SimSun" charset="0"/>
                <a:cs typeface="SimSun" charset="0"/>
              </a:rPr>
              <a:t>= 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</a:rPr>
              <a:t>+</a:t>
            </a:r>
            <a:r>
              <a:rPr lang="ru-RU" altLang="zh-CN" sz="2400" b="1" i="1" dirty="0">
                <a:solidFill>
                  <a:schemeClr val="bg1"/>
                </a:solidFill>
              </a:rPr>
              <a:t>709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sz="2400" b="1" i="1" dirty="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</a:rPr>
              <a:t>/</a:t>
            </a:r>
            <a:r>
              <a:rPr lang="ru-RU" altLang="zh-CN" sz="2400" b="1" i="1" dirty="0">
                <a:solidFill>
                  <a:schemeClr val="bg1"/>
                </a:solidFill>
                <a:cs typeface="Times New Roman" charset="0"/>
              </a:rPr>
              <a:t>с</a:t>
            </a:r>
            <a:r>
              <a:rPr lang="en-US" altLang="zh-CN" sz="2400" b="1" i="1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sz="2400" b="1" i="1" dirty="0">
                <a:solidFill>
                  <a:srgbClr val="FFFF00"/>
                </a:solidFill>
              </a:rPr>
              <a:t>                    </a:t>
            </a:r>
            <a:r>
              <a:rPr lang="ru-RU" altLang="zh-CN" sz="2400" b="1" i="1" dirty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 </a:t>
            </a:r>
            <a:r>
              <a:rPr lang="en-US" altLang="zh-CN" sz="2400" b="1" i="1" dirty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r </a:t>
            </a:r>
            <a:r>
              <a:rPr lang="en-US" altLang="zh-CN" sz="2400" b="1" i="1" dirty="0">
                <a:solidFill>
                  <a:srgbClr val="FFFF00"/>
                </a:solidFill>
                <a:ea typeface="SimSun" charset="0"/>
                <a:cs typeface="SimSun" charset="0"/>
              </a:rPr>
              <a:t>= 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</a:rPr>
              <a:t>55 </a:t>
            </a:r>
            <a:r>
              <a:rPr lang="en-US" altLang="zh-CN" sz="2400" b="1" i="1" dirty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± 16 </a:t>
            </a:r>
            <a:r>
              <a:rPr lang="ru-RU" altLang="zh-CN" sz="2400" b="1" i="1" dirty="0" err="1">
                <a:solidFill>
                  <a:schemeClr val="bg1"/>
                </a:solidFill>
                <a:cs typeface="Times New Roman" charset="0"/>
                <a:sym typeface="Symbol" charset="0"/>
              </a:rPr>
              <a:t>кпк</a:t>
            </a:r>
            <a:endParaRPr lang="en-US" sz="2400" b="1" i="1" dirty="0">
              <a:solidFill>
                <a:schemeClr val="bg1"/>
              </a:solidFill>
              <a:sym typeface="Symbol" charset="0"/>
            </a:endParaRPr>
          </a:p>
        </p:txBody>
      </p:sp>
      <p:pic>
        <p:nvPicPr>
          <p:cNvPr id="143375" name="Picture 15" descr="HE 0437-5439 H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9463" y="2735263"/>
            <a:ext cx="4000500" cy="40005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79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5" y="2751138"/>
            <a:ext cx="4111625" cy="397668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2" name="Text Box 52"/>
          <p:cNvSpPr txBox="1">
            <a:spLocks noChangeArrowheads="1"/>
          </p:cNvSpPr>
          <p:nvPr/>
        </p:nvSpPr>
        <p:spPr bwMode="auto">
          <a:xfrm>
            <a:off x="0" y="5199063"/>
            <a:ext cx="375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000" i="1" dirty="0" smtClean="0">
                <a:solidFill>
                  <a:schemeClr val="bg1"/>
                </a:solidFill>
              </a:rPr>
              <a:t>(</a:t>
            </a:r>
            <a:r>
              <a:rPr kumimoji="0" lang="en-US" sz="2000" i="1" dirty="0" smtClean="0">
                <a:solidFill>
                  <a:schemeClr val="bg1"/>
                </a:solidFill>
              </a:rPr>
              <a:t>Brown, Geller, Kenyon </a:t>
            </a:r>
            <a:r>
              <a:rPr kumimoji="0" lang="ru-RU" sz="2000" i="1" dirty="0" smtClean="0">
                <a:solidFill>
                  <a:schemeClr val="bg1"/>
                </a:solidFill>
              </a:rPr>
              <a:t>, </a:t>
            </a:r>
            <a:r>
              <a:rPr kumimoji="0" lang="en-US" sz="2000" i="1" dirty="0" smtClean="0">
                <a:solidFill>
                  <a:schemeClr val="bg1"/>
                </a:solidFill>
                <a:cs typeface="Times New Roman" charset="0"/>
              </a:rPr>
              <a:t>Kurtz, </a:t>
            </a:r>
            <a:r>
              <a:rPr kumimoji="0" lang="en-US" sz="2000" i="1" dirty="0" err="1" smtClean="0">
                <a:solidFill>
                  <a:schemeClr val="bg1"/>
                </a:solidFill>
                <a:cs typeface="Times New Roman" charset="0"/>
              </a:rPr>
              <a:t>ApJ</a:t>
            </a:r>
            <a:r>
              <a:rPr kumimoji="0" lang="en-US" sz="2000" i="1" dirty="0" smtClean="0">
                <a:solidFill>
                  <a:schemeClr val="bg1"/>
                </a:solidFill>
                <a:cs typeface="Times New Roman" charset="0"/>
              </a:rPr>
              <a:t>, v. 622, 	33, </a:t>
            </a:r>
            <a:r>
              <a:rPr kumimoji="0" lang="en-US" sz="2000" i="1" dirty="0" smtClean="0">
                <a:solidFill>
                  <a:schemeClr val="bg1"/>
                </a:solidFill>
              </a:rPr>
              <a:t>20</a:t>
            </a:r>
            <a:r>
              <a:rPr kumimoji="0" lang="ru-RU" sz="2000" i="1" dirty="0" smtClean="0">
                <a:solidFill>
                  <a:schemeClr val="bg1"/>
                </a:solidFill>
              </a:rPr>
              <a:t>05)</a:t>
            </a:r>
            <a:r>
              <a:rPr kumimoji="0" lang="en-US" sz="20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9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330450" y="4429125"/>
            <a:ext cx="334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buFont typeface="Symbol" charset="0"/>
              <a:buNone/>
              <a:defRPr/>
            </a:pPr>
            <a:r>
              <a:rPr kumimoji="0" lang="en-US" altLang="zh-CN" b="1" i="1" dirty="0" smtClean="0">
                <a:solidFill>
                  <a:srgbClr val="CCFFFF"/>
                </a:solidFill>
                <a:ea typeface="SimSun" charset="0"/>
                <a:cs typeface="SimSun" charset="0"/>
                <a:sym typeface="Symbol" charset="0"/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50 </a:t>
            </a:r>
            <a:r>
              <a:rPr kumimoji="0" lang="ru-RU" altLang="zh-CN" b="1" i="1" dirty="0" err="1" smtClean="0">
                <a:solidFill>
                  <a:srgbClr val="FFFF00"/>
                </a:solidFill>
                <a:cs typeface="Times New Roman" charset="0"/>
                <a:sym typeface="Symbol" charset="0"/>
              </a:rPr>
              <a:t>кпк</a:t>
            </a:r>
            <a:r>
              <a:rPr kumimoji="0" lang="ru-RU" altLang="zh-CN" b="1" i="1" dirty="0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  <a:sym typeface="Symbol" charset="0"/>
              </a:rPr>
              <a:t>&lt; r &lt;</a:t>
            </a:r>
            <a:r>
              <a:rPr kumimoji="0" lang="en-US" altLang="zh-CN" b="1" i="1" dirty="0" smtClean="0">
                <a:solidFill>
                  <a:srgbClr val="FF0000"/>
                </a:solidFill>
                <a:ea typeface="SimSun" charset="0"/>
                <a:cs typeface="SimSun" charset="0"/>
                <a:sym typeface="Symbol" charset="0"/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120 </a:t>
            </a:r>
            <a:r>
              <a:rPr kumimoji="0" lang="ru-RU" altLang="zh-CN" b="1" i="1" dirty="0" err="1" smtClean="0">
                <a:solidFill>
                  <a:srgbClr val="FFFF00"/>
                </a:solidFill>
                <a:cs typeface="Times New Roman" charset="0"/>
                <a:sym typeface="Symbol" charset="0"/>
              </a:rPr>
              <a:t>кпк</a:t>
            </a:r>
            <a:endParaRPr kumimoji="0" lang="en-US" i="1" dirty="0" smtClean="0">
              <a:solidFill>
                <a:srgbClr val="FFFF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1624013" y="5026025"/>
            <a:ext cx="52943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b="1" i="1" dirty="0" smtClean="0">
                <a:solidFill>
                  <a:srgbClr val="FF0000"/>
                </a:solidFill>
                <a:ea typeface="SimSun" charset="0"/>
                <a:cs typeface="Times New Roman" charset="0"/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+496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kumimoji="0" lang="ru-RU" altLang="zh-CN" sz="2500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км</a:t>
            </a:r>
            <a:r>
              <a:rPr kumimoji="0" lang="en-US" altLang="zh-CN" sz="2500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/c</a:t>
            </a:r>
            <a:r>
              <a:rPr kumimoji="0" lang="en-US" altLang="zh-CN" sz="2500" dirty="0" smtClean="0"/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&lt;</a:t>
            </a:r>
            <a:r>
              <a:rPr kumimoji="0" lang="en-US" altLang="zh-CN" dirty="0" smtClean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b="1" i="1" dirty="0" err="1" smtClean="0">
                <a:solidFill>
                  <a:schemeClr val="bg1"/>
                </a:solidFill>
                <a:ea typeface="SimSun" charset="0"/>
                <a:cs typeface="Times New Roman" charset="0"/>
              </a:rPr>
              <a:t>V</a:t>
            </a:r>
            <a:r>
              <a:rPr kumimoji="0" lang="en-US" altLang="zh-CN" b="1" i="1" baseline="-25000" dirty="0" err="1" smtClean="0">
                <a:solidFill>
                  <a:schemeClr val="bg1"/>
                </a:solidFill>
                <a:ea typeface="SimSun" charset="0"/>
                <a:cs typeface="Times New Roman" charset="0"/>
              </a:rPr>
              <a:t>helio</a:t>
            </a:r>
            <a:r>
              <a:rPr kumimoji="0" lang="ru-RU" altLang="zh-CN" dirty="0" smtClean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Times New Roman" charset="0"/>
              </a:rPr>
              <a:t>&lt;</a:t>
            </a:r>
            <a:r>
              <a:rPr kumimoji="0" lang="ru-RU" altLang="zh-CN" dirty="0" smtClean="0">
                <a:solidFill>
                  <a:srgbClr val="FF0000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kumimoji="0" lang="ru-RU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+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833</a:t>
            </a:r>
            <a:r>
              <a:rPr kumimoji="0" lang="ru-RU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 </a:t>
            </a:r>
            <a:r>
              <a:rPr kumimoji="0" lang="ru-RU" altLang="zh-CN" b="1" i="1" dirty="0" smtClean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/</a:t>
            </a:r>
            <a:r>
              <a:rPr kumimoji="0" lang="ru-RU" altLang="zh-CN" b="1" i="1" dirty="0" smtClean="0">
                <a:solidFill>
                  <a:srgbClr val="FFFF00"/>
                </a:solidFill>
                <a:cs typeface="Times New Roman" charset="0"/>
              </a:rPr>
              <a:t>с</a:t>
            </a:r>
            <a:r>
              <a:rPr kumimoji="0" lang="en-US" altLang="zh-CN" b="1" i="1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endParaRPr kumimoji="0" lang="en-US" b="1" i="1" dirty="0" smtClean="0">
              <a:solidFill>
                <a:srgbClr val="FF0000"/>
              </a:solidFill>
              <a:ea typeface="SimSun" charset="0"/>
              <a:cs typeface="SimSun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6051550" y="2967038"/>
            <a:ext cx="291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2.5 M</a:t>
            </a:r>
            <a:r>
              <a:rPr kumimoji="0" lang="en-US" altLang="zh-CN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&lt; M &lt;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4 M</a:t>
            </a:r>
            <a:r>
              <a:rPr kumimoji="0" lang="en-US" altLang="zh-CN" b="1" i="1" baseline="-25000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o</a:t>
            </a:r>
            <a:endParaRPr kumimoji="0" lang="en-US" b="1" i="1" baseline="-25000" dirty="0" smtClean="0">
              <a:solidFill>
                <a:srgbClr val="FFFF00"/>
              </a:solidFill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155950" y="38989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b="1" i="1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Sp</a:t>
            </a:r>
            <a:r>
              <a:rPr kumimoji="0" lang="en-US" altLang="zh-CN" b="1" i="1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B0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÷ B8</a:t>
            </a:r>
            <a:endParaRPr kumimoji="0" lang="en-US" b="1" i="1" dirty="0" smtClean="0">
              <a:solidFill>
                <a:srgbClr val="FFFF00"/>
              </a:solidFill>
              <a:sym typeface="Symbol" charset="0"/>
            </a:endParaRP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1792288" y="3309938"/>
            <a:ext cx="362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10 380 K</a:t>
            </a:r>
            <a:r>
              <a:rPr kumimoji="0" lang="en-US" altLang="zh-CN" dirty="0" smtClean="0">
                <a:solidFill>
                  <a:srgbClr val="99FF66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&lt; </a:t>
            </a:r>
            <a:r>
              <a:rPr kumimoji="0" lang="en-US" altLang="zh-CN" b="1" i="1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T</a:t>
            </a:r>
            <a:r>
              <a:rPr kumimoji="0" lang="en-US" altLang="zh-CN" b="1" i="1" baseline="-25000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eff</a:t>
            </a:r>
            <a:r>
              <a:rPr kumimoji="0" lang="en-US" altLang="zh-CN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&lt;</a:t>
            </a:r>
            <a:r>
              <a:rPr kumimoji="0" lang="en-US" altLang="zh-CN" dirty="0" smtClean="0">
                <a:solidFill>
                  <a:srgbClr val="99FF66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14 547 K</a:t>
            </a:r>
            <a:endParaRPr kumimoji="0"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29068" name="Text Box 44"/>
          <p:cNvSpPr txBox="1">
            <a:spLocks noChangeArrowheads="1"/>
          </p:cNvSpPr>
          <p:nvPr/>
        </p:nvSpPr>
        <p:spPr bwMode="auto">
          <a:xfrm>
            <a:off x="2116138" y="2692400"/>
            <a:ext cx="362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zh-CN" b="1" i="1" dirty="0" smtClean="0">
                <a:solidFill>
                  <a:srgbClr val="FF0000"/>
                </a:solidFill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3.75</a:t>
            </a:r>
            <a:r>
              <a:rPr kumimoji="0" lang="en-US" altLang="zh-CN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dirty="0" smtClean="0">
                <a:solidFill>
                  <a:srgbClr val="FFFF00"/>
                </a:solidFill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&lt; log g</a:t>
            </a:r>
            <a:r>
              <a:rPr kumimoji="0" lang="en-US" altLang="zh-CN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&lt;</a:t>
            </a:r>
            <a:r>
              <a:rPr kumimoji="0" lang="en-US" altLang="zh-CN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4.62</a:t>
            </a:r>
            <a:endParaRPr kumimoji="0"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1584325" y="5630863"/>
            <a:ext cx="52943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b="1" i="1" dirty="0" smtClean="0">
                <a:solidFill>
                  <a:srgbClr val="FF0000"/>
                </a:solidFill>
                <a:ea typeface="SimSun" charset="0"/>
                <a:cs typeface="Times New Roman" charset="0"/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+361</a:t>
            </a:r>
            <a:r>
              <a:rPr kumimoji="0" lang="ru-RU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 </a:t>
            </a:r>
            <a:r>
              <a:rPr kumimoji="0" lang="ru-RU" altLang="zh-CN" sz="2500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км</a:t>
            </a:r>
            <a:r>
              <a:rPr kumimoji="0" lang="en-US" altLang="zh-CN" sz="2500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/c</a:t>
            </a:r>
            <a:r>
              <a:rPr kumimoji="0" lang="en-US" altLang="zh-CN" sz="2500" dirty="0" smtClean="0"/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Times New Roman" charset="0"/>
              </a:rPr>
              <a:t>&lt;</a:t>
            </a:r>
            <a:r>
              <a:rPr kumimoji="0" lang="en-US" altLang="zh-CN" dirty="0" smtClean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b="1" i="1" dirty="0" err="1" smtClean="0">
                <a:solidFill>
                  <a:schemeClr val="bg1"/>
                </a:solidFill>
                <a:ea typeface="SimSun" charset="0"/>
                <a:cs typeface="Times New Roman" charset="0"/>
              </a:rPr>
              <a:t>V</a:t>
            </a:r>
            <a:r>
              <a:rPr kumimoji="0" lang="en-US" altLang="zh-CN" b="1" i="1" baseline="-25000" dirty="0" err="1" smtClean="0">
                <a:solidFill>
                  <a:schemeClr val="bg1"/>
                </a:solidFill>
                <a:ea typeface="SimSun" charset="0"/>
                <a:cs typeface="Times New Roman" charset="0"/>
              </a:rPr>
              <a:t>halo</a:t>
            </a:r>
            <a:r>
              <a:rPr kumimoji="0" lang="ru-RU" altLang="zh-CN" dirty="0" smtClean="0">
                <a:solidFill>
                  <a:schemeClr val="bg1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Times New Roman" charset="0"/>
              </a:rPr>
              <a:t>&lt;</a:t>
            </a:r>
            <a:r>
              <a:rPr kumimoji="0" lang="ru-RU" altLang="zh-CN" dirty="0" smtClean="0">
                <a:solidFill>
                  <a:srgbClr val="99FF66"/>
                </a:solidFill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kumimoji="0" lang="ru-RU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+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</a:rPr>
              <a:t>675 </a:t>
            </a:r>
            <a:r>
              <a:rPr kumimoji="0" lang="ru-RU" altLang="zh-CN" b="1" i="1" dirty="0" smtClean="0">
                <a:solidFill>
                  <a:srgbClr val="FFFF00"/>
                </a:solidFill>
                <a:cs typeface="Times New Roman" charset="0"/>
              </a:rPr>
              <a:t>км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/</a:t>
            </a:r>
            <a:r>
              <a:rPr kumimoji="0" lang="ru-RU" altLang="zh-CN" b="1" i="1" dirty="0" smtClean="0">
                <a:solidFill>
                  <a:srgbClr val="FFFF00"/>
                </a:solidFill>
                <a:cs typeface="Times New Roman" charset="0"/>
              </a:rPr>
              <a:t>с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endParaRPr kumimoji="0" lang="en-US" b="1" i="1" dirty="0" smtClean="0">
              <a:solidFill>
                <a:srgbClr val="FFFF00"/>
              </a:solidFill>
              <a:ea typeface="SimSun" charset="0"/>
              <a:cs typeface="SimSun" charset="0"/>
            </a:endParaRPr>
          </a:p>
        </p:txBody>
      </p:sp>
      <p:sp>
        <p:nvSpPr>
          <p:cNvPr id="129073" name="Text Box 49"/>
          <p:cNvSpPr txBox="1">
            <a:spLocks noChangeArrowheads="1"/>
          </p:cNvSpPr>
          <p:nvPr/>
        </p:nvSpPr>
        <p:spPr bwMode="auto">
          <a:xfrm>
            <a:off x="0" y="465138"/>
            <a:ext cx="9144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2300" b="1" smtClean="0">
                <a:solidFill>
                  <a:schemeClr val="bg1"/>
                </a:solidFill>
              </a:rPr>
              <a:t>MMT </a:t>
            </a:r>
            <a:r>
              <a:rPr kumimoji="0" lang="ru-RU" sz="2300" b="1" smtClean="0">
                <a:solidFill>
                  <a:schemeClr val="bg1"/>
                </a:solidFill>
              </a:rPr>
              <a:t>  </a:t>
            </a:r>
            <a:r>
              <a:rPr kumimoji="0" lang="en-US" sz="2300" b="1" smtClean="0">
                <a:solidFill>
                  <a:schemeClr val="bg1"/>
                </a:solidFill>
              </a:rPr>
              <a:t>HVS </a:t>
            </a:r>
            <a:r>
              <a:rPr kumimoji="0" lang="ru-RU" sz="2300" b="1" smtClean="0">
                <a:solidFill>
                  <a:schemeClr val="bg1"/>
                </a:solidFill>
              </a:rPr>
              <a:t>  </a:t>
            </a:r>
            <a:r>
              <a:rPr kumimoji="0" lang="en-US" sz="2300" b="1" smtClean="0">
                <a:solidFill>
                  <a:schemeClr val="bg1"/>
                </a:solidFill>
              </a:rPr>
              <a:t>STAR </a:t>
            </a:r>
            <a:r>
              <a:rPr kumimoji="0" lang="ru-RU" sz="2300" b="1" smtClean="0">
                <a:solidFill>
                  <a:schemeClr val="bg1"/>
                </a:solidFill>
              </a:rPr>
              <a:t>  </a:t>
            </a:r>
            <a:r>
              <a:rPr kumimoji="0" lang="en-US" sz="2300" b="1" smtClean="0">
                <a:solidFill>
                  <a:schemeClr val="bg1"/>
                </a:solidFill>
              </a:rPr>
              <a:t>SURVEY</a:t>
            </a:r>
            <a:r>
              <a:rPr kumimoji="0" lang="ru-RU" sz="2300" b="1" smtClean="0">
                <a:solidFill>
                  <a:schemeClr val="bg1"/>
                </a:solidFill>
              </a:rPr>
              <a:t> </a:t>
            </a:r>
            <a:r>
              <a:rPr kumimoji="0" lang="en-US" sz="2300" b="1" smtClean="0">
                <a:solidFill>
                  <a:schemeClr val="bg1"/>
                </a:solidFill>
              </a:rPr>
              <a:t> III    </a:t>
            </a:r>
            <a:r>
              <a:rPr kumimoji="0" lang="en-US" sz="2300" i="1" smtClean="0">
                <a:solidFill>
                  <a:srgbClr val="99FFCC"/>
                </a:solidFill>
              </a:rPr>
              <a:t>NORTHERN  MILKY  WAY  HALO</a:t>
            </a:r>
          </a:p>
        </p:txBody>
      </p:sp>
      <p:sp>
        <p:nvSpPr>
          <p:cNvPr id="129074" name="Text Box 50"/>
          <p:cNvSpPr txBox="1">
            <a:spLocks noChangeArrowheads="1"/>
          </p:cNvSpPr>
          <p:nvPr/>
        </p:nvSpPr>
        <p:spPr bwMode="auto">
          <a:xfrm>
            <a:off x="2108200" y="1063625"/>
            <a:ext cx="676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sz="200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b="1" smtClean="0">
                <a:solidFill>
                  <a:srgbClr val="FFFF00"/>
                </a:solidFill>
                <a:cs typeface="Times New Roman" charset="0"/>
              </a:rPr>
              <a:t>| b | &gt; 30</a:t>
            </a:r>
            <a:r>
              <a:rPr kumimoji="0" lang="en-US" b="1" baseline="30000" smtClean="0">
                <a:solidFill>
                  <a:srgbClr val="FFFF00"/>
                </a:solidFill>
                <a:cs typeface="Times New Roman" charset="0"/>
              </a:rPr>
              <a:t>o</a:t>
            </a:r>
            <a:r>
              <a:rPr kumimoji="0" lang="ru-RU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kumimoji="0" lang="en-US" smtClean="0">
                <a:solidFill>
                  <a:schemeClr val="bg1"/>
                </a:solidFill>
                <a:cs typeface="Times New Roman" charset="0"/>
              </a:rPr>
              <a:t> 29%  </a:t>
            </a:r>
            <a:r>
              <a:rPr kumimoji="0" lang="en-US" sz="1600" smtClean="0">
                <a:solidFill>
                  <a:schemeClr val="bg1"/>
                </a:solidFill>
                <a:cs typeface="Times New Roman" charset="0"/>
              </a:rPr>
              <a:t>(</a:t>
            </a:r>
            <a:r>
              <a:rPr kumimoji="0" lang="en-US" sz="1600" smtClean="0">
                <a:solidFill>
                  <a:schemeClr val="bg1"/>
                </a:solidFill>
              </a:rPr>
              <a:t>Brown, Geller, Kenyon, ApJ, v.787, 89, 2014</a:t>
            </a:r>
            <a:r>
              <a:rPr kumimoji="0" lang="en-US" sz="1600" smtClean="0">
                <a:solidFill>
                  <a:schemeClr val="bg1"/>
                </a:solidFill>
                <a:cs typeface="Times New Roman" charset="0"/>
              </a:rPr>
              <a:t>)</a:t>
            </a:r>
          </a:p>
        </p:txBody>
      </p:sp>
      <p:sp>
        <p:nvSpPr>
          <p:cNvPr id="2" name="Text Box 44"/>
          <p:cNvSpPr txBox="1">
            <a:spLocks noChangeArrowheads="1"/>
          </p:cNvSpPr>
          <p:nvPr/>
        </p:nvSpPr>
        <p:spPr bwMode="auto">
          <a:xfrm>
            <a:off x="1804988" y="1598613"/>
            <a:ext cx="433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48</a:t>
            </a:r>
            <a:r>
              <a:rPr kumimoji="0" lang="en-US" altLang="zh-CN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kumimoji="0" lang="ru-RU" altLang="zh-CN" b="1" i="1" dirty="0" smtClean="0">
                <a:solidFill>
                  <a:srgbClr val="FFFF00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Times New Roman" charset="0"/>
                <a:sym typeface="Symbol" charset="0"/>
              </a:rPr>
              <a:t>/c</a:t>
            </a:r>
            <a:r>
              <a:rPr kumimoji="0" lang="en-US" altLang="zh-CN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&lt; </a:t>
            </a:r>
            <a:r>
              <a:rPr kumimoji="0" lang="en-US" altLang="zh-CN" baseline="-250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i="1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V·sin</a:t>
            </a:r>
            <a:r>
              <a:rPr kumimoji="0" lang="en-US" altLang="zh-CN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i="1" dirty="0" err="1" smtClean="0">
                <a:solidFill>
                  <a:schemeClr val="bg1"/>
                </a:solidFill>
                <a:ea typeface="SimSun" charset="0"/>
                <a:cs typeface="SimSun" charset="0"/>
              </a:rPr>
              <a:t>i</a:t>
            </a:r>
            <a:r>
              <a:rPr kumimoji="0" lang="en-US" altLang="zh-CN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&lt;</a:t>
            </a:r>
            <a:r>
              <a:rPr kumimoji="0" lang="en-US" altLang="zh-CN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</a:rPr>
              <a:t>320 </a:t>
            </a:r>
            <a:r>
              <a:rPr kumimoji="0" lang="ru-RU" altLang="zh-CN" b="1" i="1" dirty="0" smtClean="0">
                <a:solidFill>
                  <a:srgbClr val="FFFF00"/>
                </a:solidFill>
                <a:cs typeface="Times New Roman" charset="0"/>
                <a:sym typeface="Symbol" charset="0"/>
              </a:rPr>
              <a:t>км</a:t>
            </a:r>
            <a:r>
              <a:rPr kumimoji="0" lang="en-US" altLang="zh-CN" b="1" i="1" dirty="0" smtClean="0">
                <a:solidFill>
                  <a:srgbClr val="FFFF00"/>
                </a:solidFill>
                <a:ea typeface="SimSun" charset="0"/>
                <a:cs typeface="SimSun" charset="0"/>
                <a:sym typeface="Symbol" charset="0"/>
              </a:rPr>
              <a:t>/c</a:t>
            </a:r>
            <a:r>
              <a:rPr kumimoji="0" lang="en-US" altLang="zh-CN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endParaRPr kumimoji="0" lang="en-US" dirty="0" smtClean="0">
              <a:solidFill>
                <a:srgbClr val="FF0000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949450" y="2166938"/>
            <a:ext cx="3748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/>
                </a:solidFill>
                <a:cs typeface="Times New Roman" charset="0"/>
              </a:rPr>
              <a:t>Эволюционный статус </a:t>
            </a:r>
            <a:r>
              <a:rPr lang="ru-RU" sz="2400" b="1" dirty="0">
                <a:solidFill>
                  <a:srgbClr val="FFFF00"/>
                </a:solidFill>
                <a:cs typeface="Times New Roman" charset="0"/>
              </a:rPr>
              <a:t>ГП</a:t>
            </a:r>
            <a:endParaRPr lang="en-US" sz="2400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just">
              <a:defRPr/>
            </a:pPr>
            <a:r>
              <a:rPr kumimoji="0" lang="ru-RU" sz="2300" b="1" dirty="0" smtClean="0">
                <a:solidFill>
                  <a:schemeClr val="bg1"/>
                </a:solidFill>
                <a:cs typeface="Times New Roman" charset="0"/>
              </a:rPr>
              <a:t>За 10 лет целенаправленных поисков открыт </a:t>
            </a:r>
            <a:r>
              <a:rPr kumimoji="0" lang="ru-RU" sz="2300" b="1" dirty="0" smtClean="0">
                <a:solidFill>
                  <a:srgbClr val="FF6600"/>
                </a:solidFill>
                <a:cs typeface="Times New Roman" charset="0"/>
              </a:rPr>
              <a:t>21 объект</a:t>
            </a:r>
            <a:r>
              <a:rPr kumimoji="0" lang="ru-RU" sz="2300" b="1" dirty="0" smtClean="0">
                <a:solidFill>
                  <a:schemeClr val="bg1"/>
                </a:solidFill>
                <a:cs typeface="Times New Roman" charset="0"/>
              </a:rPr>
              <a:t> класса СЗ</a:t>
            </a:r>
            <a:endParaRPr kumimoji="0"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8" grpId="0"/>
      <p:bldP spid="129073" grpId="0"/>
      <p:bldP spid="2" grpId="0"/>
      <p:bldP spid="204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FFFF00"/>
                </a:solidFill>
                <a:cs typeface="Times New Roman" charset="0"/>
              </a:rPr>
              <a:t>КЛАССИФИКАЦИЯ  ЗВЕЗД  С  АНОМАЛЬНОЙ   КИНЕМАТИКОЙ</a:t>
            </a:r>
            <a:endParaRPr lang="en-US" sz="2200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2089150"/>
            <a:ext cx="9004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1.</a:t>
            </a:r>
            <a:r>
              <a:rPr lang="ru-RU" sz="2000" b="1" dirty="0">
                <a:solidFill>
                  <a:srgbClr val="FF0066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высокоскоростные звезды       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high-velocity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»      </a:t>
            </a:r>
            <a:r>
              <a:rPr lang="ru-RU" sz="2000" b="1" i="1" dirty="0">
                <a:solidFill>
                  <a:schemeClr val="bg1"/>
                </a:solidFill>
                <a:cs typeface="Times New Roman" charset="0"/>
              </a:rPr>
              <a:t>6</a:t>
            </a:r>
            <a:r>
              <a:rPr lang="en-US" sz="2000" b="1" i="1" dirty="0">
                <a:solidFill>
                  <a:schemeClr val="bg1"/>
                </a:solidFill>
                <a:cs typeface="Times New Roman" charset="0"/>
              </a:rPr>
              <a:t>0 </a:t>
            </a:r>
            <a:r>
              <a:rPr lang="ru-RU" sz="2000" b="1" i="1" dirty="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chemeClr val="bg1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chemeClr val="bg1"/>
                </a:solidFill>
                <a:cs typeface="Times New Roman" charset="0"/>
              </a:rPr>
              <a:t> &lt; V &lt; 30</a:t>
            </a:r>
            <a:r>
              <a:rPr lang="ru-RU" sz="2000" b="1" i="1" dirty="0">
                <a:solidFill>
                  <a:schemeClr val="bg1"/>
                </a:solidFill>
                <a:cs typeface="Times New Roman" charset="0"/>
              </a:rPr>
              <a:t>0</a:t>
            </a:r>
            <a:r>
              <a:rPr lang="en-US" sz="2000" b="1" i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chemeClr val="bg1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chemeClr val="bg1"/>
                </a:solidFill>
                <a:cs typeface="Times New Roman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0" y="1663700"/>
            <a:ext cx="8805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66FF66"/>
                </a:solidFill>
                <a:cs typeface="Times New Roman" charset="0"/>
              </a:rPr>
              <a:t> 2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.</a:t>
            </a:r>
            <a:r>
              <a:rPr lang="ru-RU" sz="20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убегающие звезды                    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runaway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»            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6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0 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 &lt; V &lt; 30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0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 </a:t>
            </a:r>
            <a:endParaRPr lang="en-US" sz="2000" i="1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0" y="1223963"/>
            <a:ext cx="89646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66FF66"/>
                </a:solidFill>
                <a:cs typeface="Times New Roman" charset="0"/>
              </a:rPr>
              <a:t> </a:t>
            </a:r>
            <a:r>
              <a:rPr lang="en-US" sz="2200" b="1" dirty="0">
                <a:solidFill>
                  <a:srgbClr val="66FF66"/>
                </a:solidFill>
                <a:cs typeface="Times New Roman" charset="0"/>
              </a:rPr>
              <a:t>3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.</a:t>
            </a:r>
            <a:r>
              <a:rPr lang="ru-RU" sz="20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cs typeface="Times New Roman" charset="0"/>
              </a:rPr>
              <a:t>быстро</a:t>
            </a:r>
            <a:r>
              <a:rPr lang="ru-RU" sz="2000" dirty="0" err="1">
                <a:solidFill>
                  <a:schemeClr val="bg1"/>
                </a:solidFill>
                <a:cs typeface="Times New Roman" charset="0"/>
              </a:rPr>
              <a:t>убегающие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звезды   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hyper-runaway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»</a:t>
            </a:r>
            <a:r>
              <a:rPr lang="ru-RU" sz="2000" dirty="0">
                <a:cs typeface="Times New Roman" charset="0"/>
              </a:rPr>
              <a:t>    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300 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 &lt; V &lt; 530 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 </a:t>
            </a:r>
          </a:p>
        </p:txBody>
      </p:sp>
      <p:sp>
        <p:nvSpPr>
          <p:cNvPr id="131104" name="Text Box 32"/>
          <p:cNvSpPr txBox="1">
            <a:spLocks noChangeArrowheads="1"/>
          </p:cNvSpPr>
          <p:nvPr/>
        </p:nvSpPr>
        <p:spPr bwMode="auto">
          <a:xfrm>
            <a:off x="0" y="811213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66FF66"/>
                </a:solidFill>
                <a:cs typeface="Times New Roman" charset="0"/>
              </a:rPr>
              <a:t> 4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.</a:t>
            </a:r>
            <a:r>
              <a:rPr lang="ru-RU" sz="20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сверх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скоростные звезды   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hypervelocity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»</a:t>
            </a:r>
            <a:r>
              <a:rPr lang="ru-RU" sz="2000" dirty="0">
                <a:cs typeface="Times New Roman" charset="0"/>
              </a:rPr>
              <a:t>        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600 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cs typeface="Times New Roman" charset="0"/>
              </a:rPr>
              <a:t>&lt; 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V  &lt; 1000 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км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/</a:t>
            </a:r>
            <a:r>
              <a:rPr lang="ru-RU" sz="2000" b="1" i="1" dirty="0">
                <a:solidFill>
                  <a:srgbClr val="FFFFFF"/>
                </a:solidFill>
                <a:cs typeface="Times New Roman" charset="0"/>
              </a:rPr>
              <a:t>с</a:t>
            </a:r>
            <a:r>
              <a:rPr lang="en-US" sz="2000" b="1" i="1" dirty="0">
                <a:solidFill>
                  <a:srgbClr val="FFFFFF"/>
                </a:solidFill>
                <a:cs typeface="Times New Roman" charset="0"/>
              </a:rPr>
              <a:t> </a:t>
            </a:r>
          </a:p>
        </p:txBody>
      </p:sp>
      <p:sp>
        <p:nvSpPr>
          <p:cNvPr id="131112" name="Text Box 40"/>
          <p:cNvSpPr txBox="1">
            <a:spLocks noChangeArrowheads="1"/>
          </p:cNvSpPr>
          <p:nvPr/>
        </p:nvSpPr>
        <p:spPr bwMode="auto">
          <a:xfrm>
            <a:off x="0" y="377825"/>
            <a:ext cx="897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66FF66"/>
                </a:solidFill>
                <a:cs typeface="Times New Roman" charset="0"/>
              </a:rPr>
              <a:t> 5</a:t>
            </a:r>
            <a:r>
              <a:rPr lang="ru-RU" sz="2000" b="1" dirty="0">
                <a:solidFill>
                  <a:srgbClr val="66FF66"/>
                </a:solidFill>
                <a:cs typeface="Times New Roman" charset="0"/>
              </a:rPr>
              <a:t>.</a:t>
            </a:r>
            <a:r>
              <a:rPr lang="ru-RU" sz="2000" b="1" dirty="0">
                <a:solidFill>
                  <a:srgbClr val="00CC00"/>
                </a:solidFill>
                <a:cs typeface="Times New Roman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Times New Roman" charset="0"/>
              </a:rPr>
              <a:t>релятивистские</a:t>
            </a: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 звезды 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«</a:t>
            </a:r>
            <a:r>
              <a:rPr lang="en-US" sz="2000" i="1" dirty="0">
                <a:solidFill>
                  <a:srgbClr val="FFFF00"/>
                </a:solidFill>
                <a:cs typeface="Times New Roman" charset="0"/>
              </a:rPr>
              <a:t>relativistic stars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1800" i="1" dirty="0">
                <a:solidFill>
                  <a:srgbClr val="FFFF00"/>
                </a:solidFill>
                <a:cs typeface="Times New Roman" charset="0"/>
              </a:rPr>
              <a:t>(</a:t>
            </a:r>
            <a:r>
              <a:rPr lang="ru-RU" sz="1800" i="1" dirty="0" err="1">
                <a:solidFill>
                  <a:srgbClr val="FFFF00"/>
                </a:solidFill>
                <a:cs typeface="Times New Roman" charset="0"/>
              </a:rPr>
              <a:t>Тутуков</a:t>
            </a:r>
            <a:r>
              <a:rPr lang="ru-RU" sz="1800" i="1" dirty="0">
                <a:solidFill>
                  <a:srgbClr val="FFFF00"/>
                </a:solidFill>
                <a:cs typeface="Times New Roman" charset="0"/>
              </a:rPr>
              <a:t>, Федорова, АЖ, 2009)</a:t>
            </a:r>
            <a:r>
              <a:rPr lang="ru-RU" sz="2000" i="1" dirty="0">
                <a:solidFill>
                  <a:srgbClr val="FFFF00"/>
                </a:solidFill>
                <a:cs typeface="Times New Roman" charset="0"/>
              </a:rPr>
              <a:t>   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</a:rPr>
              <a:t>V</a:t>
            </a:r>
            <a:r>
              <a:rPr lang="en-US" sz="2000" b="1" i="1" dirty="0">
                <a:solidFill>
                  <a:srgbClr val="FFFF00"/>
                </a:solidFill>
                <a:cs typeface="Times New Roman" charset="0"/>
                <a:sym typeface="Symbol" charset="0"/>
              </a:rPr>
              <a:t>~ c</a:t>
            </a:r>
            <a:endParaRPr lang="en-US" sz="2000" dirty="0">
              <a:cs typeface="Times New Roman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3778250"/>
            <a:ext cx="9034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1"/>
                </a:solidFill>
                <a:cs typeface="Times New Roman" charset="0"/>
              </a:rPr>
              <a:t>Скорость выброшенной звезды в результате столкновения ТДС с СМЧД оценивается порядка орбитальной скорости второго звездного компонента, захваченного СМЧД</a:t>
            </a:r>
            <a:r>
              <a:rPr lang="en-US" sz="2000" dirty="0">
                <a:solidFill>
                  <a:schemeClr val="bg1"/>
                </a:solidFill>
                <a:cs typeface="Times New Roman" charset="0"/>
              </a:rPr>
              <a:t>:</a:t>
            </a:r>
            <a:r>
              <a:rPr lang="en-US" sz="2000" dirty="0">
                <a:cs typeface="Times New Roman" charset="0"/>
              </a:rPr>
              <a:t>   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925763" y="4764088"/>
            <a:ext cx="310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ru-RU" altLang="zh-CN" dirty="0">
                <a:solidFill>
                  <a:srgbClr val="FFFF00"/>
                </a:solidFill>
              </a:rPr>
              <a:t> = (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GM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ru-RU" altLang="zh-CN" dirty="0">
                <a:solidFill>
                  <a:srgbClr val="FFFF00"/>
                </a:solidFill>
              </a:rPr>
              <a:t>/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A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min</a:t>
            </a:r>
            <a:r>
              <a:rPr lang="ru-RU" altLang="zh-CN" dirty="0">
                <a:solidFill>
                  <a:srgbClr val="FFFF00"/>
                </a:solidFill>
              </a:rPr>
              <a:t>)</a:t>
            </a:r>
            <a:r>
              <a:rPr lang="ru-RU" altLang="zh-CN" baseline="30000" dirty="0">
                <a:solidFill>
                  <a:srgbClr val="FFFF00"/>
                </a:solidFill>
              </a:rPr>
              <a:t>1/2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40088" y="5378450"/>
            <a:ext cx="44624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ru-RU" altLang="zh-CN" dirty="0">
                <a:solidFill>
                  <a:srgbClr val="FFFF00"/>
                </a:solidFill>
              </a:rPr>
              <a:t>= </a:t>
            </a:r>
            <a:r>
              <a:rPr lang="en-US" altLang="zh-CN" dirty="0" err="1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Roche</a:t>
            </a:r>
            <a:r>
              <a:rPr lang="ru-RU" altLang="zh-CN" dirty="0">
                <a:solidFill>
                  <a:srgbClr val="FFFF00"/>
                </a:solidFill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Symbol" charset="0"/>
              </a:rPr>
              <a:t>~ </a:t>
            </a:r>
            <a:r>
              <a:rPr lang="ru-RU" altLang="zh-CN" dirty="0">
                <a:solidFill>
                  <a:srgbClr val="FFFF00"/>
                </a:solidFill>
              </a:rPr>
              <a:t>0.4·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A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min</a:t>
            </a:r>
            <a:r>
              <a:rPr lang="ru-RU" altLang="zh-CN" dirty="0">
                <a:solidFill>
                  <a:srgbClr val="FFFF00"/>
                </a:solidFill>
              </a:rPr>
              <a:t>(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ru-RU" altLang="zh-CN" dirty="0">
                <a:solidFill>
                  <a:srgbClr val="FFFF00"/>
                </a:solidFill>
              </a:rPr>
              <a:t>/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ru-RU" altLang="zh-CN" dirty="0">
                <a:solidFill>
                  <a:srgbClr val="FFFF00"/>
                </a:solidFill>
              </a:rPr>
              <a:t>)</a:t>
            </a:r>
            <a:r>
              <a:rPr lang="ru-RU" altLang="zh-CN" baseline="30000" dirty="0">
                <a:solidFill>
                  <a:srgbClr val="FFFF00"/>
                </a:solidFill>
              </a:rPr>
              <a:t>1/3</a:t>
            </a:r>
            <a:r>
              <a:rPr lang="en-US" altLang="zh-CN" baseline="30000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916238" y="6007100"/>
            <a:ext cx="513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solidFill>
                  <a:srgbClr val="FFFF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baseline="-25000" dirty="0" err="1">
                <a:solidFill>
                  <a:srgbClr val="FFFF00"/>
                </a:solidFill>
                <a:ea typeface="SimSun" charset="0"/>
                <a:cs typeface="SimSun" charset="0"/>
              </a:rPr>
              <a:t>eject</a:t>
            </a:r>
            <a:r>
              <a:rPr lang="ru-RU" altLang="zh-CN" dirty="0">
                <a:solidFill>
                  <a:srgbClr val="FFFF00"/>
                </a:solidFill>
              </a:rPr>
              <a:t> = 275·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BH</a:t>
            </a:r>
            <a:r>
              <a:rPr lang="ru-RU" altLang="zh-CN" baseline="30000" dirty="0">
                <a:solidFill>
                  <a:srgbClr val="FFFF00"/>
                </a:solidFill>
              </a:rPr>
              <a:t>1/3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 *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baseline="30000" dirty="0">
                <a:solidFill>
                  <a:srgbClr val="FFFF00"/>
                </a:solidFill>
              </a:rPr>
              <a:t>1/6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ru-RU" altLang="zh-CN" baseline="30000" dirty="0">
                <a:solidFill>
                  <a:srgbClr val="FFFF00"/>
                </a:solidFill>
              </a:rPr>
              <a:t>-1/2</a:t>
            </a:r>
            <a:r>
              <a:rPr lang="ru-RU" altLang="zh-CN" dirty="0">
                <a:solidFill>
                  <a:srgbClr val="FFFF00"/>
                </a:solidFill>
              </a:rPr>
              <a:t>, </a:t>
            </a:r>
            <a:r>
              <a:rPr lang="ru-RU" altLang="zh-CN" dirty="0">
                <a:solidFill>
                  <a:srgbClr val="FFFF00"/>
                </a:solidFill>
                <a:cs typeface="Times New Roman" charset="0"/>
              </a:rPr>
              <a:t>км/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Times New Roman" charset="0"/>
              </a:rPr>
              <a:t>c</a:t>
            </a:r>
            <a:r>
              <a:rPr lang="ru-RU" altLang="zh-CN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05125" y="5995988"/>
            <a:ext cx="513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solidFill>
                  <a:srgbClr val="FF0000"/>
                </a:solidFill>
                <a:ea typeface="SimSun" charset="0"/>
                <a:cs typeface="SimSun" charset="0"/>
              </a:rPr>
              <a:t>v</a:t>
            </a:r>
            <a:r>
              <a:rPr lang="en-US" altLang="zh-CN" baseline="-25000" dirty="0" err="1">
                <a:solidFill>
                  <a:srgbClr val="FF0000"/>
                </a:solidFill>
                <a:ea typeface="SimSun" charset="0"/>
                <a:cs typeface="SimSun" charset="0"/>
              </a:rPr>
              <a:t>eject</a:t>
            </a:r>
            <a:r>
              <a:rPr lang="ru-RU" altLang="zh-CN" dirty="0">
                <a:solidFill>
                  <a:srgbClr val="FFFF00"/>
                </a:solidFill>
              </a:rPr>
              <a:t> = 275·</a:t>
            </a:r>
            <a:r>
              <a:rPr lang="en-US" altLang="zh-CN" dirty="0">
                <a:solidFill>
                  <a:srgbClr val="FF00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0000"/>
                </a:solidFill>
                <a:ea typeface="SimSun" charset="0"/>
                <a:cs typeface="SimSun" charset="0"/>
              </a:rPr>
              <a:t>BH</a:t>
            </a:r>
            <a:r>
              <a:rPr lang="ru-RU" altLang="zh-CN" baseline="30000" dirty="0">
                <a:solidFill>
                  <a:srgbClr val="FF0000"/>
                </a:solidFill>
              </a:rPr>
              <a:t>1/3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 *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 </a:t>
            </a:r>
            <a:r>
              <a:rPr lang="ru-RU" altLang="zh-CN" baseline="30000" dirty="0">
                <a:solidFill>
                  <a:srgbClr val="FFFF00"/>
                </a:solidFill>
              </a:rPr>
              <a:t>1/6</a:t>
            </a:r>
            <a:r>
              <a:rPr lang="ru-RU" altLang="zh-CN" dirty="0">
                <a:solidFill>
                  <a:srgbClr val="FFFF00"/>
                </a:solidFill>
              </a:rPr>
              <a:t> ·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>
                <a:solidFill>
                  <a:srgbClr val="FFFF00"/>
                </a:solidFill>
                <a:ea typeface="SimSun" charset="0"/>
                <a:cs typeface="SimSun" charset="0"/>
              </a:rPr>
              <a:t>*</a:t>
            </a:r>
            <a:r>
              <a:rPr lang="ru-RU" altLang="zh-CN" baseline="30000" dirty="0">
                <a:solidFill>
                  <a:srgbClr val="FFFF00"/>
                </a:solidFill>
              </a:rPr>
              <a:t>-1/2</a:t>
            </a:r>
            <a:r>
              <a:rPr lang="ru-RU" altLang="zh-CN" dirty="0">
                <a:solidFill>
                  <a:srgbClr val="FFFF00"/>
                </a:solidFill>
              </a:rPr>
              <a:t>, </a:t>
            </a:r>
            <a:r>
              <a:rPr lang="ru-RU" altLang="zh-CN" dirty="0">
                <a:solidFill>
                  <a:srgbClr val="FFFF00"/>
                </a:solidFill>
                <a:cs typeface="Times New Roman" charset="0"/>
              </a:rPr>
              <a:t>км/</a:t>
            </a:r>
            <a:r>
              <a:rPr lang="en-US" altLang="zh-CN" dirty="0">
                <a:solidFill>
                  <a:srgbClr val="FFFF00"/>
                </a:solidFill>
                <a:ea typeface="SimSun" charset="0"/>
                <a:cs typeface="Times New Roman" charset="0"/>
              </a:rPr>
              <a:t>c</a:t>
            </a:r>
            <a:r>
              <a:rPr lang="ru-RU" altLang="zh-CN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22238" y="2640013"/>
            <a:ext cx="4443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 err="1">
                <a:solidFill>
                  <a:schemeClr val="bg1">
                    <a:lumMod val="95000"/>
                  </a:schemeClr>
                </a:solidFill>
                <a:cs typeface="Times New Roman" charset="0"/>
              </a:rPr>
              <a:t>Дремова</a:t>
            </a:r>
            <a:r>
              <a:rPr lang="ru-RU" sz="1600" i="1" dirty="0">
                <a:solidFill>
                  <a:schemeClr val="bg1">
                    <a:lumMod val="95000"/>
                  </a:schemeClr>
                </a:solidFill>
                <a:cs typeface="Times New Roman" charset="0"/>
              </a:rPr>
              <a:t>, </a:t>
            </a:r>
            <a:r>
              <a:rPr lang="ru-RU" sz="1600" i="1" dirty="0" err="1">
                <a:solidFill>
                  <a:schemeClr val="bg1">
                    <a:lumMod val="95000"/>
                  </a:schemeClr>
                </a:solidFill>
                <a:cs typeface="Times New Roman" charset="0"/>
              </a:rPr>
              <a:t>Дремов</a:t>
            </a:r>
            <a:r>
              <a:rPr lang="ru-RU" sz="1600" i="1" dirty="0">
                <a:solidFill>
                  <a:schemeClr val="bg1">
                    <a:lumMod val="95000"/>
                  </a:schemeClr>
                </a:solidFill>
                <a:cs typeface="Times New Roman" charset="0"/>
              </a:rPr>
              <a:t>, </a:t>
            </a:r>
            <a:r>
              <a:rPr lang="ru-RU" sz="1600" i="1" dirty="0" err="1">
                <a:solidFill>
                  <a:schemeClr val="bg1">
                    <a:lumMod val="95000"/>
                  </a:schemeClr>
                </a:solidFill>
                <a:cs typeface="Times New Roman" charset="0"/>
              </a:rPr>
              <a:t>Тутуков</a:t>
            </a:r>
            <a:r>
              <a:rPr lang="ru-RU" sz="1600" i="1" dirty="0">
                <a:solidFill>
                  <a:schemeClr val="bg1">
                    <a:lumMod val="95000"/>
                  </a:schemeClr>
                </a:solidFill>
                <a:cs typeface="Times New Roman" charset="0"/>
              </a:rPr>
              <a:t>, АЖ, т.91, с.353, 201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cs typeface="Times New Roman" charset="0"/>
              </a:rPr>
              <a:t>4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3825" y="2952750"/>
            <a:ext cx="532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F2F2F2"/>
                </a:solidFill>
                <a:cs typeface="Times New Roman" charset="0"/>
              </a:rPr>
              <a:t>Дремова, Дремов, Тутуков, </a:t>
            </a:r>
            <a:r>
              <a:rPr lang="en-US" sz="1600" i="1">
                <a:solidFill>
                  <a:srgbClr val="F2F2F2"/>
                </a:solidFill>
                <a:cs typeface="Times New Roman" charset="0"/>
              </a:rPr>
              <a:t>Baltic Astronomy</a:t>
            </a:r>
            <a:r>
              <a:rPr lang="ru-RU" sz="1600" i="1">
                <a:solidFill>
                  <a:srgbClr val="F2F2F2"/>
                </a:solidFill>
                <a:cs typeface="Times New Roman" charset="0"/>
              </a:rPr>
              <a:t>, </a:t>
            </a:r>
            <a:r>
              <a:rPr lang="en-US" sz="1600" i="1">
                <a:solidFill>
                  <a:srgbClr val="F2F2F2"/>
                </a:solidFill>
                <a:cs typeface="Times New Roman" charset="0"/>
              </a:rPr>
              <a:t>v.24, p.1, </a:t>
            </a:r>
            <a:r>
              <a:rPr lang="ru-RU" sz="1600" i="1">
                <a:solidFill>
                  <a:srgbClr val="F2F2F2"/>
                </a:solidFill>
                <a:cs typeface="Times New Roman" charset="0"/>
              </a:rPr>
              <a:t>201</a:t>
            </a:r>
            <a:r>
              <a:rPr lang="en-US" sz="1600" i="1">
                <a:solidFill>
                  <a:srgbClr val="F2F2F2"/>
                </a:solidFill>
                <a:cs typeface="Times New Roman" charset="0"/>
              </a:rPr>
              <a:t>5 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61925" y="3316288"/>
            <a:ext cx="6043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500" i="1" dirty="0" err="1">
                <a:solidFill>
                  <a:srgbClr val="F2F2F2"/>
                </a:solidFill>
                <a:cs typeface="Times New Roman" charset="0"/>
              </a:rPr>
              <a:t>Дремова</a:t>
            </a:r>
            <a:r>
              <a:rPr lang="ru-RU" sz="1500" i="1" dirty="0">
                <a:solidFill>
                  <a:srgbClr val="F2F2F2"/>
                </a:solidFill>
                <a:cs typeface="Times New Roman" charset="0"/>
              </a:rPr>
              <a:t>, </a:t>
            </a:r>
            <a:r>
              <a:rPr lang="ru-RU" sz="1500" i="1" dirty="0" err="1">
                <a:solidFill>
                  <a:srgbClr val="F2F2F2"/>
                </a:solidFill>
                <a:cs typeface="Times New Roman" charset="0"/>
              </a:rPr>
              <a:t>Дремов</a:t>
            </a:r>
            <a:r>
              <a:rPr lang="ru-RU" sz="1500" i="1" dirty="0">
                <a:solidFill>
                  <a:srgbClr val="F2F2F2"/>
                </a:solidFill>
                <a:cs typeface="Times New Roman" charset="0"/>
              </a:rPr>
              <a:t>, </a:t>
            </a:r>
            <a:r>
              <a:rPr lang="ru-RU" sz="1500" i="1" dirty="0" err="1">
                <a:solidFill>
                  <a:srgbClr val="F2F2F2"/>
                </a:solidFill>
                <a:cs typeface="Times New Roman" charset="0"/>
              </a:rPr>
              <a:t>Тутуков</a:t>
            </a:r>
            <a:r>
              <a:rPr lang="ru-RU" sz="1500" i="1" dirty="0">
                <a:solidFill>
                  <a:srgbClr val="F2F2F2"/>
                </a:solidFill>
                <a:cs typeface="Times New Roman" charset="0"/>
              </a:rPr>
              <a:t>, Орлов, Широкова, АЖ, 92, 907,  2015</a:t>
            </a:r>
            <a:endParaRPr lang="en-US" sz="1500" i="1" dirty="0">
              <a:solidFill>
                <a:srgbClr val="F2F2F2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093" grpId="0"/>
      <p:bldP spid="131112" grpId="0"/>
      <p:bldP spid="16" grpId="0"/>
      <p:bldP spid="20" grpId="0"/>
      <p:bldP spid="23" grpId="0"/>
      <p:bldP spid="2" grpId="0"/>
      <p:bldP spid="2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Arial"/>
        <a:cs typeface=""/>
      </a:majorFont>
      <a:minorFont>
        <a:latin typeface="Times New Roman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203165</TotalTime>
  <Words>2378</Words>
  <Application>Microsoft Office PowerPoint</Application>
  <PresentationFormat>Экран (4:3)</PresentationFormat>
  <Paragraphs>273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 Unicode MS</vt:lpstr>
      <vt:lpstr>SimSun</vt:lpstr>
      <vt:lpstr>Arial</vt:lpstr>
      <vt:lpstr>Arial Black</vt:lpstr>
      <vt:lpstr>Symbol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РФЯЦ ВНИИТФ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736</cp:revision>
  <dcterms:created xsi:type="dcterms:W3CDTF">2006-10-16T12:00:08Z</dcterms:created>
  <dcterms:modified xsi:type="dcterms:W3CDTF">2016-06-09T06:34:15Z</dcterms:modified>
</cp:coreProperties>
</file>