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92" r:id="rId19"/>
    <p:sldId id="274" r:id="rId20"/>
    <p:sldId id="288" r:id="rId21"/>
    <p:sldId id="287" r:id="rId22"/>
    <p:sldId id="291" r:id="rId23"/>
    <p:sldId id="290" r:id="rId24"/>
    <p:sldId id="293" r:id="rId25"/>
    <p:sldId id="279" r:id="rId26"/>
    <p:sldId id="286" r:id="rId27"/>
    <p:sldId id="275" r:id="rId28"/>
    <p:sldId id="280" r:id="rId29"/>
    <p:sldId id="281" r:id="rId30"/>
    <p:sldId id="276" r:id="rId31"/>
    <p:sldId id="277" r:id="rId32"/>
    <p:sldId id="278" r:id="rId33"/>
    <p:sldId id="282" r:id="rId34"/>
    <p:sldId id="283" r:id="rId35"/>
    <p:sldId id="284" r:id="rId36"/>
    <p:sldId id="285" r:id="rId37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843" autoAdjust="0"/>
  </p:normalViewPr>
  <p:slideViewPr>
    <p:cSldViewPr>
      <p:cViewPr>
        <p:scale>
          <a:sx n="100" d="100"/>
          <a:sy n="100" d="100"/>
        </p:scale>
        <p:origin x="237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D1088-11FA-4117-82E9-282469E0D92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2EBB4-C869-432E-8ADE-B551CBDB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я вижу наш доклад:</a:t>
            </a:r>
          </a:p>
          <a:p>
            <a:endParaRPr lang="ru-RU" dirty="0"/>
          </a:p>
          <a:p>
            <a:r>
              <a:rPr lang="ru-RU" dirty="0"/>
              <a:t>0.   Введение</a:t>
            </a:r>
          </a:p>
          <a:p>
            <a:r>
              <a:rPr lang="ru-RU" dirty="0"/>
              <a:t>1.   Описание семейства моделей</a:t>
            </a:r>
          </a:p>
          <a:p>
            <a:r>
              <a:rPr lang="ru-RU" dirty="0"/>
              <a:t>1.1  Модель системы со сферическим распределением масс</a:t>
            </a:r>
          </a:p>
          <a:p>
            <a:r>
              <a:rPr lang="ru-RU" dirty="0"/>
              <a:t>1.2  Обобщение на ротационно-симметричную модель</a:t>
            </a:r>
          </a:p>
          <a:p>
            <a:r>
              <a:rPr lang="ru-RU" dirty="0"/>
              <a:t>2.   Исследование модели с помощью массовых компьютерных симуляций</a:t>
            </a:r>
          </a:p>
          <a:p>
            <a:r>
              <a:rPr lang="ru-RU" dirty="0"/>
              <a:t>2.1. Орбиты звезд шарового скопления в приливном поле галактики (задача Бока)</a:t>
            </a:r>
          </a:p>
          <a:p>
            <a:r>
              <a:rPr lang="ru-RU" dirty="0"/>
              <a:t>модель скопления - из п.1.1, т.е. сферическая, с параметрами p=2, альфа=4</a:t>
            </a:r>
          </a:p>
          <a:p>
            <a:r>
              <a:rPr lang="ru-RU" dirty="0"/>
              <a:t>модель галактики - приливное приближение??</a:t>
            </a:r>
          </a:p>
          <a:p>
            <a:r>
              <a:rPr lang="ru-RU" dirty="0"/>
              <a:t>начальные условия задаются через диаграмму </a:t>
            </a:r>
            <a:r>
              <a:rPr lang="ru-RU" dirty="0" err="1"/>
              <a:t>Линдблада</a:t>
            </a:r>
            <a:endParaRPr lang="ru-RU" dirty="0"/>
          </a:p>
          <a:p>
            <a:r>
              <a:rPr lang="ru-RU" dirty="0"/>
              <a:t>определяются звезды, покидающие скопление, и остающиеся в нем; результат отражается на той же диаграмме</a:t>
            </a:r>
          </a:p>
          <a:p>
            <a:r>
              <a:rPr lang="ru-RU" dirty="0"/>
              <a:t>получается такое массовое вычисление орбит по области допустимых начальных условий и определяется влияние начальных условий на характер орбит (осталась или вылетела из системы)</a:t>
            </a:r>
          </a:p>
          <a:p>
            <a:r>
              <a:rPr lang="ru-RU" dirty="0"/>
              <a:t>2.2. Орбиты звезд в ротационно-симметричной модели галактики с центральным пиком  плотности</a:t>
            </a:r>
          </a:p>
          <a:p>
            <a:r>
              <a:rPr lang="ru-RU" dirty="0"/>
              <a:t>две модели галактики - из п.1.2, с параметрами p=1, альфа=4, </a:t>
            </a:r>
          </a:p>
          <a:p>
            <a:r>
              <a:rPr lang="ru-RU" dirty="0"/>
              <a:t>две модели, т.к. два семейства </a:t>
            </a:r>
            <a:r>
              <a:rPr lang="ru-RU" dirty="0" err="1"/>
              <a:t>эквипотенциалей</a:t>
            </a:r>
            <a:r>
              <a:rPr lang="ru-RU" dirty="0"/>
              <a:t>, </a:t>
            </a:r>
          </a:p>
          <a:p>
            <a:r>
              <a:rPr lang="ru-RU" dirty="0"/>
              <a:t>первое семейство - </a:t>
            </a:r>
            <a:r>
              <a:rPr lang="ru-RU" dirty="0" err="1"/>
              <a:t>Миямото</a:t>
            </a:r>
            <a:r>
              <a:rPr lang="ru-RU" dirty="0"/>
              <a:t>--</a:t>
            </a:r>
            <a:r>
              <a:rPr lang="ru-RU" dirty="0" err="1"/>
              <a:t>Нагаи</a:t>
            </a:r>
            <a:r>
              <a:rPr lang="ru-RU" dirty="0"/>
              <a:t> с параметром эпсилон=0.5, </a:t>
            </a:r>
          </a:p>
          <a:p>
            <a:r>
              <a:rPr lang="ru-RU" dirty="0"/>
              <a:t>второе семейство - </a:t>
            </a:r>
            <a:r>
              <a:rPr lang="ru-RU" dirty="0" err="1"/>
              <a:t>Линден</a:t>
            </a:r>
            <a:r>
              <a:rPr lang="ru-RU" dirty="0"/>
              <a:t>-Белла--</a:t>
            </a:r>
            <a:r>
              <a:rPr lang="ru-RU" dirty="0" err="1"/>
              <a:t>Багина</a:t>
            </a:r>
            <a:r>
              <a:rPr lang="ru-RU" dirty="0"/>
              <a:t> с параметром Лямбда=1</a:t>
            </a:r>
          </a:p>
          <a:p>
            <a:r>
              <a:rPr lang="ru-RU" dirty="0"/>
              <a:t>Здесь опять же начальные условия выбираются по диаграмме </a:t>
            </a:r>
            <a:r>
              <a:rPr lang="ru-RU" dirty="0" err="1"/>
              <a:t>Линдблада</a:t>
            </a:r>
            <a:r>
              <a:rPr lang="ru-RU" dirty="0"/>
              <a:t>, строятся орбиты в сопутствующей плоскости (</a:t>
            </a:r>
            <a:r>
              <a:rPr lang="ru-RU" dirty="0" err="1"/>
              <a:t>R,z</a:t>
            </a:r>
            <a:r>
              <a:rPr lang="ru-RU" dirty="0"/>
              <a:t>) и сечения Пуанкаре</a:t>
            </a:r>
          </a:p>
          <a:p>
            <a:r>
              <a:rPr lang="ru-RU" dirty="0"/>
              <a:t>массовость вычислений, может, и не получится, но можно будет показать основные типы получившихся орбит (ящичные, трубка, "банан" и т.п.) и соответствующие им сечения Пуанкаре, </a:t>
            </a:r>
          </a:p>
          <a:p>
            <a:r>
              <a:rPr lang="ru-RU" dirty="0"/>
              <a:t>тогда по взятым начальным условиям можно будет сказать о влиянии этих условий на характер орбит - регулярный или хаотический</a:t>
            </a:r>
          </a:p>
          <a:p>
            <a:r>
              <a:rPr lang="ru-RU" dirty="0"/>
              <a:t>3. Заключение.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эти </a:t>
            </a:r>
            <a:r>
              <a:rPr lang="ru-RU" dirty="0" err="1"/>
              <a:t>эквипотенциали</a:t>
            </a:r>
            <a:r>
              <a:rPr lang="ru-RU" dirty="0"/>
              <a:t> имеют четвертый порядок, как видно из (4)</a:t>
            </a:r>
          </a:p>
          <a:p>
            <a:r>
              <a:rPr lang="ru-RU" dirty="0"/>
              <a:t>ограничение на </a:t>
            </a:r>
            <a:r>
              <a:rPr lang="ru-RU" dirty="0" err="1"/>
              <a:t>Lambda</a:t>
            </a:r>
            <a:r>
              <a:rPr lang="ru-RU" dirty="0"/>
              <a:t> - из работы </a:t>
            </a:r>
            <a:r>
              <a:rPr lang="ru-RU" dirty="0" err="1"/>
              <a:t>Багина</a:t>
            </a:r>
            <a:endParaRPr lang="ru-RU" dirty="0"/>
          </a:p>
          <a:p>
            <a:endParaRPr lang="en-US" dirty="0"/>
          </a:p>
          <a:p>
            <a:r>
              <a:rPr lang="ru-RU" dirty="0"/>
              <a:t>Здесь параметр Лямбда характеризует </a:t>
            </a:r>
            <a:r>
              <a:rPr lang="ru-RU" dirty="0" err="1"/>
              <a:t>сплюснутость</a:t>
            </a:r>
            <a:r>
              <a:rPr lang="ru-RU" dirty="0"/>
              <a:t> системы</a:t>
            </a:r>
          </a:p>
          <a:p>
            <a:r>
              <a:rPr lang="ru-RU" dirty="0" err="1"/>
              <a:t>Lambda</a:t>
            </a:r>
            <a:r>
              <a:rPr lang="ru-RU" dirty="0"/>
              <a:t>&lt;1 - система сплюснутая, </a:t>
            </a:r>
            <a:r>
              <a:rPr lang="ru-RU" dirty="0" err="1"/>
              <a:t>Lambda</a:t>
            </a:r>
            <a:r>
              <a:rPr lang="ru-RU" dirty="0"/>
              <a:t>&gt;1 - </a:t>
            </a:r>
            <a:r>
              <a:rPr lang="ru-RU" dirty="0" err="1"/>
              <a:t>эквиденситы</a:t>
            </a:r>
            <a:r>
              <a:rPr lang="ru-RU" dirty="0"/>
              <a:t> вытянуты вдоль оси z, </a:t>
            </a:r>
            <a:r>
              <a:rPr lang="ru-RU" dirty="0" err="1"/>
              <a:t>lambda</a:t>
            </a:r>
            <a:r>
              <a:rPr lang="ru-RU" dirty="0"/>
              <a:t>=1 - </a:t>
            </a:r>
            <a:r>
              <a:rPr lang="ru-RU" dirty="0" err="1"/>
              <a:t>эквиденситы</a:t>
            </a:r>
            <a:r>
              <a:rPr lang="ru-RU" dirty="0"/>
              <a:t> сферические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3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эти графики также можно спокойно убрать и сказать устно, что для неотрицательной плотности необходимо брать Лямбда не меньше 0.3</a:t>
            </a:r>
          </a:p>
          <a:p>
            <a:endParaRPr lang="ru-RU" dirty="0"/>
          </a:p>
          <a:p>
            <a:r>
              <a:rPr lang="ru-RU" dirty="0"/>
              <a:t>Также исследуем </a:t>
            </a:r>
            <a:r>
              <a:rPr lang="ru-RU" dirty="0" err="1"/>
              <a:t>неотрицательность</a:t>
            </a:r>
            <a:r>
              <a:rPr lang="ru-RU" dirty="0"/>
              <a:t> плотности</a:t>
            </a:r>
          </a:p>
          <a:p>
            <a:endParaRPr lang="ru-RU" dirty="0"/>
          </a:p>
          <a:p>
            <a:r>
              <a:rPr lang="ru-RU" dirty="0"/>
              <a:t>как видно из графиков плотности на оси R=0 при </a:t>
            </a:r>
            <a:r>
              <a:rPr lang="ru-RU" dirty="0" err="1"/>
              <a:t>lambda</a:t>
            </a:r>
            <a:r>
              <a:rPr lang="ru-RU" dirty="0"/>
              <a:t> &lt; 0.3 плотность становится отрицательной</a:t>
            </a:r>
          </a:p>
          <a:p>
            <a:r>
              <a:rPr lang="ru-RU" dirty="0"/>
              <a:t>на левом графике р=2, т.е. плотность в центре системы конечна, </a:t>
            </a:r>
          </a:p>
          <a:p>
            <a:r>
              <a:rPr lang="ru-RU" dirty="0"/>
              <a:t>на правом графике р&lt;2, получится пик плотности </a:t>
            </a:r>
            <a:r>
              <a:rPr lang="ru-RU" dirty="0" err="1"/>
              <a:t>вбизи</a:t>
            </a:r>
            <a:r>
              <a:rPr lang="ru-RU" dirty="0"/>
              <a:t> центра, поэтому по вертикальной оси мы поставили </a:t>
            </a:r>
            <a:r>
              <a:rPr lang="ru-RU" dirty="0" err="1"/>
              <a:t>лограрифм</a:t>
            </a:r>
            <a:r>
              <a:rPr lang="ru-RU" dirty="0"/>
              <a:t> от плотности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1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эти графики также можно спокойно убрать и сказать устно, что для неотрицательной плотности необходимо брать Лямбда не меньше 0.3</a:t>
            </a:r>
          </a:p>
          <a:p>
            <a:endParaRPr lang="ru-RU" dirty="0"/>
          </a:p>
          <a:p>
            <a:r>
              <a:rPr lang="ru-RU" dirty="0"/>
              <a:t>Также исследуем </a:t>
            </a:r>
            <a:r>
              <a:rPr lang="ru-RU" dirty="0" err="1"/>
              <a:t>неотрицательность</a:t>
            </a:r>
            <a:r>
              <a:rPr lang="ru-RU" dirty="0"/>
              <a:t> плотности</a:t>
            </a:r>
          </a:p>
          <a:p>
            <a:endParaRPr lang="ru-RU" dirty="0"/>
          </a:p>
          <a:p>
            <a:r>
              <a:rPr lang="ru-RU" dirty="0"/>
              <a:t>как видно из графиков плотности на оси R=0 при </a:t>
            </a:r>
            <a:r>
              <a:rPr lang="ru-RU" dirty="0" err="1"/>
              <a:t>lambda</a:t>
            </a:r>
            <a:r>
              <a:rPr lang="ru-RU" dirty="0"/>
              <a:t> &lt; 0.3 плотность становится отрицательной</a:t>
            </a:r>
          </a:p>
          <a:p>
            <a:r>
              <a:rPr lang="ru-RU" dirty="0"/>
              <a:t>на левом графике р=2, т.е. плотность в центре системы конечна, </a:t>
            </a:r>
          </a:p>
          <a:p>
            <a:r>
              <a:rPr lang="ru-RU" dirty="0"/>
              <a:t>на правом графике р&lt;2, получится пик плотности </a:t>
            </a:r>
            <a:r>
              <a:rPr lang="ru-RU" dirty="0" err="1"/>
              <a:t>вбизи</a:t>
            </a:r>
            <a:r>
              <a:rPr lang="ru-RU" dirty="0"/>
              <a:t> центра, поэтому по вертикальной оси мы поставили </a:t>
            </a:r>
            <a:r>
              <a:rPr lang="ru-RU" dirty="0" err="1"/>
              <a:t>лограрифм</a:t>
            </a:r>
            <a:r>
              <a:rPr lang="ru-RU" dirty="0"/>
              <a:t> от плотности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Модели (2),(3) и (2),(4) со следующими значениями  параметров: α = 4, p = 1, ε = 0.5, Λ =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начальные условия таковы, значение интеграла площадей для представленных орбит одно и то же, в значение интеграла энергии разный</a:t>
            </a:r>
          </a:p>
          <a:p>
            <a:r>
              <a:rPr lang="ru-RU" dirty="0"/>
              <a:t>традиционно для модели с ротационной симметрией мы строим проекции орбит на сопутствующую плоскость</a:t>
            </a:r>
          </a:p>
          <a:p>
            <a:r>
              <a:rPr lang="ru-RU" dirty="0"/>
              <a:t>для </a:t>
            </a:r>
            <a:r>
              <a:rPr lang="ru-RU" dirty="0" err="1"/>
              <a:t>эквипотенциалей</a:t>
            </a:r>
            <a:r>
              <a:rPr lang="ru-RU" dirty="0"/>
              <a:t> </a:t>
            </a:r>
            <a:r>
              <a:rPr lang="ru-RU" dirty="0" err="1"/>
              <a:t>Миямото-Нагаи</a:t>
            </a:r>
            <a:r>
              <a:rPr lang="ru-RU" dirty="0"/>
              <a:t> орбиты получились, в основном, ящичные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эквипотенциалей</a:t>
            </a:r>
            <a:r>
              <a:rPr lang="ru-RU" dirty="0"/>
              <a:t> </a:t>
            </a:r>
            <a:r>
              <a:rPr lang="ru-RU" dirty="0" err="1"/>
              <a:t>Миямото-Нагаи</a:t>
            </a:r>
            <a:endParaRPr lang="ru-RU" dirty="0"/>
          </a:p>
          <a:p>
            <a:r>
              <a:rPr lang="ru-RU" dirty="0"/>
              <a:t>начальные условия (положение и скорость) для представленных орбит одни и те же, изменяем параметр эпсилон (т.е. здесь </a:t>
            </a:r>
            <a:r>
              <a:rPr lang="ru-RU" dirty="0" err="1"/>
              <a:t>эквипотенциали</a:t>
            </a:r>
            <a:r>
              <a:rPr lang="ru-RU" dirty="0"/>
              <a:t> </a:t>
            </a:r>
            <a:r>
              <a:rPr lang="ru-RU" dirty="0" err="1"/>
              <a:t>Миямото-Нагаи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2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эквипотенциалей</a:t>
            </a:r>
            <a:r>
              <a:rPr lang="ru-RU" dirty="0"/>
              <a:t> </a:t>
            </a:r>
            <a:r>
              <a:rPr lang="ru-RU" dirty="0" err="1"/>
              <a:t>Миямото-Нагаи</a:t>
            </a:r>
            <a:endParaRPr lang="ru-RU" dirty="0"/>
          </a:p>
          <a:p>
            <a:r>
              <a:rPr lang="ru-RU" dirty="0"/>
              <a:t>сечения </a:t>
            </a:r>
            <a:r>
              <a:rPr lang="ru-RU" dirty="0" err="1"/>
              <a:t>Пуанкере</a:t>
            </a:r>
            <a:endParaRPr lang="ru-RU" dirty="0"/>
          </a:p>
          <a:p>
            <a:endParaRPr lang="ru-RU" dirty="0"/>
          </a:p>
          <a:p>
            <a:r>
              <a:rPr lang="ru-RU" dirty="0"/>
              <a:t>Вычислены и проанализированы траектории пробных звезд в предложенных моделях.</a:t>
            </a:r>
          </a:p>
          <a:p>
            <a:r>
              <a:rPr lang="ru-RU" dirty="0"/>
              <a:t>Движение в поле галактики с массивным ядром (например, черной дырой): </a:t>
            </a:r>
          </a:p>
          <a:p>
            <a:r>
              <a:rPr lang="ru-RU" dirty="0"/>
              <a:t>большая часть орбит ящичного типа (как видно из последних трех слайдов) построенные сечения Пуанкаре показывают, что орбиты не являются хаотическими.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1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</a:t>
            </a:r>
            <a:r>
              <a:rPr lang="ru-RU" baseline="0" dirty="0"/>
              <a:t> выбора начальных условий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</a:t>
            </a:r>
            <a:r>
              <a:rPr lang="ru-RU" baseline="0" dirty="0"/>
              <a:t> выбора начальных условий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3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Было рассмотрено семейство потенциалов для моделей распределения масс в звездных</a:t>
            </a:r>
          </a:p>
          <a:p>
            <a:r>
              <a:rPr lang="ru-RU" dirty="0"/>
              <a:t>системах, предложенное </a:t>
            </a:r>
            <a:r>
              <a:rPr lang="ru-RU" dirty="0" err="1"/>
              <a:t>Осипковым-Распоповой</a:t>
            </a:r>
            <a:r>
              <a:rPr lang="ru-RU" dirty="0"/>
              <a:t>. Оно включает два обобщения сферических изохронных моделей,</a:t>
            </a:r>
          </a:p>
          <a:p>
            <a:r>
              <a:rPr lang="ru-RU" dirty="0"/>
              <a:t>найденных ранее Кузминым и др. (1969, 1970) и </a:t>
            </a:r>
            <a:r>
              <a:rPr lang="ru-RU" dirty="0" err="1"/>
              <a:t>Анем</a:t>
            </a:r>
            <a:r>
              <a:rPr lang="ru-RU" dirty="0"/>
              <a:t> и Эвансом (2006).   </a:t>
            </a:r>
          </a:p>
          <a:p>
            <a:r>
              <a:rPr lang="ru-RU" dirty="0"/>
              <a:t>В качестве исходной функции описания взят потенциал гравитационного поля системы.</a:t>
            </a:r>
          </a:p>
          <a:p>
            <a:endParaRPr lang="en-US" dirty="0"/>
          </a:p>
          <a:p>
            <a:r>
              <a:rPr lang="ru-RU" dirty="0"/>
              <a:t>На слайде вы видите выражения для БЕЗРАЗМЕРНОГО потенциала,</a:t>
            </a:r>
          </a:p>
          <a:p>
            <a:r>
              <a:rPr lang="ru-RU" dirty="0"/>
              <a:t>альфа и р - структурные параметры</a:t>
            </a:r>
          </a:p>
          <a:p>
            <a:r>
              <a:rPr lang="ru-RU" dirty="0"/>
              <a:t>Многие известные модели звездных систем являются частными случаями рассматриваемой модели(1)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9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покрытие д </a:t>
            </a:r>
            <a:r>
              <a:rPr lang="ru-RU" dirty="0" err="1"/>
              <a:t>Линдблада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5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покрытие д. </a:t>
            </a:r>
            <a:r>
              <a:rPr lang="ru-RU" dirty="0" err="1"/>
              <a:t>Линдблада</a:t>
            </a:r>
            <a:r>
              <a:rPr lang="ru-RU" dirty="0"/>
              <a:t> для случая скопление = Галактика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динамика пучка и </a:t>
            </a:r>
            <a:r>
              <a:rPr lang="ru-RU" dirty="0" err="1"/>
              <a:t>чувствителньость</a:t>
            </a:r>
            <a:r>
              <a:rPr lang="ru-RU" dirty="0"/>
              <a:t> к начальным условиям - 1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2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динамика пучка и </a:t>
            </a:r>
            <a:r>
              <a:rPr lang="ru-RU" dirty="0" err="1"/>
              <a:t>чувствителньость</a:t>
            </a:r>
            <a:r>
              <a:rPr lang="ru-RU" dirty="0"/>
              <a:t> к начальным условиям - 2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3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расчет пучка в скопление - и образование спиральных хвостов - 1 пример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7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расчет пучка в скопление - и образование спиральных хвостов - 2 пример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8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расчет пучка в скопление - и образование спиральных хвостов - 3 пример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33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динамика пучка и </a:t>
            </a:r>
            <a:r>
              <a:rPr lang="ru-RU" dirty="0" err="1"/>
              <a:t>чувствителньость</a:t>
            </a:r>
            <a:r>
              <a:rPr lang="ru-RU" dirty="0"/>
              <a:t> к начальным условиям - 3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этот слайд не убирать, можно, правда вместо громоздкого выражения для плотности написать уравнение Пуассона, из которого она получена $$\</a:t>
            </a:r>
            <a:r>
              <a:rPr lang="ru-RU" dirty="0" err="1"/>
              <a:t>varrho</a:t>
            </a:r>
            <a:r>
              <a:rPr lang="ru-RU" dirty="0"/>
              <a:t>(r)=-\nabla^2\</a:t>
            </a:r>
            <a:r>
              <a:rPr lang="ru-RU" dirty="0" err="1"/>
              <a:t>varPhi</a:t>
            </a:r>
            <a:r>
              <a:rPr lang="ru-RU" dirty="0"/>
              <a:t>(r)$$</a:t>
            </a:r>
          </a:p>
          <a:p>
            <a:endParaRPr lang="ru-RU" dirty="0"/>
          </a:p>
          <a:p>
            <a:r>
              <a:rPr lang="ru-RU" dirty="0"/>
              <a:t>СКАЗАТЬ: </a:t>
            </a:r>
          </a:p>
          <a:p>
            <a:endParaRPr lang="ru-RU" dirty="0"/>
          </a:p>
          <a:p>
            <a:r>
              <a:rPr lang="ru-RU" dirty="0"/>
              <a:t>С помощью уравнения Пуассона вычислена плотность</a:t>
            </a:r>
          </a:p>
          <a:p>
            <a:r>
              <a:rPr lang="ru-RU" dirty="0"/>
              <a:t>при р=2 плотность конечна, </a:t>
            </a:r>
          </a:p>
          <a:p>
            <a:r>
              <a:rPr lang="ru-RU" dirty="0"/>
              <a:t>при p&lt;2 появляется центральный пик плотности (как у Аня и Эванса)</a:t>
            </a:r>
          </a:p>
          <a:p>
            <a:r>
              <a:rPr lang="ru-RU" dirty="0"/>
              <a:t>При $p&gt;2$ в центре плотность нулевая --- &lt;&lt;дырка&gt;&gt;.</a:t>
            </a:r>
          </a:p>
          <a:p>
            <a:r>
              <a:rPr lang="ru-RU" dirty="0"/>
              <a:t>при увеличении параметра альфа кривая становится более крутой, пик становится выше, альфа можно назвать параметром концентрации</a:t>
            </a:r>
          </a:p>
          <a:p>
            <a:endParaRPr lang="ru-RU" dirty="0"/>
          </a:p>
          <a:p>
            <a:r>
              <a:rPr lang="ru-RU" dirty="0"/>
              <a:t>Семейство потенциалов можно использовать для моделирования шаровых скоплений и шаровых галактик, также для моделирования темного гало галактик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СКАЗАТЬ: </a:t>
            </a:r>
          </a:p>
          <a:p>
            <a:endParaRPr lang="ru-RU" dirty="0"/>
          </a:p>
          <a:p>
            <a:r>
              <a:rPr lang="ru-RU" dirty="0"/>
              <a:t>показан ход плотности (зависимость плотности от r) при р&lt;2, для удобства по вертикальной оси взяли логарифм плотности</a:t>
            </a:r>
          </a:p>
          <a:p>
            <a:r>
              <a:rPr lang="ru-RU" dirty="0"/>
              <a:t>следует отметить, что при r, стремящемся к 0, плотность ведет себя как r^{p-2}, </a:t>
            </a:r>
          </a:p>
          <a:p>
            <a:r>
              <a:rPr lang="ru-RU" dirty="0"/>
              <a:t>Наблюдения последнего времени и результаты ряда компьютерных симуляций показывают, что многие галактики характеризуются центральным пиком плотности . Вблизи центра плотность ведет себя как  r^{-\</a:t>
            </a:r>
            <a:r>
              <a:rPr lang="ru-RU" dirty="0" err="1"/>
              <a:t>gamma</a:t>
            </a:r>
            <a:r>
              <a:rPr lang="ru-RU" dirty="0"/>
              <a:t>} с  \</a:t>
            </a:r>
            <a:r>
              <a:rPr lang="ru-RU" dirty="0" err="1"/>
              <a:t>gamma</a:t>
            </a:r>
            <a:r>
              <a:rPr lang="ru-RU" dirty="0"/>
              <a:t> от 0.5 до 2, В ряде работ строились динамические модели галактик с учетом пика плотности, а также центральной черной дыры. Для изучения темных гало галактик активно используются N-</a:t>
            </a:r>
            <a:r>
              <a:rPr lang="ru-RU" dirty="0" err="1"/>
              <a:t>body</a:t>
            </a:r>
            <a:r>
              <a:rPr lang="ru-RU" dirty="0"/>
              <a:t> вычисления. Согласно этим исследованиям темные гало содержат центральный пик плотности, с плотностью r^{-\</a:t>
            </a:r>
            <a:r>
              <a:rPr lang="ru-RU" dirty="0" err="1"/>
              <a:t>gamma</a:t>
            </a:r>
            <a:r>
              <a:rPr lang="ru-RU" dirty="0"/>
              <a:t>}$ где $\</a:t>
            </a:r>
            <a:r>
              <a:rPr lang="ru-RU" dirty="0" err="1"/>
              <a:t>gamma</a:t>
            </a:r>
            <a:r>
              <a:rPr lang="ru-RU" dirty="0"/>
              <a:t> от 0.5 до 1.5.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</a:p>
          <a:p>
            <a:endParaRPr lang="ru-RU" dirty="0"/>
          </a:p>
          <a:p>
            <a:r>
              <a:rPr lang="ru-RU" dirty="0"/>
              <a:t>Теперь будем предполагать, что распределение масс в галактике обладает ротационной и зеркальной симметрией, потенциал зависит от $R$ и $z$.</a:t>
            </a:r>
          </a:p>
          <a:p>
            <a:endParaRPr lang="ru-RU" dirty="0"/>
          </a:p>
          <a:p>
            <a:r>
              <a:rPr lang="ru-RU" dirty="0"/>
              <a:t>Используя метод </a:t>
            </a:r>
            <a:r>
              <a:rPr lang="ru-RU" dirty="0" err="1"/>
              <a:t>эквипотенциалей</a:t>
            </a:r>
            <a:r>
              <a:rPr lang="ru-RU" dirty="0"/>
              <a:t> Кутузова, </a:t>
            </a:r>
            <a:r>
              <a:rPr lang="ru-RU" dirty="0" err="1"/>
              <a:t>Осипкова</a:t>
            </a:r>
            <a:r>
              <a:rPr lang="ru-RU" dirty="0"/>
              <a:t> обобщим предложенную модель. Напомним кратко основные соотношения, используемые при моделировании галактик методом </a:t>
            </a:r>
            <a:r>
              <a:rPr lang="ru-RU" dirty="0" err="1"/>
              <a:t>эквипотенциалей</a:t>
            </a:r>
            <a:r>
              <a:rPr lang="ru-RU" dirty="0"/>
              <a:t>. Метод состоит в раздельном задании уравнения для </a:t>
            </a:r>
            <a:r>
              <a:rPr lang="ru-RU" dirty="0" err="1"/>
              <a:t>эквипотенциалей</a:t>
            </a:r>
            <a:r>
              <a:rPr lang="ru-RU" dirty="0"/>
              <a:t> и выражения для изменения потенциала. Этот метод обладает следующими достоинствами. Если известны гравитационный потенциал и его градиент, то численные расчеты орбит выполняются более точно и эффективно. Известно аналитическое выражение для плотности оно появится на экране после нажатия мышки). Недостатком метода является то, что заранее неизвестна физическая корректность моделей, а именно, положительность плотности. 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Из уравнения Пуассона получаем для безразмерной плотности   следующее выражение: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</a:p>
          <a:p>
            <a:endParaRPr lang="ru-RU" dirty="0"/>
          </a:p>
          <a:p>
            <a:r>
              <a:rPr lang="ru-RU" dirty="0"/>
              <a:t>Теперь будем предполагать, что распределение масс в галактике обладает ротационной и зеркальной симметрией, потенциал зависит от $R$ и $z$.</a:t>
            </a:r>
          </a:p>
          <a:p>
            <a:endParaRPr lang="ru-RU" dirty="0"/>
          </a:p>
          <a:p>
            <a:r>
              <a:rPr lang="ru-RU" dirty="0"/>
              <a:t>Используя метод </a:t>
            </a:r>
            <a:r>
              <a:rPr lang="ru-RU" dirty="0" err="1"/>
              <a:t>эквипотенциалей</a:t>
            </a:r>
            <a:r>
              <a:rPr lang="ru-RU" dirty="0"/>
              <a:t> Кутузова, </a:t>
            </a:r>
            <a:r>
              <a:rPr lang="ru-RU" dirty="0" err="1"/>
              <a:t>Осипкова</a:t>
            </a:r>
            <a:r>
              <a:rPr lang="ru-RU" dirty="0"/>
              <a:t> обобщим предложенную модель. Напомним кратко основные соотношения, используемые при моделировании галактик методом </a:t>
            </a:r>
            <a:r>
              <a:rPr lang="ru-RU" dirty="0" err="1"/>
              <a:t>эквипотенциалей</a:t>
            </a:r>
            <a:r>
              <a:rPr lang="ru-RU" dirty="0"/>
              <a:t>. Метод состоит в раздельном задании уравнения для </a:t>
            </a:r>
            <a:r>
              <a:rPr lang="ru-RU" dirty="0" err="1"/>
              <a:t>эквипотенциалей</a:t>
            </a:r>
            <a:r>
              <a:rPr lang="ru-RU" dirty="0"/>
              <a:t> и выражения для изменения потенциала. Этот метод обладает следующими достоинствами. Если известны гравитационный потенциал и его градиент, то численные расчеты орбит выполняются более точно и эффективно. Известно аналитическое выражение для плотности оно появится на экране после нажатия мышки). Недостатком метода является то, что заранее неизвестна физическая корректность моделей, а именно, положительность плотности. 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Из уравнения Пуассона получаем для безразмерной плотности   следующее выражение: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Перейдем к нашей модели. Выбираем предложенный в предыдущем пункте закон потенциала Рассмотрим два выражения для </a:t>
            </a:r>
            <a:r>
              <a:rPr lang="ru-RU" dirty="0" err="1"/>
              <a:t>эквипотенциалей</a:t>
            </a:r>
            <a:r>
              <a:rPr lang="ru-RU" dirty="0"/>
              <a:t>. Первое возьмем из работы </a:t>
            </a:r>
            <a:r>
              <a:rPr lang="ru-RU" dirty="0" err="1"/>
              <a:t>Миямого</a:t>
            </a:r>
            <a:r>
              <a:rPr lang="ru-RU" dirty="0"/>
              <a:t> и </a:t>
            </a:r>
            <a:r>
              <a:rPr lang="ru-RU" dirty="0" err="1"/>
              <a:t>Нагаи</a:t>
            </a:r>
            <a:r>
              <a:rPr lang="ru-RU" dirty="0"/>
              <a:t> (1975)</a:t>
            </a:r>
          </a:p>
          <a:p>
            <a:r>
              <a:rPr lang="ru-RU" dirty="0"/>
              <a:t>К параметрам  </a:t>
            </a:r>
            <a:r>
              <a:rPr lang="ru-RU" dirty="0" err="1"/>
              <a:t>alpha</a:t>
            </a:r>
            <a:r>
              <a:rPr lang="ru-RU" dirty="0"/>
              <a:t>  и  p  закона потенциала добавляется еще один безразмерный структурный параметр </a:t>
            </a:r>
            <a:r>
              <a:rPr lang="ru-RU" dirty="0" err="1"/>
              <a:t>epsilon</a:t>
            </a:r>
            <a:r>
              <a:rPr lang="ru-RU" dirty="0"/>
              <a:t>, характеризующий </a:t>
            </a:r>
            <a:r>
              <a:rPr lang="ru-RU" dirty="0" err="1"/>
              <a:t>сплюснутость</a:t>
            </a:r>
            <a:r>
              <a:rPr lang="ru-RU" dirty="0"/>
              <a:t> модели (параметр </a:t>
            </a:r>
            <a:r>
              <a:rPr lang="ru-RU" dirty="0" err="1"/>
              <a:t>несферичности</a:t>
            </a:r>
            <a:r>
              <a:rPr lang="ru-RU" dirty="0"/>
              <a:t>). В случае $\</a:t>
            </a:r>
            <a:r>
              <a:rPr lang="ru-RU" dirty="0" err="1"/>
              <a:t>epsilon</a:t>
            </a:r>
            <a:r>
              <a:rPr lang="ru-RU" dirty="0"/>
              <a:t>=1$ имеем  сферическое распределение масс. В предельном случае   $\</a:t>
            </a:r>
            <a:r>
              <a:rPr lang="ru-RU" dirty="0" err="1"/>
              <a:t>epsilon</a:t>
            </a:r>
            <a:r>
              <a:rPr lang="ru-RU" dirty="0"/>
              <a:t>=0$ получаем диск.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этот слайд не обязателен, можно и без него сказать, что вычислила плотность для разных значений параметров и получили ограничение на эпсилон (от 0.4 до 1), для эпсилон меньше 0.4</a:t>
            </a:r>
          </a:p>
          <a:p>
            <a:endParaRPr lang="ru-RU" dirty="0"/>
          </a:p>
          <a:p>
            <a:r>
              <a:rPr lang="ru-RU" dirty="0"/>
              <a:t>Дальнейшее исследование для всех модели должно включать определение условий физической корректности плотности  (ее положительности, нахождение асимптотики плотности и  ее хода вблизи центра системы). </a:t>
            </a:r>
          </a:p>
          <a:p>
            <a:r>
              <a:rPr lang="ru-RU" dirty="0"/>
              <a:t>Рассмотрим ход плотности в экваториальной плоскости и на оси $z$ (оси вращения) </a:t>
            </a:r>
          </a:p>
          <a:p>
            <a:r>
              <a:rPr lang="ru-RU" dirty="0"/>
              <a:t>В экваториальной плоскости графики будут такие же как и для сферической модели</a:t>
            </a:r>
          </a:p>
          <a:p>
            <a:endParaRPr lang="en-US" dirty="0"/>
          </a:p>
          <a:p>
            <a:r>
              <a:rPr lang="ru-RU" dirty="0"/>
              <a:t>На слайде - ход плотности на оси вращения (</a:t>
            </a:r>
            <a:r>
              <a:rPr lang="ru-RU" dirty="0" err="1"/>
              <a:t>т.е.R</a:t>
            </a:r>
            <a:r>
              <a:rPr lang="ru-RU" dirty="0"/>
              <a:t>=0)</a:t>
            </a:r>
          </a:p>
          <a:p>
            <a:r>
              <a:rPr lang="ru-RU" dirty="0"/>
              <a:t>Выражение для плотности, в виду </a:t>
            </a:r>
            <a:r>
              <a:rPr lang="ru-RU" dirty="0" err="1"/>
              <a:t>громоздокости</a:t>
            </a:r>
            <a:r>
              <a:rPr lang="ru-RU" dirty="0"/>
              <a:t>, не приводим</a:t>
            </a:r>
          </a:p>
          <a:p>
            <a:r>
              <a:rPr lang="ru-RU" dirty="0"/>
              <a:t>Разные линии - для разных значений эпсилон. Как видно из графиков для сильно несферических моделей (эпсилон мало) на небольших расстояниях от центра мы имеем отрицательную плотность, что физически невозможно. Для случая $p&lt;2$ опять есть пик плотности в центре, как и в сферической модели. Поэтому на правом графике на оси ординат мы взяли логарифм от плотности. Однако и здесь при достаточно сильной </a:t>
            </a:r>
            <a:r>
              <a:rPr lang="ru-RU" dirty="0" err="1"/>
              <a:t>сплюснутости</a:t>
            </a:r>
            <a:r>
              <a:rPr lang="ru-RU" dirty="0"/>
              <a:t> (т.е. маленьких эпсилон) плотность становится отрицательна.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этот слайд не обязателен, можно и без него сказать, что вычислила плотность для разных значений параметров и получили ограничение на эпсилон (от 0.4 до 1), для эпсилон меньше 0.4</a:t>
            </a:r>
          </a:p>
          <a:p>
            <a:endParaRPr lang="ru-RU" dirty="0"/>
          </a:p>
          <a:p>
            <a:r>
              <a:rPr lang="ru-RU" dirty="0"/>
              <a:t>Дальнейшее исследование для всех модели должно включать определение условий физической корректности плотности  (ее положительности, нахождение асимптотики плотности и  ее хода вблизи центра системы). </a:t>
            </a:r>
          </a:p>
          <a:p>
            <a:r>
              <a:rPr lang="ru-RU" dirty="0"/>
              <a:t>Рассмотрим ход плотности в экваториальной плоскости и на оси $z$ (оси вращения) </a:t>
            </a:r>
          </a:p>
          <a:p>
            <a:r>
              <a:rPr lang="ru-RU" dirty="0"/>
              <a:t>В экваториальной плоскости графики будут такие же как и для сферической модели</a:t>
            </a:r>
          </a:p>
          <a:p>
            <a:endParaRPr lang="en-US" dirty="0"/>
          </a:p>
          <a:p>
            <a:r>
              <a:rPr lang="ru-RU" dirty="0"/>
              <a:t>На слайде - ход плотности на оси вращения (</a:t>
            </a:r>
            <a:r>
              <a:rPr lang="ru-RU" dirty="0" err="1"/>
              <a:t>т.е.R</a:t>
            </a:r>
            <a:r>
              <a:rPr lang="ru-RU" dirty="0"/>
              <a:t>=0)</a:t>
            </a:r>
          </a:p>
          <a:p>
            <a:r>
              <a:rPr lang="ru-RU" dirty="0"/>
              <a:t>Выражение для плотности, в виду </a:t>
            </a:r>
            <a:r>
              <a:rPr lang="ru-RU" dirty="0" err="1"/>
              <a:t>громоздокости</a:t>
            </a:r>
            <a:r>
              <a:rPr lang="ru-RU" dirty="0"/>
              <a:t>, не приводим</a:t>
            </a:r>
          </a:p>
          <a:p>
            <a:r>
              <a:rPr lang="ru-RU" dirty="0"/>
              <a:t>Разные линии - для разных значений эпсилон. Как видно из графиков для сильно несферических моделей (эпсилон мало) на небольших расстояниях от центра мы имеем отрицательную плотность, что физически невозможно. Для случая $p&lt;2$ опять есть пик плотности в центре, как и в сферической модели. Поэтому на правом графике на оси ординат мы взяли логарифм от плотности.</a:t>
            </a:r>
          </a:p>
          <a:p>
            <a:endParaRPr lang="ru-RU" dirty="0"/>
          </a:p>
          <a:p>
            <a:r>
              <a:rPr lang="ru-RU" dirty="0"/>
              <a:t>Однако и здесь при достаточно сильной </a:t>
            </a:r>
            <a:r>
              <a:rPr lang="ru-RU" dirty="0" err="1"/>
              <a:t>сплюснутости</a:t>
            </a:r>
            <a:r>
              <a:rPr lang="ru-RU" dirty="0"/>
              <a:t> (т.е. маленьких эпсилон) плотность становится отрицательна.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EBB4-C869-432E-8ADE-B551CBDB79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lang="en-US" spc="35"/>
              <a:t>Компьютерные симуляции в моделях галактик</a:t>
            </a:r>
            <a:endParaRPr spc="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lang="en-US" spc="35"/>
              <a:t>Компьютерные симуляции в моделях галактик</a:t>
            </a:r>
            <a:endParaRPr spc="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lang="en-US" spc="35"/>
              <a:t>Компьютерные симуляции в моделях галактик</a:t>
            </a:r>
            <a:endParaRPr spc="3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lang="en-US" spc="35"/>
              <a:t>Компьютерные симуляции в моделях галактик</a:t>
            </a:r>
            <a:endParaRPr spc="3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lang="en-US" spc="35"/>
              <a:t>Компьютерные симуляции в моделях галактик</a:t>
            </a:r>
            <a:endParaRPr spc="3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23667" y="324884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44050" y="324488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21853" y="324488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87279" y="3258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97771" y="324869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07932" y="323853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24111" y="3244887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93072" y="32512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04171" y="3244887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80372" y="32385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93072" y="3263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80372" y="3276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93072" y="3289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60432" y="32385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73132" y="32512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73132" y="3263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784231" y="3244887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60432" y="3276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73132" y="3289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40493" y="32385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53193" y="32512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53193" y="3263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40493" y="3276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53193" y="3289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51033" y="326901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423969" y="3242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344352" y="32385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329112" y="3256317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496754" y="32385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532315" y="3256317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3071" y="3349524"/>
            <a:ext cx="135572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99288" y="3349524"/>
            <a:ext cx="1868804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60"/>
              </a:lnSpc>
            </a:pPr>
            <a:r>
              <a:rPr lang="en-US" spc="35"/>
              <a:t>Компьютерные симуляции в моделях галактик</a:t>
            </a:r>
            <a:endParaRPr spc="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14.xml"/><Relationship Id="rId10" Type="http://schemas.openxmlformats.org/officeDocument/2006/relationships/image" Target="../media/image16.jpg"/><Relationship Id="rId4" Type="http://schemas.openxmlformats.org/officeDocument/2006/relationships/slide" Target="slide3.xml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18.png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14.xml"/><Relationship Id="rId10" Type="http://schemas.openxmlformats.org/officeDocument/2006/relationships/image" Target="../media/image20.jpg"/><Relationship Id="rId4" Type="http://schemas.openxmlformats.org/officeDocument/2006/relationships/slide" Target="slide3.xml"/><Relationship Id="rId9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14.xml"/><Relationship Id="rId10" Type="http://schemas.openxmlformats.org/officeDocument/2006/relationships/image" Target="../media/image20.jpg"/><Relationship Id="rId4" Type="http://schemas.openxmlformats.org/officeDocument/2006/relationships/slide" Target="slide3.xml"/><Relationship Id="rId9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image" Target="../media/image21.png"/><Relationship Id="rId4" Type="http://schemas.openxmlformats.org/officeDocument/2006/relationships/slide" Target="slide3.xml"/><Relationship Id="rId9" Type="http://schemas.openxmlformats.org/officeDocument/2006/relationships/slide" Target="slide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14.xml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14.xml"/><Relationship Id="rId10" Type="http://schemas.openxmlformats.org/officeDocument/2006/relationships/image" Target="../media/image25.png"/><Relationship Id="rId4" Type="http://schemas.openxmlformats.org/officeDocument/2006/relationships/slide" Target="slide3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12" Type="http://schemas.openxmlformats.org/officeDocument/2006/relationships/slide" Target="slide3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28.png"/><Relationship Id="rId5" Type="http://schemas.openxmlformats.org/officeDocument/2006/relationships/slide" Target="slide14.xml"/><Relationship Id="rId10" Type="http://schemas.openxmlformats.org/officeDocument/2006/relationships/image" Target="../media/image27.jpg"/><Relationship Id="rId4" Type="http://schemas.openxmlformats.org/officeDocument/2006/relationships/slide" Target="slide3.xml"/><Relationship Id="rId9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11.png"/><Relationship Id="rId5" Type="http://schemas.openxmlformats.org/officeDocument/2006/relationships/slide" Target="slide14.xml"/><Relationship Id="rId10" Type="http://schemas.openxmlformats.org/officeDocument/2006/relationships/image" Target="../media/image29.png"/><Relationship Id="rId4" Type="http://schemas.openxmlformats.org/officeDocument/2006/relationships/slide" Target="slide3.xml"/><Relationship Id="rId9" Type="http://schemas.openxmlformats.org/officeDocument/2006/relationships/slide" Target="slide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11.png"/><Relationship Id="rId5" Type="http://schemas.openxmlformats.org/officeDocument/2006/relationships/slide" Target="slide14.xml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12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34.xml"/><Relationship Id="rId10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34.xml"/><Relationship Id="rId10" Type="http://schemas.openxmlformats.org/officeDocument/2006/relationships/image" Target="../media/image11.png"/><Relationship Id="rId4" Type="http://schemas.openxmlformats.org/officeDocument/2006/relationships/slide" Target="slide14.xml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image" Target="../media/image34.png"/><Relationship Id="rId5" Type="http://schemas.openxmlformats.org/officeDocument/2006/relationships/slide" Target="slide34.xml"/><Relationship Id="rId10" Type="http://schemas.openxmlformats.org/officeDocument/2006/relationships/image" Target="../media/image33.png"/><Relationship Id="rId4" Type="http://schemas.openxmlformats.org/officeDocument/2006/relationships/slide" Target="slide14.xml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11.png"/><Relationship Id="rId5" Type="http://schemas.openxmlformats.org/officeDocument/2006/relationships/slide" Target="slide14.xml"/><Relationship Id="rId10" Type="http://schemas.openxmlformats.org/officeDocument/2006/relationships/image" Target="../media/image35.png"/><Relationship Id="rId4" Type="http://schemas.openxmlformats.org/officeDocument/2006/relationships/slide" Target="slide3.xml"/><Relationship Id="rId9" Type="http://schemas.openxmlformats.org/officeDocument/2006/relationships/slide" Target="slide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image" Target="../media/image38.png"/><Relationship Id="rId5" Type="http://schemas.openxmlformats.org/officeDocument/2006/relationships/slide" Target="slide34.xml"/><Relationship Id="rId10" Type="http://schemas.openxmlformats.org/officeDocument/2006/relationships/image" Target="../media/image37.png"/><Relationship Id="rId4" Type="http://schemas.openxmlformats.org/officeDocument/2006/relationships/slide" Target="slide14.xml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34.xml"/><Relationship Id="rId10" Type="http://schemas.openxmlformats.org/officeDocument/2006/relationships/image" Target="../media/image40.png"/><Relationship Id="rId4" Type="http://schemas.openxmlformats.org/officeDocument/2006/relationships/slide" Target="slide14.xml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14.xml"/><Relationship Id="rId10" Type="http://schemas.openxmlformats.org/officeDocument/2006/relationships/image" Target="../media/image42.png"/><Relationship Id="rId4" Type="http://schemas.openxmlformats.org/officeDocument/2006/relationships/slide" Target="slide3.xml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34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12" Type="http://schemas.openxmlformats.org/officeDocument/2006/relationships/slide" Target="slide3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42.png"/><Relationship Id="rId5" Type="http://schemas.openxmlformats.org/officeDocument/2006/relationships/slide" Target="slide14.xml"/><Relationship Id="rId10" Type="http://schemas.openxmlformats.org/officeDocument/2006/relationships/image" Target="../media/image41.png"/><Relationship Id="rId4" Type="http://schemas.openxmlformats.org/officeDocument/2006/relationships/slide" Target="slide3.xml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slide" Target="slide34.xml"/><Relationship Id="rId4" Type="http://schemas.openxmlformats.org/officeDocument/2006/relationships/slide" Target="slide14.xml"/><Relationship Id="rId9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slide" Target="slide34.xml"/><Relationship Id="rId4" Type="http://schemas.openxmlformats.org/officeDocument/2006/relationships/slide" Target="slide14.xml"/><Relationship Id="rId9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slide" Target="slide34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9.png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12.png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12.png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image" Target="../media/image14.png"/><Relationship Id="rId5" Type="http://schemas.openxmlformats.org/officeDocument/2006/relationships/slide" Target="slide14.xml"/><Relationship Id="rId10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14.xml"/><Relationship Id="rId10" Type="http://schemas.openxmlformats.org/officeDocument/2006/relationships/image" Target="../media/image16.jpg"/><Relationship Id="rId4" Type="http://schemas.openxmlformats.org/officeDocument/2006/relationships/slide" Target="slide3.xm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913" y="869002"/>
            <a:ext cx="3243580" cy="117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</a:pPr>
            <a:r>
              <a:rPr sz="1400" spc="-200" dirty="0">
                <a:solidFill>
                  <a:srgbClr val="3333B2"/>
                </a:solidFill>
                <a:latin typeface="Century Gothic"/>
                <a:cs typeface="Century Gothic"/>
              </a:rPr>
              <a:t>Применение </a:t>
            </a:r>
            <a:r>
              <a:rPr sz="1400" spc="-190" dirty="0">
                <a:solidFill>
                  <a:srgbClr val="3333B2"/>
                </a:solidFill>
                <a:latin typeface="Century Gothic"/>
                <a:cs typeface="Century Gothic"/>
              </a:rPr>
              <a:t>массовых </a:t>
            </a:r>
            <a:r>
              <a:rPr sz="1400" spc="-135" dirty="0">
                <a:solidFill>
                  <a:srgbClr val="3333B2"/>
                </a:solidFill>
                <a:latin typeface="Century Gothic"/>
                <a:cs typeface="Century Gothic"/>
              </a:rPr>
              <a:t>компьютерных  </a:t>
            </a:r>
            <a:r>
              <a:rPr sz="1400" spc="-155" dirty="0">
                <a:solidFill>
                  <a:srgbClr val="3333B2"/>
                </a:solidFill>
                <a:latin typeface="Century Gothic"/>
                <a:cs typeface="Century Gothic"/>
              </a:rPr>
              <a:t>симуляций </a:t>
            </a:r>
            <a:r>
              <a:rPr sz="1400" spc="-40" dirty="0">
                <a:solidFill>
                  <a:srgbClr val="3333B2"/>
                </a:solidFill>
                <a:latin typeface="Century Gothic"/>
                <a:cs typeface="Century Gothic"/>
              </a:rPr>
              <a:t>к </a:t>
            </a:r>
            <a:r>
              <a:rPr sz="1400" spc="-185" dirty="0">
                <a:solidFill>
                  <a:srgbClr val="3333B2"/>
                </a:solidFill>
                <a:latin typeface="Century Gothic"/>
                <a:cs typeface="Century Gothic"/>
              </a:rPr>
              <a:t>исследованию </a:t>
            </a:r>
            <a:r>
              <a:rPr sz="1400" spc="-160" dirty="0">
                <a:solidFill>
                  <a:srgbClr val="3333B2"/>
                </a:solidFill>
                <a:latin typeface="Century Gothic"/>
                <a:cs typeface="Century Gothic"/>
              </a:rPr>
              <a:t>динамических  </a:t>
            </a:r>
            <a:r>
              <a:rPr sz="1400" spc="-220" dirty="0">
                <a:solidFill>
                  <a:srgbClr val="3333B2"/>
                </a:solidFill>
                <a:latin typeface="Century Gothic"/>
                <a:cs typeface="Century Gothic"/>
              </a:rPr>
              <a:t>моделей </a:t>
            </a:r>
            <a:r>
              <a:rPr sz="1400" spc="-155" dirty="0">
                <a:solidFill>
                  <a:srgbClr val="3333B2"/>
                </a:solidFill>
                <a:latin typeface="Century Gothic"/>
                <a:cs typeface="Century Gothic"/>
              </a:rPr>
              <a:t> </a:t>
            </a:r>
            <a:r>
              <a:rPr sz="1400" spc="-100" dirty="0">
                <a:solidFill>
                  <a:srgbClr val="3333B2"/>
                </a:solidFill>
                <a:latin typeface="Century Gothic"/>
                <a:cs typeface="Century Gothic"/>
              </a:rPr>
              <a:t>галактик</a:t>
            </a:r>
            <a:endParaRPr sz="1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100" spc="-50" dirty="0">
                <a:latin typeface="Tahoma"/>
                <a:cs typeface="Tahoma"/>
              </a:rPr>
              <a:t>Давыденко </a:t>
            </a:r>
            <a:r>
              <a:rPr sz="1100" spc="10" dirty="0">
                <a:latin typeface="Tahoma"/>
                <a:cs typeface="Tahoma"/>
              </a:rPr>
              <a:t>А. </a:t>
            </a:r>
            <a:r>
              <a:rPr sz="1100" spc="-5" dirty="0">
                <a:latin typeface="Tahoma"/>
                <a:cs typeface="Tahoma"/>
              </a:rPr>
              <a:t>А., </a:t>
            </a:r>
            <a:r>
              <a:rPr sz="1100" spc="-45" dirty="0">
                <a:latin typeface="Tahoma"/>
                <a:cs typeface="Tahoma"/>
              </a:rPr>
              <a:t>Распопова </a:t>
            </a:r>
            <a:r>
              <a:rPr sz="1100" spc="-15" dirty="0">
                <a:latin typeface="Tahoma"/>
                <a:cs typeface="Tahoma"/>
              </a:rPr>
              <a:t>Н.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В.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8" action="ppaction://hlinksldjump"/>
              </a:rPr>
              <a:t>Компьютерные симуляции в моделях галактик</a:t>
            </a:r>
            <a:endParaRPr spc="35" dirty="0">
              <a:hlinkClick r:id="rId8" action="ppaction://hlinksldjump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0457" y="2207514"/>
            <a:ext cx="246761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" spc="30" dirty="0">
                <a:latin typeface="Calibri"/>
                <a:cs typeface="Calibri"/>
              </a:rPr>
              <a:t>Санкт-Петербургский </a:t>
            </a:r>
            <a:r>
              <a:rPr sz="800" spc="20" dirty="0">
                <a:latin typeface="Calibri"/>
                <a:cs typeface="Calibri"/>
              </a:rPr>
              <a:t>государственный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spc="20" dirty="0">
                <a:latin typeface="Calibri"/>
                <a:cs typeface="Calibri"/>
              </a:rPr>
              <a:t>университет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45085" algn="ctr">
              <a:lnSpc>
                <a:spcPct val="100000"/>
              </a:lnSpc>
              <a:spcBef>
                <a:spcPts val="464"/>
              </a:spcBef>
            </a:pPr>
            <a:r>
              <a:rPr sz="1100" i="1" spc="30" dirty="0">
                <a:latin typeface="Calibri"/>
                <a:cs typeface="Calibri"/>
              </a:rPr>
              <a:t>MSAA‘16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i="1" spc="-20" dirty="0">
                <a:latin typeface="Calibri"/>
                <a:cs typeface="Calibri"/>
              </a:rPr>
              <a:t>8  </a:t>
            </a:r>
            <a:r>
              <a:rPr sz="1100" i="1" spc="-10" dirty="0">
                <a:latin typeface="Calibri"/>
                <a:cs typeface="Calibri"/>
              </a:rPr>
              <a:t>– </a:t>
            </a:r>
            <a:r>
              <a:rPr sz="1100" i="1" spc="-20" dirty="0">
                <a:latin typeface="Calibri"/>
                <a:cs typeface="Calibri"/>
              </a:rPr>
              <a:t>10  </a:t>
            </a:r>
            <a:r>
              <a:rPr sz="1100" i="1" spc="5" dirty="0">
                <a:latin typeface="Calibri"/>
                <a:cs typeface="Calibri"/>
              </a:rPr>
              <a:t>июня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2016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04" y="1190406"/>
            <a:ext cx="1944017" cy="182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3998" y="1190400"/>
            <a:ext cx="1944032" cy="17408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78558" y="3062744"/>
            <a:ext cx="451484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25" dirty="0">
                <a:latin typeface="Arial"/>
                <a:cs typeface="Arial"/>
              </a:rPr>
              <a:t>ε </a:t>
            </a:r>
            <a:r>
              <a:rPr sz="1100" i="1" spc="204" dirty="0">
                <a:latin typeface="Arial"/>
                <a:cs typeface="Arial"/>
              </a:rPr>
              <a:t>&gt;</a:t>
            </a:r>
            <a:r>
              <a:rPr sz="1100" i="1" spc="-125" dirty="0">
                <a:latin typeface="Arial"/>
                <a:cs typeface="Arial"/>
              </a:rPr>
              <a:t> </a:t>
            </a:r>
            <a:r>
              <a:rPr sz="1100" spc="-45" dirty="0">
                <a:latin typeface="Tahoma"/>
                <a:cs typeface="Tahoma"/>
              </a:rPr>
              <a:t>0</a:t>
            </a:r>
            <a:r>
              <a:rPr sz="1100" i="1" spc="-45" dirty="0">
                <a:latin typeface="Arial"/>
                <a:cs typeface="Arial"/>
              </a:rPr>
              <a:t>.</a:t>
            </a:r>
            <a:r>
              <a:rPr sz="1100" spc="-45" dirty="0">
                <a:latin typeface="Tahoma"/>
                <a:cs typeface="Tahoma"/>
              </a:rPr>
              <a:t>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1" action="ppaction://hlinksldjump"/>
              </a:rPr>
              <a:t>Компьютерные симуляции в моделях галактик</a:t>
            </a:r>
            <a:endParaRPr spc="35" dirty="0">
              <a:hlinkClick r:id="rId11" action="ppaction://hlinksldjump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2527" y="562953"/>
            <a:ext cx="742950" cy="28098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174" y="404279"/>
            <a:ext cx="314960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Эквипотенциали  </a:t>
            </a:r>
            <a:r>
              <a:rPr sz="1400" spc="-130" dirty="0">
                <a:solidFill>
                  <a:srgbClr val="3333B2"/>
                </a:solidFill>
                <a:latin typeface="Century Gothic"/>
                <a:cs typeface="Century Gothic"/>
              </a:rPr>
              <a:t>Линден-Белла  </a:t>
            </a:r>
            <a:r>
              <a:rPr sz="1400" spc="-20" dirty="0">
                <a:solidFill>
                  <a:srgbClr val="3333B2"/>
                </a:solidFill>
                <a:latin typeface="Century Gothic"/>
                <a:cs typeface="Century Gothic"/>
              </a:rPr>
              <a:t>–</a:t>
            </a:r>
            <a:r>
              <a:rPr sz="1400" spc="-30" dirty="0">
                <a:solidFill>
                  <a:srgbClr val="3333B2"/>
                </a:solidFill>
                <a:latin typeface="Century Gothic"/>
                <a:cs typeface="Century Gothic"/>
              </a:rPr>
              <a:t> </a:t>
            </a:r>
            <a:r>
              <a:rPr sz="1400" spc="-125" dirty="0">
                <a:solidFill>
                  <a:srgbClr val="3333B2"/>
                </a:solidFill>
                <a:latin typeface="Century Gothic"/>
                <a:cs typeface="Century Gothic"/>
              </a:rPr>
              <a:t>Багина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7877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06" y="1120775"/>
            <a:ext cx="3769686" cy="1371600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04" y="1159550"/>
            <a:ext cx="1943967" cy="1982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3998" y="1159548"/>
            <a:ext cx="1944019" cy="16455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1" action="ppaction://hlinksldjump"/>
              </a:rPr>
              <a:t>Компьютерные симуляции в моделях галактик</a:t>
            </a:r>
            <a:endParaRPr spc="35" dirty="0">
              <a:hlinkClick r:id="rId11" action="ppaction://hlinksldjump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2527" y="562953"/>
            <a:ext cx="742950" cy="28098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04" y="1159550"/>
            <a:ext cx="1943967" cy="1982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3998" y="1159548"/>
            <a:ext cx="1944019" cy="16455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8537" y="3187331"/>
            <a:ext cx="471170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0" dirty="0">
                <a:latin typeface="Lucida Sans Unicode"/>
                <a:cs typeface="Lucida Sans Unicode"/>
              </a:rPr>
              <a:t>Λ </a:t>
            </a:r>
            <a:r>
              <a:rPr sz="1100" i="1" spc="204" dirty="0">
                <a:latin typeface="Arial"/>
                <a:cs typeface="Arial"/>
              </a:rPr>
              <a:t>&gt;</a:t>
            </a:r>
            <a:r>
              <a:rPr sz="1100" i="1" spc="-90" dirty="0">
                <a:latin typeface="Arial"/>
                <a:cs typeface="Arial"/>
              </a:rPr>
              <a:t> </a:t>
            </a:r>
            <a:r>
              <a:rPr sz="1100" spc="-45" dirty="0">
                <a:latin typeface="Tahoma"/>
                <a:cs typeface="Tahoma"/>
              </a:rPr>
              <a:t>0</a:t>
            </a:r>
            <a:r>
              <a:rPr sz="1100" i="1" spc="-45" dirty="0">
                <a:latin typeface="Arial"/>
                <a:cs typeface="Arial"/>
              </a:rPr>
              <a:t>.</a:t>
            </a:r>
            <a:r>
              <a:rPr sz="1100" spc="-45" dirty="0"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1" action="ppaction://hlinksldjump"/>
              </a:rPr>
              <a:t>Компьютерные симуляции в моделях галактик</a:t>
            </a:r>
            <a:endParaRPr spc="35" dirty="0">
              <a:hlinkClick r:id="rId11" action="ppaction://hlinksldjump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2527" y="518215"/>
            <a:ext cx="742950" cy="28098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4" y="788566"/>
            <a:ext cx="3783329" cy="70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15" dirty="0">
                <a:latin typeface="Tahoma"/>
                <a:cs typeface="Tahoma"/>
              </a:rPr>
              <a:t>Для </a:t>
            </a:r>
            <a:r>
              <a:rPr sz="1100" spc="-55" dirty="0">
                <a:latin typeface="Tahoma"/>
                <a:cs typeface="Tahoma"/>
              </a:rPr>
              <a:t>построения </a:t>
            </a:r>
            <a:r>
              <a:rPr sz="1100" spc="-50" dirty="0">
                <a:latin typeface="Tahoma"/>
                <a:cs typeface="Tahoma"/>
              </a:rPr>
              <a:t>орбит </a:t>
            </a:r>
            <a:r>
              <a:rPr sz="1100" spc="-55" dirty="0">
                <a:latin typeface="Tahoma"/>
                <a:cs typeface="Tahoma"/>
              </a:rPr>
              <a:t>численно </a:t>
            </a:r>
            <a:r>
              <a:rPr sz="1100" spc="-60" dirty="0">
                <a:latin typeface="Tahoma"/>
                <a:cs typeface="Tahoma"/>
              </a:rPr>
              <a:t>решается </a:t>
            </a:r>
            <a:r>
              <a:rPr sz="1100" spc="-50" dirty="0">
                <a:latin typeface="Tahoma"/>
                <a:cs typeface="Tahoma"/>
              </a:rPr>
              <a:t>задача </a:t>
            </a:r>
            <a:r>
              <a:rPr sz="1100" spc="-15" dirty="0">
                <a:latin typeface="Tahoma"/>
                <a:cs typeface="Tahoma"/>
              </a:rPr>
              <a:t>Коши, </a:t>
            </a:r>
            <a:r>
              <a:rPr sz="1100" spc="-60" dirty="0">
                <a:latin typeface="Tahoma"/>
                <a:cs typeface="Tahoma"/>
              </a:rPr>
              <a:t>при  </a:t>
            </a:r>
            <a:r>
              <a:rPr sz="1100" spc="-30" dirty="0">
                <a:latin typeface="Tahoma"/>
                <a:cs typeface="Tahoma"/>
              </a:rPr>
              <a:t>этом </a:t>
            </a:r>
            <a:r>
              <a:rPr sz="1100" spc="-45" dirty="0">
                <a:latin typeface="Tahoma"/>
                <a:cs typeface="Tahoma"/>
              </a:rPr>
              <a:t>учитывается </a:t>
            </a:r>
            <a:r>
              <a:rPr sz="1100" spc="-65" dirty="0">
                <a:latin typeface="Tahoma"/>
                <a:cs typeface="Tahoma"/>
              </a:rPr>
              <a:t>сохранение </a:t>
            </a:r>
            <a:r>
              <a:rPr sz="1100" spc="-50" dirty="0">
                <a:latin typeface="Tahoma"/>
                <a:cs typeface="Tahoma"/>
              </a:rPr>
              <a:t>интегралов движения. </a:t>
            </a:r>
            <a:r>
              <a:rPr sz="1100" spc="70" dirty="0">
                <a:latin typeface="Tahoma"/>
                <a:cs typeface="Tahoma"/>
              </a:rPr>
              <a:t>В </a:t>
            </a:r>
            <a:r>
              <a:rPr sz="1100" spc="-55" dirty="0">
                <a:latin typeface="Tahoma"/>
                <a:cs typeface="Tahoma"/>
              </a:rPr>
              <a:t>случае  </a:t>
            </a:r>
            <a:r>
              <a:rPr sz="1100" spc="-50" dirty="0">
                <a:latin typeface="Tahoma"/>
                <a:cs typeface="Tahoma"/>
              </a:rPr>
              <a:t>стационарности </a:t>
            </a:r>
            <a:r>
              <a:rPr sz="1100" spc="-45" dirty="0">
                <a:latin typeface="Tahoma"/>
                <a:cs typeface="Tahoma"/>
              </a:rPr>
              <a:t>и </a:t>
            </a:r>
            <a:r>
              <a:rPr sz="1100" spc="-55" dirty="0">
                <a:latin typeface="Tahoma"/>
                <a:cs typeface="Tahoma"/>
              </a:rPr>
              <a:t>ротационной </a:t>
            </a:r>
            <a:r>
              <a:rPr sz="1100" spc="-40" dirty="0">
                <a:latin typeface="Tahoma"/>
                <a:cs typeface="Tahoma"/>
              </a:rPr>
              <a:t>симметрии </a:t>
            </a:r>
            <a:r>
              <a:rPr sz="1100" spc="-50" dirty="0">
                <a:latin typeface="Tahoma"/>
                <a:cs typeface="Tahoma"/>
              </a:rPr>
              <a:t>модели </a:t>
            </a:r>
            <a:r>
              <a:rPr sz="1100" spc="-40" dirty="0">
                <a:latin typeface="Tahoma"/>
                <a:cs typeface="Tahoma"/>
              </a:rPr>
              <a:t>имеют  </a:t>
            </a:r>
            <a:r>
              <a:rPr sz="1100" spc="-35" dirty="0">
                <a:latin typeface="Tahoma"/>
                <a:cs typeface="Tahoma"/>
              </a:rPr>
              <a:t>место </a:t>
            </a:r>
            <a:r>
              <a:rPr sz="1100" spc="-50" dirty="0">
                <a:latin typeface="Tahoma"/>
                <a:cs typeface="Tahoma"/>
              </a:rPr>
              <a:t>интегралы </a:t>
            </a:r>
            <a:r>
              <a:rPr sz="1100" spc="-55" dirty="0">
                <a:latin typeface="Tahoma"/>
                <a:cs typeface="Tahoma"/>
              </a:rPr>
              <a:t>энергии </a:t>
            </a:r>
            <a:r>
              <a:rPr sz="1100" i="1" spc="-85" dirty="0">
                <a:latin typeface="Arial"/>
                <a:cs typeface="Arial"/>
              </a:rPr>
              <a:t>E  </a:t>
            </a:r>
            <a:r>
              <a:rPr sz="1100" spc="-45" dirty="0">
                <a:latin typeface="Tahoma"/>
                <a:cs typeface="Tahoma"/>
              </a:rPr>
              <a:t>и </a:t>
            </a:r>
            <a:r>
              <a:rPr sz="1100" spc="-60" dirty="0">
                <a:latin typeface="Tahoma"/>
                <a:cs typeface="Tahoma"/>
              </a:rPr>
              <a:t>площадей</a:t>
            </a:r>
            <a:r>
              <a:rPr sz="1100" spc="150" dirty="0">
                <a:latin typeface="Tahoma"/>
                <a:cs typeface="Tahoma"/>
              </a:rPr>
              <a:t> </a:t>
            </a:r>
            <a:r>
              <a:rPr sz="1100" i="1" spc="-5" dirty="0">
                <a:latin typeface="Arial"/>
                <a:cs typeface="Arial"/>
              </a:rPr>
              <a:t>I </a:t>
            </a:r>
            <a:r>
              <a:rPr sz="1100" spc="-90" dirty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9" action="ppaction://hlinksldjump"/>
              </a:rPr>
              <a:t>Компьютерные симуляции в моделях галактик</a:t>
            </a:r>
            <a:endParaRPr spc="35" dirty="0">
              <a:hlinkClick r:id="rId9" action="ppaction://hlinksldjump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450" y="1514371"/>
            <a:ext cx="3218438" cy="1422785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178" y="502132"/>
            <a:ext cx="2721648" cy="1360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178" y="1875637"/>
            <a:ext cx="2721648" cy="13608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1" action="ppaction://hlinksldjump"/>
              </a:rPr>
              <a:t>Компьютерные симуляции в моделях галактик</a:t>
            </a:r>
            <a:endParaRPr spc="35" dirty="0">
              <a:hlinkClick r:id="rId11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178" y="502107"/>
            <a:ext cx="2721673" cy="1360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178" y="1875612"/>
            <a:ext cx="2721673" cy="13608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1" action="ppaction://hlinksldjump"/>
              </a:rPr>
              <a:t>Компьютерные симуляции в моделях галактик</a:t>
            </a:r>
            <a:endParaRPr spc="35" dirty="0">
              <a:hlinkClick r:id="rId11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178" y="774293"/>
            <a:ext cx="1360836" cy="10886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178" y="2147798"/>
            <a:ext cx="1360836" cy="10886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3995" y="502107"/>
            <a:ext cx="1360855" cy="2734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2" action="ppaction://hlinksldjump"/>
              </a:rPr>
              <a:t>Компьютерные симуляции в моделях галактик</a:t>
            </a:r>
            <a:endParaRPr spc="35" dirty="0">
              <a:hlinkClick r:id="rId12" action="ppaction://hlinksldjump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9" action="ppaction://hlinksldjump"/>
              </a:rPr>
              <a:t>Компьютерные симуляции в моделях галактик</a:t>
            </a:r>
            <a:endParaRPr spc="35" dirty="0">
              <a:hlinkClick r:id="rId9" action="ppaction://hlinksldjump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371" y="952181"/>
            <a:ext cx="3825261" cy="164609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sp>
        <p:nvSpPr>
          <p:cNvPr id="12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153174" y="404279"/>
            <a:ext cx="3149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Выбор начальных условий</a:t>
            </a:r>
            <a:endParaRPr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6153561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9" action="ppaction://hlinksldjump"/>
              </a:rPr>
              <a:t>Компьютерные симуляции в моделях галактик</a:t>
            </a:r>
            <a:endParaRPr spc="35" dirty="0">
              <a:hlinkClick r:id="rId9" action="ppaction://hlinksldjump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70"/>
            <a:ext cx="4610100" cy="2900220"/>
          </a:xfrm>
          <a:prstGeom prst="rect">
            <a:avLst/>
          </a:prstGeom>
        </p:spPr>
      </p:pic>
      <p:sp>
        <p:nvSpPr>
          <p:cNvPr id="12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153174" y="404279"/>
            <a:ext cx="3149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Выбор начальных условий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551" y="100796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327" y="134960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327" y="1501432"/>
            <a:ext cx="52590" cy="52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551" y="1830387"/>
            <a:ext cx="65265" cy="652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327" y="2323858"/>
            <a:ext cx="52590" cy="52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2327" y="2475687"/>
            <a:ext cx="52590" cy="52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4395" y="953846"/>
            <a:ext cx="3586479" cy="162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1610">
              <a:lnSpc>
                <a:spcPts val="1200"/>
              </a:lnSpc>
            </a:pPr>
            <a:r>
              <a:rPr sz="1100" spc="-35" dirty="0">
                <a:latin typeface="Tahoma"/>
                <a:cs typeface="Tahoma"/>
              </a:rPr>
              <a:t>Рассмотрено </a:t>
            </a:r>
            <a:r>
              <a:rPr sz="1100" spc="-55" dirty="0">
                <a:latin typeface="Tahoma"/>
                <a:cs typeface="Tahoma"/>
              </a:rPr>
              <a:t>параметрическое </a:t>
            </a:r>
            <a:r>
              <a:rPr sz="1100" spc="-50" dirty="0">
                <a:latin typeface="Tahoma"/>
                <a:cs typeface="Tahoma"/>
              </a:rPr>
              <a:t>семейство </a:t>
            </a:r>
            <a:r>
              <a:rPr sz="1100" spc="-40" dirty="0">
                <a:latin typeface="Tahoma"/>
                <a:cs typeface="Tahoma"/>
              </a:rPr>
              <a:t>динамических  </a:t>
            </a:r>
            <a:r>
              <a:rPr sz="1100" spc="-55" dirty="0">
                <a:latin typeface="Tahoma"/>
                <a:cs typeface="Tahoma"/>
              </a:rPr>
              <a:t>моделей</a:t>
            </a:r>
            <a:endParaRPr sz="1100">
              <a:latin typeface="Tahoma"/>
              <a:cs typeface="Tahoma"/>
            </a:endParaRPr>
          </a:p>
          <a:p>
            <a:pPr marL="289560">
              <a:lnSpc>
                <a:spcPts val="1200"/>
              </a:lnSpc>
              <a:spcBef>
                <a:spcPts val="155"/>
              </a:spcBef>
            </a:pPr>
            <a:r>
              <a:rPr sz="1000" spc="-55" dirty="0">
                <a:latin typeface="Book Antiqua"/>
                <a:cs typeface="Book Antiqua"/>
              </a:rPr>
              <a:t>сферических  </a:t>
            </a:r>
            <a:r>
              <a:rPr sz="1000" spc="-35" dirty="0">
                <a:latin typeface="Book Antiqua"/>
                <a:cs typeface="Book Antiqua"/>
              </a:rPr>
              <a:t>звездных</a:t>
            </a:r>
            <a:r>
              <a:rPr sz="1000" spc="10" dirty="0">
                <a:latin typeface="Book Antiqua"/>
                <a:cs typeface="Book Antiqua"/>
              </a:rPr>
              <a:t> </a:t>
            </a:r>
            <a:r>
              <a:rPr sz="1000" spc="-25" dirty="0">
                <a:latin typeface="Book Antiqua"/>
                <a:cs typeface="Book Antiqua"/>
              </a:rPr>
              <a:t>систем,</a:t>
            </a:r>
            <a:endParaRPr sz="1000">
              <a:latin typeface="Book Antiqua"/>
              <a:cs typeface="Book Antiqua"/>
            </a:endParaRPr>
          </a:p>
          <a:p>
            <a:pPr marL="289560" marR="56515">
              <a:lnSpc>
                <a:spcPts val="1200"/>
              </a:lnSpc>
              <a:spcBef>
                <a:spcPts val="35"/>
              </a:spcBef>
            </a:pPr>
            <a:r>
              <a:rPr sz="1000" spc="-35" dirty="0">
                <a:latin typeface="Book Antiqua"/>
                <a:cs typeface="Book Antiqua"/>
              </a:rPr>
              <a:t>звездных </a:t>
            </a:r>
            <a:r>
              <a:rPr sz="1000" spc="-25" dirty="0">
                <a:latin typeface="Book Antiqua"/>
                <a:cs typeface="Book Antiqua"/>
              </a:rPr>
              <a:t>систем, </a:t>
            </a:r>
            <a:r>
              <a:rPr sz="1000" spc="-60" dirty="0">
                <a:latin typeface="Book Antiqua"/>
                <a:cs typeface="Book Antiqua"/>
              </a:rPr>
              <a:t>обладающих </a:t>
            </a:r>
            <a:r>
              <a:rPr sz="1000" spc="-75" dirty="0">
                <a:latin typeface="Book Antiqua"/>
                <a:cs typeface="Book Antiqua"/>
              </a:rPr>
              <a:t>ротационной </a:t>
            </a:r>
            <a:r>
              <a:rPr sz="1000" spc="-95" dirty="0">
                <a:latin typeface="Book Antiqua"/>
                <a:cs typeface="Book Antiqua"/>
              </a:rPr>
              <a:t>и </a:t>
            </a:r>
            <a:r>
              <a:rPr sz="1000" spc="-55" dirty="0">
                <a:latin typeface="Book Antiqua"/>
                <a:cs typeface="Book Antiqua"/>
              </a:rPr>
              <a:t>зеркальной  </a:t>
            </a:r>
            <a:r>
              <a:rPr sz="1000" spc="-50" dirty="0">
                <a:latin typeface="Book Antiqua"/>
                <a:cs typeface="Book Antiqua"/>
              </a:rPr>
              <a:t>симметрией.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ts val="1200"/>
              </a:lnSpc>
              <a:spcBef>
                <a:spcPts val="295"/>
              </a:spcBef>
            </a:pPr>
            <a:r>
              <a:rPr sz="1100" spc="-55" dirty="0">
                <a:latin typeface="Tahoma"/>
                <a:cs typeface="Tahoma"/>
              </a:rPr>
              <a:t>Произведен </a:t>
            </a:r>
            <a:r>
              <a:rPr sz="1100" spc="-35" dirty="0">
                <a:latin typeface="Tahoma"/>
                <a:cs typeface="Tahoma"/>
              </a:rPr>
              <a:t>массовый </a:t>
            </a:r>
            <a:r>
              <a:rPr sz="1100" spc="-50" dirty="0">
                <a:latin typeface="Tahoma"/>
                <a:cs typeface="Tahoma"/>
              </a:rPr>
              <a:t>расчет орбит звезд </a:t>
            </a:r>
            <a:r>
              <a:rPr sz="1100" spc="-60" dirty="0">
                <a:latin typeface="Tahoma"/>
                <a:cs typeface="Tahoma"/>
              </a:rPr>
              <a:t>в </a:t>
            </a:r>
            <a:r>
              <a:rPr sz="1100" spc="-65" dirty="0">
                <a:latin typeface="Tahoma"/>
                <a:cs typeface="Tahoma"/>
              </a:rPr>
              <a:t>предложенных  </a:t>
            </a:r>
            <a:r>
              <a:rPr sz="1100" spc="-45" dirty="0">
                <a:latin typeface="Tahoma"/>
                <a:cs typeface="Tahoma"/>
              </a:rPr>
              <a:t>моделях </a:t>
            </a:r>
            <a:r>
              <a:rPr sz="1100" spc="-35" dirty="0">
                <a:latin typeface="Tahoma"/>
                <a:cs typeface="Tahoma"/>
              </a:rPr>
              <a:t>для </a:t>
            </a:r>
            <a:r>
              <a:rPr sz="1100" spc="-50" dirty="0">
                <a:latin typeface="Tahoma"/>
                <a:cs typeface="Tahoma"/>
              </a:rPr>
              <a:t>различных начальных </a:t>
            </a:r>
            <a:r>
              <a:rPr sz="1100" spc="-60" dirty="0">
                <a:latin typeface="Tahoma"/>
                <a:cs typeface="Tahoma"/>
              </a:rPr>
              <a:t>значений </a:t>
            </a:r>
            <a:r>
              <a:rPr sz="1100" spc="-50" dirty="0">
                <a:latin typeface="Tahoma"/>
                <a:cs typeface="Tahoma"/>
              </a:rPr>
              <a:t>интегралов  </a:t>
            </a:r>
            <a:r>
              <a:rPr sz="1100" spc="-55" dirty="0">
                <a:latin typeface="Tahoma"/>
                <a:cs typeface="Tahoma"/>
              </a:rPr>
              <a:t>движения </a:t>
            </a:r>
            <a:r>
              <a:rPr sz="1100" spc="-45" dirty="0">
                <a:latin typeface="Tahoma"/>
                <a:cs typeface="Tahoma"/>
              </a:rPr>
              <a:t>и </a:t>
            </a:r>
            <a:r>
              <a:rPr sz="1100" spc="-40" dirty="0">
                <a:latin typeface="Tahoma"/>
                <a:cs typeface="Tahoma"/>
              </a:rPr>
              <a:t>допустимых </a:t>
            </a:r>
            <a:r>
              <a:rPr sz="1100" spc="-60" dirty="0">
                <a:latin typeface="Tahoma"/>
                <a:cs typeface="Tahoma"/>
              </a:rPr>
              <a:t>значений</a:t>
            </a:r>
            <a:r>
              <a:rPr sz="1100" spc="19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параметров</a:t>
            </a:r>
            <a:endParaRPr sz="1100">
              <a:latin typeface="Tahoma"/>
              <a:cs typeface="Tahoma"/>
            </a:endParaRPr>
          </a:p>
          <a:p>
            <a:pPr marL="289560" marR="266700">
              <a:lnSpc>
                <a:spcPct val="100000"/>
              </a:lnSpc>
              <a:spcBef>
                <a:spcPts val="155"/>
              </a:spcBef>
            </a:pPr>
            <a:r>
              <a:rPr sz="1000" spc="-15" dirty="0">
                <a:latin typeface="Book Antiqua"/>
                <a:cs typeface="Book Antiqua"/>
              </a:rPr>
              <a:t>в </a:t>
            </a:r>
            <a:r>
              <a:rPr sz="1000" spc="-55" dirty="0">
                <a:latin typeface="Book Antiqua"/>
                <a:cs typeface="Book Antiqua"/>
              </a:rPr>
              <a:t>шаровом </a:t>
            </a:r>
            <a:r>
              <a:rPr sz="1000" spc="-60" dirty="0">
                <a:latin typeface="Book Antiqua"/>
                <a:cs typeface="Book Antiqua"/>
              </a:rPr>
              <a:t>скоплении, </a:t>
            </a:r>
            <a:r>
              <a:rPr sz="1000" spc="-50" dirty="0">
                <a:latin typeface="Book Antiqua"/>
                <a:cs typeface="Book Antiqua"/>
              </a:rPr>
              <a:t>движущемся </a:t>
            </a:r>
            <a:r>
              <a:rPr sz="1000" spc="-15" dirty="0">
                <a:latin typeface="Book Antiqua"/>
                <a:cs typeface="Book Antiqua"/>
              </a:rPr>
              <a:t>в </a:t>
            </a:r>
            <a:r>
              <a:rPr sz="1000" spc="-60" dirty="0">
                <a:latin typeface="Book Antiqua"/>
                <a:cs typeface="Book Antiqua"/>
              </a:rPr>
              <a:t>поле </a:t>
            </a:r>
            <a:r>
              <a:rPr sz="1000" spc="-45" dirty="0">
                <a:latin typeface="Book Antiqua"/>
                <a:cs typeface="Book Antiqua"/>
              </a:rPr>
              <a:t>галактики,  </a:t>
            </a:r>
            <a:r>
              <a:rPr sz="1000" spc="-15" dirty="0">
                <a:latin typeface="Book Antiqua"/>
                <a:cs typeface="Book Antiqua"/>
              </a:rPr>
              <a:t>в </a:t>
            </a:r>
            <a:r>
              <a:rPr sz="1000" spc="-50" dirty="0">
                <a:latin typeface="Book Antiqua"/>
                <a:cs typeface="Book Antiqua"/>
              </a:rPr>
              <a:t>галактике  </a:t>
            </a:r>
            <a:r>
              <a:rPr sz="1000" spc="-5" dirty="0">
                <a:latin typeface="Book Antiqua"/>
                <a:cs typeface="Book Antiqua"/>
              </a:rPr>
              <a:t>с </a:t>
            </a:r>
            <a:r>
              <a:rPr sz="1000" spc="-40" dirty="0">
                <a:latin typeface="Book Antiqua"/>
                <a:cs typeface="Book Antiqua"/>
              </a:rPr>
              <a:t>массивным</a:t>
            </a:r>
            <a:r>
              <a:rPr sz="1000" spc="140" dirty="0">
                <a:latin typeface="Book Antiqua"/>
                <a:cs typeface="Book Antiqua"/>
              </a:rPr>
              <a:t> </a:t>
            </a:r>
            <a:r>
              <a:rPr sz="1000" spc="-30" dirty="0">
                <a:latin typeface="Book Antiqua"/>
                <a:cs typeface="Book Antiqua"/>
              </a:rPr>
              <a:t>ядром.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2" action="ppaction://hlinksldjump"/>
              </a:rPr>
              <a:t>Компьютерные симуляции в моделях галактик</a:t>
            </a:r>
            <a:endParaRPr spc="35" dirty="0">
              <a:hlinkClick r:id="rId12" action="ppaction://hlinksldjump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8" action="ppaction://hlinksldjump"/>
              </a:rPr>
              <a:t>Компьютерные симуляции в моделях галактик</a:t>
            </a:r>
            <a:endParaRPr spc="35" dirty="0">
              <a:hlinkClick r:id="rId8" action="ppaction://hlinksldjump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" y="389935"/>
            <a:ext cx="4610100" cy="304804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sp>
        <p:nvSpPr>
          <p:cNvPr id="13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 txBox="1"/>
          <p:nvPr/>
        </p:nvSpPr>
        <p:spPr>
          <a:xfrm>
            <a:off x="153174" y="404279"/>
            <a:ext cx="3149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Диаграмма </a:t>
            </a:r>
            <a:r>
              <a:rPr lang="ru-RU" sz="1400" spc="-145" dirty="0" err="1">
                <a:solidFill>
                  <a:srgbClr val="3333B2"/>
                </a:solidFill>
                <a:latin typeface="Century Gothic"/>
                <a:cs typeface="Century Gothic"/>
              </a:rPr>
              <a:t>Линдблада</a:t>
            </a:r>
            <a:r>
              <a:rPr lang="ru-RU"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 (1)</a:t>
            </a:r>
            <a:endParaRPr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966290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8" action="ppaction://hlinksldjump"/>
              </a:rPr>
              <a:t>Компьютерные симуляции в моделях галактик</a:t>
            </a:r>
            <a:endParaRPr spc="35" dirty="0">
              <a:hlinkClick r:id="rId8" action="ppaction://hlinksldjump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641573"/>
            <a:ext cx="2671683" cy="177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8" y="481363"/>
            <a:ext cx="2210812" cy="1668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51" y="1960468"/>
            <a:ext cx="1991686" cy="131683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250" y="2416174"/>
            <a:ext cx="2413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Physica</a:t>
            </a:r>
            <a:r>
              <a:rPr lang="en-US" sz="1000" dirty="0"/>
              <a:t> 16D (1985) 285-317 "Determining </a:t>
            </a:r>
            <a:r>
              <a:rPr lang="en-US" sz="1000" dirty="0" err="1"/>
              <a:t>Lyapunov</a:t>
            </a:r>
            <a:r>
              <a:rPr lang="en-US" sz="1000" dirty="0"/>
              <a:t> Exponents from a Time Series“</a:t>
            </a:r>
          </a:p>
          <a:p>
            <a:endParaRPr lang="en-US" sz="1000" dirty="0"/>
          </a:p>
          <a:p>
            <a:r>
              <a:rPr lang="en-US" sz="1000" dirty="0"/>
              <a:t>Alan Wolf, Jack B. Swift, Harry L. Swinney, and John A. </a:t>
            </a:r>
            <a:r>
              <a:rPr lang="en-US" sz="1000" dirty="0" err="1"/>
              <a:t>Vastano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11387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9" action="ppaction://hlinksldjump"/>
              </a:rPr>
              <a:t>Компьютерные симуляции в моделях галактик</a:t>
            </a:r>
            <a:endParaRPr spc="35" dirty="0">
              <a:hlinkClick r:id="rId9" action="ppaction://hlinksldjump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55"/>
            <a:ext cx="4610100" cy="304804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sp>
        <p:nvSpPr>
          <p:cNvPr id="11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 txBox="1"/>
          <p:nvPr/>
        </p:nvSpPr>
        <p:spPr>
          <a:xfrm>
            <a:off x="153174" y="404279"/>
            <a:ext cx="3149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Диаграмма </a:t>
            </a:r>
            <a:r>
              <a:rPr lang="ru-RU" sz="1400" spc="-145" dirty="0" err="1">
                <a:solidFill>
                  <a:srgbClr val="3333B2"/>
                </a:solidFill>
                <a:latin typeface="Century Gothic"/>
                <a:cs typeface="Century Gothic"/>
              </a:rPr>
              <a:t>Линдблада</a:t>
            </a:r>
            <a:r>
              <a:rPr lang="ru-RU"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 (2)</a:t>
            </a:r>
            <a:endParaRPr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611190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8" action="ppaction://hlinksldjump"/>
              </a:rPr>
              <a:t>Компьютерные симуляции в моделях галактик</a:t>
            </a:r>
            <a:endParaRPr spc="35" dirty="0">
              <a:hlinkClick r:id="rId8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294"/>
            <a:ext cx="2246826" cy="1666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96" y="493631"/>
            <a:ext cx="2208796" cy="1597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38" y="1849049"/>
            <a:ext cx="1947782" cy="14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729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8" action="ppaction://hlinksldjump"/>
              </a:rPr>
              <a:t>Компьютерные симуляции в моделях галактик</a:t>
            </a:r>
            <a:endParaRPr spc="35" dirty="0">
              <a:hlinkClick r:id="rId8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780298"/>
            <a:ext cx="2305050" cy="2168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86" y="803831"/>
            <a:ext cx="2240913" cy="21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4665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8161" y="1077217"/>
          <a:ext cx="2430705" cy="1145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077"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16"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16"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49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63291" y="1079081"/>
            <a:ext cx="162160" cy="11457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8411" y="124934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4485" y="1250637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91" y="125266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7366" y="125403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0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4086" y="1256064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0161" y="1257441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885" y="1259466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6805" y="1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9766" y="126278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6720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486" y="126416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3210" y="126618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0016" y="126821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0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6736" y="127023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3460" y="12722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451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0911" y="127428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635" y="127631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4440" y="1278339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369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1810" y="128036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8615" y="1282389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369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5985" y="1284414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805" y="2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3691" y="1260762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6074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2434" y="1296564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7451" y="2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5065" y="1293891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7369" y="2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7611" y="1291866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454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2790" y="1287087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369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0159" y="1289112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7451" y="2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7709" y="1356665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9479" y="40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4648" y="1077906"/>
            <a:ext cx="2288230" cy="1148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2336" y="1247964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5612" y="124658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6723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9537" y="1244562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6074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63534" y="1079243"/>
            <a:ext cx="162560" cy="1146175"/>
          </a:xfrm>
          <a:custGeom>
            <a:avLst/>
            <a:gdLst/>
            <a:ahLst/>
            <a:cxnLst/>
            <a:rect l="l" t="t" r="r" b="b"/>
            <a:pathLst>
              <a:path w="162560" h="1146175">
                <a:moveTo>
                  <a:pt x="0" y="1146140"/>
                </a:moveTo>
                <a:lnTo>
                  <a:pt x="161998" y="1146140"/>
                </a:lnTo>
                <a:lnTo>
                  <a:pt x="161998" y="0"/>
                </a:lnTo>
                <a:lnTo>
                  <a:pt x="0" y="0"/>
                </a:lnTo>
                <a:lnTo>
                  <a:pt x="0" y="1146140"/>
                </a:lnTo>
                <a:close/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4031" y="2225384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3534" y="222538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14031" y="1995830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63534" y="19958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14031" y="1766361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63534" y="176636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4031" y="1537537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63534" y="153753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14031" y="130806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63534" y="130806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14031" y="1079243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63534" y="107924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74212" y="2247038"/>
            <a:ext cx="19177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r>
              <a:rPr sz="600" i="1" spc="-4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5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1" action="ppaction://hlinksldjump"/>
              </a:rPr>
              <a:t>Компьютерные симуляции в моделях галактик</a:t>
            </a:r>
            <a:endParaRPr spc="35" dirty="0">
              <a:hlinkClick r:id="rId11" action="ppaction://hlinksldjump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12978" y="2247038"/>
            <a:ext cx="12890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84278" y="2247038"/>
            <a:ext cx="19177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r>
              <a:rPr sz="600" i="1" spc="-4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5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42121" y="2247038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0.5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80932" y="2247038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52055" y="2247038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1.5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10010" y="1032704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170272" y="2247038"/>
            <a:ext cx="6604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endParaRPr sz="600">
              <a:latin typeface="PMingLiU"/>
              <a:cs typeface="PMingLiU"/>
            </a:endParaRPr>
          </a:p>
          <a:p>
            <a:pPr marL="13970">
              <a:lnSpc>
                <a:spcPct val="100000"/>
              </a:lnSpc>
              <a:spcBef>
                <a:spcPts val="40"/>
              </a:spcBef>
            </a:pPr>
            <a:r>
              <a:rPr sz="600" i="1" spc="2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9911" y="1437700"/>
            <a:ext cx="24701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r>
              <a:rPr sz="600" i="1" spc="-4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5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600" i="1" spc="8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35720" y="2178835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35720" y="1949363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0.2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62790" y="1719891"/>
            <a:ext cx="300164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0.4</a:t>
            </a:r>
            <a:endParaRPr sz="600" dirty="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600" i="1" spc="85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8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endParaRPr sz="600" dirty="0">
              <a:latin typeface="PMingLiU"/>
              <a:cs typeface="PMingLiU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35720" y="1491078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0.6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35720" y="1261524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0.8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35720" y="1032701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6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4" y="1445272"/>
            <a:ext cx="32385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5" dirty="0">
                <a:latin typeface="Tahoma"/>
                <a:cs typeface="Tahoma"/>
              </a:rPr>
              <a:t>Модель </a:t>
            </a:r>
            <a:r>
              <a:rPr sz="1100" spc="-20" dirty="0">
                <a:latin typeface="Tahoma"/>
                <a:cs typeface="Tahoma"/>
              </a:rPr>
              <a:t>(1) </a:t>
            </a:r>
            <a:r>
              <a:rPr sz="1100" spc="-45" dirty="0">
                <a:latin typeface="Tahoma"/>
                <a:cs typeface="Tahoma"/>
              </a:rPr>
              <a:t>со следующими значениями</a:t>
            </a:r>
            <a:r>
              <a:rPr sz="1100" spc="19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параметров: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65" dirty="0">
                <a:latin typeface="Arial"/>
                <a:cs typeface="Arial"/>
              </a:rPr>
              <a:t>α </a:t>
            </a:r>
            <a:r>
              <a:rPr sz="1100" spc="-30" dirty="0">
                <a:latin typeface="Lucida Sans Unicode"/>
                <a:cs typeface="Lucida Sans Unicode"/>
              </a:rPr>
              <a:t>= </a:t>
            </a:r>
            <a:r>
              <a:rPr sz="1100" spc="-35" dirty="0">
                <a:latin typeface="Tahoma"/>
                <a:cs typeface="Tahoma"/>
              </a:rPr>
              <a:t>2</a:t>
            </a:r>
            <a:r>
              <a:rPr sz="1100" i="1" spc="-35" dirty="0">
                <a:latin typeface="Arial"/>
                <a:cs typeface="Arial"/>
              </a:rPr>
              <a:t>, </a:t>
            </a:r>
            <a:r>
              <a:rPr sz="1100" i="1" spc="-50" dirty="0">
                <a:latin typeface="Arial"/>
                <a:cs typeface="Arial"/>
              </a:rPr>
              <a:t>p </a:t>
            </a:r>
            <a:r>
              <a:rPr sz="1100" spc="-30" dirty="0">
                <a:latin typeface="Lucida Sans Unicode"/>
                <a:cs typeface="Lucida Sans Unicode"/>
              </a:rPr>
              <a:t>=</a:t>
            </a:r>
            <a:r>
              <a:rPr sz="1100" spc="-200" dirty="0"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2.</a:t>
            </a:r>
            <a:r>
              <a:rPr lang="en-US" sz="1100" spc="-55" dirty="0">
                <a:latin typeface="Tahoma"/>
                <a:cs typeface="Tahoma"/>
              </a:rPr>
              <a:t> c</a:t>
            </a:r>
            <a:r>
              <a:rPr lang="ru-RU" sz="1100" spc="-55" dirty="0">
                <a:latin typeface="Tahoma"/>
                <a:cs typeface="Tahoma"/>
              </a:rPr>
              <a:t> учетом приливного воздействия Галактики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8" action="ppaction://hlinksldjump"/>
              </a:rPr>
              <a:t>Компьютерные симуляции в моделях галактик</a:t>
            </a:r>
            <a:endParaRPr spc="35" dirty="0">
              <a:hlinkClick r:id="rId8" action="ppaction://hlinksldjump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897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8246"/>
            <a:ext cx="4608004" cy="489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174" y="389984"/>
            <a:ext cx="3647440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1400" spc="-215" dirty="0">
                <a:solidFill>
                  <a:srgbClr val="3333B2"/>
                </a:solidFill>
                <a:latin typeface="Century Gothic"/>
                <a:cs typeface="Century Gothic"/>
              </a:rPr>
              <a:t>Диаграмма </a:t>
            </a:r>
            <a:r>
              <a:rPr sz="1400" spc="-170" dirty="0">
                <a:solidFill>
                  <a:srgbClr val="3333B2"/>
                </a:solidFill>
                <a:latin typeface="Century Gothic"/>
                <a:cs typeface="Century Gothic"/>
              </a:rPr>
              <a:t>Линдблада </a:t>
            </a:r>
            <a:r>
              <a:rPr sz="1400" spc="-40" dirty="0">
                <a:solidFill>
                  <a:srgbClr val="3333B2"/>
                </a:solidFill>
                <a:latin typeface="Century Gothic"/>
                <a:cs typeface="Century Gothic"/>
              </a:rPr>
              <a:t>для </a:t>
            </a:r>
            <a:r>
              <a:rPr sz="1400" spc="-105" dirty="0">
                <a:solidFill>
                  <a:srgbClr val="3333B2"/>
                </a:solidFill>
                <a:latin typeface="Century Gothic"/>
                <a:cs typeface="Century Gothic"/>
              </a:rPr>
              <a:t>случая </a:t>
            </a:r>
            <a:r>
              <a:rPr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скопления </a:t>
            </a:r>
            <a:r>
              <a:rPr sz="1400" dirty="0">
                <a:solidFill>
                  <a:srgbClr val="3333B2"/>
                </a:solidFill>
                <a:latin typeface="Century Gothic"/>
                <a:cs typeface="Century Gothic"/>
              </a:rPr>
              <a:t>в  </a:t>
            </a:r>
            <a:r>
              <a:rPr sz="1400" spc="-160" dirty="0">
                <a:solidFill>
                  <a:srgbClr val="3333B2"/>
                </a:solidFill>
                <a:latin typeface="Century Gothic"/>
                <a:cs typeface="Century Gothic"/>
              </a:rPr>
              <a:t>приливном  </a:t>
            </a:r>
            <a:r>
              <a:rPr sz="1400" spc="-190" dirty="0">
                <a:solidFill>
                  <a:srgbClr val="3333B2"/>
                </a:solidFill>
                <a:latin typeface="Century Gothic"/>
                <a:cs typeface="Century Gothic"/>
              </a:rPr>
              <a:t>поле</a:t>
            </a:r>
            <a:r>
              <a:rPr sz="1400" dirty="0">
                <a:solidFill>
                  <a:srgbClr val="3333B2"/>
                </a:solidFill>
                <a:latin typeface="Century Gothic"/>
                <a:cs typeface="Century Gothic"/>
              </a:rPr>
              <a:t> </a:t>
            </a:r>
            <a:r>
              <a:rPr sz="1400" spc="-100" dirty="0">
                <a:solidFill>
                  <a:srgbClr val="3333B2"/>
                </a:solidFill>
                <a:latin typeface="Century Gothic"/>
                <a:cs typeface="Century Gothic"/>
              </a:rPr>
              <a:t>галактики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75626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8161" y="1188127"/>
          <a:ext cx="2430705" cy="1145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077"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2672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4049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16"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2672">
                      <a:solidFill>
                        <a:srgbClr val="0C0F1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16"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2672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672">
                      <a:solidFill>
                        <a:srgbClr val="0C0F13"/>
                      </a:solidFill>
                      <a:prstDash val="solid"/>
                    </a:lnL>
                    <a:lnR w="4049">
                      <a:solidFill>
                        <a:srgbClr val="0C0F13"/>
                      </a:solidFill>
                      <a:prstDash val="solid"/>
                    </a:lnR>
                    <a:lnT w="2672">
                      <a:solidFill>
                        <a:srgbClr val="0C0F13"/>
                      </a:solidFill>
                      <a:prstDash val="solid"/>
                    </a:lnT>
                    <a:lnB w="4049">
                      <a:solidFill>
                        <a:srgbClr val="0C0F1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563291" y="1189990"/>
            <a:ext cx="162160" cy="11457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8411" y="136025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4485" y="136154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1291" y="136357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7366" y="136494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0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4086" y="136697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0161" y="136835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6885" y="137037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6805" y="12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9766" y="1373696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6720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6486" y="137507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3210" y="137709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0016" y="137912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0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6736" y="138114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3460" y="1383173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451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0911" y="138519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723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7635" y="138722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4440" y="1389248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369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1810" y="139127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805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8615" y="1393298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369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5985" y="1395323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805" y="2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3691" y="1371671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6074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2434" y="1407473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7451" y="2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5065" y="1404800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7369" y="2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7611" y="1402775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454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2790" y="1397996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369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0159" y="1400021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7451" y="2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27709" y="1467574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9479" y="40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4648" y="1188815"/>
            <a:ext cx="2288230" cy="1148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2336" y="135887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74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5612" y="1357496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6723" y="1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9537" y="1355471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6074" y="20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63534" y="1190152"/>
            <a:ext cx="162560" cy="1146175"/>
          </a:xfrm>
          <a:custGeom>
            <a:avLst/>
            <a:gdLst/>
            <a:ahLst/>
            <a:cxnLst/>
            <a:rect l="l" t="t" r="r" b="b"/>
            <a:pathLst>
              <a:path w="162560" h="1146175">
                <a:moveTo>
                  <a:pt x="0" y="1146140"/>
                </a:moveTo>
                <a:lnTo>
                  <a:pt x="161998" y="1146140"/>
                </a:lnTo>
                <a:lnTo>
                  <a:pt x="161998" y="0"/>
                </a:lnTo>
                <a:lnTo>
                  <a:pt x="0" y="0"/>
                </a:lnTo>
                <a:lnTo>
                  <a:pt x="0" y="1146140"/>
                </a:lnTo>
                <a:close/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14031" y="2336293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63534" y="23362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14031" y="2106739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63534" y="210673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4031" y="1877271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63534" y="187727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14031" y="164844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63534" y="164844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4031" y="1418975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63534" y="141897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14031" y="1190152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01" y="0"/>
                </a:moveTo>
                <a:lnTo>
                  <a:pt x="0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63534" y="1190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72" y="0"/>
                </a:lnTo>
              </a:path>
            </a:pathLst>
          </a:custGeom>
          <a:ln w="4049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74212" y="2357947"/>
            <a:ext cx="1001394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0850" algn="l"/>
                <a:tab pos="822325" algn="l"/>
              </a:tabLst>
            </a:pP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r>
              <a:rPr sz="600" i="1" spc="-4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5	</a:t>
            </a: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	</a:t>
            </a: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r>
              <a:rPr sz="600" i="1" spc="-4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5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68" name="object 6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2" action="ppaction://hlinksldjump"/>
              </a:rPr>
              <a:t>Компьютерные симуляции в моделях галактик</a:t>
            </a:r>
            <a:endParaRPr spc="35" dirty="0">
              <a:hlinkClick r:id="rId12" action="ppaction://hlinksldjump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42121" y="2357947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0.5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80932" y="2357947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52055" y="2357947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1.5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0010" y="1143613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70272" y="2357947"/>
            <a:ext cx="6604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endParaRPr sz="600">
              <a:latin typeface="PMingLiU"/>
              <a:cs typeface="PMingLiU"/>
            </a:endParaRPr>
          </a:p>
          <a:p>
            <a:pPr marL="13970">
              <a:lnSpc>
                <a:spcPct val="100000"/>
              </a:lnSpc>
              <a:spcBef>
                <a:spcPts val="40"/>
              </a:spcBef>
            </a:pPr>
            <a:r>
              <a:rPr sz="600" i="1" spc="2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9911" y="1548609"/>
            <a:ext cx="24701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z="600" i="1" spc="140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r>
              <a:rPr sz="600" i="1" spc="-4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5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600" i="1" spc="8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35720" y="2289744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35720" y="2060272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0.2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2790" y="1830801"/>
            <a:ext cx="300164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0.4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600" i="1" spc="85" dirty="0">
                <a:solidFill>
                  <a:srgbClr val="231F20"/>
                </a:solidFill>
                <a:latin typeface="Arial"/>
                <a:cs typeface="Arial"/>
              </a:rPr>
              <a:t>−</a:t>
            </a:r>
            <a:r>
              <a:rPr sz="600" spc="8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35720" y="1601987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0.6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35720" y="1372433"/>
            <a:ext cx="128905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0.8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35720" y="1143610"/>
            <a:ext cx="6604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5" dirty="0">
                <a:solidFill>
                  <a:srgbClr val="231F20"/>
                </a:solidFill>
                <a:latin typeface="PMingLiU"/>
                <a:cs typeface="PMingLiU"/>
              </a:rPr>
              <a:t>1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7294" y="2649791"/>
            <a:ext cx="3114675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5" dirty="0">
                <a:latin typeface="Book Antiqua"/>
                <a:cs typeface="Book Antiqua"/>
              </a:rPr>
              <a:t>0.0 </a:t>
            </a:r>
            <a:r>
              <a:rPr sz="1000" spc="-5" dirty="0">
                <a:latin typeface="Book Antiqua"/>
                <a:cs typeface="Book Antiqua"/>
              </a:rPr>
              <a:t>- </a:t>
            </a:r>
            <a:r>
              <a:rPr sz="1000" spc="-20" dirty="0">
                <a:latin typeface="Book Antiqua"/>
                <a:cs typeface="Book Antiqua"/>
              </a:rPr>
              <a:t>все </a:t>
            </a:r>
            <a:r>
              <a:rPr sz="1000" spc="-15" dirty="0">
                <a:latin typeface="Book Antiqua"/>
                <a:cs typeface="Book Antiqua"/>
              </a:rPr>
              <a:t>звезды </a:t>
            </a:r>
            <a:r>
              <a:rPr sz="1000" spc="-60" dirty="0">
                <a:latin typeface="Book Antiqua"/>
                <a:cs typeface="Book Antiqua"/>
              </a:rPr>
              <a:t>улетают  </a:t>
            </a:r>
            <a:r>
              <a:rPr sz="1000" spc="-35" dirty="0">
                <a:latin typeface="Book Antiqua"/>
                <a:cs typeface="Book Antiqua"/>
              </a:rPr>
              <a:t>из  </a:t>
            </a:r>
            <a:r>
              <a:rPr sz="1000" spc="-60" dirty="0">
                <a:latin typeface="Book Antiqua"/>
                <a:cs typeface="Book Antiqua"/>
              </a:rPr>
              <a:t>скопления  </a:t>
            </a:r>
            <a:r>
              <a:rPr sz="1000" spc="-15" dirty="0">
                <a:latin typeface="Book Antiqua"/>
                <a:cs typeface="Book Antiqua"/>
              </a:rPr>
              <a:t>(</a:t>
            </a:r>
            <a:r>
              <a:rPr sz="1000" i="1" spc="-15" dirty="0">
                <a:latin typeface="Arial"/>
                <a:cs typeface="Arial"/>
              </a:rPr>
              <a:t>R </a:t>
            </a:r>
            <a:r>
              <a:rPr sz="1000" i="1" spc="190" dirty="0">
                <a:latin typeface="Arial"/>
                <a:cs typeface="Arial"/>
              </a:rPr>
              <a:t>&gt;</a:t>
            </a:r>
            <a:r>
              <a:rPr sz="1000" i="1" spc="350" dirty="0">
                <a:latin typeface="Arial"/>
                <a:cs typeface="Arial"/>
              </a:rPr>
              <a:t> </a:t>
            </a:r>
            <a:r>
              <a:rPr sz="1000" spc="15" dirty="0">
                <a:latin typeface="Book Antiqua"/>
                <a:cs typeface="Book Antiqua"/>
              </a:rPr>
              <a:t>10)</a:t>
            </a:r>
            <a:endParaRPr sz="1000" dirty="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</a:pPr>
            <a:r>
              <a:rPr sz="1000" spc="5" dirty="0">
                <a:latin typeface="Book Antiqua"/>
                <a:cs typeface="Book Antiqua"/>
              </a:rPr>
              <a:t>1.0 </a:t>
            </a:r>
            <a:r>
              <a:rPr sz="1000" spc="-5" dirty="0">
                <a:latin typeface="Book Antiqua"/>
                <a:cs typeface="Book Antiqua"/>
              </a:rPr>
              <a:t>- </a:t>
            </a:r>
            <a:r>
              <a:rPr sz="1000" spc="-20" dirty="0">
                <a:latin typeface="Book Antiqua"/>
                <a:cs typeface="Book Antiqua"/>
              </a:rPr>
              <a:t>все </a:t>
            </a:r>
            <a:r>
              <a:rPr sz="1000" spc="-65" dirty="0">
                <a:latin typeface="Book Antiqua"/>
                <a:cs typeface="Book Antiqua"/>
              </a:rPr>
              <a:t>орбиты  </a:t>
            </a:r>
            <a:r>
              <a:rPr sz="1000" spc="-30" dirty="0">
                <a:latin typeface="Book Antiqua"/>
                <a:cs typeface="Book Antiqua"/>
              </a:rPr>
              <a:t>остаются </a:t>
            </a:r>
            <a:r>
              <a:rPr sz="1000" spc="-45" dirty="0">
                <a:latin typeface="Book Antiqua"/>
                <a:cs typeface="Book Antiqua"/>
              </a:rPr>
              <a:t>связанными  </a:t>
            </a:r>
            <a:r>
              <a:rPr sz="1000" spc="-25" dirty="0">
                <a:latin typeface="Book Antiqua"/>
                <a:cs typeface="Book Antiqua"/>
              </a:rPr>
              <a:t>со </a:t>
            </a:r>
            <a:r>
              <a:rPr sz="1000" spc="75" dirty="0">
                <a:latin typeface="Book Antiqua"/>
                <a:cs typeface="Book Antiqua"/>
              </a:rPr>
              <a:t> </a:t>
            </a:r>
            <a:r>
              <a:rPr sz="1000" spc="-60" dirty="0">
                <a:latin typeface="Book Antiqua"/>
                <a:cs typeface="Book Antiqua"/>
              </a:rPr>
              <a:t>скоплениями</a:t>
            </a:r>
            <a:endParaRPr sz="1000" dirty="0">
              <a:latin typeface="Book Antiqua"/>
              <a:cs typeface="Book Antiqua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830" y="770716"/>
            <a:ext cx="3110317" cy="1697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3768" y="2602014"/>
            <a:ext cx="324104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55" dirty="0">
                <a:latin typeface="Book Antiqua"/>
                <a:cs typeface="Book Antiqua"/>
              </a:rPr>
              <a:t>Влияние  </a:t>
            </a:r>
            <a:r>
              <a:rPr sz="1000" spc="-60" dirty="0">
                <a:latin typeface="Book Antiqua"/>
                <a:cs typeface="Book Antiqua"/>
              </a:rPr>
              <a:t>начальных  условий  </a:t>
            </a:r>
            <a:r>
              <a:rPr sz="1000" spc="-70" dirty="0">
                <a:latin typeface="Book Antiqua"/>
                <a:cs typeface="Book Antiqua"/>
              </a:rPr>
              <a:t>на  </a:t>
            </a:r>
            <a:r>
              <a:rPr sz="1000" spc="-55" dirty="0">
                <a:latin typeface="Book Antiqua"/>
                <a:cs typeface="Book Antiqua"/>
              </a:rPr>
              <a:t>характер</a:t>
            </a:r>
            <a:r>
              <a:rPr sz="1000" spc="15" dirty="0">
                <a:latin typeface="Book Antiqua"/>
                <a:cs typeface="Book Antiqua"/>
              </a:rPr>
              <a:t> </a:t>
            </a:r>
            <a:r>
              <a:rPr sz="1000" spc="-50" dirty="0">
                <a:latin typeface="Book Antiqua"/>
                <a:cs typeface="Book Antiqua"/>
              </a:rPr>
              <a:t>движения.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830" y="789132"/>
            <a:ext cx="3110371" cy="16516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3768" y="2574391"/>
            <a:ext cx="324104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55" dirty="0">
                <a:latin typeface="Book Antiqua"/>
                <a:cs typeface="Book Antiqua"/>
              </a:rPr>
              <a:t>Влияние  </a:t>
            </a:r>
            <a:r>
              <a:rPr sz="1000" spc="-60" dirty="0">
                <a:latin typeface="Book Antiqua"/>
                <a:cs typeface="Book Antiqua"/>
              </a:rPr>
              <a:t>начальных  условий  </a:t>
            </a:r>
            <a:r>
              <a:rPr sz="1000" spc="-70" dirty="0">
                <a:latin typeface="Book Antiqua"/>
                <a:cs typeface="Book Antiqua"/>
              </a:rPr>
              <a:t>на  </a:t>
            </a:r>
            <a:r>
              <a:rPr sz="1000" spc="-55" dirty="0">
                <a:latin typeface="Book Antiqua"/>
                <a:cs typeface="Book Antiqua"/>
              </a:rPr>
              <a:t>характер</a:t>
            </a:r>
            <a:r>
              <a:rPr sz="1000" spc="15" dirty="0">
                <a:latin typeface="Book Antiqua"/>
                <a:cs typeface="Book Antiqua"/>
              </a:rPr>
              <a:t> </a:t>
            </a:r>
            <a:r>
              <a:rPr sz="1000" spc="-50" dirty="0">
                <a:latin typeface="Book Antiqua"/>
                <a:cs typeface="Book Antiqua"/>
              </a:rPr>
              <a:t>движения.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9" action="ppaction://hlinksldjump"/>
              </a:rPr>
              <a:t>Компьютерные симуляции в моделях галактик</a:t>
            </a:r>
            <a:endParaRPr spc="35" dirty="0">
              <a:hlinkClick r:id="rId9" action="ppaction://hlinksldjump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128949"/>
              </p:ext>
            </p:extLst>
          </p:nvPr>
        </p:nvGraphicFramePr>
        <p:xfrm>
          <a:off x="528535" y="1579903"/>
          <a:ext cx="3551229" cy="1340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97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6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100" i="1" spc="204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100" i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40" dirty="0">
                          <a:latin typeface="Meiryo"/>
                          <a:cs typeface="Meiryo"/>
                        </a:rPr>
                        <a:t>−   </a:t>
                      </a:r>
                      <a:r>
                        <a:rPr sz="1100" spc="-20" dirty="0">
                          <a:latin typeface="Tahoma"/>
                          <a:cs typeface="Tahoma"/>
                        </a:rPr>
                        <a:t>Kuzmin,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Malasidze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(1969)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22225">
                        <a:lnSpc>
                          <a:spcPts val="1005"/>
                        </a:lnSpc>
                      </a:pPr>
                      <a:r>
                        <a:rPr sz="1100" i="1" spc="6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100" i="1" spc="204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100" i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5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40" dirty="0">
                          <a:latin typeface="Meiryo"/>
                          <a:cs typeface="Meiryo"/>
                        </a:rPr>
                        <a:t>−  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Hernquist </a:t>
                      </a:r>
                      <a:r>
                        <a:rPr sz="1100" spc="-20" dirty="0">
                          <a:latin typeface="Tahoma"/>
                          <a:cs typeface="Tahoma"/>
                        </a:rPr>
                        <a:t>(limiting </a:t>
                      </a:r>
                      <a:r>
                        <a:rPr sz="1100" spc="-45" dirty="0">
                          <a:latin typeface="Tahoma"/>
                          <a:cs typeface="Tahoma"/>
                        </a:rPr>
                        <a:t>model)</a:t>
                      </a:r>
                      <a:r>
                        <a:rPr sz="11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(1990)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22225">
                        <a:lnSpc>
                          <a:spcPts val="1005"/>
                        </a:lnSpc>
                      </a:pPr>
                      <a:r>
                        <a:rPr sz="1100" i="1" spc="6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100" i="1" spc="-10" dirty="0">
                          <a:latin typeface="Meiryo"/>
                          <a:cs typeface="Meiryo"/>
                        </a:rPr>
                        <a:t>→</a:t>
                      </a:r>
                      <a:r>
                        <a:rPr sz="1100" i="1" spc="-235" dirty="0">
                          <a:latin typeface="Meiryo"/>
                          <a:cs typeface="Meiryo"/>
                        </a:rPr>
                        <a:t> </a:t>
                      </a:r>
                      <a:r>
                        <a:rPr sz="1100" i="1" spc="-10" dirty="0">
                          <a:latin typeface="Meiryo"/>
                          <a:cs typeface="Meiryo"/>
                        </a:rPr>
                        <a:t>∞</a:t>
                      </a:r>
                      <a:r>
                        <a:rPr sz="1100" i="1" spc="-10" dirty="0"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5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100" i="1" spc="204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1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0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40" dirty="0">
                          <a:latin typeface="Meiryo"/>
                          <a:cs typeface="Meiryo"/>
                        </a:rPr>
                        <a:t>−  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Hernquist </a:t>
                      </a:r>
                      <a:r>
                        <a:rPr sz="1100" spc="-20" dirty="0">
                          <a:latin typeface="Tahoma"/>
                          <a:cs typeface="Tahoma"/>
                        </a:rPr>
                        <a:t>(limiting </a:t>
                      </a:r>
                      <a:r>
                        <a:rPr sz="1100" spc="-45" dirty="0">
                          <a:latin typeface="Tahoma"/>
                          <a:cs typeface="Tahoma"/>
                        </a:rPr>
                        <a:t>model)</a:t>
                      </a:r>
                      <a:r>
                        <a:rPr sz="11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(1990)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22225">
                        <a:lnSpc>
                          <a:spcPts val="1005"/>
                        </a:lnSpc>
                      </a:pPr>
                      <a:r>
                        <a:rPr sz="1100" i="1" spc="6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2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spc="-60" dirty="0">
                          <a:latin typeface="Tahoma"/>
                          <a:cs typeface="Tahoma"/>
                        </a:rPr>
                        <a:t>0 </a:t>
                      </a:r>
                      <a:r>
                        <a:rPr sz="1100" i="1" spc="204" dirty="0">
                          <a:latin typeface="Arial"/>
                          <a:cs typeface="Arial"/>
                        </a:rPr>
                        <a:t>&lt; </a:t>
                      </a:r>
                      <a:r>
                        <a:rPr sz="1100" i="1" spc="-50" dirty="0">
                          <a:latin typeface="Arial"/>
                          <a:cs typeface="Arial"/>
                        </a:rPr>
                        <a:t>p </a:t>
                      </a:r>
                      <a:r>
                        <a:rPr lang="en-US" sz="1100" spc="150" dirty="0"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sz="1100" spc="-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2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40" dirty="0">
                          <a:latin typeface="Meiryo"/>
                          <a:cs typeface="Meiryo"/>
                        </a:rPr>
                        <a:t>−   </a:t>
                      </a:r>
                      <a:r>
                        <a:rPr sz="1100" spc="-5" dirty="0">
                          <a:latin typeface="Tahoma"/>
                          <a:cs typeface="Tahoma"/>
                        </a:rPr>
                        <a:t>An </a:t>
                      </a:r>
                      <a:r>
                        <a:rPr sz="1100" spc="75" dirty="0">
                          <a:latin typeface="Tahoma"/>
                          <a:cs typeface="Tahoma"/>
                        </a:rPr>
                        <a:t>&amp; </a:t>
                      </a:r>
                      <a:r>
                        <a:rPr sz="1100" spc="-50" dirty="0">
                          <a:latin typeface="Tahoma"/>
                          <a:cs typeface="Tahoma"/>
                        </a:rPr>
                        <a:t>Evans</a:t>
                      </a:r>
                      <a:r>
                        <a:rPr sz="11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(2006)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22225">
                        <a:lnSpc>
                          <a:spcPts val="1005"/>
                        </a:lnSpc>
                      </a:pPr>
                      <a:r>
                        <a:rPr sz="1100" i="1" spc="6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2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5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40" dirty="0">
                          <a:latin typeface="Meiryo"/>
                          <a:cs typeface="Meiryo"/>
                        </a:rPr>
                        <a:t>−   </a:t>
                      </a:r>
                      <a:r>
                        <a:rPr sz="1100" spc="-145" dirty="0">
                          <a:latin typeface="Tahoma"/>
                          <a:cs typeface="Tahoma"/>
                        </a:rPr>
                        <a:t>H´enon</a:t>
                      </a:r>
                      <a:r>
                        <a:rPr sz="11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(1959)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marL="22225">
                        <a:lnSpc>
                          <a:spcPts val="1005"/>
                        </a:lnSpc>
                      </a:pPr>
                      <a:r>
                        <a:rPr sz="1100" i="1" spc="6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2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5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100" i="1" spc="204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1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40" dirty="0">
                          <a:latin typeface="Meiryo"/>
                          <a:cs typeface="Meiryo"/>
                        </a:rPr>
                        <a:t>−  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Veltmann</a:t>
                      </a:r>
                      <a:r>
                        <a:rPr sz="11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(1979)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981">
                <a:tc>
                  <a:txBody>
                    <a:bodyPr/>
                    <a:lstStyle/>
                    <a:p>
                      <a:pPr marL="22225">
                        <a:lnSpc>
                          <a:spcPts val="1005"/>
                        </a:lnSpc>
                      </a:pPr>
                      <a:r>
                        <a:rPr sz="1100" i="1" spc="6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2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5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005"/>
                        </a:lnSpc>
                      </a:pPr>
                      <a:r>
                        <a:rPr sz="1100" i="1" spc="-40" dirty="0">
                          <a:latin typeface="Meiryo"/>
                          <a:cs typeface="Meiryo"/>
                        </a:rPr>
                        <a:t>−   </a:t>
                      </a:r>
                      <a:r>
                        <a:rPr sz="1100" spc="-45" dirty="0">
                          <a:latin typeface="Tahoma"/>
                          <a:cs typeface="Tahoma"/>
                        </a:rPr>
                        <a:t>Schuster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(1883), 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Plummer</a:t>
                      </a:r>
                      <a:r>
                        <a:rPr sz="110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(1911)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0" y="686614"/>
            <a:ext cx="4136656" cy="63405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791" y="671890"/>
            <a:ext cx="3110453" cy="1964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294" y="2750185"/>
            <a:ext cx="3913504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80" dirty="0">
                <a:latin typeface="Book Antiqua"/>
                <a:cs typeface="Book Antiqua"/>
              </a:rPr>
              <a:t>Пример  </a:t>
            </a:r>
            <a:r>
              <a:rPr sz="1000" spc="-65" dirty="0">
                <a:latin typeface="Book Antiqua"/>
                <a:cs typeface="Book Antiqua"/>
              </a:rPr>
              <a:t>орбит  </a:t>
            </a:r>
            <a:r>
              <a:rPr sz="1000" spc="-70" dirty="0">
                <a:latin typeface="Book Antiqua"/>
                <a:cs typeface="Book Antiqua"/>
              </a:rPr>
              <a:t>пучка  </a:t>
            </a:r>
            <a:r>
              <a:rPr sz="1000" dirty="0">
                <a:latin typeface="Book Antiqua"/>
                <a:cs typeface="Book Antiqua"/>
              </a:rPr>
              <a:t>звезд: </a:t>
            </a:r>
            <a:r>
              <a:rPr sz="1000" spc="-50" dirty="0">
                <a:latin typeface="Book Antiqua"/>
                <a:cs typeface="Book Antiqua"/>
              </a:rPr>
              <a:t>образование  </a:t>
            </a:r>
            <a:r>
              <a:rPr sz="1000" spc="-60" dirty="0">
                <a:latin typeface="Book Antiqua"/>
                <a:cs typeface="Book Antiqua"/>
              </a:rPr>
              <a:t>спиралевидных</a:t>
            </a:r>
            <a:r>
              <a:rPr sz="1000" spc="-20" dirty="0">
                <a:latin typeface="Book Antiqua"/>
                <a:cs typeface="Book Antiqua"/>
              </a:rPr>
              <a:t> </a:t>
            </a:r>
            <a:r>
              <a:rPr sz="1000" spc="-30" dirty="0">
                <a:latin typeface="Book Antiqua"/>
                <a:cs typeface="Book Antiqua"/>
              </a:rPr>
              <a:t>хвостов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791" y="619481"/>
            <a:ext cx="3110453" cy="1968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294" y="2701569"/>
            <a:ext cx="3472179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80" dirty="0">
                <a:latin typeface="Book Antiqua"/>
                <a:cs typeface="Book Antiqua"/>
              </a:rPr>
              <a:t>Пример </a:t>
            </a:r>
            <a:r>
              <a:rPr sz="1000" spc="-65" dirty="0">
                <a:latin typeface="Book Antiqua"/>
                <a:cs typeface="Book Antiqua"/>
              </a:rPr>
              <a:t>орбит </a:t>
            </a:r>
            <a:r>
              <a:rPr sz="1000" spc="-70" dirty="0">
                <a:latin typeface="Book Antiqua"/>
                <a:cs typeface="Book Antiqua"/>
              </a:rPr>
              <a:t>пучка </a:t>
            </a:r>
            <a:r>
              <a:rPr sz="1000" dirty="0">
                <a:latin typeface="Book Antiqua"/>
                <a:cs typeface="Book Antiqua"/>
              </a:rPr>
              <a:t>звезд: </a:t>
            </a:r>
            <a:r>
              <a:rPr sz="1000" spc="-50" dirty="0">
                <a:latin typeface="Book Antiqua"/>
                <a:cs typeface="Book Antiqua"/>
              </a:rPr>
              <a:t>образование </a:t>
            </a:r>
            <a:r>
              <a:rPr sz="1000" spc="-60" dirty="0">
                <a:latin typeface="Book Antiqua"/>
                <a:cs typeface="Book Antiqua"/>
              </a:rPr>
              <a:t>спиралевидных  </a:t>
            </a:r>
            <a:r>
              <a:rPr sz="1000" spc="-25" dirty="0">
                <a:latin typeface="Book Antiqua"/>
                <a:cs typeface="Book Antiqua"/>
              </a:rPr>
              <a:t>хвостов.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791" y="619481"/>
            <a:ext cx="3110453" cy="1968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294" y="2701569"/>
            <a:ext cx="3472179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80" dirty="0">
                <a:latin typeface="Book Antiqua"/>
                <a:cs typeface="Book Antiqua"/>
              </a:rPr>
              <a:t>Пример </a:t>
            </a:r>
            <a:r>
              <a:rPr sz="1000" spc="-65" dirty="0">
                <a:latin typeface="Book Antiqua"/>
                <a:cs typeface="Book Antiqua"/>
              </a:rPr>
              <a:t>орбит </a:t>
            </a:r>
            <a:r>
              <a:rPr sz="1000" spc="-70" dirty="0">
                <a:latin typeface="Book Antiqua"/>
                <a:cs typeface="Book Antiqua"/>
              </a:rPr>
              <a:t>пучка </a:t>
            </a:r>
            <a:r>
              <a:rPr sz="1000" dirty="0">
                <a:latin typeface="Book Antiqua"/>
                <a:cs typeface="Book Antiqua"/>
              </a:rPr>
              <a:t>звезд: </a:t>
            </a:r>
            <a:r>
              <a:rPr sz="1000" spc="-50" dirty="0">
                <a:latin typeface="Book Antiqua"/>
                <a:cs typeface="Book Antiqua"/>
              </a:rPr>
              <a:t>образование </a:t>
            </a:r>
            <a:r>
              <a:rPr sz="1000" spc="-60" dirty="0">
                <a:latin typeface="Book Antiqua"/>
                <a:cs typeface="Book Antiqua"/>
              </a:rPr>
              <a:t>спиралевидных  </a:t>
            </a:r>
            <a:r>
              <a:rPr sz="1000" spc="-25" dirty="0">
                <a:latin typeface="Book Antiqua"/>
                <a:cs typeface="Book Antiqua"/>
              </a:rPr>
              <a:t>хвостов.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104025"/>
            <a:ext cx="21767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0"/>
              </a:lnSpc>
            </a:pPr>
            <a:r>
              <a:rPr sz="600" spc="4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Орбиты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в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ротационно-симметричной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модели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5" action="ppaction://hlinksldjump"/>
              </a:rPr>
              <a:t>галактики </a:t>
            </a:r>
            <a:r>
              <a:rPr sz="600" spc="35" dirty="0">
                <a:solidFill>
                  <a:srgbClr val="9898D8"/>
                </a:solidFill>
                <a:latin typeface="Tahoma"/>
                <a:cs typeface="Tahoma"/>
              </a:rPr>
              <a:t> </a:t>
            </a:r>
            <a:r>
              <a:rPr sz="600" spc="4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Орбиты </a:t>
            </a:r>
            <a:r>
              <a:rPr sz="600" spc="2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звезд скопления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в поле</a:t>
            </a:r>
            <a:r>
              <a:rPr sz="600" spc="8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галактики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546" y="519907"/>
            <a:ext cx="3590911" cy="22955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3768" y="2949130"/>
            <a:ext cx="324104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55" dirty="0">
                <a:latin typeface="Book Antiqua"/>
                <a:cs typeface="Book Antiqua"/>
              </a:rPr>
              <a:t>Влияние  </a:t>
            </a:r>
            <a:r>
              <a:rPr sz="1000" spc="-60" dirty="0">
                <a:latin typeface="Book Antiqua"/>
                <a:cs typeface="Book Antiqua"/>
              </a:rPr>
              <a:t>начальных  условий  </a:t>
            </a:r>
            <a:r>
              <a:rPr sz="1000" spc="-70" dirty="0">
                <a:latin typeface="Book Antiqua"/>
                <a:cs typeface="Book Antiqua"/>
              </a:rPr>
              <a:t>на  </a:t>
            </a:r>
            <a:r>
              <a:rPr sz="1000" spc="-55" dirty="0">
                <a:latin typeface="Book Antiqua"/>
                <a:cs typeface="Book Antiqua"/>
              </a:rPr>
              <a:t>характер</a:t>
            </a:r>
            <a:r>
              <a:rPr sz="1000" spc="15" dirty="0">
                <a:latin typeface="Book Antiqua"/>
                <a:cs typeface="Book Antiqua"/>
              </a:rPr>
              <a:t> </a:t>
            </a:r>
            <a:r>
              <a:rPr sz="1000" spc="-50" dirty="0">
                <a:latin typeface="Book Antiqua"/>
                <a:cs typeface="Book Antiqua"/>
              </a:rPr>
              <a:t>движения.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551" y="124186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551" y="1968119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395" y="1165603"/>
            <a:ext cx="3548379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35" dirty="0">
                <a:latin typeface="Tahoma"/>
                <a:cs typeface="Tahoma"/>
              </a:rPr>
              <a:t>Рассмотрено </a:t>
            </a:r>
            <a:r>
              <a:rPr sz="1100" spc="-50" dirty="0">
                <a:latin typeface="Tahoma"/>
                <a:cs typeface="Tahoma"/>
              </a:rPr>
              <a:t>семейство </a:t>
            </a:r>
            <a:r>
              <a:rPr sz="1100" spc="-55" dirty="0">
                <a:latin typeface="Tahoma"/>
                <a:cs typeface="Tahoma"/>
              </a:rPr>
              <a:t>моделей </a:t>
            </a:r>
            <a:r>
              <a:rPr sz="1100" spc="-50" dirty="0">
                <a:latin typeface="Tahoma"/>
                <a:cs typeface="Tahoma"/>
              </a:rPr>
              <a:t>гравитационного </a:t>
            </a:r>
            <a:r>
              <a:rPr sz="1100" spc="-55" dirty="0">
                <a:latin typeface="Tahoma"/>
                <a:cs typeface="Tahoma"/>
              </a:rPr>
              <a:t>поля  </a:t>
            </a:r>
            <a:r>
              <a:rPr sz="1100" spc="-50" dirty="0">
                <a:latin typeface="Tahoma"/>
                <a:cs typeface="Tahoma"/>
              </a:rPr>
              <a:t>сферических звездных </a:t>
            </a:r>
            <a:r>
              <a:rPr sz="1100" spc="-40" dirty="0">
                <a:latin typeface="Tahoma"/>
                <a:cs typeface="Tahoma"/>
              </a:rPr>
              <a:t>систем. </a:t>
            </a:r>
            <a:r>
              <a:rPr sz="1100" spc="-30" dirty="0">
                <a:latin typeface="Tahoma"/>
                <a:cs typeface="Tahoma"/>
              </a:rPr>
              <a:t>Методом </a:t>
            </a:r>
            <a:r>
              <a:rPr sz="1100" spc="-60" dirty="0">
                <a:latin typeface="Tahoma"/>
                <a:cs typeface="Tahoma"/>
              </a:rPr>
              <a:t>эквипотенциалей  выполнено </a:t>
            </a:r>
            <a:r>
              <a:rPr sz="1100" spc="-70" dirty="0">
                <a:latin typeface="Tahoma"/>
                <a:cs typeface="Tahoma"/>
              </a:rPr>
              <a:t>обощение </a:t>
            </a:r>
            <a:r>
              <a:rPr sz="1100" spc="-65" dirty="0">
                <a:latin typeface="Tahoma"/>
                <a:cs typeface="Tahoma"/>
              </a:rPr>
              <a:t>на </a:t>
            </a:r>
            <a:r>
              <a:rPr sz="1100" spc="-45" dirty="0">
                <a:latin typeface="Tahoma"/>
                <a:cs typeface="Tahoma"/>
              </a:rPr>
              <a:t>ротационно-симметричные  модели.</a:t>
            </a:r>
            <a:endParaRPr sz="1100">
              <a:latin typeface="Tahoma"/>
              <a:cs typeface="Tahoma"/>
            </a:endParaRPr>
          </a:p>
          <a:p>
            <a:pPr marL="12700" marR="299720">
              <a:lnSpc>
                <a:spcPct val="102699"/>
              </a:lnSpc>
              <a:spcBef>
                <a:spcPts val="295"/>
              </a:spcBef>
            </a:pPr>
            <a:r>
              <a:rPr sz="1100" spc="-60" dirty="0">
                <a:latin typeface="Tahoma"/>
                <a:cs typeface="Tahoma"/>
              </a:rPr>
              <a:t>Определены </a:t>
            </a:r>
            <a:r>
              <a:rPr sz="1100" spc="-55" dirty="0">
                <a:latin typeface="Tahoma"/>
                <a:cs typeface="Tahoma"/>
              </a:rPr>
              <a:t>значения параметров, </a:t>
            </a:r>
            <a:r>
              <a:rPr sz="1100" spc="-60" dirty="0">
                <a:latin typeface="Tahoma"/>
                <a:cs typeface="Tahoma"/>
              </a:rPr>
              <a:t>удовлетворяющие  </a:t>
            </a:r>
            <a:r>
              <a:rPr sz="1100" spc="-55" dirty="0">
                <a:latin typeface="Tahoma"/>
                <a:cs typeface="Tahoma"/>
              </a:rPr>
              <a:t>условию </a:t>
            </a:r>
            <a:r>
              <a:rPr sz="1100" spc="-45" dirty="0">
                <a:latin typeface="Tahoma"/>
                <a:cs typeface="Tahoma"/>
              </a:rPr>
              <a:t>физической </a:t>
            </a:r>
            <a:r>
              <a:rPr sz="1100" spc="-50" dirty="0">
                <a:latin typeface="Tahoma"/>
                <a:cs typeface="Tahoma"/>
              </a:rPr>
              <a:t>корректности</a:t>
            </a:r>
            <a:r>
              <a:rPr sz="1100" spc="9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модели.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9" action="ppaction://hlinksldjump"/>
              </a:rPr>
              <a:t>Компьютерные симуляции в моделях галактик</a:t>
            </a:r>
            <a:endParaRPr spc="35" dirty="0">
              <a:hlinkClick r:id="rId9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551" y="88253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551" y="126464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551" y="1990890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395" y="806269"/>
            <a:ext cx="3636010" cy="1990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3060">
              <a:lnSpc>
                <a:spcPct val="102600"/>
              </a:lnSpc>
            </a:pPr>
            <a:r>
              <a:rPr sz="1100" spc="-35" dirty="0">
                <a:latin typeface="Tahoma"/>
                <a:cs typeface="Tahoma"/>
              </a:rPr>
              <a:t>Вычислены </a:t>
            </a:r>
            <a:r>
              <a:rPr sz="1100" spc="-45" dirty="0">
                <a:latin typeface="Tahoma"/>
                <a:cs typeface="Tahoma"/>
              </a:rPr>
              <a:t>и </a:t>
            </a:r>
            <a:r>
              <a:rPr sz="1100" spc="-55" dirty="0">
                <a:latin typeface="Tahoma"/>
                <a:cs typeface="Tahoma"/>
              </a:rPr>
              <a:t>проанализированы </a:t>
            </a:r>
            <a:r>
              <a:rPr sz="1100" spc="-50" dirty="0">
                <a:latin typeface="Tahoma"/>
                <a:cs typeface="Tahoma"/>
              </a:rPr>
              <a:t>траектории </a:t>
            </a:r>
            <a:r>
              <a:rPr sz="1100" spc="-60" dirty="0">
                <a:latin typeface="Tahoma"/>
                <a:cs typeface="Tahoma"/>
              </a:rPr>
              <a:t>пробных  </a:t>
            </a:r>
            <a:r>
              <a:rPr sz="1100" spc="-50" dirty="0">
                <a:latin typeface="Tahoma"/>
                <a:cs typeface="Tahoma"/>
              </a:rPr>
              <a:t>звезд </a:t>
            </a:r>
            <a:r>
              <a:rPr sz="1100" spc="-60" dirty="0">
                <a:latin typeface="Tahoma"/>
                <a:cs typeface="Tahoma"/>
              </a:rPr>
              <a:t>в </a:t>
            </a:r>
            <a:r>
              <a:rPr sz="1100" spc="-65" dirty="0">
                <a:latin typeface="Tahoma"/>
                <a:cs typeface="Tahoma"/>
              </a:rPr>
              <a:t>предложенных</a:t>
            </a:r>
            <a:r>
              <a:rPr sz="1100" spc="1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моделях.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spc="-55" dirty="0">
                <a:latin typeface="Tahoma"/>
                <a:cs typeface="Tahoma"/>
              </a:rPr>
              <a:t>Движение </a:t>
            </a:r>
            <a:r>
              <a:rPr sz="1100" spc="-60" dirty="0">
                <a:latin typeface="Tahoma"/>
                <a:cs typeface="Tahoma"/>
              </a:rPr>
              <a:t>в </a:t>
            </a:r>
            <a:r>
              <a:rPr sz="1100" spc="-70" dirty="0">
                <a:latin typeface="Tahoma"/>
                <a:cs typeface="Tahoma"/>
              </a:rPr>
              <a:t>поле </a:t>
            </a:r>
            <a:r>
              <a:rPr sz="1100" spc="-35" dirty="0">
                <a:latin typeface="Tahoma"/>
                <a:cs typeface="Tahoma"/>
              </a:rPr>
              <a:t>галактики </a:t>
            </a:r>
            <a:r>
              <a:rPr sz="1100" spc="-30" dirty="0">
                <a:latin typeface="Tahoma"/>
                <a:cs typeface="Tahoma"/>
              </a:rPr>
              <a:t>с массивным </a:t>
            </a:r>
            <a:r>
              <a:rPr sz="1100" spc="-35" dirty="0">
                <a:latin typeface="Tahoma"/>
                <a:cs typeface="Tahoma"/>
              </a:rPr>
              <a:t>ядром  </a:t>
            </a:r>
            <a:r>
              <a:rPr sz="1100" spc="-45" dirty="0">
                <a:latin typeface="Tahoma"/>
                <a:cs typeface="Tahoma"/>
              </a:rPr>
              <a:t>(например, </a:t>
            </a:r>
            <a:r>
              <a:rPr sz="1100" spc="-55" dirty="0">
                <a:latin typeface="Tahoma"/>
                <a:cs typeface="Tahoma"/>
              </a:rPr>
              <a:t>черной </a:t>
            </a:r>
            <a:r>
              <a:rPr sz="1100" spc="-45" dirty="0">
                <a:latin typeface="Tahoma"/>
                <a:cs typeface="Tahoma"/>
              </a:rPr>
              <a:t>дырой): </a:t>
            </a:r>
            <a:r>
              <a:rPr sz="1100" spc="-50" dirty="0">
                <a:latin typeface="Tahoma"/>
                <a:cs typeface="Tahoma"/>
              </a:rPr>
              <a:t>большая </a:t>
            </a:r>
            <a:r>
              <a:rPr sz="1100" spc="-30" dirty="0">
                <a:latin typeface="Tahoma"/>
                <a:cs typeface="Tahoma"/>
              </a:rPr>
              <a:t>часть </a:t>
            </a:r>
            <a:r>
              <a:rPr sz="1100" spc="-50" dirty="0">
                <a:latin typeface="Tahoma"/>
                <a:cs typeface="Tahoma"/>
              </a:rPr>
              <a:t>орбит </a:t>
            </a:r>
            <a:r>
              <a:rPr sz="1100" spc="-45" dirty="0">
                <a:latin typeface="Tahoma"/>
                <a:cs typeface="Tahoma"/>
              </a:rPr>
              <a:t>ящичного  </a:t>
            </a:r>
            <a:r>
              <a:rPr sz="1100" spc="-60" dirty="0">
                <a:latin typeface="Tahoma"/>
                <a:cs typeface="Tahoma"/>
              </a:rPr>
              <a:t>типа; построенные сечения Пуанкаре </a:t>
            </a:r>
            <a:r>
              <a:rPr sz="1100" spc="-55" dirty="0">
                <a:latin typeface="Tahoma"/>
                <a:cs typeface="Tahoma"/>
              </a:rPr>
              <a:t>показывают, </a:t>
            </a:r>
            <a:r>
              <a:rPr sz="1100" spc="-30" dirty="0">
                <a:latin typeface="Tahoma"/>
                <a:cs typeface="Tahoma"/>
              </a:rPr>
              <a:t>что  </a:t>
            </a:r>
            <a:r>
              <a:rPr sz="1100" spc="-50" dirty="0">
                <a:latin typeface="Tahoma"/>
                <a:cs typeface="Tahoma"/>
              </a:rPr>
              <a:t>орбиты </a:t>
            </a:r>
            <a:r>
              <a:rPr sz="1100" spc="-85" dirty="0">
                <a:latin typeface="Tahoma"/>
                <a:cs typeface="Tahoma"/>
              </a:rPr>
              <a:t>не </a:t>
            </a:r>
            <a:r>
              <a:rPr sz="1100" spc="-40" dirty="0">
                <a:latin typeface="Tahoma"/>
                <a:cs typeface="Tahoma"/>
              </a:rPr>
              <a:t>являются</a:t>
            </a:r>
            <a:r>
              <a:rPr sz="1100" spc="1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хаотическими.</a:t>
            </a:r>
            <a:endParaRPr sz="1100">
              <a:latin typeface="Tahoma"/>
              <a:cs typeface="Tahoma"/>
            </a:endParaRPr>
          </a:p>
          <a:p>
            <a:pPr marL="12700" marR="15240">
              <a:lnSpc>
                <a:spcPct val="102600"/>
              </a:lnSpc>
              <a:spcBef>
                <a:spcPts val="300"/>
              </a:spcBef>
            </a:pPr>
            <a:r>
              <a:rPr sz="1100" spc="-55" dirty="0">
                <a:latin typeface="Tahoma"/>
                <a:cs typeface="Tahoma"/>
              </a:rPr>
              <a:t>Движение </a:t>
            </a:r>
            <a:r>
              <a:rPr sz="1100" spc="-60" dirty="0">
                <a:latin typeface="Tahoma"/>
                <a:cs typeface="Tahoma"/>
              </a:rPr>
              <a:t>в </a:t>
            </a:r>
            <a:r>
              <a:rPr sz="1100" spc="-45" dirty="0">
                <a:latin typeface="Tahoma"/>
                <a:cs typeface="Tahoma"/>
              </a:rPr>
              <a:t>совместном </a:t>
            </a:r>
            <a:r>
              <a:rPr sz="1100" spc="-70" dirty="0">
                <a:latin typeface="Tahoma"/>
                <a:cs typeface="Tahoma"/>
              </a:rPr>
              <a:t>поле </a:t>
            </a:r>
            <a:r>
              <a:rPr sz="1100" spc="-45" dirty="0">
                <a:latin typeface="Tahoma"/>
                <a:cs typeface="Tahoma"/>
              </a:rPr>
              <a:t>тяготения </a:t>
            </a:r>
            <a:r>
              <a:rPr sz="1100" spc="-60" dirty="0">
                <a:latin typeface="Tahoma"/>
                <a:cs typeface="Tahoma"/>
              </a:rPr>
              <a:t>скопления </a:t>
            </a:r>
            <a:r>
              <a:rPr sz="1100" spc="-45" dirty="0">
                <a:latin typeface="Tahoma"/>
                <a:cs typeface="Tahoma"/>
              </a:rPr>
              <a:t>и  галактики: </a:t>
            </a:r>
            <a:r>
              <a:rPr sz="1100" spc="-60" dirty="0">
                <a:latin typeface="Tahoma"/>
                <a:cs typeface="Tahoma"/>
              </a:rPr>
              <a:t>ретроградные </a:t>
            </a:r>
            <a:r>
              <a:rPr sz="1100" spc="-50" dirty="0">
                <a:latin typeface="Tahoma"/>
                <a:cs typeface="Tahoma"/>
              </a:rPr>
              <a:t>орбиты являеются </a:t>
            </a:r>
            <a:r>
              <a:rPr sz="1100" spc="-80" dirty="0">
                <a:latin typeface="Tahoma"/>
                <a:cs typeface="Tahoma"/>
              </a:rPr>
              <a:t>более  </a:t>
            </a:r>
            <a:r>
              <a:rPr sz="1100" spc="-40" dirty="0">
                <a:latin typeface="Tahoma"/>
                <a:cs typeface="Tahoma"/>
              </a:rPr>
              <a:t>устойчивыми, </a:t>
            </a:r>
            <a:r>
              <a:rPr sz="1100" spc="-35" dirty="0">
                <a:latin typeface="Tahoma"/>
                <a:cs typeface="Tahoma"/>
              </a:rPr>
              <a:t>чем </a:t>
            </a:r>
            <a:r>
              <a:rPr sz="1100" spc="-65" dirty="0">
                <a:latin typeface="Tahoma"/>
                <a:cs typeface="Tahoma"/>
              </a:rPr>
              <a:t>регулярные; </a:t>
            </a:r>
            <a:r>
              <a:rPr sz="1100" spc="-60" dirty="0">
                <a:latin typeface="Tahoma"/>
                <a:cs typeface="Tahoma"/>
              </a:rPr>
              <a:t>улетающие </a:t>
            </a:r>
            <a:r>
              <a:rPr sz="1100" spc="-70" dirty="0">
                <a:latin typeface="Tahoma"/>
                <a:cs typeface="Tahoma"/>
              </a:rPr>
              <a:t>же </a:t>
            </a:r>
            <a:r>
              <a:rPr sz="1100" spc="-50" dirty="0">
                <a:latin typeface="Tahoma"/>
                <a:cs typeface="Tahoma"/>
              </a:rPr>
              <a:t>звезды  образуют </a:t>
            </a:r>
            <a:r>
              <a:rPr sz="1100" spc="-60" dirty="0">
                <a:latin typeface="Tahoma"/>
                <a:cs typeface="Tahoma"/>
              </a:rPr>
              <a:t>спиралевидные </a:t>
            </a:r>
            <a:r>
              <a:rPr sz="1100" spc="-40" dirty="0">
                <a:latin typeface="Tahoma"/>
                <a:cs typeface="Tahoma"/>
              </a:rPr>
              <a:t>хвосты. </a:t>
            </a:r>
            <a:r>
              <a:rPr sz="1100" spc="-30" dirty="0">
                <a:latin typeface="Tahoma"/>
                <a:cs typeface="Tahoma"/>
              </a:rPr>
              <a:t>При этом </a:t>
            </a:r>
            <a:r>
              <a:rPr sz="1100" spc="-55" dirty="0">
                <a:latin typeface="Tahoma"/>
                <a:cs typeface="Tahoma"/>
              </a:rPr>
              <a:t>характер </a:t>
            </a:r>
            <a:r>
              <a:rPr sz="1100" spc="-50" dirty="0">
                <a:latin typeface="Tahoma"/>
                <a:cs typeface="Tahoma"/>
              </a:rPr>
              <a:t>орбит  звезд </a:t>
            </a:r>
            <a:r>
              <a:rPr sz="1100" spc="-85" dirty="0">
                <a:latin typeface="Tahoma"/>
                <a:cs typeface="Tahoma"/>
              </a:rPr>
              <a:t>не </a:t>
            </a:r>
            <a:r>
              <a:rPr sz="1100" spc="-50" dirty="0">
                <a:latin typeface="Tahoma"/>
                <a:cs typeface="Tahoma"/>
              </a:rPr>
              <a:t>сильно </a:t>
            </a:r>
            <a:r>
              <a:rPr sz="1100" spc="-40" dirty="0">
                <a:latin typeface="Tahoma"/>
                <a:cs typeface="Tahoma"/>
              </a:rPr>
              <a:t>зависит от </a:t>
            </a:r>
            <a:r>
              <a:rPr sz="1100" spc="-55" dirty="0">
                <a:latin typeface="Tahoma"/>
                <a:cs typeface="Tahoma"/>
              </a:rPr>
              <a:t>выбора </a:t>
            </a:r>
            <a:r>
              <a:rPr sz="1100" spc="-50" dirty="0">
                <a:latin typeface="Tahoma"/>
                <a:cs typeface="Tahoma"/>
              </a:rPr>
              <a:t>начальных </a:t>
            </a:r>
            <a:r>
              <a:rPr sz="1100" spc="1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условий.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9" action="ppaction://hlinksldjump"/>
              </a:rPr>
              <a:t>Компьютерные симуляции в моделях галактик</a:t>
            </a:r>
            <a:endParaRPr spc="35" dirty="0">
              <a:hlinkClick r:id="rId9" action="ppaction://hlinksldjump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2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Семейство</a:t>
            </a:r>
            <a:r>
              <a:rPr sz="600" spc="-40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моделей </a:t>
            </a:r>
            <a:r>
              <a:rPr sz="6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4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latin typeface="Tahoma"/>
                <a:cs typeface="Tahoma"/>
                <a:hlinkClick r:id="rId5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9098" y="1517142"/>
            <a:ext cx="20593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130" dirty="0">
                <a:solidFill>
                  <a:srgbClr val="0000FF"/>
                </a:solidFill>
                <a:latin typeface="Calibri"/>
                <a:cs typeface="Calibri"/>
              </a:rPr>
              <a:t>Спасибо </a:t>
            </a:r>
            <a:r>
              <a:rPr sz="1400" b="1" i="1" spc="90" dirty="0">
                <a:solidFill>
                  <a:srgbClr val="0000FF"/>
                </a:solidFill>
                <a:latin typeface="Calibri"/>
                <a:cs typeface="Calibri"/>
              </a:rPr>
              <a:t>за</a:t>
            </a:r>
            <a:r>
              <a:rPr sz="1400" b="1" i="1" spc="2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i="1" spc="90" dirty="0">
                <a:solidFill>
                  <a:srgbClr val="0000FF"/>
                </a:solidFill>
                <a:latin typeface="Calibri"/>
                <a:cs typeface="Calibri"/>
              </a:rPr>
              <a:t>внимание!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7" action="ppaction://hlinksldjump"/>
              </a:rPr>
              <a:t>Компьютерные симуляции в моделях галактик</a:t>
            </a:r>
            <a:endParaRPr spc="35" dirty="0">
              <a:hlinkClick r:id="rId7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405" y="1348301"/>
            <a:ext cx="3499274" cy="17105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23301" y="3192526"/>
            <a:ext cx="116141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40" dirty="0">
                <a:latin typeface="Book Antiqua"/>
                <a:cs typeface="Book Antiqua"/>
              </a:rPr>
              <a:t>Ход</a:t>
            </a:r>
            <a:r>
              <a:rPr sz="1000" spc="100" dirty="0">
                <a:latin typeface="Book Antiqua"/>
                <a:cs typeface="Book Antiqua"/>
              </a:rPr>
              <a:t> </a:t>
            </a:r>
            <a:r>
              <a:rPr sz="1000" spc="-60" dirty="0">
                <a:latin typeface="Book Antiqua"/>
                <a:cs typeface="Book Antiqua"/>
              </a:rPr>
              <a:t>плотности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93" y="479800"/>
            <a:ext cx="4318864" cy="797458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791" y="582624"/>
            <a:ext cx="3110434" cy="21678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5387" y="2884144"/>
            <a:ext cx="201739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333B2"/>
                </a:solidFill>
                <a:latin typeface="Book Antiqua"/>
                <a:cs typeface="Book Antiqua"/>
              </a:rPr>
              <a:t>Рис.: </a:t>
            </a:r>
            <a:r>
              <a:rPr sz="1000" spc="-40" dirty="0">
                <a:latin typeface="Book Antiqua"/>
                <a:cs typeface="Book Antiqua"/>
              </a:rPr>
              <a:t>Ход  </a:t>
            </a:r>
            <a:r>
              <a:rPr sz="1000" spc="-60" dirty="0">
                <a:latin typeface="Book Antiqua"/>
                <a:cs typeface="Book Antiqua"/>
              </a:rPr>
              <a:t>плотности  </a:t>
            </a:r>
            <a:r>
              <a:rPr sz="1000" spc="-15" dirty="0">
                <a:latin typeface="Book Antiqua"/>
                <a:cs typeface="Book Antiqua"/>
              </a:rPr>
              <a:t>в </a:t>
            </a:r>
            <a:r>
              <a:rPr sz="1000" spc="-40" dirty="0">
                <a:latin typeface="Book Antiqua"/>
                <a:cs typeface="Book Antiqua"/>
              </a:rPr>
              <a:t>случае  </a:t>
            </a:r>
            <a:r>
              <a:rPr sz="1000" i="1" spc="-45" dirty="0">
                <a:latin typeface="Arial"/>
                <a:cs typeface="Arial"/>
              </a:rPr>
              <a:t>p </a:t>
            </a:r>
            <a:r>
              <a:rPr sz="1000" i="1" spc="190" dirty="0">
                <a:latin typeface="Arial"/>
                <a:cs typeface="Arial"/>
              </a:rPr>
              <a:t>&lt;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035" y="404279"/>
            <a:ext cx="34029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Метод  </a:t>
            </a:r>
            <a:r>
              <a:rPr sz="1400" spc="-155" dirty="0">
                <a:solidFill>
                  <a:srgbClr val="3333B2"/>
                </a:solidFill>
                <a:latin typeface="Century Gothic"/>
                <a:cs typeface="Century Gothic"/>
              </a:rPr>
              <a:t>эквипотенциалей  </a:t>
            </a:r>
            <a:r>
              <a:rPr sz="1400" spc="-35" dirty="0">
                <a:solidFill>
                  <a:srgbClr val="3333B2"/>
                </a:solidFill>
                <a:latin typeface="Century Gothic"/>
                <a:cs typeface="Century Gothic"/>
              </a:rPr>
              <a:t>(Кутузов,</a:t>
            </a:r>
            <a:r>
              <a:rPr sz="1400" spc="30" dirty="0">
                <a:solidFill>
                  <a:srgbClr val="3333B2"/>
                </a:solidFill>
                <a:latin typeface="Century Gothic"/>
                <a:cs typeface="Century Gothic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Century Gothic"/>
                <a:cs typeface="Century Gothic"/>
              </a:rPr>
              <a:t>Осипков)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7877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1297787"/>
            <a:ext cx="3653154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40" dirty="0">
                <a:latin typeface="Tahoma"/>
                <a:cs typeface="Tahoma"/>
              </a:rPr>
              <a:t>Полагая </a:t>
            </a:r>
            <a:r>
              <a:rPr sz="1100" i="1" spc="-15" dirty="0">
                <a:latin typeface="Arial"/>
                <a:cs typeface="Arial"/>
              </a:rPr>
              <a:t>ξ </a:t>
            </a:r>
            <a:r>
              <a:rPr sz="1100" spc="-30" dirty="0">
                <a:latin typeface="Lucida Sans Unicode"/>
                <a:cs typeface="Lucida Sans Unicode"/>
              </a:rPr>
              <a:t>= </a:t>
            </a:r>
            <a:r>
              <a:rPr sz="1100" spc="-45" dirty="0">
                <a:latin typeface="Tahoma"/>
                <a:cs typeface="Tahoma"/>
              </a:rPr>
              <a:t>const, </a:t>
            </a:r>
            <a:r>
              <a:rPr sz="1100" spc="-60" dirty="0">
                <a:latin typeface="Tahoma"/>
                <a:cs typeface="Tahoma"/>
              </a:rPr>
              <a:t>будем </a:t>
            </a:r>
            <a:r>
              <a:rPr sz="1100" spc="-35" dirty="0">
                <a:latin typeface="Tahoma"/>
                <a:cs typeface="Tahoma"/>
              </a:rPr>
              <a:t>иметь </a:t>
            </a:r>
            <a:r>
              <a:rPr sz="1100" spc="-65" dirty="0">
                <a:latin typeface="Tahoma"/>
                <a:cs typeface="Tahoma"/>
              </a:rPr>
              <a:t>уравнение 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эквипотенциали.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035" y="821956"/>
            <a:ext cx="4173271" cy="352736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035" y="404279"/>
            <a:ext cx="34029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Метод  </a:t>
            </a:r>
            <a:r>
              <a:rPr sz="1400" spc="-155" dirty="0">
                <a:solidFill>
                  <a:srgbClr val="3333B2"/>
                </a:solidFill>
                <a:latin typeface="Century Gothic"/>
                <a:cs typeface="Century Gothic"/>
              </a:rPr>
              <a:t>эквипотенциалей  </a:t>
            </a:r>
            <a:r>
              <a:rPr sz="1400" spc="-35" dirty="0">
                <a:solidFill>
                  <a:srgbClr val="3333B2"/>
                </a:solidFill>
                <a:latin typeface="Century Gothic"/>
                <a:cs typeface="Century Gothic"/>
              </a:rPr>
              <a:t>(Кутузов,</a:t>
            </a:r>
            <a:r>
              <a:rPr sz="1400" spc="30" dirty="0">
                <a:solidFill>
                  <a:srgbClr val="3333B2"/>
                </a:solidFill>
                <a:latin typeface="Century Gothic"/>
                <a:cs typeface="Century Gothic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Century Gothic"/>
                <a:cs typeface="Century Gothic"/>
              </a:rPr>
              <a:t>Осипков)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7877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7294" y="1297787"/>
            <a:ext cx="36531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40" dirty="0">
                <a:latin typeface="Tahoma"/>
                <a:cs typeface="Tahoma"/>
              </a:rPr>
              <a:t>Полагая </a:t>
            </a:r>
            <a:r>
              <a:rPr sz="1100" i="1" spc="-15" dirty="0">
                <a:latin typeface="Arial"/>
                <a:cs typeface="Arial"/>
              </a:rPr>
              <a:t>ξ </a:t>
            </a:r>
            <a:r>
              <a:rPr sz="1100" spc="-30" dirty="0">
                <a:latin typeface="Lucida Sans Unicode"/>
                <a:cs typeface="Lucida Sans Unicode"/>
              </a:rPr>
              <a:t>= </a:t>
            </a:r>
            <a:r>
              <a:rPr sz="1100" spc="-45" dirty="0">
                <a:latin typeface="Tahoma"/>
                <a:cs typeface="Tahoma"/>
              </a:rPr>
              <a:t>const, </a:t>
            </a:r>
            <a:r>
              <a:rPr sz="1100" spc="-60" dirty="0">
                <a:latin typeface="Tahoma"/>
                <a:cs typeface="Tahoma"/>
              </a:rPr>
              <a:t>будем </a:t>
            </a:r>
            <a:r>
              <a:rPr sz="1100" spc="-35" dirty="0">
                <a:latin typeface="Tahoma"/>
                <a:cs typeface="Tahoma"/>
              </a:rPr>
              <a:t>иметь </a:t>
            </a:r>
            <a:r>
              <a:rPr sz="1100" spc="-65" dirty="0">
                <a:latin typeface="Tahoma"/>
                <a:cs typeface="Tahoma"/>
              </a:rPr>
              <a:t>уравнение 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 err="1">
                <a:latin typeface="Tahoma"/>
                <a:cs typeface="Tahoma"/>
              </a:rPr>
              <a:t>эквипотенциали</a:t>
            </a:r>
            <a:r>
              <a:rPr sz="1100" spc="-50" dirty="0"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220" y="838109"/>
            <a:ext cx="4168086" cy="3522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450" y="1512106"/>
            <a:ext cx="2819400" cy="1635898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8245"/>
            <a:ext cx="4608004" cy="262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174" y="404279"/>
            <a:ext cx="269684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45" dirty="0">
                <a:solidFill>
                  <a:srgbClr val="3333B2"/>
                </a:solidFill>
                <a:latin typeface="Century Gothic"/>
                <a:cs typeface="Century Gothic"/>
              </a:rPr>
              <a:t>Эквипотенциали  </a:t>
            </a:r>
            <a:r>
              <a:rPr sz="1400" spc="-125" dirty="0">
                <a:solidFill>
                  <a:srgbClr val="3333B2"/>
                </a:solidFill>
                <a:latin typeface="Century Gothic"/>
                <a:cs typeface="Century Gothic"/>
              </a:rPr>
              <a:t>Миямото  </a:t>
            </a:r>
            <a:r>
              <a:rPr sz="1400" spc="-130" dirty="0">
                <a:solidFill>
                  <a:srgbClr val="3333B2"/>
                </a:solidFill>
                <a:latin typeface="Century Gothic"/>
                <a:cs typeface="Century Gothic"/>
              </a:rPr>
              <a:t>и</a:t>
            </a:r>
            <a:r>
              <a:rPr sz="1400" spc="-65" dirty="0">
                <a:solidFill>
                  <a:srgbClr val="3333B2"/>
                </a:solidFill>
                <a:latin typeface="Century Gothic"/>
                <a:cs typeface="Century Gothic"/>
              </a:rPr>
              <a:t> </a:t>
            </a:r>
            <a:r>
              <a:rPr sz="1400" spc="-140" dirty="0">
                <a:solidFill>
                  <a:srgbClr val="3333B2"/>
                </a:solidFill>
                <a:latin typeface="Century Gothic"/>
                <a:cs typeface="Century Gothic"/>
              </a:rPr>
              <a:t>Нагаи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7877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0" action="ppaction://hlinksldjump"/>
              </a:rPr>
              <a:t>Компьютерные симуляции в моделях галактик</a:t>
            </a:r>
            <a:endParaRPr spc="35" dirty="0">
              <a:hlinkClick r:id="rId10" action="ppaction://hlinksldjump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174" y="1089683"/>
            <a:ext cx="4176544" cy="1478892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5" y="21742"/>
            <a:ext cx="10502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 algn="r">
              <a:lnSpc>
                <a:spcPts val="650"/>
              </a:lnSpc>
            </a:pP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3" action="ppaction://hlinksldjump"/>
              </a:rPr>
              <a:t>Введение </a:t>
            </a:r>
            <a:r>
              <a:rPr sz="600" spc="1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  <a:hlinkClick r:id="rId4" action="ppaction://hlinksldjump"/>
              </a:rPr>
              <a:t>Семейство</a:t>
            </a:r>
            <a:r>
              <a:rPr sz="600" spc="-40" dirty="0"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25" dirty="0">
                <a:latin typeface="Tahoma"/>
                <a:cs typeface="Tahoma"/>
                <a:hlinkClick r:id="rId4" action="ppaction://hlinksldjump"/>
              </a:rPr>
              <a:t>моделей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Вычисления </a:t>
            </a:r>
            <a:r>
              <a:rPr sz="600" spc="30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и</a:t>
            </a:r>
            <a:r>
              <a:rPr sz="600" spc="25" dirty="0">
                <a:solidFill>
                  <a:srgbClr val="7F7F7F"/>
                </a:solidFill>
                <a:latin typeface="Tahoma"/>
                <a:cs typeface="Tahoma"/>
                <a:hlinkClick r:id="rId5" action="ppaction://hlinksldjump"/>
              </a:rPr>
              <a:t> результаты</a:t>
            </a:r>
            <a:endParaRPr sz="600">
              <a:latin typeface="Tahoma"/>
              <a:cs typeface="Tahoma"/>
            </a:endParaRPr>
          </a:p>
          <a:p>
            <a:pPr marR="5080" algn="r">
              <a:lnSpc>
                <a:spcPts val="640"/>
              </a:lnSpc>
            </a:pPr>
            <a:r>
              <a:rPr sz="600" spc="35" dirty="0">
                <a:solidFill>
                  <a:srgbClr val="7F7F7F"/>
                </a:solidFill>
                <a:latin typeface="Tahoma"/>
                <a:cs typeface="Tahoma"/>
                <a:hlinkClick r:id="rId6" action="ppaction://hlinksldjump"/>
              </a:rPr>
              <a:t>Заключение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96" y="93865"/>
            <a:ext cx="19850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35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Сферическая</a:t>
            </a:r>
            <a:r>
              <a:rPr sz="600" spc="-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sz="600" spc="30" dirty="0">
                <a:solidFill>
                  <a:srgbClr val="9898D8"/>
                </a:solidFill>
                <a:latin typeface="Tahoma"/>
                <a:cs typeface="Tahoma"/>
                <a:hlinkClick r:id="rId4" action="ppaction://hlinksldjump"/>
              </a:rPr>
              <a:t>модель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85"/>
              </a:lnSpc>
            </a:pP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Обобщение </a:t>
            </a:r>
            <a:r>
              <a:rPr sz="600" spc="2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на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ротационно-симметричные</a:t>
            </a:r>
            <a:r>
              <a:rPr sz="600" spc="114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 </a:t>
            </a:r>
            <a:r>
              <a:rPr sz="600" spc="30" dirty="0">
                <a:solidFill>
                  <a:srgbClr val="3333B2"/>
                </a:solidFill>
                <a:latin typeface="Tahoma"/>
                <a:cs typeface="Tahoma"/>
                <a:hlinkClick r:id="rId7" action="ppaction://hlinksldjump"/>
              </a:rPr>
              <a:t>модели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251"/>
            <a:ext cx="460800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04" y="1190406"/>
            <a:ext cx="1944017" cy="182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3998" y="1190400"/>
            <a:ext cx="1944032" cy="17408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pc="35" dirty="0"/>
              <a:t>Давыденко </a:t>
            </a:r>
            <a:r>
              <a:rPr spc="60" dirty="0"/>
              <a:t>А.</a:t>
            </a:r>
            <a:r>
              <a:rPr spc="-130" dirty="0"/>
              <a:t> </a:t>
            </a:r>
            <a:r>
              <a:rPr spc="45" dirty="0"/>
              <a:t>А., </a:t>
            </a:r>
            <a:r>
              <a:rPr spc="30" dirty="0"/>
              <a:t>Распопова </a:t>
            </a:r>
            <a:r>
              <a:rPr spc="45" dirty="0"/>
              <a:t>Н. </a:t>
            </a:r>
            <a:r>
              <a:rPr spc="60" dirty="0"/>
              <a:t>В.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lang="en-US" spc="35">
                <a:hlinkClick r:id="rId11" action="ppaction://hlinksldjump"/>
              </a:rPr>
              <a:t>Компьютерные симуляции в моделях галактик</a:t>
            </a:r>
            <a:endParaRPr spc="35" dirty="0">
              <a:hlinkClick r:id="rId11" action="ppaction://hlinksldjump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2527" y="559138"/>
            <a:ext cx="742950" cy="28098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3417</Words>
  <Application>Microsoft Office PowerPoint</Application>
  <PresentationFormat>Custom</PresentationFormat>
  <Paragraphs>478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Meiryo</vt:lpstr>
      <vt:lpstr>PMingLiU</vt:lpstr>
      <vt:lpstr>Arial</vt:lpstr>
      <vt:lpstr>Book Antiqua</vt:lpstr>
      <vt:lpstr>Calibri</vt:lpstr>
      <vt:lpstr>Century Gothic</vt:lpstr>
      <vt:lpstr>Lucida Sans Unicode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..,  ..</dc:creator>
  <cp:lastModifiedBy>Александр Давыденко</cp:lastModifiedBy>
  <cp:revision>13</cp:revision>
  <dcterms:created xsi:type="dcterms:W3CDTF">2016-06-09T04:40:33Z</dcterms:created>
  <dcterms:modified xsi:type="dcterms:W3CDTF">2016-06-10T06:50:38Z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2016-06-08T00:00:00Z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2016-06-09T00:00:00Z</vt:filetime>
  </property>
</Properties>
</file>